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3" r:id="rId4"/>
  </p:sldMasterIdLst>
  <p:notesMasterIdLst>
    <p:notesMasterId r:id="rId46"/>
  </p:notesMasterIdLst>
  <p:handoutMasterIdLst>
    <p:handoutMasterId r:id="rId47"/>
  </p:handoutMasterIdLst>
  <p:sldIdLst>
    <p:sldId id="1307" r:id="rId5"/>
    <p:sldId id="1331" r:id="rId6"/>
    <p:sldId id="1365" r:id="rId7"/>
    <p:sldId id="1310" r:id="rId8"/>
    <p:sldId id="1297" r:id="rId9"/>
    <p:sldId id="1338" r:id="rId10"/>
    <p:sldId id="1320" r:id="rId11"/>
    <p:sldId id="1367" r:id="rId12"/>
    <p:sldId id="1368" r:id="rId13"/>
    <p:sldId id="1369" r:id="rId14"/>
    <p:sldId id="1370" r:id="rId15"/>
    <p:sldId id="1371" r:id="rId16"/>
    <p:sldId id="1372" r:id="rId17"/>
    <p:sldId id="1373" r:id="rId18"/>
    <p:sldId id="1366" r:id="rId19"/>
    <p:sldId id="1347" r:id="rId20"/>
    <p:sldId id="1348" r:id="rId21"/>
    <p:sldId id="1349" r:id="rId22"/>
    <p:sldId id="1350" r:id="rId23"/>
    <p:sldId id="1351" r:id="rId24"/>
    <p:sldId id="1352" r:id="rId25"/>
    <p:sldId id="1375" r:id="rId26"/>
    <p:sldId id="1353" r:id="rId27"/>
    <p:sldId id="1354" r:id="rId28"/>
    <p:sldId id="1377" r:id="rId29"/>
    <p:sldId id="1355" r:id="rId30"/>
    <p:sldId id="1356" r:id="rId31"/>
    <p:sldId id="1357" r:id="rId32"/>
    <p:sldId id="1378" r:id="rId33"/>
    <p:sldId id="1358" r:id="rId34"/>
    <p:sldId id="1359" r:id="rId35"/>
    <p:sldId id="1360" r:id="rId36"/>
    <p:sldId id="1361" r:id="rId37"/>
    <p:sldId id="1362" r:id="rId38"/>
    <p:sldId id="1363" r:id="rId39"/>
    <p:sldId id="1374" r:id="rId40"/>
    <p:sldId id="1364" r:id="rId41"/>
    <p:sldId id="1376" r:id="rId42"/>
    <p:sldId id="1380" r:id="rId43"/>
    <p:sldId id="1334" r:id="rId44"/>
    <p:sldId id="1342" r:id="rId45"/>
  </p:sldIdLst>
  <p:sldSz cx="7775575" cy="109077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449" userDrawn="1">
          <p15:clr>
            <a:srgbClr val="A4A3A4"/>
          </p15:clr>
        </p15:guide>
        <p15:guide id="3" pos="4604" userDrawn="1">
          <p15:clr>
            <a:srgbClr val="A4A3A4"/>
          </p15:clr>
        </p15:guide>
        <p15:guide id="4" orient="horz" pos="6213" userDrawn="1">
          <p15:clr>
            <a:srgbClr val="A4A3A4"/>
          </p15:clr>
        </p15:guide>
        <p15:guide id="5" pos="294" userDrawn="1">
          <p15:clr>
            <a:srgbClr val="A4A3A4"/>
          </p15:clr>
        </p15:guide>
        <p15:guide id="6" orient="horz" pos="80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2496B7-485F-7B69-F7DE-F8CDD527168F}" name="Paula Whyte ( Momentum Consulting )" initials="PW(MC)" userId="S::paula@momentumconsulting.ie::a1b8e930-d272-4933-b1a2-fcb29f5bf1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278E"/>
    <a:srgbClr val="C5198A"/>
    <a:srgbClr val="F15B2A"/>
    <a:srgbClr val="41296C"/>
    <a:srgbClr val="000D41"/>
    <a:srgbClr val="76C7EF"/>
    <a:srgbClr val="BE65A7"/>
    <a:srgbClr val="371746"/>
    <a:srgbClr val="860D94"/>
    <a:srgbClr val="2460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B35543-9C10-4C06-B670-16C95EC31CB5}" v="1" dt="2024-04-22T07:47:23.7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647" autoAdjust="0"/>
    <p:restoredTop sz="94564" autoAdjust="0"/>
  </p:normalViewPr>
  <p:slideViewPr>
    <p:cSldViewPr snapToGrid="0" showGuides="1">
      <p:cViewPr varScale="1">
        <p:scale>
          <a:sx n="61" d="100"/>
          <a:sy n="61" d="100"/>
        </p:scale>
        <p:origin x="3078" y="84"/>
      </p:cViewPr>
      <p:guideLst>
        <p:guide pos="2449"/>
        <p:guide pos="4604"/>
        <p:guide orient="horz" pos="6213"/>
        <p:guide pos="294"/>
        <p:guide orient="horz" pos="802"/>
      </p:guideLst>
    </p:cSldViewPr>
  </p:slideViewPr>
  <p:outlineViewPr>
    <p:cViewPr>
      <p:scale>
        <a:sx n="25" d="100"/>
        <a:sy n="25" d="100"/>
      </p:scale>
      <p:origin x="0" y="-8796"/>
    </p:cViewPr>
  </p:outlineViewPr>
  <p:notesTextViewPr>
    <p:cViewPr>
      <p:scale>
        <a:sx n="3" d="2"/>
        <a:sy n="3" d="2"/>
      </p:scale>
      <p:origin x="0" y="0"/>
    </p:cViewPr>
  </p:notesTextViewPr>
  <p:sorterViewPr>
    <p:cViewPr>
      <p:scale>
        <a:sx n="67" d="100"/>
        <a:sy n="67" d="100"/>
      </p:scale>
      <p:origin x="0" y="0"/>
    </p:cViewPr>
  </p:sorterViewPr>
  <p:notesViewPr>
    <p:cSldViewPr snapToGrid="0" showGuides="1">
      <p:cViewPr varScale="1">
        <p:scale>
          <a:sx n="71" d="100"/>
          <a:sy n="71" d="100"/>
        </p:scale>
        <p:origin x="3008" y="176"/>
      </p:cViewPr>
      <p:guideLst/>
    </p:cSldViewPr>
  </p:notesViewPr>
  <p:gridSpacing cx="75600" cy="756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99EEBC-801D-48ED-B535-298BB7EDD6B9}" type="datetimeFigureOut">
              <a:rPr lang="fr-CA" smtClean="0"/>
              <a:t>2024-06-27</a:t>
            </a:fld>
            <a:endParaRPr lang="fr-CA"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EDE7FE-8B5A-4903-B85A-8040D05696C6}" type="slidenum">
              <a:rPr lang="fr-CA" smtClean="0"/>
              <a:t>‹#›</a:t>
            </a:fld>
            <a:endParaRPr lang="fr-CA" dirty="0"/>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C462C-9F76-4357-BB19-A4DE8D8E1FB0}" type="datetimeFigureOut">
              <a:rPr lang="fr-CA" smtClean="0"/>
              <a:t>2024-06-27</a:t>
            </a:fld>
            <a:endParaRPr lang="fr-CA" dirty="0"/>
          </a:p>
        </p:txBody>
      </p:sp>
      <p:sp>
        <p:nvSpPr>
          <p:cNvPr id="4" name="Slide Image Placeholder 3"/>
          <p:cNvSpPr>
            <a:spLocks noGrp="1" noRot="1" noChangeAspect="1"/>
          </p:cNvSpPr>
          <p:nvPr>
            <p:ph type="sldImg" idx="2"/>
          </p:nvPr>
        </p:nvSpPr>
        <p:spPr>
          <a:xfrm>
            <a:off x="2328863" y="1143000"/>
            <a:ext cx="2200275" cy="30861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F6E3F-7229-435D-9B4A-E0ABCDF45996}" type="slidenum">
              <a:rPr lang="fr-CA" smtClean="0"/>
              <a:t>‹#›</a:t>
            </a:fld>
            <a:endParaRPr lang="fr-CA" dirty="0"/>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2EF6E3F-7229-435D-9B4A-E0ABCDF45996}" type="slidenum">
              <a:rPr lang="fr-CA" smtClean="0"/>
              <a:t>12</a:t>
            </a:fld>
            <a:endParaRPr lang="fr-CA" dirty="0"/>
          </a:p>
        </p:txBody>
      </p:sp>
    </p:spTree>
    <p:extLst>
      <p:ext uri="{BB962C8B-B14F-4D97-AF65-F5344CB8AC3E}">
        <p14:creationId xmlns:p14="http://schemas.microsoft.com/office/powerpoint/2010/main" val="40319688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Cover Slide">
    <p:spTree>
      <p:nvGrpSpPr>
        <p:cNvPr id="1" name=""/>
        <p:cNvGrpSpPr/>
        <p:nvPr/>
      </p:nvGrpSpPr>
      <p:grpSpPr>
        <a:xfrm>
          <a:off x="0" y="0"/>
          <a:ext cx="0" cy="0"/>
          <a:chOff x="0" y="0"/>
          <a:chExt cx="0" cy="0"/>
        </a:xfrm>
      </p:grpSpPr>
      <p:grpSp>
        <p:nvGrpSpPr>
          <p:cNvPr id="63" name="Graphic 34">
            <a:extLst>
              <a:ext uri="{FF2B5EF4-FFF2-40B4-BE49-F238E27FC236}">
                <a16:creationId xmlns:a16="http://schemas.microsoft.com/office/drawing/2014/main" id="{EFDA38FC-9117-8639-003A-EF6A6FA8DEE5}"/>
              </a:ext>
            </a:extLst>
          </p:cNvPr>
          <p:cNvGrpSpPr/>
          <p:nvPr userDrawn="1"/>
        </p:nvGrpSpPr>
        <p:grpSpPr>
          <a:xfrm>
            <a:off x="2740722" y="855063"/>
            <a:ext cx="1172572" cy="575082"/>
            <a:chOff x="5748900" y="1964633"/>
            <a:chExt cx="859690" cy="421631"/>
          </a:xfrm>
          <a:solidFill>
            <a:srgbClr val="F8F8F8"/>
          </a:solidFill>
        </p:grpSpPr>
        <p:grpSp>
          <p:nvGrpSpPr>
            <p:cNvPr id="64" name="Graphic 34">
              <a:extLst>
                <a:ext uri="{FF2B5EF4-FFF2-40B4-BE49-F238E27FC236}">
                  <a16:creationId xmlns:a16="http://schemas.microsoft.com/office/drawing/2014/main" id="{D119EA3D-51B4-C7E4-DC4A-ABB4117622CE}"/>
                </a:ext>
              </a:extLst>
            </p:cNvPr>
            <p:cNvGrpSpPr/>
            <p:nvPr/>
          </p:nvGrpSpPr>
          <p:grpSpPr>
            <a:xfrm>
              <a:off x="6093538" y="1964633"/>
              <a:ext cx="513148" cy="34263"/>
              <a:chOff x="6093538" y="1964633"/>
              <a:chExt cx="513148" cy="34263"/>
            </a:xfrm>
            <a:solidFill>
              <a:srgbClr val="F8F8F8"/>
            </a:solidFill>
          </p:grpSpPr>
          <p:sp>
            <p:nvSpPr>
              <p:cNvPr id="89" name="Freeform 88">
                <a:extLst>
                  <a:ext uri="{FF2B5EF4-FFF2-40B4-BE49-F238E27FC236}">
                    <a16:creationId xmlns:a16="http://schemas.microsoft.com/office/drawing/2014/main" id="{E7C690DB-6A9D-A73F-A43C-9C603ACE3A95}"/>
                  </a:ext>
                </a:extLst>
              </p:cNvPr>
              <p:cNvSpPr/>
              <p:nvPr/>
            </p:nvSpPr>
            <p:spPr>
              <a:xfrm>
                <a:off x="6093538"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0D884063-E4B6-EF75-2093-09479EEB762B}"/>
                  </a:ext>
                </a:extLst>
              </p:cNvPr>
              <p:cNvSpPr/>
              <p:nvPr/>
            </p:nvSpPr>
            <p:spPr>
              <a:xfrm>
                <a:off x="6213495" y="1964633"/>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5705" y="0"/>
                      <a:pt x="34274" y="7614"/>
                      <a:pt x="34274" y="17132"/>
                    </a:cubicBezTo>
                    <a:close/>
                  </a:path>
                </a:pathLst>
              </a:custGeom>
              <a:solidFill>
                <a:srgbClr val="F8F8F8"/>
              </a:solidFill>
              <a:ln w="9511"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FF1118DD-BE96-AA1E-EABF-3B24865A73B3}"/>
                  </a:ext>
                </a:extLst>
              </p:cNvPr>
              <p:cNvSpPr/>
              <p:nvPr/>
            </p:nvSpPr>
            <p:spPr>
              <a:xfrm>
                <a:off x="6332500" y="1964633"/>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393AE253-3D4C-A884-6A3B-52B1F28413B5}"/>
                  </a:ext>
                </a:extLst>
              </p:cNvPr>
              <p:cNvSpPr/>
              <p:nvPr/>
            </p:nvSpPr>
            <p:spPr>
              <a:xfrm>
                <a:off x="6452457"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FB747CB8-F62B-10BD-8DED-0587DA01071C}"/>
                  </a:ext>
                </a:extLst>
              </p:cNvPr>
              <p:cNvSpPr/>
              <p:nvPr/>
            </p:nvSpPr>
            <p:spPr>
              <a:xfrm>
                <a:off x="6572413"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grpSp>
        <p:grpSp>
          <p:nvGrpSpPr>
            <p:cNvPr id="65" name="Graphic 34">
              <a:extLst>
                <a:ext uri="{FF2B5EF4-FFF2-40B4-BE49-F238E27FC236}">
                  <a16:creationId xmlns:a16="http://schemas.microsoft.com/office/drawing/2014/main" id="{75185EB2-11E0-55F1-A710-9A5AF65E6DAF}"/>
                </a:ext>
              </a:extLst>
            </p:cNvPr>
            <p:cNvGrpSpPr/>
            <p:nvPr/>
          </p:nvGrpSpPr>
          <p:grpSpPr>
            <a:xfrm>
              <a:off x="5861241" y="2061640"/>
              <a:ext cx="627393" cy="34335"/>
              <a:chOff x="5861241" y="2061640"/>
              <a:chExt cx="627393" cy="34335"/>
            </a:xfrm>
            <a:solidFill>
              <a:srgbClr val="F8F8F8"/>
            </a:solidFill>
          </p:grpSpPr>
          <p:sp>
            <p:nvSpPr>
              <p:cNvPr id="83" name="Freeform 82">
                <a:extLst>
                  <a:ext uri="{FF2B5EF4-FFF2-40B4-BE49-F238E27FC236}">
                    <a16:creationId xmlns:a16="http://schemas.microsoft.com/office/drawing/2014/main" id="{38BE861D-62B3-35FB-DB7D-9E354BFAD50A}"/>
                  </a:ext>
                </a:extLst>
              </p:cNvPr>
              <p:cNvSpPr/>
              <p:nvPr/>
            </p:nvSpPr>
            <p:spPr>
              <a:xfrm>
                <a:off x="5861241"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7" y="34336"/>
                      <a:pt x="17137" y="34336"/>
                    </a:cubicBezTo>
                    <a:cubicBezTo>
                      <a:pt x="7616" y="34336"/>
                      <a:pt x="0" y="26722"/>
                      <a:pt x="0" y="17204"/>
                    </a:cubicBezTo>
                    <a:cubicBezTo>
                      <a:pt x="0" y="7687"/>
                      <a:pt x="7616" y="72"/>
                      <a:pt x="17137" y="72"/>
                    </a:cubicBezTo>
                    <a:cubicBezTo>
                      <a:pt x="25705" y="-879"/>
                      <a:pt x="34274" y="7687"/>
                      <a:pt x="34274" y="17204"/>
                    </a:cubicBezTo>
                    <a:close/>
                  </a:path>
                </a:pathLst>
              </a:custGeom>
              <a:solidFill>
                <a:srgbClr val="F8F8F8"/>
              </a:solidFill>
              <a:ln w="9511"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54C70DA3-ED58-A9D3-481E-F2A7E4A01AAA}"/>
                  </a:ext>
                </a:extLst>
              </p:cNvPr>
              <p:cNvSpPr/>
              <p:nvPr/>
            </p:nvSpPr>
            <p:spPr>
              <a:xfrm>
                <a:off x="5979294" y="2061640"/>
                <a:ext cx="34273" cy="34335"/>
              </a:xfrm>
              <a:custGeom>
                <a:avLst/>
                <a:gdLst>
                  <a:gd name="connsiteX0" fmla="*/ 34273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3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3" y="17204"/>
                    </a:moveTo>
                    <a:cubicBezTo>
                      <a:pt x="34273" y="26722"/>
                      <a:pt x="26657" y="34336"/>
                      <a:pt x="17137" y="34336"/>
                    </a:cubicBezTo>
                    <a:cubicBezTo>
                      <a:pt x="7616" y="34336"/>
                      <a:pt x="0" y="26722"/>
                      <a:pt x="0" y="17204"/>
                    </a:cubicBezTo>
                    <a:cubicBezTo>
                      <a:pt x="0" y="7687"/>
                      <a:pt x="7616" y="72"/>
                      <a:pt x="17137" y="72"/>
                    </a:cubicBezTo>
                    <a:cubicBezTo>
                      <a:pt x="26657" y="-879"/>
                      <a:pt x="34273" y="7687"/>
                      <a:pt x="34273" y="17204"/>
                    </a:cubicBezTo>
                    <a:close/>
                  </a:path>
                </a:pathLst>
              </a:custGeom>
              <a:solidFill>
                <a:srgbClr val="F8F8F8"/>
              </a:solidFill>
              <a:ln w="9511"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D8B0B2D1-54C7-7727-7477-FF5EC9B6E161}"/>
                  </a:ext>
                </a:extLst>
              </p:cNvPr>
              <p:cNvSpPr/>
              <p:nvPr/>
            </p:nvSpPr>
            <p:spPr>
              <a:xfrm>
                <a:off x="6098298" y="2061640"/>
                <a:ext cx="34273" cy="34335"/>
              </a:xfrm>
              <a:custGeom>
                <a:avLst/>
                <a:gdLst>
                  <a:gd name="connsiteX0" fmla="*/ 34273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3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3" y="17204"/>
                    </a:moveTo>
                    <a:cubicBezTo>
                      <a:pt x="34273" y="26722"/>
                      <a:pt x="26657" y="34336"/>
                      <a:pt x="17137" y="34336"/>
                    </a:cubicBezTo>
                    <a:cubicBezTo>
                      <a:pt x="7616" y="34336"/>
                      <a:pt x="0" y="26722"/>
                      <a:pt x="0" y="17204"/>
                    </a:cubicBezTo>
                    <a:cubicBezTo>
                      <a:pt x="0" y="7687"/>
                      <a:pt x="7616" y="72"/>
                      <a:pt x="17137" y="72"/>
                    </a:cubicBezTo>
                    <a:cubicBezTo>
                      <a:pt x="26657" y="-879"/>
                      <a:pt x="34273" y="7687"/>
                      <a:pt x="34273" y="17204"/>
                    </a:cubicBezTo>
                    <a:close/>
                  </a:path>
                </a:pathLst>
              </a:custGeom>
              <a:solidFill>
                <a:srgbClr val="F8F8F8"/>
              </a:solidFill>
              <a:ln w="9511"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CDC5F13A-F9CC-7373-CFC7-9F7D3B32B21C}"/>
                  </a:ext>
                </a:extLst>
              </p:cNvPr>
              <p:cNvSpPr/>
              <p:nvPr/>
            </p:nvSpPr>
            <p:spPr>
              <a:xfrm>
                <a:off x="6216351"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6658" y="-879"/>
                      <a:pt x="34274" y="7687"/>
                      <a:pt x="34274" y="17204"/>
                    </a:cubicBezTo>
                    <a:close/>
                  </a:path>
                </a:pathLst>
              </a:custGeom>
              <a:solidFill>
                <a:srgbClr val="F8F8F8"/>
              </a:solidFill>
              <a:ln w="9511"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868AE06C-063C-B17F-3BAD-BC4D12BF822B}"/>
                  </a:ext>
                </a:extLst>
              </p:cNvPr>
              <p:cNvSpPr/>
              <p:nvPr/>
            </p:nvSpPr>
            <p:spPr>
              <a:xfrm>
                <a:off x="6335356"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6658" y="-879"/>
                      <a:pt x="34274" y="7687"/>
                      <a:pt x="34274" y="17204"/>
                    </a:cubicBezTo>
                    <a:close/>
                  </a:path>
                </a:pathLst>
              </a:custGeom>
              <a:solidFill>
                <a:srgbClr val="F8F8F8"/>
              </a:solidFill>
              <a:ln w="9511"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E4D4CD84-BAF9-F192-096A-5B7B2EC25548}"/>
                  </a:ext>
                </a:extLst>
              </p:cNvPr>
              <p:cNvSpPr/>
              <p:nvPr/>
            </p:nvSpPr>
            <p:spPr>
              <a:xfrm>
                <a:off x="6454360"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5705" y="-879"/>
                      <a:pt x="34274" y="7687"/>
                      <a:pt x="34274" y="17204"/>
                    </a:cubicBezTo>
                    <a:close/>
                  </a:path>
                </a:pathLst>
              </a:custGeom>
              <a:solidFill>
                <a:srgbClr val="F8F8F8"/>
              </a:solidFill>
              <a:ln w="9511" cap="flat">
                <a:noFill/>
                <a:prstDash val="solid"/>
                <a:miter/>
              </a:ln>
            </p:spPr>
            <p:txBody>
              <a:bodyPr rtlCol="0" anchor="ctr"/>
              <a:lstStyle/>
              <a:p>
                <a:endParaRPr lang="en-US"/>
              </a:p>
            </p:txBody>
          </p:sp>
        </p:grpSp>
        <p:grpSp>
          <p:nvGrpSpPr>
            <p:cNvPr id="66" name="Graphic 34">
              <a:extLst>
                <a:ext uri="{FF2B5EF4-FFF2-40B4-BE49-F238E27FC236}">
                  <a16:creationId xmlns:a16="http://schemas.microsoft.com/office/drawing/2014/main" id="{C8F09DCC-640B-9AB1-0E20-795D226BF8F4}"/>
                </a:ext>
              </a:extLst>
            </p:cNvPr>
            <p:cNvGrpSpPr/>
            <p:nvPr/>
          </p:nvGrpSpPr>
          <p:grpSpPr>
            <a:xfrm>
              <a:off x="6217303" y="2158712"/>
              <a:ext cx="389383" cy="34343"/>
              <a:chOff x="6217303" y="2158712"/>
              <a:chExt cx="389383" cy="34343"/>
            </a:xfrm>
            <a:solidFill>
              <a:srgbClr val="F8F8F8"/>
            </a:solidFill>
          </p:grpSpPr>
          <p:sp>
            <p:nvSpPr>
              <p:cNvPr id="79" name="Freeform 78">
                <a:extLst>
                  <a:ext uri="{FF2B5EF4-FFF2-40B4-BE49-F238E27FC236}">
                    <a16:creationId xmlns:a16="http://schemas.microsoft.com/office/drawing/2014/main" id="{380DDB7D-FA83-16BF-ACF6-C33241184E94}"/>
                  </a:ext>
                </a:extLst>
              </p:cNvPr>
              <p:cNvSpPr/>
              <p:nvPr/>
            </p:nvSpPr>
            <p:spPr>
              <a:xfrm>
                <a:off x="6217303" y="2158712"/>
                <a:ext cx="34273" cy="34343"/>
              </a:xfrm>
              <a:custGeom>
                <a:avLst/>
                <a:gdLst>
                  <a:gd name="connsiteX0" fmla="*/ 34273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3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3" y="17212"/>
                    </a:moveTo>
                    <a:cubicBezTo>
                      <a:pt x="34273" y="26730"/>
                      <a:pt x="26657" y="34344"/>
                      <a:pt x="17137" y="34344"/>
                    </a:cubicBezTo>
                    <a:cubicBezTo>
                      <a:pt x="7616" y="34344"/>
                      <a:pt x="0" y="26730"/>
                      <a:pt x="0" y="17212"/>
                    </a:cubicBezTo>
                    <a:cubicBezTo>
                      <a:pt x="0" y="7694"/>
                      <a:pt x="7616" y="80"/>
                      <a:pt x="17137" y="80"/>
                    </a:cubicBezTo>
                    <a:cubicBezTo>
                      <a:pt x="26657" y="-871"/>
                      <a:pt x="34273" y="6743"/>
                      <a:pt x="34273" y="17212"/>
                    </a:cubicBezTo>
                    <a:close/>
                  </a:path>
                </a:pathLst>
              </a:custGeom>
              <a:solidFill>
                <a:srgbClr val="F8F8F8"/>
              </a:solidFill>
              <a:ln w="9511"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28AA8B74-838E-2906-0E98-D153037207F8}"/>
                  </a:ext>
                </a:extLst>
              </p:cNvPr>
              <p:cNvSpPr/>
              <p:nvPr/>
            </p:nvSpPr>
            <p:spPr>
              <a:xfrm>
                <a:off x="6335356" y="2158712"/>
                <a:ext cx="34273" cy="34343"/>
              </a:xfrm>
              <a:custGeom>
                <a:avLst/>
                <a:gdLst>
                  <a:gd name="connsiteX0" fmla="*/ 34274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4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4" y="17212"/>
                    </a:moveTo>
                    <a:cubicBezTo>
                      <a:pt x="34274" y="26730"/>
                      <a:pt x="26658" y="34344"/>
                      <a:pt x="17137" y="34344"/>
                    </a:cubicBezTo>
                    <a:cubicBezTo>
                      <a:pt x="7617" y="34344"/>
                      <a:pt x="0" y="26730"/>
                      <a:pt x="0" y="17212"/>
                    </a:cubicBezTo>
                    <a:cubicBezTo>
                      <a:pt x="0" y="7694"/>
                      <a:pt x="7617" y="80"/>
                      <a:pt x="17137" y="80"/>
                    </a:cubicBezTo>
                    <a:cubicBezTo>
                      <a:pt x="26658" y="-871"/>
                      <a:pt x="34274" y="6743"/>
                      <a:pt x="34274" y="17212"/>
                    </a:cubicBezTo>
                    <a:close/>
                  </a:path>
                </a:pathLst>
              </a:custGeom>
              <a:solidFill>
                <a:srgbClr val="F8F8F8"/>
              </a:solidFill>
              <a:ln w="9511"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70CDEFB7-A9C8-F3A2-B870-259265716CCB}"/>
                  </a:ext>
                </a:extLst>
              </p:cNvPr>
              <p:cNvSpPr/>
              <p:nvPr/>
            </p:nvSpPr>
            <p:spPr>
              <a:xfrm>
                <a:off x="6454360" y="2158712"/>
                <a:ext cx="34273" cy="34343"/>
              </a:xfrm>
              <a:custGeom>
                <a:avLst/>
                <a:gdLst>
                  <a:gd name="connsiteX0" fmla="*/ 34274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4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4" y="17212"/>
                    </a:moveTo>
                    <a:cubicBezTo>
                      <a:pt x="34274" y="26730"/>
                      <a:pt x="26658" y="34344"/>
                      <a:pt x="17137" y="34344"/>
                    </a:cubicBezTo>
                    <a:cubicBezTo>
                      <a:pt x="7617" y="34344"/>
                      <a:pt x="0" y="26730"/>
                      <a:pt x="0" y="17212"/>
                    </a:cubicBezTo>
                    <a:cubicBezTo>
                      <a:pt x="0" y="7694"/>
                      <a:pt x="7617" y="80"/>
                      <a:pt x="17137" y="80"/>
                    </a:cubicBezTo>
                    <a:cubicBezTo>
                      <a:pt x="25705" y="-871"/>
                      <a:pt x="34274" y="6743"/>
                      <a:pt x="34274" y="17212"/>
                    </a:cubicBezTo>
                    <a:close/>
                  </a:path>
                </a:pathLst>
              </a:custGeom>
              <a:solidFill>
                <a:srgbClr val="F8F8F8"/>
              </a:solidFill>
              <a:ln w="9511"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4AF0A978-2695-C917-152B-0B7CD82523F1}"/>
                  </a:ext>
                </a:extLst>
              </p:cNvPr>
              <p:cNvSpPr/>
              <p:nvPr/>
            </p:nvSpPr>
            <p:spPr>
              <a:xfrm>
                <a:off x="6572413" y="2158712"/>
                <a:ext cx="34273" cy="34343"/>
              </a:xfrm>
              <a:custGeom>
                <a:avLst/>
                <a:gdLst>
                  <a:gd name="connsiteX0" fmla="*/ 34273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3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3" y="17212"/>
                    </a:moveTo>
                    <a:cubicBezTo>
                      <a:pt x="34273" y="26730"/>
                      <a:pt x="26657" y="34344"/>
                      <a:pt x="17137" y="34344"/>
                    </a:cubicBezTo>
                    <a:cubicBezTo>
                      <a:pt x="7616" y="34344"/>
                      <a:pt x="0" y="26730"/>
                      <a:pt x="0" y="17212"/>
                    </a:cubicBezTo>
                    <a:cubicBezTo>
                      <a:pt x="0" y="7694"/>
                      <a:pt x="7616" y="80"/>
                      <a:pt x="17137" y="80"/>
                    </a:cubicBezTo>
                    <a:cubicBezTo>
                      <a:pt x="26657" y="-871"/>
                      <a:pt x="34273" y="6743"/>
                      <a:pt x="34273" y="17212"/>
                    </a:cubicBezTo>
                    <a:close/>
                  </a:path>
                </a:pathLst>
              </a:custGeom>
              <a:solidFill>
                <a:srgbClr val="F8F8F8"/>
              </a:solidFill>
              <a:ln w="9511" cap="flat">
                <a:noFill/>
                <a:prstDash val="solid"/>
                <a:miter/>
              </a:ln>
            </p:spPr>
            <p:txBody>
              <a:bodyPr rtlCol="0" anchor="ctr"/>
              <a:lstStyle/>
              <a:p>
                <a:endParaRPr lang="en-US"/>
              </a:p>
            </p:txBody>
          </p:sp>
        </p:grpSp>
        <p:grpSp>
          <p:nvGrpSpPr>
            <p:cNvPr id="67" name="Graphic 34">
              <a:extLst>
                <a:ext uri="{FF2B5EF4-FFF2-40B4-BE49-F238E27FC236}">
                  <a16:creationId xmlns:a16="http://schemas.microsoft.com/office/drawing/2014/main" id="{0C9E23F5-235D-A5AC-29FC-6A0A2513B3EA}"/>
                </a:ext>
              </a:extLst>
            </p:cNvPr>
            <p:cNvGrpSpPr/>
            <p:nvPr/>
          </p:nvGrpSpPr>
          <p:grpSpPr>
            <a:xfrm>
              <a:off x="5748900" y="2254920"/>
              <a:ext cx="739733" cy="34263"/>
              <a:chOff x="5748900" y="2254920"/>
              <a:chExt cx="739733" cy="34263"/>
            </a:xfrm>
            <a:solidFill>
              <a:srgbClr val="F8F8F8"/>
            </a:solidFill>
          </p:grpSpPr>
          <p:sp>
            <p:nvSpPr>
              <p:cNvPr id="72" name="Freeform 71">
                <a:extLst>
                  <a:ext uri="{FF2B5EF4-FFF2-40B4-BE49-F238E27FC236}">
                    <a16:creationId xmlns:a16="http://schemas.microsoft.com/office/drawing/2014/main" id="{B17E274F-2546-6D66-AB8E-EA6F0F55CD41}"/>
                  </a:ext>
                </a:extLst>
              </p:cNvPr>
              <p:cNvSpPr/>
              <p:nvPr/>
            </p:nvSpPr>
            <p:spPr>
              <a:xfrm>
                <a:off x="5748900"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D1ED166F-33EB-8DF9-641C-B666CDAADBB8}"/>
                  </a:ext>
                </a:extLst>
              </p:cNvPr>
              <p:cNvSpPr/>
              <p:nvPr/>
            </p:nvSpPr>
            <p:spPr>
              <a:xfrm>
                <a:off x="5866001" y="2254920"/>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9B6BD13E-16F1-F1C1-B038-2B9B090B7536}"/>
                  </a:ext>
                </a:extLst>
              </p:cNvPr>
              <p:cNvSpPr/>
              <p:nvPr/>
            </p:nvSpPr>
            <p:spPr>
              <a:xfrm>
                <a:off x="5984054"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C1501651-5B03-11BB-8CA7-7131DFEE9A59}"/>
                  </a:ext>
                </a:extLst>
              </p:cNvPr>
              <p:cNvSpPr/>
              <p:nvPr/>
            </p:nvSpPr>
            <p:spPr>
              <a:xfrm>
                <a:off x="6101154"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12352FCA-0EDF-6442-5D1D-7AB1B1849E84}"/>
                  </a:ext>
                </a:extLst>
              </p:cNvPr>
              <p:cNvSpPr/>
              <p:nvPr/>
            </p:nvSpPr>
            <p:spPr>
              <a:xfrm>
                <a:off x="6219207"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9D40AD1F-DCE7-FBCC-B4FE-F1FE532C6D23}"/>
                  </a:ext>
                </a:extLst>
              </p:cNvPr>
              <p:cNvSpPr/>
              <p:nvPr/>
            </p:nvSpPr>
            <p:spPr>
              <a:xfrm>
                <a:off x="6336308"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8EB3F385-A5B2-E2A0-31FE-C3135D1F96EA}"/>
                  </a:ext>
                </a:extLst>
              </p:cNvPr>
              <p:cNvSpPr/>
              <p:nvPr/>
            </p:nvSpPr>
            <p:spPr>
              <a:xfrm>
                <a:off x="6454360" y="2254920"/>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8" y="34263"/>
                      <a:pt x="17137" y="34263"/>
                    </a:cubicBezTo>
                    <a:cubicBezTo>
                      <a:pt x="7617" y="34263"/>
                      <a:pt x="0" y="26649"/>
                      <a:pt x="0" y="17132"/>
                    </a:cubicBezTo>
                    <a:cubicBezTo>
                      <a:pt x="0" y="7614"/>
                      <a:pt x="7617" y="0"/>
                      <a:pt x="17137" y="0"/>
                    </a:cubicBezTo>
                    <a:cubicBezTo>
                      <a:pt x="25705" y="0"/>
                      <a:pt x="34274" y="7614"/>
                      <a:pt x="34274" y="17132"/>
                    </a:cubicBezTo>
                    <a:close/>
                  </a:path>
                </a:pathLst>
              </a:custGeom>
              <a:solidFill>
                <a:srgbClr val="F8F8F8"/>
              </a:solidFill>
              <a:ln w="9511" cap="flat">
                <a:noFill/>
                <a:prstDash val="solid"/>
                <a:miter/>
              </a:ln>
            </p:spPr>
            <p:txBody>
              <a:bodyPr rtlCol="0" anchor="ctr"/>
              <a:lstStyle/>
              <a:p>
                <a:endParaRPr lang="en-US"/>
              </a:p>
            </p:txBody>
          </p:sp>
        </p:grpSp>
        <p:grpSp>
          <p:nvGrpSpPr>
            <p:cNvPr id="68" name="Graphic 34">
              <a:extLst>
                <a:ext uri="{FF2B5EF4-FFF2-40B4-BE49-F238E27FC236}">
                  <a16:creationId xmlns:a16="http://schemas.microsoft.com/office/drawing/2014/main" id="{453A2419-3445-C3D9-AEA5-F9361B78FF6C}"/>
                </a:ext>
              </a:extLst>
            </p:cNvPr>
            <p:cNvGrpSpPr/>
            <p:nvPr/>
          </p:nvGrpSpPr>
          <p:grpSpPr>
            <a:xfrm>
              <a:off x="6339164" y="2352000"/>
              <a:ext cx="269426" cy="34263"/>
              <a:chOff x="6339164" y="2352000"/>
              <a:chExt cx="269426" cy="34263"/>
            </a:xfrm>
            <a:solidFill>
              <a:srgbClr val="F8F8F8"/>
            </a:solidFill>
          </p:grpSpPr>
          <p:sp>
            <p:nvSpPr>
              <p:cNvPr id="69" name="Freeform 68">
                <a:extLst>
                  <a:ext uri="{FF2B5EF4-FFF2-40B4-BE49-F238E27FC236}">
                    <a16:creationId xmlns:a16="http://schemas.microsoft.com/office/drawing/2014/main" id="{A5947C8E-7290-77C0-C0E5-656F77F98ED2}"/>
                  </a:ext>
                </a:extLst>
              </p:cNvPr>
              <p:cNvSpPr/>
              <p:nvPr/>
            </p:nvSpPr>
            <p:spPr>
              <a:xfrm>
                <a:off x="6339164" y="2352000"/>
                <a:ext cx="34273" cy="34263"/>
              </a:xfrm>
              <a:custGeom>
                <a:avLst/>
                <a:gdLst>
                  <a:gd name="connsiteX0" fmla="*/ 34273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4"/>
                      <a:pt x="17137" y="34264"/>
                    </a:cubicBezTo>
                    <a:cubicBezTo>
                      <a:pt x="7616" y="34264"/>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CF2614AA-C964-BFC0-A77C-98D087FD47F8}"/>
                  </a:ext>
                </a:extLst>
              </p:cNvPr>
              <p:cNvSpPr/>
              <p:nvPr/>
            </p:nvSpPr>
            <p:spPr>
              <a:xfrm>
                <a:off x="6456264" y="2352000"/>
                <a:ext cx="34273" cy="34263"/>
              </a:xfrm>
              <a:custGeom>
                <a:avLst/>
                <a:gdLst>
                  <a:gd name="connsiteX0" fmla="*/ 34274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4"/>
                      <a:pt x="17137" y="34264"/>
                    </a:cubicBezTo>
                    <a:cubicBezTo>
                      <a:pt x="7616" y="34264"/>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5A2369F6-CAA0-919D-42DF-906A3305FB10}"/>
                  </a:ext>
                </a:extLst>
              </p:cNvPr>
              <p:cNvSpPr/>
              <p:nvPr/>
            </p:nvSpPr>
            <p:spPr>
              <a:xfrm>
                <a:off x="6574317" y="2352000"/>
                <a:ext cx="34273" cy="34263"/>
              </a:xfrm>
              <a:custGeom>
                <a:avLst/>
                <a:gdLst>
                  <a:gd name="connsiteX0" fmla="*/ 34273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4"/>
                      <a:pt x="17137" y="34264"/>
                    </a:cubicBezTo>
                    <a:cubicBezTo>
                      <a:pt x="7616" y="34264"/>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grpSp>
      </p:grpSp>
      <p:sp>
        <p:nvSpPr>
          <p:cNvPr id="2" name="Freeform 1">
            <a:extLst>
              <a:ext uri="{FF2B5EF4-FFF2-40B4-BE49-F238E27FC236}">
                <a16:creationId xmlns:a16="http://schemas.microsoft.com/office/drawing/2014/main" id="{460E04D4-66EA-B02C-AA28-B051FC4B6729}"/>
              </a:ext>
            </a:extLst>
          </p:cNvPr>
          <p:cNvSpPr/>
          <p:nvPr userDrawn="1"/>
        </p:nvSpPr>
        <p:spPr>
          <a:xfrm rot="10800000" flipH="1">
            <a:off x="-49529" y="471729"/>
            <a:ext cx="6136081" cy="10435984"/>
          </a:xfrm>
          <a:custGeom>
            <a:avLst/>
            <a:gdLst>
              <a:gd name="connsiteX0" fmla="*/ 368409 w 1321666"/>
              <a:gd name="connsiteY0" fmla="*/ 0 h 2247833"/>
              <a:gd name="connsiteX1" fmla="*/ 0 w 1321666"/>
              <a:gd name="connsiteY1" fmla="*/ 0 h 2247833"/>
              <a:gd name="connsiteX2" fmla="*/ 0 w 1321666"/>
              <a:gd name="connsiteY2" fmla="*/ 2247834 h 2247833"/>
              <a:gd name="connsiteX3" fmla="*/ 1278174 w 1321666"/>
              <a:gd name="connsiteY3" fmla="*/ 983140 h 2247833"/>
              <a:gd name="connsiteX4" fmla="*/ 1321666 w 1321666"/>
              <a:gd name="connsiteY4" fmla="*/ 939706 h 224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666" h="2247833">
                <a:moveTo>
                  <a:pt x="368409" y="0"/>
                </a:moveTo>
                <a:lnTo>
                  <a:pt x="0" y="0"/>
                </a:lnTo>
                <a:lnTo>
                  <a:pt x="0" y="2247834"/>
                </a:lnTo>
                <a:lnTo>
                  <a:pt x="1278174" y="983140"/>
                </a:lnTo>
                <a:lnTo>
                  <a:pt x="1321666" y="939706"/>
                </a:lnTo>
                <a:close/>
              </a:path>
            </a:pathLst>
          </a:custGeom>
          <a:gradFill>
            <a:gsLst>
              <a:gs pos="0">
                <a:srgbClr val="42286C"/>
              </a:gs>
              <a:gs pos="27690">
                <a:srgbClr val="992584"/>
              </a:gs>
              <a:gs pos="51940">
                <a:srgbClr val="C61B8A"/>
              </a:gs>
              <a:gs pos="68050">
                <a:srgbClr val="E13759"/>
              </a:gs>
              <a:gs pos="99930">
                <a:srgbClr val="EF4137"/>
              </a:gs>
            </a:gsLst>
            <a:lin ang="5400000" scaled="1"/>
          </a:gradFill>
          <a:ln w="5117" cap="flat">
            <a:noFill/>
            <a:prstDash val="solid"/>
            <a:miter/>
          </a:ln>
        </p:spPr>
        <p:txBody>
          <a:bodyPr rtlCol="0" anchor="ctr"/>
          <a:lstStyle/>
          <a:p>
            <a:endParaRPr lang="en-US"/>
          </a:p>
        </p:txBody>
      </p:sp>
      <p:sp>
        <p:nvSpPr>
          <p:cNvPr id="18" name="Picture Placeholder 17">
            <a:extLst>
              <a:ext uri="{FF2B5EF4-FFF2-40B4-BE49-F238E27FC236}">
                <a16:creationId xmlns:a16="http://schemas.microsoft.com/office/drawing/2014/main" id="{E2A7A1DC-480A-F7C0-BFA1-7DC455ED3A7E}"/>
              </a:ext>
            </a:extLst>
          </p:cNvPr>
          <p:cNvSpPr>
            <a:spLocks noGrp="1"/>
          </p:cNvSpPr>
          <p:nvPr userDrawn="1">
            <p:ph type="pic" sz="quarter" idx="20"/>
          </p:nvPr>
        </p:nvSpPr>
        <p:spPr>
          <a:xfrm>
            <a:off x="3067208" y="3949598"/>
            <a:ext cx="4708366" cy="6943881"/>
          </a:xfrm>
          <a:custGeom>
            <a:avLst/>
            <a:gdLst>
              <a:gd name="connsiteX0" fmla="*/ 4708366 w 4708366"/>
              <a:gd name="connsiteY0" fmla="*/ 0 h 6943881"/>
              <a:gd name="connsiteX1" fmla="*/ 4708366 w 4708366"/>
              <a:gd name="connsiteY1" fmla="*/ 6943881 h 6943881"/>
              <a:gd name="connsiteX2" fmla="*/ 1727033 w 4708366"/>
              <a:gd name="connsiteY2" fmla="*/ 6943881 h 6943881"/>
              <a:gd name="connsiteX3" fmla="*/ 0 w 4708366"/>
              <a:gd name="connsiteY3" fmla="*/ 4683027 h 6943881"/>
              <a:gd name="connsiteX4" fmla="*/ 1827150 w 4708366"/>
              <a:gd name="connsiteY4" fmla="*/ 2865710 h 6943881"/>
              <a:gd name="connsiteX5" fmla="*/ 1919609 w 4708366"/>
              <a:gd name="connsiteY5" fmla="*/ 2955399 h 6943881"/>
              <a:gd name="connsiteX6" fmla="*/ 3863862 w 4708366"/>
              <a:gd name="connsiteY6" fmla="*/ 951112 h 6943881"/>
              <a:gd name="connsiteX7" fmla="*/ 3807286 w 4708366"/>
              <a:gd name="connsiteY7" fmla="*/ 896231 h 694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8366" h="6943881">
                <a:moveTo>
                  <a:pt x="4708366" y="0"/>
                </a:moveTo>
                <a:lnTo>
                  <a:pt x="4708366" y="6943881"/>
                </a:lnTo>
                <a:lnTo>
                  <a:pt x="1727033" y="6943881"/>
                </a:lnTo>
                <a:lnTo>
                  <a:pt x="0" y="4683027"/>
                </a:lnTo>
                <a:lnTo>
                  <a:pt x="1827150" y="2865710"/>
                </a:lnTo>
                <a:lnTo>
                  <a:pt x="1919609" y="2955399"/>
                </a:lnTo>
                <a:lnTo>
                  <a:pt x="3863862" y="951112"/>
                </a:lnTo>
                <a:lnTo>
                  <a:pt x="3807286" y="896231"/>
                </a:lnTo>
                <a:close/>
              </a:path>
            </a:pathLst>
          </a:custGeom>
          <a:solidFill>
            <a:schemeClr val="bg1">
              <a:lumMod val="85000"/>
            </a:schemeClr>
          </a:solidFill>
        </p:spPr>
        <p:txBody>
          <a:bodyPr wrap="square">
            <a:noAutofit/>
          </a:bodyPr>
          <a:lstStyle>
            <a:lvl1pPr algn="ctr">
              <a:defRPr sz="800">
                <a:solidFill>
                  <a:schemeClr val="bg1"/>
                </a:solidFill>
              </a:defRPr>
            </a:lvl1pPr>
          </a:lstStyle>
          <a:p>
            <a:endParaRPr lang="en-US"/>
          </a:p>
        </p:txBody>
      </p:sp>
      <p:sp>
        <p:nvSpPr>
          <p:cNvPr id="17" name="Freeform 16">
            <a:extLst>
              <a:ext uri="{FF2B5EF4-FFF2-40B4-BE49-F238E27FC236}">
                <a16:creationId xmlns:a16="http://schemas.microsoft.com/office/drawing/2014/main" id="{53892362-711C-E16C-1276-5E47AFA852BD}"/>
              </a:ext>
            </a:extLst>
          </p:cNvPr>
          <p:cNvSpPr/>
          <p:nvPr userDrawn="1"/>
        </p:nvSpPr>
        <p:spPr>
          <a:xfrm rot="13447736" flipH="1">
            <a:off x="5728375" y="4413217"/>
            <a:ext cx="268445" cy="2792358"/>
          </a:xfrm>
          <a:custGeom>
            <a:avLst/>
            <a:gdLst>
              <a:gd name="connsiteX0" fmla="*/ 0 w 57821"/>
              <a:gd name="connsiteY0" fmla="*/ 0 h 601453"/>
              <a:gd name="connsiteX1" fmla="*/ 57822 w 57821"/>
              <a:gd name="connsiteY1" fmla="*/ 0 h 601453"/>
              <a:gd name="connsiteX2" fmla="*/ 57822 w 57821"/>
              <a:gd name="connsiteY2" fmla="*/ 601454 h 601453"/>
              <a:gd name="connsiteX3" fmla="*/ 0 w 57821"/>
              <a:gd name="connsiteY3" fmla="*/ 601454 h 601453"/>
            </a:gdLst>
            <a:ahLst/>
            <a:cxnLst>
              <a:cxn ang="0">
                <a:pos x="connsiteX0" y="connsiteY0"/>
              </a:cxn>
              <a:cxn ang="0">
                <a:pos x="connsiteX1" y="connsiteY1"/>
              </a:cxn>
              <a:cxn ang="0">
                <a:pos x="connsiteX2" y="connsiteY2"/>
              </a:cxn>
              <a:cxn ang="0">
                <a:pos x="connsiteX3" y="connsiteY3"/>
              </a:cxn>
            </a:cxnLst>
            <a:rect l="l" t="t" r="r" b="b"/>
            <a:pathLst>
              <a:path w="57821" h="601453">
                <a:moveTo>
                  <a:pt x="0" y="0"/>
                </a:moveTo>
                <a:lnTo>
                  <a:pt x="57822" y="0"/>
                </a:lnTo>
                <a:lnTo>
                  <a:pt x="57822" y="601454"/>
                </a:lnTo>
                <a:lnTo>
                  <a:pt x="0" y="601454"/>
                </a:lnTo>
                <a:close/>
              </a:path>
            </a:pathLst>
          </a:custGeom>
          <a:solidFill>
            <a:srgbClr val="F15B2A"/>
          </a:solidFill>
          <a:ln w="5117" cap="flat">
            <a:noFill/>
            <a:prstDash val="solid"/>
            <a:miter/>
          </a:ln>
        </p:spPr>
        <p:txBody>
          <a:bodyPr rtlCol="0" anchor="ctr"/>
          <a:lstStyle/>
          <a:p>
            <a:endParaRPr lang="en-US"/>
          </a:p>
        </p:txBody>
      </p:sp>
      <p:pic>
        <p:nvPicPr>
          <p:cNvPr id="19" name="Picture 18">
            <a:extLst>
              <a:ext uri="{FF2B5EF4-FFF2-40B4-BE49-F238E27FC236}">
                <a16:creationId xmlns:a16="http://schemas.microsoft.com/office/drawing/2014/main" id="{753F9CEE-AB2A-4BC9-74EC-EE2D1C7AC1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86591" y="482954"/>
            <a:ext cx="3595265" cy="2831271"/>
          </a:xfrm>
          <a:prstGeom prst="rect">
            <a:avLst/>
          </a:prstGeom>
        </p:spPr>
      </p:pic>
      <p:sp>
        <p:nvSpPr>
          <p:cNvPr id="20" name="Text Placeholder 32">
            <a:extLst>
              <a:ext uri="{FF2B5EF4-FFF2-40B4-BE49-F238E27FC236}">
                <a16:creationId xmlns:a16="http://schemas.microsoft.com/office/drawing/2014/main" id="{539260D2-2366-6993-0352-88EB96AA06BA}"/>
              </a:ext>
            </a:extLst>
          </p:cNvPr>
          <p:cNvSpPr>
            <a:spLocks noGrp="1"/>
          </p:cNvSpPr>
          <p:nvPr>
            <p:ph type="body" sz="quarter" idx="16" hasCustomPrompt="1"/>
          </p:nvPr>
        </p:nvSpPr>
        <p:spPr>
          <a:xfrm>
            <a:off x="834036" y="6108942"/>
            <a:ext cx="3029914" cy="1783557"/>
          </a:xfrm>
          <a:prstGeom prst="rect">
            <a:avLst/>
          </a:prstGeom>
        </p:spPr>
        <p:txBody>
          <a:bodyPr anchor="t">
            <a:noAutofit/>
          </a:bodyPr>
          <a:lstStyle>
            <a:lvl1pPr marL="0" indent="0" algn="l">
              <a:lnSpc>
                <a:spcPts val="3940"/>
              </a:lnSpc>
              <a:spcBef>
                <a:spcPts val="0"/>
              </a:spcBef>
              <a:buNone/>
              <a:defRPr sz="3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We Lead</a:t>
            </a:r>
            <a:endParaRPr lang="en-US" dirty="0"/>
          </a:p>
        </p:txBody>
      </p:sp>
      <p:sp>
        <p:nvSpPr>
          <p:cNvPr id="21" name="Text Placeholder 32">
            <a:extLst>
              <a:ext uri="{FF2B5EF4-FFF2-40B4-BE49-F238E27FC236}">
                <a16:creationId xmlns:a16="http://schemas.microsoft.com/office/drawing/2014/main" id="{3CA7CFB6-DD96-E41E-180B-C3CFEDF45534}"/>
              </a:ext>
            </a:extLst>
          </p:cNvPr>
          <p:cNvSpPr>
            <a:spLocks noGrp="1"/>
          </p:cNvSpPr>
          <p:nvPr>
            <p:ph type="body" sz="quarter" idx="19" hasCustomPrompt="1"/>
          </p:nvPr>
        </p:nvSpPr>
        <p:spPr>
          <a:xfrm>
            <a:off x="823894" y="5399750"/>
            <a:ext cx="3029914" cy="841604"/>
          </a:xfrm>
          <a:prstGeom prst="rect">
            <a:avLst/>
          </a:prstGeom>
        </p:spPr>
        <p:txBody>
          <a:bodyPr anchor="t">
            <a:noAutofit/>
          </a:bodyPr>
          <a:lstStyle>
            <a:lvl1pPr marL="0" indent="0" algn="l">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 </a:t>
            </a:r>
          </a:p>
        </p:txBody>
      </p:sp>
      <p:sp>
        <p:nvSpPr>
          <p:cNvPr id="23" name="Rectangle 22">
            <a:extLst>
              <a:ext uri="{FF2B5EF4-FFF2-40B4-BE49-F238E27FC236}">
                <a16:creationId xmlns:a16="http://schemas.microsoft.com/office/drawing/2014/main" id="{5E8F74D4-49C6-3CD3-E4B7-07B8C829BF97}"/>
              </a:ext>
            </a:extLst>
          </p:cNvPr>
          <p:cNvSpPr/>
          <p:nvPr userDrawn="1"/>
        </p:nvSpPr>
        <p:spPr>
          <a:xfrm>
            <a:off x="-49530" y="9840686"/>
            <a:ext cx="1943644" cy="502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B5EFFF4F-C41A-5C91-69DE-4DAAB5E91A4E}"/>
              </a:ext>
            </a:extLst>
          </p:cNvPr>
          <p:cNvPicPr/>
          <p:nvPr userDrawn="1"/>
        </p:nvPicPr>
        <p:blipFill rotWithShape="1">
          <a:blip r:embed="rId3">
            <a:extLst>
              <a:ext uri="{28A0092B-C50C-407E-A947-70E740481C1C}">
                <a14:useLocalDpi xmlns:a14="http://schemas.microsoft.com/office/drawing/2010/main" val="0"/>
              </a:ext>
            </a:extLst>
          </a:blip>
          <a:srcRect l="4314" r="4314"/>
          <a:stretch/>
        </p:blipFill>
        <p:spPr bwMode="auto">
          <a:xfrm>
            <a:off x="282261" y="9956817"/>
            <a:ext cx="1280061" cy="2939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24796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Text Slide 06">
    <p:spTree>
      <p:nvGrpSpPr>
        <p:cNvPr id="1" name=""/>
        <p:cNvGrpSpPr/>
        <p:nvPr/>
      </p:nvGrpSpPr>
      <p:grpSpPr>
        <a:xfrm>
          <a:off x="0" y="0"/>
          <a:ext cx="0" cy="0"/>
          <a:chOff x="0" y="0"/>
          <a:chExt cx="0" cy="0"/>
        </a:xfrm>
      </p:grpSpPr>
      <p:sp>
        <p:nvSpPr>
          <p:cNvPr id="11" name="Text Placeholder 32">
            <a:extLst>
              <a:ext uri="{FF2B5EF4-FFF2-40B4-BE49-F238E27FC236}">
                <a16:creationId xmlns:a16="http://schemas.microsoft.com/office/drawing/2014/main" id="{D2AACA0A-88E2-A7C5-52E8-A8586E14828D}"/>
              </a:ext>
            </a:extLst>
          </p:cNvPr>
          <p:cNvSpPr>
            <a:spLocks noGrp="1"/>
          </p:cNvSpPr>
          <p:nvPr>
            <p:ph type="body" sz="quarter" idx="32" hasCustomPrompt="1"/>
          </p:nvPr>
        </p:nvSpPr>
        <p:spPr>
          <a:xfrm>
            <a:off x="532400" y="8112154"/>
            <a:ext cx="6526988" cy="1683083"/>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 name="Text Placeholder 32">
            <a:extLst>
              <a:ext uri="{FF2B5EF4-FFF2-40B4-BE49-F238E27FC236}">
                <a16:creationId xmlns:a16="http://schemas.microsoft.com/office/drawing/2014/main" id="{B7F78DC0-C19A-13A8-A0EB-3205FDF8DADC}"/>
              </a:ext>
            </a:extLst>
          </p:cNvPr>
          <p:cNvSpPr>
            <a:spLocks noGrp="1"/>
          </p:cNvSpPr>
          <p:nvPr>
            <p:ph type="body" sz="quarter" idx="33" hasCustomPrompt="1"/>
          </p:nvPr>
        </p:nvSpPr>
        <p:spPr>
          <a:xfrm>
            <a:off x="488499" y="5798078"/>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3" name="Text Placeholder 32">
            <a:extLst>
              <a:ext uri="{FF2B5EF4-FFF2-40B4-BE49-F238E27FC236}">
                <a16:creationId xmlns:a16="http://schemas.microsoft.com/office/drawing/2014/main" id="{2D0F04E5-8DD5-C69B-7087-B233275F17C0}"/>
              </a:ext>
            </a:extLst>
          </p:cNvPr>
          <p:cNvSpPr>
            <a:spLocks noGrp="1"/>
          </p:cNvSpPr>
          <p:nvPr>
            <p:ph type="body" sz="quarter" idx="34" hasCustomPrompt="1"/>
          </p:nvPr>
        </p:nvSpPr>
        <p:spPr>
          <a:xfrm>
            <a:off x="532400" y="7002935"/>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25" name="Freeform 24">
            <a:extLst>
              <a:ext uri="{FF2B5EF4-FFF2-40B4-BE49-F238E27FC236}">
                <a16:creationId xmlns:a16="http://schemas.microsoft.com/office/drawing/2014/main" id="{D1F6332F-7045-02EF-DCD1-985F468756C6}"/>
              </a:ext>
            </a:extLst>
          </p:cNvPr>
          <p:cNvSpPr/>
          <p:nvPr userDrawn="1"/>
        </p:nvSpPr>
        <p:spPr>
          <a:xfrm rot="10800000">
            <a:off x="-23928" y="-16042"/>
            <a:ext cx="7197914" cy="5276411"/>
          </a:xfrm>
          <a:custGeom>
            <a:avLst/>
            <a:gdLst>
              <a:gd name="connsiteX0" fmla="*/ 7085619 w 7085619"/>
              <a:gd name="connsiteY0" fmla="*/ 5260369 h 5260369"/>
              <a:gd name="connsiteX1" fmla="*/ 0 w 7085619"/>
              <a:gd name="connsiteY1" fmla="*/ 5260369 h 5260369"/>
              <a:gd name="connsiteX2" fmla="*/ 5192315 w 7085619"/>
              <a:gd name="connsiteY2" fmla="*/ 0 h 5260369"/>
              <a:gd name="connsiteX3" fmla="*/ 7085619 w 7085619"/>
              <a:gd name="connsiteY3" fmla="*/ 1564019 h 5260369"/>
              <a:gd name="connsiteX0" fmla="*/ 7197914 w 7197914"/>
              <a:gd name="connsiteY0" fmla="*/ 5260369 h 5276411"/>
              <a:gd name="connsiteX1" fmla="*/ 0 w 7197914"/>
              <a:gd name="connsiteY1" fmla="*/ 5276411 h 5276411"/>
              <a:gd name="connsiteX2" fmla="*/ 5304610 w 7197914"/>
              <a:gd name="connsiteY2" fmla="*/ 0 h 5276411"/>
              <a:gd name="connsiteX3" fmla="*/ 7197914 w 7197914"/>
              <a:gd name="connsiteY3" fmla="*/ 1564019 h 5276411"/>
              <a:gd name="connsiteX4" fmla="*/ 7197914 w 7197914"/>
              <a:gd name="connsiteY4" fmla="*/ 5260369 h 527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914" h="5276411">
                <a:moveTo>
                  <a:pt x="7197914" y="5260369"/>
                </a:moveTo>
                <a:lnTo>
                  <a:pt x="0" y="5276411"/>
                </a:lnTo>
                <a:lnTo>
                  <a:pt x="5304610" y="0"/>
                </a:lnTo>
                <a:lnTo>
                  <a:pt x="7197914" y="1564019"/>
                </a:lnTo>
                <a:lnTo>
                  <a:pt x="7197914" y="5260369"/>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7" name="Text Placeholder 32">
            <a:extLst>
              <a:ext uri="{FF2B5EF4-FFF2-40B4-BE49-F238E27FC236}">
                <a16:creationId xmlns:a16="http://schemas.microsoft.com/office/drawing/2014/main" id="{854A93E8-CEBC-08EC-CF8B-1E09365359A1}"/>
              </a:ext>
            </a:extLst>
          </p:cNvPr>
          <p:cNvSpPr>
            <a:spLocks noGrp="1"/>
          </p:cNvSpPr>
          <p:nvPr userDrawn="1">
            <p:ph type="body" sz="quarter" idx="17" hasCustomPrompt="1"/>
          </p:nvPr>
        </p:nvSpPr>
        <p:spPr>
          <a:xfrm>
            <a:off x="488499" y="601947"/>
            <a:ext cx="3257392" cy="2289739"/>
          </a:xfrm>
          <a:prstGeom prst="rect">
            <a:avLst/>
          </a:prstGeom>
        </p:spPr>
        <p:txBody>
          <a:bodyPr>
            <a:noAutofit/>
          </a:bodyPr>
          <a:lstStyle>
            <a:lvl1pPr marL="0" indent="0" algn="ctr">
              <a:lnSpc>
                <a:spcPts val="2020"/>
              </a:lnSpc>
              <a:spcBef>
                <a:spcPts val="0"/>
              </a:spcBef>
              <a:buNone/>
              <a:defRPr sz="1938"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 HERE</a:t>
            </a:r>
          </a:p>
          <a:p>
            <a:pPr lvl="0"/>
            <a:endParaRPr lang="en-US" dirty="0"/>
          </a:p>
        </p:txBody>
      </p:sp>
      <p:sp>
        <p:nvSpPr>
          <p:cNvPr id="8" name="Text Placeholder 32">
            <a:extLst>
              <a:ext uri="{FF2B5EF4-FFF2-40B4-BE49-F238E27FC236}">
                <a16:creationId xmlns:a16="http://schemas.microsoft.com/office/drawing/2014/main" id="{E96D8170-C11D-7786-3B94-3DB20287FEEE}"/>
              </a:ext>
            </a:extLst>
          </p:cNvPr>
          <p:cNvSpPr>
            <a:spLocks noGrp="1"/>
          </p:cNvSpPr>
          <p:nvPr userDrawn="1">
            <p:ph type="body" sz="quarter" idx="14" hasCustomPrompt="1"/>
          </p:nvPr>
        </p:nvSpPr>
        <p:spPr>
          <a:xfrm>
            <a:off x="488499" y="2891686"/>
            <a:ext cx="3257392" cy="522755"/>
          </a:xfrm>
          <a:prstGeom prst="rect">
            <a:avLst/>
          </a:prstGeom>
        </p:spPr>
        <p:txBody>
          <a:bodyPr>
            <a:noAutofit/>
          </a:bodyPr>
          <a:lstStyle>
            <a:lvl1pPr marL="0" indent="0" algn="ctr">
              <a:lnSpc>
                <a:spcPts val="2020"/>
              </a:lnSpc>
              <a:spcBef>
                <a:spcPts val="0"/>
              </a:spcBef>
              <a:buNone/>
              <a:defRPr sz="1224"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a:t>
            </a:r>
          </a:p>
          <a:p>
            <a:pPr lvl="0"/>
            <a:endParaRPr lang="en-US" dirty="0"/>
          </a:p>
        </p:txBody>
      </p:sp>
      <p:sp>
        <p:nvSpPr>
          <p:cNvPr id="27" name="Picture Placeholder 26">
            <a:extLst>
              <a:ext uri="{FF2B5EF4-FFF2-40B4-BE49-F238E27FC236}">
                <a16:creationId xmlns:a16="http://schemas.microsoft.com/office/drawing/2014/main" id="{F9B8D4BC-4AA4-F2E3-04A8-4280F0B01634}"/>
              </a:ext>
            </a:extLst>
          </p:cNvPr>
          <p:cNvSpPr>
            <a:spLocks noGrp="1"/>
          </p:cNvSpPr>
          <p:nvPr>
            <p:ph type="pic" sz="quarter" idx="35" hasCustomPrompt="1"/>
          </p:nvPr>
        </p:nvSpPr>
        <p:spPr>
          <a:xfrm>
            <a:off x="4258320" y="-1"/>
            <a:ext cx="3541182" cy="6432523"/>
          </a:xfrm>
          <a:custGeom>
            <a:avLst/>
            <a:gdLst>
              <a:gd name="connsiteX0" fmla="*/ 2888442 w 3541182"/>
              <a:gd name="connsiteY0" fmla="*/ 0 h 6432523"/>
              <a:gd name="connsiteX1" fmla="*/ 3541182 w 3541182"/>
              <a:gd name="connsiteY1" fmla="*/ 0 h 6432523"/>
              <a:gd name="connsiteX2" fmla="*/ 3541182 w 3541182"/>
              <a:gd name="connsiteY2" fmla="*/ 6432523 h 6432523"/>
              <a:gd name="connsiteX3" fmla="*/ 2392564 w 3541182"/>
              <a:gd name="connsiteY3" fmla="*/ 5283056 h 6432523"/>
              <a:gd name="connsiteX4" fmla="*/ 2484683 w 3541182"/>
              <a:gd name="connsiteY4" fmla="*/ 5188092 h 6432523"/>
              <a:gd name="connsiteX5" fmla="*/ 612992 w 3541182"/>
              <a:gd name="connsiteY5" fmla="*/ 3372464 h 6432523"/>
              <a:gd name="connsiteX6" fmla="*/ 549149 w 3541182"/>
              <a:gd name="connsiteY6" fmla="*/ 3438278 h 6432523"/>
              <a:gd name="connsiteX7" fmla="*/ 0 w 3541182"/>
              <a:gd name="connsiteY7" fmla="*/ 2888723 h 6432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1182" h="6432523">
                <a:moveTo>
                  <a:pt x="2888442" y="0"/>
                </a:moveTo>
                <a:lnTo>
                  <a:pt x="3541182" y="0"/>
                </a:lnTo>
                <a:lnTo>
                  <a:pt x="3541182" y="6432523"/>
                </a:lnTo>
                <a:lnTo>
                  <a:pt x="2392564" y="5283056"/>
                </a:lnTo>
                <a:lnTo>
                  <a:pt x="2484683" y="5188092"/>
                </a:lnTo>
                <a:lnTo>
                  <a:pt x="612992" y="3372464"/>
                </a:lnTo>
                <a:lnTo>
                  <a:pt x="549149" y="3438278"/>
                </a:lnTo>
                <a:lnTo>
                  <a:pt x="0" y="2888723"/>
                </a:lnTo>
                <a:close/>
              </a:path>
            </a:pathLst>
          </a:custGeom>
          <a:solidFill>
            <a:schemeClr val="bg1">
              <a:lumMod val="85000"/>
            </a:schemeClr>
          </a:solidFill>
        </p:spPr>
        <p:txBody>
          <a:bodyPr wrap="square" anchor="ctr">
            <a:noAutofit/>
          </a:bodyPr>
          <a:lstStyle>
            <a:lvl1pPr algn="ctr">
              <a:defRPr>
                <a:solidFill>
                  <a:schemeClr val="bg1">
                    <a:lumMod val="85000"/>
                  </a:schemeClr>
                </a:solidFill>
              </a:defRPr>
            </a:lvl1pPr>
          </a:lstStyle>
          <a:p>
            <a:r>
              <a:rPr lang="en-US" dirty="0"/>
              <a:t>    </a:t>
            </a:r>
          </a:p>
        </p:txBody>
      </p:sp>
      <p:sp>
        <p:nvSpPr>
          <p:cNvPr id="28" name="Freeform 27">
            <a:extLst>
              <a:ext uri="{FF2B5EF4-FFF2-40B4-BE49-F238E27FC236}">
                <a16:creationId xmlns:a16="http://schemas.microsoft.com/office/drawing/2014/main" id="{417D2418-2D88-9DE8-6F88-CB319D4F6B5B}"/>
              </a:ext>
            </a:extLst>
          </p:cNvPr>
          <p:cNvSpPr/>
          <p:nvPr userDrawn="1"/>
        </p:nvSpPr>
        <p:spPr>
          <a:xfrm rot="8047736">
            <a:off x="5594851" y="3066299"/>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30" name="Slide Number Placeholder 5">
            <a:extLst>
              <a:ext uri="{FF2B5EF4-FFF2-40B4-BE49-F238E27FC236}">
                <a16:creationId xmlns:a16="http://schemas.microsoft.com/office/drawing/2014/main" id="{275A4ACB-330E-B76A-E7B3-DF818AD4627E}"/>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98307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Text Slide 07">
    <p:spTree>
      <p:nvGrpSpPr>
        <p:cNvPr id="1" name=""/>
        <p:cNvGrpSpPr/>
        <p:nvPr/>
      </p:nvGrpSpPr>
      <p:grpSpPr>
        <a:xfrm>
          <a:off x="0" y="0"/>
          <a:ext cx="0" cy="0"/>
          <a:chOff x="0" y="0"/>
          <a:chExt cx="0" cy="0"/>
        </a:xfrm>
      </p:grpSpPr>
      <p:sp>
        <p:nvSpPr>
          <p:cNvPr id="11" name="Text Placeholder 32">
            <a:extLst>
              <a:ext uri="{FF2B5EF4-FFF2-40B4-BE49-F238E27FC236}">
                <a16:creationId xmlns:a16="http://schemas.microsoft.com/office/drawing/2014/main" id="{E4E111B6-630D-5679-C49D-CE460E231153}"/>
              </a:ext>
            </a:extLst>
          </p:cNvPr>
          <p:cNvSpPr>
            <a:spLocks noGrp="1"/>
          </p:cNvSpPr>
          <p:nvPr>
            <p:ph type="body" sz="quarter" idx="32" hasCustomPrompt="1"/>
          </p:nvPr>
        </p:nvSpPr>
        <p:spPr>
          <a:xfrm>
            <a:off x="578472" y="7667987"/>
            <a:ext cx="6526988" cy="2383519"/>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 name="Text Placeholder 32">
            <a:extLst>
              <a:ext uri="{FF2B5EF4-FFF2-40B4-BE49-F238E27FC236}">
                <a16:creationId xmlns:a16="http://schemas.microsoft.com/office/drawing/2014/main" id="{2783B9E0-BFB6-9A0A-C75A-B7987A01B219}"/>
              </a:ext>
            </a:extLst>
          </p:cNvPr>
          <p:cNvSpPr>
            <a:spLocks noGrp="1"/>
          </p:cNvSpPr>
          <p:nvPr>
            <p:ph type="body" sz="quarter" idx="33" hasCustomPrompt="1"/>
          </p:nvPr>
        </p:nvSpPr>
        <p:spPr>
          <a:xfrm>
            <a:off x="534571" y="5353911"/>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3" name="Text Placeholder 32">
            <a:extLst>
              <a:ext uri="{FF2B5EF4-FFF2-40B4-BE49-F238E27FC236}">
                <a16:creationId xmlns:a16="http://schemas.microsoft.com/office/drawing/2014/main" id="{B6A90F7F-7E1A-1396-23A2-7F6D1BC41871}"/>
              </a:ext>
            </a:extLst>
          </p:cNvPr>
          <p:cNvSpPr>
            <a:spLocks noGrp="1"/>
          </p:cNvSpPr>
          <p:nvPr>
            <p:ph type="body" sz="quarter" idx="34" hasCustomPrompt="1"/>
          </p:nvPr>
        </p:nvSpPr>
        <p:spPr>
          <a:xfrm>
            <a:off x="578472" y="6558768"/>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2" name="Freeform 1">
            <a:extLst>
              <a:ext uri="{FF2B5EF4-FFF2-40B4-BE49-F238E27FC236}">
                <a16:creationId xmlns:a16="http://schemas.microsoft.com/office/drawing/2014/main" id="{389F0D36-71E0-B2DE-2052-EECAC4CC86D2}"/>
              </a:ext>
            </a:extLst>
          </p:cNvPr>
          <p:cNvSpPr/>
          <p:nvPr userDrawn="1"/>
        </p:nvSpPr>
        <p:spPr>
          <a:xfrm>
            <a:off x="3163770" y="1582226"/>
            <a:ext cx="4611798" cy="3335455"/>
          </a:xfrm>
          <a:custGeom>
            <a:avLst/>
            <a:gdLst>
              <a:gd name="connsiteX0" fmla="*/ 692006 w 692005"/>
              <a:gd name="connsiteY0" fmla="*/ 0 h 701855"/>
              <a:gd name="connsiteX1" fmla="*/ 0 w 692005"/>
              <a:gd name="connsiteY1" fmla="*/ 350404 h 701855"/>
              <a:gd name="connsiteX2" fmla="*/ 61481 w 692005"/>
              <a:gd name="connsiteY2" fmla="*/ 381497 h 701855"/>
              <a:gd name="connsiteX3" fmla="*/ 692006 w 692005"/>
              <a:gd name="connsiteY3" fmla="*/ 701856 h 701855"/>
            </a:gdLst>
            <a:ahLst/>
            <a:cxnLst>
              <a:cxn ang="0">
                <a:pos x="connsiteX0" y="connsiteY0"/>
              </a:cxn>
              <a:cxn ang="0">
                <a:pos x="connsiteX1" y="connsiteY1"/>
              </a:cxn>
              <a:cxn ang="0">
                <a:pos x="connsiteX2" y="connsiteY2"/>
              </a:cxn>
              <a:cxn ang="0">
                <a:pos x="connsiteX3" y="connsiteY3"/>
              </a:cxn>
            </a:cxnLst>
            <a:rect l="l" t="t" r="r" b="b"/>
            <a:pathLst>
              <a:path w="692005" h="701855">
                <a:moveTo>
                  <a:pt x="692006" y="0"/>
                </a:moveTo>
                <a:lnTo>
                  <a:pt x="0" y="350404"/>
                </a:lnTo>
                <a:lnTo>
                  <a:pt x="61481" y="381497"/>
                </a:lnTo>
                <a:lnTo>
                  <a:pt x="692006" y="701856"/>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9F11FBE8-E629-27EC-C89A-0F00F8A583D5}"/>
              </a:ext>
            </a:extLst>
          </p:cNvPr>
          <p:cNvSpPr>
            <a:spLocks noGrp="1"/>
          </p:cNvSpPr>
          <p:nvPr>
            <p:ph type="pic" sz="quarter" idx="35"/>
          </p:nvPr>
        </p:nvSpPr>
        <p:spPr>
          <a:xfrm>
            <a:off x="0" y="0"/>
            <a:ext cx="7775575" cy="5037221"/>
          </a:xfrm>
          <a:custGeom>
            <a:avLst/>
            <a:gdLst>
              <a:gd name="connsiteX0" fmla="*/ 0 w 7775575"/>
              <a:gd name="connsiteY0" fmla="*/ 0 h 5037221"/>
              <a:gd name="connsiteX1" fmla="*/ 5771157 w 7775575"/>
              <a:gd name="connsiteY1" fmla="*/ 0 h 5037221"/>
              <a:gd name="connsiteX2" fmla="*/ 7775575 w 7775575"/>
              <a:gd name="connsiteY2" fmla="*/ 959626 h 5037221"/>
              <a:gd name="connsiteX3" fmla="*/ 7775575 w 7775575"/>
              <a:gd name="connsiteY3" fmla="*/ 2204821 h 5037221"/>
              <a:gd name="connsiteX4" fmla="*/ 3577784 w 7775575"/>
              <a:gd name="connsiteY4" fmla="*/ 3733946 h 5037221"/>
              <a:gd name="connsiteX5" fmla="*/ 3526713 w 7775575"/>
              <a:gd name="connsiteY5" fmla="*/ 3598691 h 5037221"/>
              <a:gd name="connsiteX6" fmla="*/ 1087199 w 7775575"/>
              <a:gd name="connsiteY6" fmla="*/ 4519835 h 5037221"/>
              <a:gd name="connsiteX7" fmla="*/ 1127481 w 7775575"/>
              <a:gd name="connsiteY7" fmla="*/ 4626515 h 5037221"/>
              <a:gd name="connsiteX8" fmla="*/ 0 w 7775575"/>
              <a:gd name="connsiteY8" fmla="*/ 5037221 h 503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5575" h="5037221">
                <a:moveTo>
                  <a:pt x="0" y="0"/>
                </a:moveTo>
                <a:lnTo>
                  <a:pt x="5771157" y="0"/>
                </a:lnTo>
                <a:lnTo>
                  <a:pt x="7775575" y="959626"/>
                </a:lnTo>
                <a:lnTo>
                  <a:pt x="7775575" y="2204821"/>
                </a:lnTo>
                <a:lnTo>
                  <a:pt x="3577784" y="3733946"/>
                </a:lnTo>
                <a:lnTo>
                  <a:pt x="3526713" y="3598691"/>
                </a:lnTo>
                <a:lnTo>
                  <a:pt x="1087199" y="4519835"/>
                </a:lnTo>
                <a:lnTo>
                  <a:pt x="1127481" y="4626515"/>
                </a:lnTo>
                <a:lnTo>
                  <a:pt x="0" y="5037221"/>
                </a:lnTo>
                <a:close/>
              </a:path>
            </a:pathLst>
          </a:custGeom>
          <a:solidFill>
            <a:schemeClr val="bg1">
              <a:lumMod val="85000"/>
            </a:schemeClr>
          </a:solidFill>
        </p:spPr>
        <p:txBody>
          <a:bodyPr wrap="square">
            <a:noAutofit/>
          </a:bodyPr>
          <a:lstStyle>
            <a:lvl1pPr>
              <a:defRPr>
                <a:solidFill>
                  <a:schemeClr val="bg1">
                    <a:lumMod val="85000"/>
                  </a:schemeClr>
                </a:solidFill>
              </a:defRPr>
            </a:lvl1pPr>
          </a:lstStyle>
          <a:p>
            <a:endParaRPr lang="en-US"/>
          </a:p>
        </p:txBody>
      </p:sp>
      <p:sp>
        <p:nvSpPr>
          <p:cNvPr id="15" name="Freeform 14">
            <a:extLst>
              <a:ext uri="{FF2B5EF4-FFF2-40B4-BE49-F238E27FC236}">
                <a16:creationId xmlns:a16="http://schemas.microsoft.com/office/drawing/2014/main" id="{078DA7A1-BF83-F7D8-9D29-FA8D6AC5357C}"/>
              </a:ext>
            </a:extLst>
          </p:cNvPr>
          <p:cNvSpPr/>
          <p:nvPr userDrawn="1"/>
        </p:nvSpPr>
        <p:spPr>
          <a:xfrm rot="4158829">
            <a:off x="2226008" y="2872539"/>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16" name="Slide Number Placeholder 5">
            <a:extLst>
              <a:ext uri="{FF2B5EF4-FFF2-40B4-BE49-F238E27FC236}">
                <a16:creationId xmlns:a16="http://schemas.microsoft.com/office/drawing/2014/main" id="{18C77304-8280-773C-7FB8-3CF76A872109}"/>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4157789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rtner Slide">
    <p:spTree>
      <p:nvGrpSpPr>
        <p:cNvPr id="1" name=""/>
        <p:cNvGrpSpPr/>
        <p:nvPr/>
      </p:nvGrpSpPr>
      <p:grpSpPr>
        <a:xfrm>
          <a:off x="0" y="0"/>
          <a:ext cx="0" cy="0"/>
          <a:chOff x="0" y="0"/>
          <a:chExt cx="0" cy="0"/>
        </a:xfrm>
      </p:grpSpPr>
      <p:sp>
        <p:nvSpPr>
          <p:cNvPr id="63" name="Freeform 62">
            <a:extLst>
              <a:ext uri="{FF2B5EF4-FFF2-40B4-BE49-F238E27FC236}">
                <a16:creationId xmlns:a16="http://schemas.microsoft.com/office/drawing/2014/main" id="{49D3E854-CA26-1FB8-D196-10CDC7E1F38C}"/>
              </a:ext>
            </a:extLst>
          </p:cNvPr>
          <p:cNvSpPr/>
          <p:nvPr userDrawn="1"/>
        </p:nvSpPr>
        <p:spPr>
          <a:xfrm flipV="1">
            <a:off x="0" y="4742120"/>
            <a:ext cx="7808222" cy="6178767"/>
          </a:xfrm>
          <a:custGeom>
            <a:avLst/>
            <a:gdLst>
              <a:gd name="connsiteX0" fmla="*/ 0 w 7808222"/>
              <a:gd name="connsiteY0" fmla="*/ 6943594 h 6943594"/>
              <a:gd name="connsiteX1" fmla="*/ 7808222 w 7808222"/>
              <a:gd name="connsiteY1" fmla="*/ 4950317 h 6943594"/>
              <a:gd name="connsiteX2" fmla="*/ 7808222 w 7808222"/>
              <a:gd name="connsiteY2" fmla="*/ 0 h 6943594"/>
              <a:gd name="connsiteX3" fmla="*/ 0 w 7808222"/>
              <a:gd name="connsiteY3" fmla="*/ 0 h 6943594"/>
            </a:gdLst>
            <a:ahLst/>
            <a:cxnLst>
              <a:cxn ang="0">
                <a:pos x="connsiteX0" y="connsiteY0"/>
              </a:cxn>
              <a:cxn ang="0">
                <a:pos x="connsiteX1" y="connsiteY1"/>
              </a:cxn>
              <a:cxn ang="0">
                <a:pos x="connsiteX2" y="connsiteY2"/>
              </a:cxn>
              <a:cxn ang="0">
                <a:pos x="connsiteX3" y="connsiteY3"/>
              </a:cxn>
            </a:cxnLst>
            <a:rect l="l" t="t" r="r" b="b"/>
            <a:pathLst>
              <a:path w="7808222" h="6943594">
                <a:moveTo>
                  <a:pt x="0" y="6943594"/>
                </a:moveTo>
                <a:lnTo>
                  <a:pt x="7808222" y="4950317"/>
                </a:lnTo>
                <a:lnTo>
                  <a:pt x="7808222" y="0"/>
                </a:lnTo>
                <a:lnTo>
                  <a:pt x="0" y="0"/>
                </a:lnTo>
                <a:close/>
              </a:path>
            </a:pathLst>
          </a:custGeom>
          <a:gradFill>
            <a:gsLst>
              <a:gs pos="0">
                <a:srgbClr val="42286C"/>
              </a:gs>
              <a:gs pos="27690">
                <a:srgbClr val="992584"/>
              </a:gs>
              <a:gs pos="51940">
                <a:srgbClr val="C61B8A"/>
              </a:gs>
              <a:gs pos="68050">
                <a:srgbClr val="E13759"/>
              </a:gs>
              <a:gs pos="99930">
                <a:srgbClr val="EF4137"/>
              </a:gs>
            </a:gsLst>
            <a:lin ang="2160000" scaled="0"/>
          </a:gradFill>
          <a:ln w="4838" cap="flat">
            <a:noFill/>
            <a:prstDash val="solid"/>
            <a:miter/>
          </a:ln>
        </p:spPr>
        <p:txBody>
          <a:bodyPr wrap="square" rtlCol="0" anchor="ctr">
            <a:noAutofit/>
          </a:bodyPr>
          <a:lstStyle/>
          <a:p>
            <a:endParaRPr lang="en-US" dirty="0"/>
          </a:p>
        </p:txBody>
      </p:sp>
      <p:sp>
        <p:nvSpPr>
          <p:cNvPr id="3" name="Freeform 2">
            <a:extLst>
              <a:ext uri="{FF2B5EF4-FFF2-40B4-BE49-F238E27FC236}">
                <a16:creationId xmlns:a16="http://schemas.microsoft.com/office/drawing/2014/main" id="{1014BA58-309E-3C3C-6389-760B2B56AA74}"/>
              </a:ext>
            </a:extLst>
          </p:cNvPr>
          <p:cNvSpPr/>
          <p:nvPr userDrawn="1"/>
        </p:nvSpPr>
        <p:spPr>
          <a:xfrm rot="6162575">
            <a:off x="1727435" y="3800296"/>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214E504-2F29-64EC-7A29-54D1187C8DF2}"/>
              </a:ext>
            </a:extLst>
          </p:cNvPr>
          <p:cNvSpPr/>
          <p:nvPr userDrawn="1"/>
        </p:nvSpPr>
        <p:spPr>
          <a:xfrm>
            <a:off x="7242134" y="10423687"/>
            <a:ext cx="236773" cy="22765"/>
          </a:xfrm>
          <a:custGeom>
            <a:avLst/>
            <a:gdLst>
              <a:gd name="connsiteX0" fmla="*/ 0 w 36329"/>
              <a:gd name="connsiteY0" fmla="*/ 0 h 3493"/>
              <a:gd name="connsiteX1" fmla="*/ 36329 w 36329"/>
              <a:gd name="connsiteY1" fmla="*/ 0 h 3493"/>
            </a:gdLst>
            <a:ahLst/>
            <a:cxnLst>
              <a:cxn ang="0">
                <a:pos x="connsiteX0" y="connsiteY0"/>
              </a:cxn>
              <a:cxn ang="0">
                <a:pos x="connsiteX1" y="connsiteY1"/>
              </a:cxn>
            </a:cxnLst>
            <a:rect l="l" t="t" r="r" b="b"/>
            <a:pathLst>
              <a:path w="36329" h="3493">
                <a:moveTo>
                  <a:pt x="0" y="0"/>
                </a:moveTo>
                <a:lnTo>
                  <a:pt x="36329" y="0"/>
                </a:lnTo>
              </a:path>
            </a:pathLst>
          </a:custGeom>
          <a:ln w="3493" cap="flat">
            <a:solidFill>
              <a:srgbClr val="6652A2"/>
            </a:solidFill>
            <a:prstDash val="solid"/>
            <a:miter/>
          </a:ln>
        </p:spPr>
        <p:txBody>
          <a:bodyPr rtlCol="0" anchor="ctr"/>
          <a:lstStyle/>
          <a:p>
            <a:endParaRPr lang="en-US"/>
          </a:p>
        </p:txBody>
      </p:sp>
      <p:sp>
        <p:nvSpPr>
          <p:cNvPr id="29" name="Rectangle 28">
            <a:extLst>
              <a:ext uri="{FF2B5EF4-FFF2-40B4-BE49-F238E27FC236}">
                <a16:creationId xmlns:a16="http://schemas.microsoft.com/office/drawing/2014/main" id="{49116AD4-9C12-E834-F647-F88387A08D34}"/>
              </a:ext>
            </a:extLst>
          </p:cNvPr>
          <p:cNvSpPr/>
          <p:nvPr userDrawn="1"/>
        </p:nvSpPr>
        <p:spPr>
          <a:xfrm rot="16200000">
            <a:off x="5622151" y="8191293"/>
            <a:ext cx="3672254" cy="200055"/>
          </a:xfrm>
          <a:prstGeom prst="rect">
            <a:avLst/>
          </a:prstGeom>
        </p:spPr>
        <p:txBody>
          <a:bodyPr wrap="square">
            <a:spAutoFit/>
          </a:bodyPr>
          <a:lstStyle/>
          <a:p>
            <a:r>
              <a:rPr lang="fr-CA" sz="700" kern="900" spc="200" baseline="0" dirty="0">
                <a:solidFill>
                  <a:schemeClr val="bg1"/>
                </a:solidFill>
              </a:rPr>
              <a:t>WOMEN IN TOURISM, HOSPITALITY &amp; LEISURE</a:t>
            </a:r>
          </a:p>
        </p:txBody>
      </p:sp>
      <p:grpSp>
        <p:nvGrpSpPr>
          <p:cNvPr id="30" name="Group 29">
            <a:extLst>
              <a:ext uri="{FF2B5EF4-FFF2-40B4-BE49-F238E27FC236}">
                <a16:creationId xmlns:a16="http://schemas.microsoft.com/office/drawing/2014/main" id="{E247DF6F-427F-4B24-69DB-0BAD706ADAAF}"/>
              </a:ext>
            </a:extLst>
          </p:cNvPr>
          <p:cNvGrpSpPr/>
          <p:nvPr userDrawn="1"/>
        </p:nvGrpSpPr>
        <p:grpSpPr>
          <a:xfrm>
            <a:off x="7303586" y="10185877"/>
            <a:ext cx="303114" cy="288116"/>
            <a:chOff x="4330511" y="1663200"/>
            <a:chExt cx="1799066" cy="1710050"/>
          </a:xfrm>
        </p:grpSpPr>
        <p:sp>
          <p:nvSpPr>
            <p:cNvPr id="32" name="Freeform 31">
              <a:extLst>
                <a:ext uri="{FF2B5EF4-FFF2-40B4-BE49-F238E27FC236}">
                  <a16:creationId xmlns:a16="http://schemas.microsoft.com/office/drawing/2014/main" id="{BCB2E8E1-CF17-37DC-5BF5-81E4C49E7933}"/>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solidFill>
                  <a:schemeClr val="bg1"/>
                </a:solidFill>
              </a:endParaRPr>
            </a:p>
          </p:txBody>
        </p:sp>
        <p:sp>
          <p:nvSpPr>
            <p:cNvPr id="33" name="Freeform 32">
              <a:extLst>
                <a:ext uri="{FF2B5EF4-FFF2-40B4-BE49-F238E27FC236}">
                  <a16:creationId xmlns:a16="http://schemas.microsoft.com/office/drawing/2014/main" id="{EB7563E6-C403-EB53-0AC1-6AC369C7BA7D}"/>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solidFill>
                  <a:schemeClr val="bg1"/>
                </a:solidFill>
              </a:endParaRPr>
            </a:p>
          </p:txBody>
        </p:sp>
        <p:sp>
          <p:nvSpPr>
            <p:cNvPr id="34" name="Freeform 33">
              <a:extLst>
                <a:ext uri="{FF2B5EF4-FFF2-40B4-BE49-F238E27FC236}">
                  <a16:creationId xmlns:a16="http://schemas.microsoft.com/office/drawing/2014/main" id="{F8F33915-77E9-F406-293F-D0B478B90157}"/>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5" name="Freeform 34">
              <a:extLst>
                <a:ext uri="{FF2B5EF4-FFF2-40B4-BE49-F238E27FC236}">
                  <a16:creationId xmlns:a16="http://schemas.microsoft.com/office/drawing/2014/main" id="{41EB6DCA-5F52-CE78-B65E-5E6DD396A32A}"/>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6" name="Freeform 35">
              <a:extLst>
                <a:ext uri="{FF2B5EF4-FFF2-40B4-BE49-F238E27FC236}">
                  <a16:creationId xmlns:a16="http://schemas.microsoft.com/office/drawing/2014/main" id="{51564509-D6D7-2168-0F4C-0F0EDCD5B68C}"/>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solidFill>
                  <a:schemeClr val="bg1"/>
                </a:solidFill>
              </a:endParaRPr>
            </a:p>
          </p:txBody>
        </p:sp>
        <p:sp>
          <p:nvSpPr>
            <p:cNvPr id="37" name="Freeform 36">
              <a:extLst>
                <a:ext uri="{FF2B5EF4-FFF2-40B4-BE49-F238E27FC236}">
                  <a16:creationId xmlns:a16="http://schemas.microsoft.com/office/drawing/2014/main" id="{63E6060B-F7BB-4504-66B1-3B98969A81D2}"/>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solidFill>
                  <a:schemeClr val="bg1"/>
                </a:solidFill>
              </a:endParaRPr>
            </a:p>
          </p:txBody>
        </p:sp>
        <p:sp>
          <p:nvSpPr>
            <p:cNvPr id="38" name="Freeform 37">
              <a:extLst>
                <a:ext uri="{FF2B5EF4-FFF2-40B4-BE49-F238E27FC236}">
                  <a16:creationId xmlns:a16="http://schemas.microsoft.com/office/drawing/2014/main" id="{A8B2176F-3F2C-5F4D-31C5-9A9AE54BAC01}"/>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solidFill>
                  <a:schemeClr val="bg1"/>
                </a:solidFill>
              </a:endParaRPr>
            </a:p>
          </p:txBody>
        </p:sp>
        <p:sp>
          <p:nvSpPr>
            <p:cNvPr id="39" name="Freeform 38">
              <a:extLst>
                <a:ext uri="{FF2B5EF4-FFF2-40B4-BE49-F238E27FC236}">
                  <a16:creationId xmlns:a16="http://schemas.microsoft.com/office/drawing/2014/main" id="{11DBBAE7-2054-4D22-4E37-8AEB4FED1DCB}"/>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40" name="Freeform 39">
              <a:extLst>
                <a:ext uri="{FF2B5EF4-FFF2-40B4-BE49-F238E27FC236}">
                  <a16:creationId xmlns:a16="http://schemas.microsoft.com/office/drawing/2014/main" id="{2B2AD0B2-63CF-969A-AB55-548D2068504E}"/>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41" name="Freeform 40">
              <a:extLst>
                <a:ext uri="{FF2B5EF4-FFF2-40B4-BE49-F238E27FC236}">
                  <a16:creationId xmlns:a16="http://schemas.microsoft.com/office/drawing/2014/main" id="{1A63438A-B645-10CD-BF98-44F31A4B1714}"/>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42" name="Freeform 41">
              <a:extLst>
                <a:ext uri="{FF2B5EF4-FFF2-40B4-BE49-F238E27FC236}">
                  <a16:creationId xmlns:a16="http://schemas.microsoft.com/office/drawing/2014/main" id="{2537ACB0-18D0-FF73-852F-50F06C186338}"/>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43" name="Freeform 42">
              <a:extLst>
                <a:ext uri="{FF2B5EF4-FFF2-40B4-BE49-F238E27FC236}">
                  <a16:creationId xmlns:a16="http://schemas.microsoft.com/office/drawing/2014/main" id="{35CCEF86-7344-55BD-D8F9-3772718CE560}"/>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grpSp>
      <p:sp>
        <p:nvSpPr>
          <p:cNvPr id="44" name="Slide Number Placeholder 5">
            <a:extLst>
              <a:ext uri="{FF2B5EF4-FFF2-40B4-BE49-F238E27FC236}">
                <a16:creationId xmlns:a16="http://schemas.microsoft.com/office/drawing/2014/main" id="{9D01CD15-652C-5164-4117-E31F6058DF8F}"/>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6" name="Rectangle 45">
            <a:extLst>
              <a:ext uri="{FF2B5EF4-FFF2-40B4-BE49-F238E27FC236}">
                <a16:creationId xmlns:a16="http://schemas.microsoft.com/office/drawing/2014/main" id="{CCF508DE-50DF-7A48-729D-8889E84D91A3}"/>
              </a:ext>
            </a:extLst>
          </p:cNvPr>
          <p:cNvSpPr/>
          <p:nvPr userDrawn="1"/>
        </p:nvSpPr>
        <p:spPr>
          <a:xfrm>
            <a:off x="406327" y="6718707"/>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32">
            <a:extLst>
              <a:ext uri="{FF2B5EF4-FFF2-40B4-BE49-F238E27FC236}">
                <a16:creationId xmlns:a16="http://schemas.microsoft.com/office/drawing/2014/main" id="{7DE54FC1-6FF8-A8C4-717D-A84FD2935ABF}"/>
              </a:ext>
            </a:extLst>
          </p:cNvPr>
          <p:cNvSpPr>
            <a:spLocks noGrp="1"/>
          </p:cNvSpPr>
          <p:nvPr>
            <p:ph type="body" sz="quarter" idx="43" hasCustomPrompt="1"/>
          </p:nvPr>
        </p:nvSpPr>
        <p:spPr>
          <a:xfrm>
            <a:off x="413635" y="7881254"/>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50" name="Rectangle 49">
            <a:extLst>
              <a:ext uri="{FF2B5EF4-FFF2-40B4-BE49-F238E27FC236}">
                <a16:creationId xmlns:a16="http://schemas.microsoft.com/office/drawing/2014/main" id="{35B80ECD-2D16-4785-84CB-D00C84EC0161}"/>
              </a:ext>
            </a:extLst>
          </p:cNvPr>
          <p:cNvSpPr/>
          <p:nvPr userDrawn="1"/>
        </p:nvSpPr>
        <p:spPr>
          <a:xfrm>
            <a:off x="2734011" y="6718707"/>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Placeholder 32">
            <a:extLst>
              <a:ext uri="{FF2B5EF4-FFF2-40B4-BE49-F238E27FC236}">
                <a16:creationId xmlns:a16="http://schemas.microsoft.com/office/drawing/2014/main" id="{EC6A650F-CE77-0C25-968E-CF3AF9328FD8}"/>
              </a:ext>
            </a:extLst>
          </p:cNvPr>
          <p:cNvSpPr>
            <a:spLocks noGrp="1"/>
          </p:cNvSpPr>
          <p:nvPr>
            <p:ph type="body" sz="quarter" idx="50" hasCustomPrompt="1"/>
          </p:nvPr>
        </p:nvSpPr>
        <p:spPr>
          <a:xfrm>
            <a:off x="2741319" y="7881254"/>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52" name="Rectangle 51">
            <a:extLst>
              <a:ext uri="{FF2B5EF4-FFF2-40B4-BE49-F238E27FC236}">
                <a16:creationId xmlns:a16="http://schemas.microsoft.com/office/drawing/2014/main" id="{5574F724-9010-3342-2D98-D9C0732840E7}"/>
              </a:ext>
            </a:extLst>
          </p:cNvPr>
          <p:cNvSpPr/>
          <p:nvPr userDrawn="1"/>
        </p:nvSpPr>
        <p:spPr>
          <a:xfrm>
            <a:off x="406327" y="8421058"/>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 Placeholder 32">
            <a:extLst>
              <a:ext uri="{FF2B5EF4-FFF2-40B4-BE49-F238E27FC236}">
                <a16:creationId xmlns:a16="http://schemas.microsoft.com/office/drawing/2014/main" id="{F48C7094-0069-A964-A904-2626619B0DD2}"/>
              </a:ext>
            </a:extLst>
          </p:cNvPr>
          <p:cNvSpPr>
            <a:spLocks noGrp="1"/>
          </p:cNvSpPr>
          <p:nvPr>
            <p:ph type="body" sz="quarter" idx="51" hasCustomPrompt="1"/>
          </p:nvPr>
        </p:nvSpPr>
        <p:spPr>
          <a:xfrm>
            <a:off x="413635" y="9583605"/>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54" name="Rectangle 53">
            <a:extLst>
              <a:ext uri="{FF2B5EF4-FFF2-40B4-BE49-F238E27FC236}">
                <a16:creationId xmlns:a16="http://schemas.microsoft.com/office/drawing/2014/main" id="{05F08831-F704-0916-4A19-22FD5CDC2B77}"/>
              </a:ext>
            </a:extLst>
          </p:cNvPr>
          <p:cNvSpPr/>
          <p:nvPr userDrawn="1"/>
        </p:nvSpPr>
        <p:spPr>
          <a:xfrm>
            <a:off x="5101379" y="8421058"/>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Placeholder 32">
            <a:extLst>
              <a:ext uri="{FF2B5EF4-FFF2-40B4-BE49-F238E27FC236}">
                <a16:creationId xmlns:a16="http://schemas.microsoft.com/office/drawing/2014/main" id="{9AC04027-A4FE-5D4A-3F3F-046E0440C484}"/>
              </a:ext>
            </a:extLst>
          </p:cNvPr>
          <p:cNvSpPr>
            <a:spLocks noGrp="1"/>
          </p:cNvSpPr>
          <p:nvPr>
            <p:ph type="body" sz="quarter" idx="52" hasCustomPrompt="1"/>
          </p:nvPr>
        </p:nvSpPr>
        <p:spPr>
          <a:xfrm>
            <a:off x="5108687" y="9583605"/>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56" name="Rectangle 55">
            <a:extLst>
              <a:ext uri="{FF2B5EF4-FFF2-40B4-BE49-F238E27FC236}">
                <a16:creationId xmlns:a16="http://schemas.microsoft.com/office/drawing/2014/main" id="{79456B5A-622B-C0E0-A0F3-7EB0FBC3B564}"/>
              </a:ext>
            </a:extLst>
          </p:cNvPr>
          <p:cNvSpPr/>
          <p:nvPr userDrawn="1"/>
        </p:nvSpPr>
        <p:spPr>
          <a:xfrm>
            <a:off x="2734011" y="8421058"/>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32">
            <a:extLst>
              <a:ext uri="{FF2B5EF4-FFF2-40B4-BE49-F238E27FC236}">
                <a16:creationId xmlns:a16="http://schemas.microsoft.com/office/drawing/2014/main" id="{8B3E6219-3549-3D27-DDC4-B01254370937}"/>
              </a:ext>
            </a:extLst>
          </p:cNvPr>
          <p:cNvSpPr>
            <a:spLocks noGrp="1"/>
          </p:cNvSpPr>
          <p:nvPr>
            <p:ph type="body" sz="quarter" idx="53" hasCustomPrompt="1"/>
          </p:nvPr>
        </p:nvSpPr>
        <p:spPr>
          <a:xfrm>
            <a:off x="2741319" y="9583605"/>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59" name="Text Placeholder 32">
            <a:extLst>
              <a:ext uri="{FF2B5EF4-FFF2-40B4-BE49-F238E27FC236}">
                <a16:creationId xmlns:a16="http://schemas.microsoft.com/office/drawing/2014/main" id="{DB2DE240-FA26-8492-32D2-F47931DE02BF}"/>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Our Team</a:t>
            </a:r>
            <a:endParaRPr lang="en-US" dirty="0"/>
          </a:p>
        </p:txBody>
      </p:sp>
      <p:sp>
        <p:nvSpPr>
          <p:cNvPr id="60" name="Text Placeholder 32">
            <a:extLst>
              <a:ext uri="{FF2B5EF4-FFF2-40B4-BE49-F238E27FC236}">
                <a16:creationId xmlns:a16="http://schemas.microsoft.com/office/drawing/2014/main" id="{4D933365-509C-A410-1C02-E0B7CD3EEB95}"/>
              </a:ext>
            </a:extLst>
          </p:cNvPr>
          <p:cNvSpPr>
            <a:spLocks noGrp="1"/>
          </p:cNvSpPr>
          <p:nvPr>
            <p:ph type="body" sz="quarter" idx="34" hasCustomPrompt="1"/>
          </p:nvPr>
        </p:nvSpPr>
        <p:spPr>
          <a:xfrm>
            <a:off x="559613" y="1864993"/>
            <a:ext cx="6526988" cy="2015638"/>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929384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t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4B4251E-78C1-BC12-430B-A83D297F4959}"/>
              </a:ext>
            </a:extLst>
          </p:cNvPr>
          <p:cNvSpPr/>
          <p:nvPr userDrawn="1"/>
        </p:nvSpPr>
        <p:spPr>
          <a:xfrm flipH="1">
            <a:off x="-1" y="4940968"/>
            <a:ext cx="6890117" cy="5988173"/>
          </a:xfrm>
          <a:custGeom>
            <a:avLst/>
            <a:gdLst>
              <a:gd name="connsiteX0" fmla="*/ 7085619 w 7085619"/>
              <a:gd name="connsiteY0" fmla="*/ 5260369 h 5260369"/>
              <a:gd name="connsiteX1" fmla="*/ 0 w 7085619"/>
              <a:gd name="connsiteY1" fmla="*/ 5260369 h 5260369"/>
              <a:gd name="connsiteX2" fmla="*/ 5192315 w 7085619"/>
              <a:gd name="connsiteY2" fmla="*/ 0 h 5260369"/>
              <a:gd name="connsiteX3" fmla="*/ 7085619 w 7085619"/>
              <a:gd name="connsiteY3" fmla="*/ 1564019 h 5260369"/>
              <a:gd name="connsiteX0" fmla="*/ 7197914 w 7197914"/>
              <a:gd name="connsiteY0" fmla="*/ 5260369 h 5276411"/>
              <a:gd name="connsiteX1" fmla="*/ 0 w 7197914"/>
              <a:gd name="connsiteY1" fmla="*/ 5276411 h 5276411"/>
              <a:gd name="connsiteX2" fmla="*/ 5304610 w 7197914"/>
              <a:gd name="connsiteY2" fmla="*/ 0 h 5276411"/>
              <a:gd name="connsiteX3" fmla="*/ 7197914 w 7197914"/>
              <a:gd name="connsiteY3" fmla="*/ 1564019 h 5276411"/>
              <a:gd name="connsiteX4" fmla="*/ 7197914 w 7197914"/>
              <a:gd name="connsiteY4" fmla="*/ 5260369 h 527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914" h="5276411">
                <a:moveTo>
                  <a:pt x="7197914" y="5260369"/>
                </a:moveTo>
                <a:lnTo>
                  <a:pt x="0" y="5276411"/>
                </a:lnTo>
                <a:lnTo>
                  <a:pt x="5304610" y="0"/>
                </a:lnTo>
                <a:lnTo>
                  <a:pt x="7197914" y="1564019"/>
                </a:lnTo>
                <a:lnTo>
                  <a:pt x="7197914" y="5260369"/>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5" name="Date Placeholder 3">
            <a:extLst>
              <a:ext uri="{FF2B5EF4-FFF2-40B4-BE49-F238E27FC236}">
                <a16:creationId xmlns:a16="http://schemas.microsoft.com/office/drawing/2014/main" id="{F120D543-2EC5-4BC2-4FE3-E4BCD290A9E7}"/>
              </a:ext>
            </a:extLst>
          </p:cNvPr>
          <p:cNvSpPr>
            <a:spLocks noGrp="1"/>
          </p:cNvSpPr>
          <p:nvPr>
            <p:ph type="dt" sz="half" idx="27"/>
          </p:nvPr>
        </p:nvSpPr>
        <p:spPr>
          <a:xfrm>
            <a:off x="967708" y="10131264"/>
            <a:ext cx="1749505" cy="580735"/>
          </a:xfrm>
          <a:prstGeom prst="rect">
            <a:avLst/>
          </a:prstGeom>
        </p:spPr>
        <p:txBody>
          <a:bodyPr/>
          <a:lstStyle/>
          <a:p>
            <a:fld id="{C7F32F9C-241A-9D4A-9D77-DDB31C8B6155}" type="datetime1">
              <a:rPr lang="en-IE" smtClean="0"/>
              <a:t>27/06/2024</a:t>
            </a:fld>
            <a:endParaRPr lang="en-US" dirty="0"/>
          </a:p>
        </p:txBody>
      </p:sp>
      <p:pic>
        <p:nvPicPr>
          <p:cNvPr id="6" name="Picture 5">
            <a:extLst>
              <a:ext uri="{FF2B5EF4-FFF2-40B4-BE49-F238E27FC236}">
                <a16:creationId xmlns:a16="http://schemas.microsoft.com/office/drawing/2014/main" id="{8FA2F9E3-CAD2-9C87-8D95-DCB827377723}"/>
              </a:ext>
            </a:extLst>
          </p:cNvPr>
          <p:cNvPicPr>
            <a:picLocks noChangeAspect="1"/>
          </p:cNvPicPr>
          <p:nvPr userDrawn="1"/>
        </p:nvPicPr>
        <p:blipFill>
          <a:blip r:embed="rId2" cstate="screen">
            <a:extLst>
              <a:ext uri="{28A0092B-C50C-407E-A947-70E740481C1C}">
                <a14:useLocalDpi xmlns:a14="http://schemas.microsoft.com/office/drawing/2010/main"/>
              </a:ext>
            </a:extLst>
          </a:blip>
          <a:srcRect b="8549"/>
          <a:stretch>
            <a:fillRect/>
          </a:stretch>
        </p:blipFill>
        <p:spPr>
          <a:xfrm>
            <a:off x="885458" y="6084375"/>
            <a:ext cx="3974820" cy="4844766"/>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7" name="Picture Placeholder 14">
            <a:extLst>
              <a:ext uri="{FF2B5EF4-FFF2-40B4-BE49-F238E27FC236}">
                <a16:creationId xmlns:a16="http://schemas.microsoft.com/office/drawing/2014/main" id="{CB4B5C91-A8FB-8110-92E5-B1442411E12C}"/>
              </a:ext>
            </a:extLst>
          </p:cNvPr>
          <p:cNvSpPr>
            <a:spLocks noGrp="1"/>
          </p:cNvSpPr>
          <p:nvPr>
            <p:ph type="pic" sz="quarter" idx="13"/>
          </p:nvPr>
        </p:nvSpPr>
        <p:spPr>
          <a:xfrm>
            <a:off x="1146589" y="6485465"/>
            <a:ext cx="3427866" cy="4422248"/>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75000"/>
            </a:schemeClr>
          </a:solidFill>
        </p:spPr>
        <p:txBody>
          <a:bodyPr wrap="square">
            <a:noAutofit/>
          </a:bodyPr>
          <a:lstStyle>
            <a:lvl1pPr>
              <a:defRPr lang="fr-CA"/>
            </a:lvl1pPr>
          </a:lstStyle>
          <a:p>
            <a:endParaRPr lang="fr-CA" dirty="0"/>
          </a:p>
        </p:txBody>
      </p:sp>
      <p:sp>
        <p:nvSpPr>
          <p:cNvPr id="8" name="Rectangle 7">
            <a:extLst>
              <a:ext uri="{FF2B5EF4-FFF2-40B4-BE49-F238E27FC236}">
                <a16:creationId xmlns:a16="http://schemas.microsoft.com/office/drawing/2014/main" id="{4597E726-70F5-BB95-4373-4341E605DBA9}"/>
              </a:ext>
            </a:extLst>
          </p:cNvPr>
          <p:cNvSpPr/>
          <p:nvPr userDrawn="1"/>
        </p:nvSpPr>
        <p:spPr bwMode="auto">
          <a:xfrm>
            <a:off x="1782601" y="9833480"/>
            <a:ext cx="2134254" cy="451749"/>
          </a:xfrm>
          <a:prstGeom prst="rect">
            <a:avLst/>
          </a:prstGeom>
          <a:solidFill>
            <a:srgbClr val="F15B2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9" name="Text Placeholder 32">
            <a:extLst>
              <a:ext uri="{FF2B5EF4-FFF2-40B4-BE49-F238E27FC236}">
                <a16:creationId xmlns:a16="http://schemas.microsoft.com/office/drawing/2014/main" id="{F7763572-B1A3-0992-020C-C584678DCD38}"/>
              </a:ext>
            </a:extLst>
          </p:cNvPr>
          <p:cNvSpPr>
            <a:spLocks noGrp="1"/>
          </p:cNvSpPr>
          <p:nvPr>
            <p:ph type="body" sz="quarter" idx="19" hasCustomPrompt="1"/>
          </p:nvPr>
        </p:nvSpPr>
        <p:spPr>
          <a:xfrm>
            <a:off x="1146588" y="9909079"/>
            <a:ext cx="3427867" cy="371767"/>
          </a:xfrm>
          <a:prstGeom prst="rect">
            <a:avLst/>
          </a:prstGeom>
        </p:spPr>
        <p:txBody>
          <a:bodyPr anchor="t">
            <a:noAutofit/>
          </a:bodyPr>
          <a:lstStyle>
            <a:lvl1pPr marL="0" indent="0" algn="ctr">
              <a:lnSpc>
                <a:spcPct val="10000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
        <p:nvSpPr>
          <p:cNvPr id="11" name="Text Placeholder 32">
            <a:extLst>
              <a:ext uri="{FF2B5EF4-FFF2-40B4-BE49-F238E27FC236}">
                <a16:creationId xmlns:a16="http://schemas.microsoft.com/office/drawing/2014/main" id="{4F876BD1-6AB4-0864-7B1A-EF38D87829ED}"/>
              </a:ext>
            </a:extLst>
          </p:cNvPr>
          <p:cNvSpPr>
            <a:spLocks noGrp="1"/>
          </p:cNvSpPr>
          <p:nvPr>
            <p:ph type="body" sz="quarter" idx="32" hasCustomPrompt="1"/>
          </p:nvPr>
        </p:nvSpPr>
        <p:spPr>
          <a:xfrm>
            <a:off x="559613" y="2974213"/>
            <a:ext cx="6526988" cy="2479643"/>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 name="Text Placeholder 32">
            <a:extLst>
              <a:ext uri="{FF2B5EF4-FFF2-40B4-BE49-F238E27FC236}">
                <a16:creationId xmlns:a16="http://schemas.microsoft.com/office/drawing/2014/main" id="{48E6D48E-7814-7291-C20B-80E54AF0687B}"/>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3" name="Text Placeholder 32">
            <a:extLst>
              <a:ext uri="{FF2B5EF4-FFF2-40B4-BE49-F238E27FC236}">
                <a16:creationId xmlns:a16="http://schemas.microsoft.com/office/drawing/2014/main" id="{E93C42D7-52AB-CCF3-ED86-9D9A838F559A}"/>
              </a:ext>
            </a:extLst>
          </p:cNvPr>
          <p:cNvSpPr>
            <a:spLocks noGrp="1"/>
          </p:cNvSpPr>
          <p:nvPr>
            <p:ph type="body" sz="quarter" idx="34" hasCustomPrompt="1"/>
          </p:nvPr>
        </p:nvSpPr>
        <p:spPr>
          <a:xfrm>
            <a:off x="559613" y="1864993"/>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14" name="Slide Number Placeholder 5">
            <a:extLst>
              <a:ext uri="{FF2B5EF4-FFF2-40B4-BE49-F238E27FC236}">
                <a16:creationId xmlns:a16="http://schemas.microsoft.com/office/drawing/2014/main" id="{11D03F1C-7884-9935-9E03-B5ACEEE53BCC}"/>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34796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uter Screen">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4B4251E-78C1-BC12-430B-A83D297F4959}"/>
              </a:ext>
            </a:extLst>
          </p:cNvPr>
          <p:cNvSpPr/>
          <p:nvPr userDrawn="1"/>
        </p:nvSpPr>
        <p:spPr>
          <a:xfrm flipH="1">
            <a:off x="-1" y="4940968"/>
            <a:ext cx="6890117" cy="5988173"/>
          </a:xfrm>
          <a:custGeom>
            <a:avLst/>
            <a:gdLst>
              <a:gd name="connsiteX0" fmla="*/ 7085619 w 7085619"/>
              <a:gd name="connsiteY0" fmla="*/ 5260369 h 5260369"/>
              <a:gd name="connsiteX1" fmla="*/ 0 w 7085619"/>
              <a:gd name="connsiteY1" fmla="*/ 5260369 h 5260369"/>
              <a:gd name="connsiteX2" fmla="*/ 5192315 w 7085619"/>
              <a:gd name="connsiteY2" fmla="*/ 0 h 5260369"/>
              <a:gd name="connsiteX3" fmla="*/ 7085619 w 7085619"/>
              <a:gd name="connsiteY3" fmla="*/ 1564019 h 5260369"/>
              <a:gd name="connsiteX0" fmla="*/ 7197914 w 7197914"/>
              <a:gd name="connsiteY0" fmla="*/ 5260369 h 5276411"/>
              <a:gd name="connsiteX1" fmla="*/ 0 w 7197914"/>
              <a:gd name="connsiteY1" fmla="*/ 5276411 h 5276411"/>
              <a:gd name="connsiteX2" fmla="*/ 5304610 w 7197914"/>
              <a:gd name="connsiteY2" fmla="*/ 0 h 5276411"/>
              <a:gd name="connsiteX3" fmla="*/ 7197914 w 7197914"/>
              <a:gd name="connsiteY3" fmla="*/ 1564019 h 5276411"/>
              <a:gd name="connsiteX4" fmla="*/ 7197914 w 7197914"/>
              <a:gd name="connsiteY4" fmla="*/ 5260369 h 527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914" h="5276411">
                <a:moveTo>
                  <a:pt x="7197914" y="5260369"/>
                </a:moveTo>
                <a:lnTo>
                  <a:pt x="0" y="5276411"/>
                </a:lnTo>
                <a:lnTo>
                  <a:pt x="5304610" y="0"/>
                </a:lnTo>
                <a:lnTo>
                  <a:pt x="7197914" y="1564019"/>
                </a:lnTo>
                <a:lnTo>
                  <a:pt x="7197914" y="5260369"/>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1" name="Text Placeholder 32">
            <a:extLst>
              <a:ext uri="{FF2B5EF4-FFF2-40B4-BE49-F238E27FC236}">
                <a16:creationId xmlns:a16="http://schemas.microsoft.com/office/drawing/2014/main" id="{4F876BD1-6AB4-0864-7B1A-EF38D87829ED}"/>
              </a:ext>
            </a:extLst>
          </p:cNvPr>
          <p:cNvSpPr>
            <a:spLocks noGrp="1"/>
          </p:cNvSpPr>
          <p:nvPr>
            <p:ph type="body" sz="quarter" idx="32" hasCustomPrompt="1"/>
          </p:nvPr>
        </p:nvSpPr>
        <p:spPr>
          <a:xfrm>
            <a:off x="559613" y="2974213"/>
            <a:ext cx="6526988" cy="2479643"/>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 name="Text Placeholder 32">
            <a:extLst>
              <a:ext uri="{FF2B5EF4-FFF2-40B4-BE49-F238E27FC236}">
                <a16:creationId xmlns:a16="http://schemas.microsoft.com/office/drawing/2014/main" id="{48E6D48E-7814-7291-C20B-80E54AF0687B}"/>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3" name="Text Placeholder 32">
            <a:extLst>
              <a:ext uri="{FF2B5EF4-FFF2-40B4-BE49-F238E27FC236}">
                <a16:creationId xmlns:a16="http://schemas.microsoft.com/office/drawing/2014/main" id="{E93C42D7-52AB-CCF3-ED86-9D9A838F559A}"/>
              </a:ext>
            </a:extLst>
          </p:cNvPr>
          <p:cNvSpPr>
            <a:spLocks noGrp="1"/>
          </p:cNvSpPr>
          <p:nvPr>
            <p:ph type="body" sz="quarter" idx="34" hasCustomPrompt="1"/>
          </p:nvPr>
        </p:nvSpPr>
        <p:spPr>
          <a:xfrm>
            <a:off x="559613" y="1864993"/>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14" name="Slide Number Placeholder 5">
            <a:extLst>
              <a:ext uri="{FF2B5EF4-FFF2-40B4-BE49-F238E27FC236}">
                <a16:creationId xmlns:a16="http://schemas.microsoft.com/office/drawing/2014/main" id="{11D03F1C-7884-9935-9E03-B5ACEEE53BCC}"/>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pic>
        <p:nvPicPr>
          <p:cNvPr id="2" name="Picture 1">
            <a:extLst>
              <a:ext uri="{FF2B5EF4-FFF2-40B4-BE49-F238E27FC236}">
                <a16:creationId xmlns:a16="http://schemas.microsoft.com/office/drawing/2014/main" id="{2F32E2DB-82C5-05B4-4914-D0F863F594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1009" y="5617558"/>
            <a:ext cx="6629107" cy="4819843"/>
          </a:xfrm>
          <a:prstGeom prst="rect">
            <a:avLst/>
          </a:prstGeom>
          <a:noFill/>
        </p:spPr>
      </p:pic>
      <p:sp>
        <p:nvSpPr>
          <p:cNvPr id="3" name="Picture Placeholder 9">
            <a:extLst>
              <a:ext uri="{FF2B5EF4-FFF2-40B4-BE49-F238E27FC236}">
                <a16:creationId xmlns:a16="http://schemas.microsoft.com/office/drawing/2014/main" id="{256635EE-CA1A-D1D0-FA99-F3DE1378B9AA}"/>
              </a:ext>
            </a:extLst>
          </p:cNvPr>
          <p:cNvSpPr>
            <a:spLocks noGrp="1"/>
          </p:cNvSpPr>
          <p:nvPr>
            <p:ph type="pic" sz="quarter" idx="13"/>
          </p:nvPr>
        </p:nvSpPr>
        <p:spPr>
          <a:xfrm>
            <a:off x="1237175" y="6145825"/>
            <a:ext cx="4690254" cy="2958870"/>
          </a:xfrm>
          <a:prstGeom prst="rect">
            <a:avLst/>
          </a:prstGeom>
          <a:solidFill>
            <a:schemeClr val="bg1">
              <a:lumMod val="75000"/>
            </a:schemeClr>
          </a:solidFill>
        </p:spPr>
        <p:txBody>
          <a:bodyPr>
            <a:normAutofit/>
          </a:bodyPr>
          <a:lstStyle>
            <a:lvl1pPr marL="0" indent="0" algn="ctr">
              <a:buNone/>
              <a:defRPr sz="1000"/>
            </a:lvl1pPr>
          </a:lstStyle>
          <a:p>
            <a:endParaRPr lang="fr-CA" dirty="0"/>
          </a:p>
        </p:txBody>
      </p:sp>
    </p:spTree>
    <p:extLst>
      <p:ext uri="{BB962C8B-B14F-4D97-AF65-F5344CB8AC3E}">
        <p14:creationId xmlns:p14="http://schemas.microsoft.com/office/powerpoint/2010/main" val="758105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Graphic 4">
            <a:extLst>
              <a:ext uri="{FF2B5EF4-FFF2-40B4-BE49-F238E27FC236}">
                <a16:creationId xmlns:a16="http://schemas.microsoft.com/office/drawing/2014/main" id="{CCF001FA-70C0-6752-397F-969214FE05EF}"/>
              </a:ext>
            </a:extLst>
          </p:cNvPr>
          <p:cNvSpPr/>
          <p:nvPr userDrawn="1"/>
        </p:nvSpPr>
        <p:spPr>
          <a:xfrm flipV="1">
            <a:off x="0" y="5113361"/>
            <a:ext cx="7775575" cy="4843456"/>
          </a:xfrm>
          <a:custGeom>
            <a:avLst/>
            <a:gdLst>
              <a:gd name="connsiteX0" fmla="*/ 0 w 1367928"/>
              <a:gd name="connsiteY0" fmla="*/ 0 h 515971"/>
              <a:gd name="connsiteX1" fmla="*/ 0 w 1367928"/>
              <a:gd name="connsiteY1" fmla="*/ 515971 h 515971"/>
              <a:gd name="connsiteX2" fmla="*/ 1367928 w 1367928"/>
              <a:gd name="connsiteY2" fmla="*/ 314781 h 515971"/>
              <a:gd name="connsiteX3" fmla="*/ 1367928 w 1367928"/>
              <a:gd name="connsiteY3" fmla="*/ 0 h 515971"/>
            </a:gdLst>
            <a:ahLst/>
            <a:cxnLst>
              <a:cxn ang="0">
                <a:pos x="connsiteX0" y="connsiteY0"/>
              </a:cxn>
              <a:cxn ang="0">
                <a:pos x="connsiteX1" y="connsiteY1"/>
              </a:cxn>
              <a:cxn ang="0">
                <a:pos x="connsiteX2" y="connsiteY2"/>
              </a:cxn>
              <a:cxn ang="0">
                <a:pos x="connsiteX3" y="connsiteY3"/>
              </a:cxn>
            </a:cxnLst>
            <a:rect l="l" t="t" r="r" b="b"/>
            <a:pathLst>
              <a:path w="1367928" h="515971">
                <a:moveTo>
                  <a:pt x="0" y="0"/>
                </a:moveTo>
                <a:lnTo>
                  <a:pt x="0" y="515971"/>
                </a:lnTo>
                <a:lnTo>
                  <a:pt x="1367928" y="314781"/>
                </a:lnTo>
                <a:lnTo>
                  <a:pt x="1367928" y="0"/>
                </a:lnTo>
                <a:close/>
              </a:path>
            </a:pathLst>
          </a:custGeom>
          <a:gradFill>
            <a:gsLst>
              <a:gs pos="0">
                <a:srgbClr val="42286C"/>
              </a:gs>
              <a:gs pos="27690">
                <a:srgbClr val="992584"/>
              </a:gs>
              <a:gs pos="51940">
                <a:srgbClr val="C61B8A"/>
              </a:gs>
              <a:gs pos="68050">
                <a:srgbClr val="E13759"/>
              </a:gs>
              <a:gs pos="99930">
                <a:srgbClr val="EF4137"/>
              </a:gs>
            </a:gsLst>
            <a:lin ang="2160000" scaled="0"/>
          </a:gradFill>
          <a:ln w="4838" cap="flat">
            <a:noFill/>
            <a:prstDash val="solid"/>
            <a:miter/>
          </a:ln>
        </p:spPr>
        <p:txBody>
          <a:bodyPr rtlCol="0" anchor="ctr"/>
          <a:lstStyle/>
          <a:p>
            <a:endParaRPr lang="en-US" dirty="0"/>
          </a:p>
        </p:txBody>
      </p:sp>
      <p:sp>
        <p:nvSpPr>
          <p:cNvPr id="3" name="Freeform 2">
            <a:extLst>
              <a:ext uri="{FF2B5EF4-FFF2-40B4-BE49-F238E27FC236}">
                <a16:creationId xmlns:a16="http://schemas.microsoft.com/office/drawing/2014/main" id="{1014BA58-309E-3C3C-6389-760B2B56AA74}"/>
              </a:ext>
            </a:extLst>
          </p:cNvPr>
          <p:cNvSpPr/>
          <p:nvPr userDrawn="1"/>
        </p:nvSpPr>
        <p:spPr>
          <a:xfrm rot="6219254">
            <a:off x="2092948" y="4326719"/>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pic>
        <p:nvPicPr>
          <p:cNvPr id="33" name="Picture 32">
            <a:extLst>
              <a:ext uri="{FF2B5EF4-FFF2-40B4-BE49-F238E27FC236}">
                <a16:creationId xmlns:a16="http://schemas.microsoft.com/office/drawing/2014/main" id="{EBABD406-0120-6FCB-0740-5B56D96ADF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63273" y="705970"/>
            <a:ext cx="3595265" cy="2831271"/>
          </a:xfrm>
          <a:prstGeom prst="rect">
            <a:avLst/>
          </a:prstGeom>
        </p:spPr>
      </p:pic>
      <p:pic>
        <p:nvPicPr>
          <p:cNvPr id="36" name="Picture 35">
            <a:extLst>
              <a:ext uri="{FF2B5EF4-FFF2-40B4-BE49-F238E27FC236}">
                <a16:creationId xmlns:a16="http://schemas.microsoft.com/office/drawing/2014/main" id="{7C470684-5A26-31E4-D22A-FC93359D5FB0}"/>
              </a:ext>
            </a:extLst>
          </p:cNvPr>
          <p:cNvPicPr/>
          <p:nvPr userDrawn="1"/>
        </p:nvPicPr>
        <p:blipFill rotWithShape="1">
          <a:blip r:embed="rId3">
            <a:extLst>
              <a:ext uri="{28A0092B-C50C-407E-A947-70E740481C1C}">
                <a14:useLocalDpi xmlns:a14="http://schemas.microsoft.com/office/drawing/2010/main" val="0"/>
              </a:ext>
            </a:extLst>
          </a:blip>
          <a:srcRect l="4314" r="4314"/>
          <a:stretch/>
        </p:blipFill>
        <p:spPr bwMode="auto">
          <a:xfrm>
            <a:off x="6101795" y="10277787"/>
            <a:ext cx="1280061" cy="293943"/>
          </a:xfrm>
          <a:prstGeom prst="rect">
            <a:avLst/>
          </a:prstGeom>
          <a:ln>
            <a:noFill/>
          </a:ln>
          <a:extLst>
            <a:ext uri="{53640926-AAD7-44D8-BBD7-CCE9431645EC}">
              <a14:shadowObscured xmlns:a14="http://schemas.microsoft.com/office/drawing/2010/main"/>
            </a:ext>
          </a:extLst>
        </p:spPr>
      </p:pic>
      <p:sp>
        <p:nvSpPr>
          <p:cNvPr id="37" name="Text Placeholder 32">
            <a:extLst>
              <a:ext uri="{FF2B5EF4-FFF2-40B4-BE49-F238E27FC236}">
                <a16:creationId xmlns:a16="http://schemas.microsoft.com/office/drawing/2014/main" id="{A3AE3F1A-5C0D-A13D-3F59-2073075AC239}"/>
              </a:ext>
            </a:extLst>
          </p:cNvPr>
          <p:cNvSpPr>
            <a:spLocks noGrp="1"/>
          </p:cNvSpPr>
          <p:nvPr>
            <p:ph type="body" sz="quarter" idx="20" hasCustomPrompt="1"/>
          </p:nvPr>
        </p:nvSpPr>
        <p:spPr>
          <a:xfrm>
            <a:off x="349082" y="10104950"/>
            <a:ext cx="3314191" cy="518298"/>
          </a:xfrm>
          <a:prstGeom prst="rect">
            <a:avLst/>
          </a:prstGeom>
        </p:spPr>
        <p:txBody>
          <a:bodyPr anchor="t">
            <a:noAutofit/>
          </a:bodyPr>
          <a:lstStyle>
            <a:lvl1pPr marL="0" indent="0" algn="l">
              <a:lnSpc>
                <a:spcPct val="100000"/>
              </a:lnSpc>
              <a:spcBef>
                <a:spcPts val="0"/>
              </a:spcBef>
              <a:buNone/>
              <a:defRPr sz="2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www.welead.eu</a:t>
            </a:r>
            <a:endParaRPr lang="en-GB" dirty="0"/>
          </a:p>
        </p:txBody>
      </p:sp>
      <p:sp>
        <p:nvSpPr>
          <p:cNvPr id="38" name="Text Placeholder 32">
            <a:extLst>
              <a:ext uri="{FF2B5EF4-FFF2-40B4-BE49-F238E27FC236}">
                <a16:creationId xmlns:a16="http://schemas.microsoft.com/office/drawing/2014/main" id="{1D894F8A-F6BE-66A4-6E18-E2F277501D20}"/>
              </a:ext>
            </a:extLst>
          </p:cNvPr>
          <p:cNvSpPr>
            <a:spLocks noGrp="1"/>
          </p:cNvSpPr>
          <p:nvPr>
            <p:ph type="body" sz="quarter" idx="30" hasCustomPrompt="1"/>
          </p:nvPr>
        </p:nvSpPr>
        <p:spPr>
          <a:xfrm>
            <a:off x="526494" y="6874504"/>
            <a:ext cx="6500273" cy="743603"/>
          </a:xfrm>
          <a:prstGeom prst="rect">
            <a:avLst/>
          </a:prstGeom>
        </p:spPr>
        <p:txBody>
          <a:bodyPr>
            <a:noAutofit/>
          </a:bodyPr>
          <a:lstStyle>
            <a:lvl1pPr marL="0" indent="0" algn="l">
              <a:buNone/>
              <a:defRPr sz="29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Follow our Journey</a:t>
            </a:r>
            <a:endParaRPr lang="en-US" dirty="0"/>
          </a:p>
        </p:txBody>
      </p:sp>
    </p:spTree>
    <p:extLst>
      <p:ext uri="{BB962C8B-B14F-4D97-AF65-F5344CB8AC3E}">
        <p14:creationId xmlns:p14="http://schemas.microsoft.com/office/powerpoint/2010/main" val="422110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grpSp>
        <p:nvGrpSpPr>
          <p:cNvPr id="36" name="Graphic 34">
            <a:extLst>
              <a:ext uri="{FF2B5EF4-FFF2-40B4-BE49-F238E27FC236}">
                <a16:creationId xmlns:a16="http://schemas.microsoft.com/office/drawing/2014/main" id="{1499B951-95DE-869E-0BD1-CB23A469A617}"/>
              </a:ext>
            </a:extLst>
          </p:cNvPr>
          <p:cNvGrpSpPr/>
          <p:nvPr/>
        </p:nvGrpSpPr>
        <p:grpSpPr>
          <a:xfrm>
            <a:off x="5353177" y="233619"/>
            <a:ext cx="859690" cy="421631"/>
            <a:chOff x="5748900" y="1964633"/>
            <a:chExt cx="859690" cy="421631"/>
          </a:xfrm>
          <a:solidFill>
            <a:srgbClr val="F8F8F8"/>
          </a:solidFill>
        </p:grpSpPr>
        <p:grpSp>
          <p:nvGrpSpPr>
            <p:cNvPr id="37" name="Graphic 34">
              <a:extLst>
                <a:ext uri="{FF2B5EF4-FFF2-40B4-BE49-F238E27FC236}">
                  <a16:creationId xmlns:a16="http://schemas.microsoft.com/office/drawing/2014/main" id="{4E82D6F9-A364-4461-CC9B-CD8FEF33E05F}"/>
                </a:ext>
              </a:extLst>
            </p:cNvPr>
            <p:cNvGrpSpPr/>
            <p:nvPr/>
          </p:nvGrpSpPr>
          <p:grpSpPr>
            <a:xfrm>
              <a:off x="6093538" y="1964633"/>
              <a:ext cx="513148" cy="34263"/>
              <a:chOff x="6093538" y="1964633"/>
              <a:chExt cx="513148" cy="34263"/>
            </a:xfrm>
            <a:solidFill>
              <a:srgbClr val="F8F8F8"/>
            </a:solidFill>
          </p:grpSpPr>
          <p:sp>
            <p:nvSpPr>
              <p:cNvPr id="38" name="Freeform 37">
                <a:extLst>
                  <a:ext uri="{FF2B5EF4-FFF2-40B4-BE49-F238E27FC236}">
                    <a16:creationId xmlns:a16="http://schemas.microsoft.com/office/drawing/2014/main" id="{2D34DDB6-4068-5EB1-BF81-137BB0718167}"/>
                  </a:ext>
                </a:extLst>
              </p:cNvPr>
              <p:cNvSpPr/>
              <p:nvPr/>
            </p:nvSpPr>
            <p:spPr>
              <a:xfrm>
                <a:off x="6093538"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 name="Freeform 38">
                <a:extLst>
                  <a:ext uri="{FF2B5EF4-FFF2-40B4-BE49-F238E27FC236}">
                    <a16:creationId xmlns:a16="http://schemas.microsoft.com/office/drawing/2014/main" id="{9A0E2C39-981A-8AE2-9AA2-32738B020BDC}"/>
                  </a:ext>
                </a:extLst>
              </p:cNvPr>
              <p:cNvSpPr/>
              <p:nvPr/>
            </p:nvSpPr>
            <p:spPr>
              <a:xfrm>
                <a:off x="6213495" y="1964633"/>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5705"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BF4F968B-8D3A-F6B9-99B4-F25878F05D2B}"/>
                  </a:ext>
                </a:extLst>
              </p:cNvPr>
              <p:cNvSpPr/>
              <p:nvPr/>
            </p:nvSpPr>
            <p:spPr>
              <a:xfrm>
                <a:off x="6332500" y="1964633"/>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40">
                <a:extLst>
                  <a:ext uri="{FF2B5EF4-FFF2-40B4-BE49-F238E27FC236}">
                    <a16:creationId xmlns:a16="http://schemas.microsoft.com/office/drawing/2014/main" id="{D944166D-8933-C1AD-B1A1-A2BB61C7E023}"/>
                  </a:ext>
                </a:extLst>
              </p:cNvPr>
              <p:cNvSpPr/>
              <p:nvPr/>
            </p:nvSpPr>
            <p:spPr>
              <a:xfrm>
                <a:off x="6452457"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Freeform 41">
                <a:extLst>
                  <a:ext uri="{FF2B5EF4-FFF2-40B4-BE49-F238E27FC236}">
                    <a16:creationId xmlns:a16="http://schemas.microsoft.com/office/drawing/2014/main" id="{9DFDBE8A-22D1-3E4E-4E54-4FF460D898BE}"/>
                  </a:ext>
                </a:extLst>
              </p:cNvPr>
              <p:cNvSpPr/>
              <p:nvPr/>
            </p:nvSpPr>
            <p:spPr>
              <a:xfrm>
                <a:off x="6572413"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43" name="Graphic 34">
              <a:extLst>
                <a:ext uri="{FF2B5EF4-FFF2-40B4-BE49-F238E27FC236}">
                  <a16:creationId xmlns:a16="http://schemas.microsoft.com/office/drawing/2014/main" id="{ACCE01FA-0FD6-044D-81F4-58975E48966E}"/>
                </a:ext>
              </a:extLst>
            </p:cNvPr>
            <p:cNvGrpSpPr/>
            <p:nvPr/>
          </p:nvGrpSpPr>
          <p:grpSpPr>
            <a:xfrm>
              <a:off x="5861241" y="2061640"/>
              <a:ext cx="627393" cy="34335"/>
              <a:chOff x="5861241" y="2061640"/>
              <a:chExt cx="627393" cy="34335"/>
            </a:xfrm>
            <a:solidFill>
              <a:srgbClr val="F8F8F8"/>
            </a:solidFill>
          </p:grpSpPr>
          <p:sp>
            <p:nvSpPr>
              <p:cNvPr id="44" name="Freeform 43">
                <a:extLst>
                  <a:ext uri="{FF2B5EF4-FFF2-40B4-BE49-F238E27FC236}">
                    <a16:creationId xmlns:a16="http://schemas.microsoft.com/office/drawing/2014/main" id="{AED42098-864B-1839-3E33-3AB333DB998A}"/>
                  </a:ext>
                </a:extLst>
              </p:cNvPr>
              <p:cNvSpPr/>
              <p:nvPr/>
            </p:nvSpPr>
            <p:spPr>
              <a:xfrm>
                <a:off x="5861241"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7" y="34336"/>
                      <a:pt x="17137" y="34336"/>
                    </a:cubicBezTo>
                    <a:cubicBezTo>
                      <a:pt x="7616" y="34336"/>
                      <a:pt x="0" y="26722"/>
                      <a:pt x="0" y="17204"/>
                    </a:cubicBezTo>
                    <a:cubicBezTo>
                      <a:pt x="0" y="7687"/>
                      <a:pt x="7616" y="72"/>
                      <a:pt x="17137" y="72"/>
                    </a:cubicBezTo>
                    <a:cubicBezTo>
                      <a:pt x="25705" y="-879"/>
                      <a:pt x="34274" y="7687"/>
                      <a:pt x="34274"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id="{BE3D9E11-E0A4-B778-900E-75095E8F0CE1}"/>
                  </a:ext>
                </a:extLst>
              </p:cNvPr>
              <p:cNvSpPr/>
              <p:nvPr/>
            </p:nvSpPr>
            <p:spPr>
              <a:xfrm>
                <a:off x="5979294" y="2061640"/>
                <a:ext cx="34273" cy="34335"/>
              </a:xfrm>
              <a:custGeom>
                <a:avLst/>
                <a:gdLst>
                  <a:gd name="connsiteX0" fmla="*/ 34273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3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3" y="17204"/>
                    </a:moveTo>
                    <a:cubicBezTo>
                      <a:pt x="34273" y="26722"/>
                      <a:pt x="26657" y="34336"/>
                      <a:pt x="17137" y="34336"/>
                    </a:cubicBezTo>
                    <a:cubicBezTo>
                      <a:pt x="7616" y="34336"/>
                      <a:pt x="0" y="26722"/>
                      <a:pt x="0" y="17204"/>
                    </a:cubicBezTo>
                    <a:cubicBezTo>
                      <a:pt x="0" y="7687"/>
                      <a:pt x="7616" y="72"/>
                      <a:pt x="17137" y="72"/>
                    </a:cubicBezTo>
                    <a:cubicBezTo>
                      <a:pt x="26657" y="-879"/>
                      <a:pt x="34273" y="7687"/>
                      <a:pt x="34273"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id="{43921FE9-8386-B72C-6B77-4AC1459A6672}"/>
                  </a:ext>
                </a:extLst>
              </p:cNvPr>
              <p:cNvSpPr/>
              <p:nvPr/>
            </p:nvSpPr>
            <p:spPr>
              <a:xfrm>
                <a:off x="6098298" y="2061640"/>
                <a:ext cx="34273" cy="34335"/>
              </a:xfrm>
              <a:custGeom>
                <a:avLst/>
                <a:gdLst>
                  <a:gd name="connsiteX0" fmla="*/ 34273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3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3" y="17204"/>
                    </a:moveTo>
                    <a:cubicBezTo>
                      <a:pt x="34273" y="26722"/>
                      <a:pt x="26657" y="34336"/>
                      <a:pt x="17137" y="34336"/>
                    </a:cubicBezTo>
                    <a:cubicBezTo>
                      <a:pt x="7616" y="34336"/>
                      <a:pt x="0" y="26722"/>
                      <a:pt x="0" y="17204"/>
                    </a:cubicBezTo>
                    <a:cubicBezTo>
                      <a:pt x="0" y="7687"/>
                      <a:pt x="7616" y="72"/>
                      <a:pt x="17137" y="72"/>
                    </a:cubicBezTo>
                    <a:cubicBezTo>
                      <a:pt x="26657" y="-879"/>
                      <a:pt x="34273" y="7687"/>
                      <a:pt x="34273"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97C74D82-9A1C-97B4-2A69-B2F00E9CA7A4}"/>
                  </a:ext>
                </a:extLst>
              </p:cNvPr>
              <p:cNvSpPr/>
              <p:nvPr/>
            </p:nvSpPr>
            <p:spPr>
              <a:xfrm>
                <a:off x="6216351"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6658" y="-879"/>
                      <a:pt x="34274" y="7687"/>
                      <a:pt x="34274"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598BA398-A91F-32AA-B600-35550A4BADF4}"/>
                  </a:ext>
                </a:extLst>
              </p:cNvPr>
              <p:cNvSpPr/>
              <p:nvPr/>
            </p:nvSpPr>
            <p:spPr>
              <a:xfrm>
                <a:off x="6335356"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6658" y="-879"/>
                      <a:pt x="34274" y="7687"/>
                      <a:pt x="34274"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217BE1A6-699F-A446-AB38-E90CE00EAFA7}"/>
                  </a:ext>
                </a:extLst>
              </p:cNvPr>
              <p:cNvSpPr/>
              <p:nvPr/>
            </p:nvSpPr>
            <p:spPr>
              <a:xfrm>
                <a:off x="6454360"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5705" y="-879"/>
                      <a:pt x="34274" y="7687"/>
                      <a:pt x="34274"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50" name="Graphic 34">
              <a:extLst>
                <a:ext uri="{FF2B5EF4-FFF2-40B4-BE49-F238E27FC236}">
                  <a16:creationId xmlns:a16="http://schemas.microsoft.com/office/drawing/2014/main" id="{AF53F065-F8B6-843A-7BB5-3C12C59970B9}"/>
                </a:ext>
              </a:extLst>
            </p:cNvPr>
            <p:cNvGrpSpPr/>
            <p:nvPr/>
          </p:nvGrpSpPr>
          <p:grpSpPr>
            <a:xfrm>
              <a:off x="6217303" y="2158712"/>
              <a:ext cx="389383" cy="34343"/>
              <a:chOff x="6217303" y="2158712"/>
              <a:chExt cx="389383" cy="34343"/>
            </a:xfrm>
            <a:solidFill>
              <a:srgbClr val="F8F8F8"/>
            </a:solidFill>
          </p:grpSpPr>
          <p:sp>
            <p:nvSpPr>
              <p:cNvPr id="51" name="Freeform 50">
                <a:extLst>
                  <a:ext uri="{FF2B5EF4-FFF2-40B4-BE49-F238E27FC236}">
                    <a16:creationId xmlns:a16="http://schemas.microsoft.com/office/drawing/2014/main" id="{B67281D5-A599-4A23-0846-0D0A4E65148D}"/>
                  </a:ext>
                </a:extLst>
              </p:cNvPr>
              <p:cNvSpPr/>
              <p:nvPr/>
            </p:nvSpPr>
            <p:spPr>
              <a:xfrm>
                <a:off x="6217303" y="2158712"/>
                <a:ext cx="34273" cy="34343"/>
              </a:xfrm>
              <a:custGeom>
                <a:avLst/>
                <a:gdLst>
                  <a:gd name="connsiteX0" fmla="*/ 34273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3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3" y="17212"/>
                    </a:moveTo>
                    <a:cubicBezTo>
                      <a:pt x="34273" y="26730"/>
                      <a:pt x="26657" y="34344"/>
                      <a:pt x="17137" y="34344"/>
                    </a:cubicBezTo>
                    <a:cubicBezTo>
                      <a:pt x="7616" y="34344"/>
                      <a:pt x="0" y="26730"/>
                      <a:pt x="0" y="17212"/>
                    </a:cubicBezTo>
                    <a:cubicBezTo>
                      <a:pt x="0" y="7694"/>
                      <a:pt x="7616" y="80"/>
                      <a:pt x="17137" y="80"/>
                    </a:cubicBezTo>
                    <a:cubicBezTo>
                      <a:pt x="26657" y="-871"/>
                      <a:pt x="34273" y="6743"/>
                      <a:pt x="34273" y="1721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2" name="Freeform 51">
                <a:extLst>
                  <a:ext uri="{FF2B5EF4-FFF2-40B4-BE49-F238E27FC236}">
                    <a16:creationId xmlns:a16="http://schemas.microsoft.com/office/drawing/2014/main" id="{236982B1-E199-F2B2-01F2-A11750259F14}"/>
                  </a:ext>
                </a:extLst>
              </p:cNvPr>
              <p:cNvSpPr/>
              <p:nvPr/>
            </p:nvSpPr>
            <p:spPr>
              <a:xfrm>
                <a:off x="6335356" y="2158712"/>
                <a:ext cx="34273" cy="34343"/>
              </a:xfrm>
              <a:custGeom>
                <a:avLst/>
                <a:gdLst>
                  <a:gd name="connsiteX0" fmla="*/ 34274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4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4" y="17212"/>
                    </a:moveTo>
                    <a:cubicBezTo>
                      <a:pt x="34274" y="26730"/>
                      <a:pt x="26658" y="34344"/>
                      <a:pt x="17137" y="34344"/>
                    </a:cubicBezTo>
                    <a:cubicBezTo>
                      <a:pt x="7617" y="34344"/>
                      <a:pt x="0" y="26730"/>
                      <a:pt x="0" y="17212"/>
                    </a:cubicBezTo>
                    <a:cubicBezTo>
                      <a:pt x="0" y="7694"/>
                      <a:pt x="7617" y="80"/>
                      <a:pt x="17137" y="80"/>
                    </a:cubicBezTo>
                    <a:cubicBezTo>
                      <a:pt x="26658" y="-871"/>
                      <a:pt x="34274" y="6743"/>
                      <a:pt x="34274" y="1721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id="{C79460D2-D13E-EA5F-4F20-E85F5241D339}"/>
                  </a:ext>
                </a:extLst>
              </p:cNvPr>
              <p:cNvSpPr/>
              <p:nvPr/>
            </p:nvSpPr>
            <p:spPr>
              <a:xfrm>
                <a:off x="6454360" y="2158712"/>
                <a:ext cx="34273" cy="34343"/>
              </a:xfrm>
              <a:custGeom>
                <a:avLst/>
                <a:gdLst>
                  <a:gd name="connsiteX0" fmla="*/ 34274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4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4" y="17212"/>
                    </a:moveTo>
                    <a:cubicBezTo>
                      <a:pt x="34274" y="26730"/>
                      <a:pt x="26658" y="34344"/>
                      <a:pt x="17137" y="34344"/>
                    </a:cubicBezTo>
                    <a:cubicBezTo>
                      <a:pt x="7617" y="34344"/>
                      <a:pt x="0" y="26730"/>
                      <a:pt x="0" y="17212"/>
                    </a:cubicBezTo>
                    <a:cubicBezTo>
                      <a:pt x="0" y="7694"/>
                      <a:pt x="7617" y="80"/>
                      <a:pt x="17137" y="80"/>
                    </a:cubicBezTo>
                    <a:cubicBezTo>
                      <a:pt x="25705" y="-871"/>
                      <a:pt x="34274" y="6743"/>
                      <a:pt x="34274" y="1721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5C32FE2B-5D1E-2969-BCB9-3B8874F66195}"/>
                  </a:ext>
                </a:extLst>
              </p:cNvPr>
              <p:cNvSpPr/>
              <p:nvPr/>
            </p:nvSpPr>
            <p:spPr>
              <a:xfrm>
                <a:off x="6572413" y="2158712"/>
                <a:ext cx="34273" cy="34343"/>
              </a:xfrm>
              <a:custGeom>
                <a:avLst/>
                <a:gdLst>
                  <a:gd name="connsiteX0" fmla="*/ 34273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3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3" y="17212"/>
                    </a:moveTo>
                    <a:cubicBezTo>
                      <a:pt x="34273" y="26730"/>
                      <a:pt x="26657" y="34344"/>
                      <a:pt x="17137" y="34344"/>
                    </a:cubicBezTo>
                    <a:cubicBezTo>
                      <a:pt x="7616" y="34344"/>
                      <a:pt x="0" y="26730"/>
                      <a:pt x="0" y="17212"/>
                    </a:cubicBezTo>
                    <a:cubicBezTo>
                      <a:pt x="0" y="7694"/>
                      <a:pt x="7616" y="80"/>
                      <a:pt x="17137" y="80"/>
                    </a:cubicBezTo>
                    <a:cubicBezTo>
                      <a:pt x="26657" y="-871"/>
                      <a:pt x="34273" y="6743"/>
                      <a:pt x="34273" y="1721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70" name="Graphic 34">
              <a:extLst>
                <a:ext uri="{FF2B5EF4-FFF2-40B4-BE49-F238E27FC236}">
                  <a16:creationId xmlns:a16="http://schemas.microsoft.com/office/drawing/2014/main" id="{E936C972-4C53-FD24-B6C0-581209B78734}"/>
                </a:ext>
              </a:extLst>
            </p:cNvPr>
            <p:cNvGrpSpPr/>
            <p:nvPr/>
          </p:nvGrpSpPr>
          <p:grpSpPr>
            <a:xfrm>
              <a:off x="5748900" y="2254920"/>
              <a:ext cx="739733" cy="34263"/>
              <a:chOff x="5748900" y="2254920"/>
              <a:chExt cx="739733" cy="34263"/>
            </a:xfrm>
            <a:solidFill>
              <a:srgbClr val="F8F8F8"/>
            </a:solidFill>
          </p:grpSpPr>
          <p:sp>
            <p:nvSpPr>
              <p:cNvPr id="71" name="Freeform 70">
                <a:extLst>
                  <a:ext uri="{FF2B5EF4-FFF2-40B4-BE49-F238E27FC236}">
                    <a16:creationId xmlns:a16="http://schemas.microsoft.com/office/drawing/2014/main" id="{C30EFF97-EFCB-DD7C-4470-FC46241AEF13}"/>
                  </a:ext>
                </a:extLst>
              </p:cNvPr>
              <p:cNvSpPr/>
              <p:nvPr/>
            </p:nvSpPr>
            <p:spPr>
              <a:xfrm>
                <a:off x="5748900"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C8EB7C1E-4867-860A-8390-0B2A08E44A1B}"/>
                  </a:ext>
                </a:extLst>
              </p:cNvPr>
              <p:cNvSpPr/>
              <p:nvPr/>
            </p:nvSpPr>
            <p:spPr>
              <a:xfrm>
                <a:off x="5866001" y="2254920"/>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59DC7E6D-AE17-8683-115C-DFF9038DE736}"/>
                  </a:ext>
                </a:extLst>
              </p:cNvPr>
              <p:cNvSpPr/>
              <p:nvPr/>
            </p:nvSpPr>
            <p:spPr>
              <a:xfrm>
                <a:off x="5984054"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C2B8C727-4C27-4DC1-6CC7-8A6583DCDA53}"/>
                  </a:ext>
                </a:extLst>
              </p:cNvPr>
              <p:cNvSpPr/>
              <p:nvPr/>
            </p:nvSpPr>
            <p:spPr>
              <a:xfrm>
                <a:off x="6101154"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5" name="Freeform 74">
                <a:extLst>
                  <a:ext uri="{FF2B5EF4-FFF2-40B4-BE49-F238E27FC236}">
                    <a16:creationId xmlns:a16="http://schemas.microsoft.com/office/drawing/2014/main" id="{DF0BB10C-59BC-8F5C-7E0F-83ED28716931}"/>
                  </a:ext>
                </a:extLst>
              </p:cNvPr>
              <p:cNvSpPr/>
              <p:nvPr/>
            </p:nvSpPr>
            <p:spPr>
              <a:xfrm>
                <a:off x="6219207"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0" name="Freeform 109">
                <a:extLst>
                  <a:ext uri="{FF2B5EF4-FFF2-40B4-BE49-F238E27FC236}">
                    <a16:creationId xmlns:a16="http://schemas.microsoft.com/office/drawing/2014/main" id="{71B1BBCB-4F0F-8EAF-A2DC-A4FCBC045363}"/>
                  </a:ext>
                </a:extLst>
              </p:cNvPr>
              <p:cNvSpPr/>
              <p:nvPr/>
            </p:nvSpPr>
            <p:spPr>
              <a:xfrm>
                <a:off x="6336308"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1" name="Freeform 110">
                <a:extLst>
                  <a:ext uri="{FF2B5EF4-FFF2-40B4-BE49-F238E27FC236}">
                    <a16:creationId xmlns:a16="http://schemas.microsoft.com/office/drawing/2014/main" id="{D15E6B5A-3281-79C8-E49B-A49A14B5D8D1}"/>
                  </a:ext>
                </a:extLst>
              </p:cNvPr>
              <p:cNvSpPr/>
              <p:nvPr/>
            </p:nvSpPr>
            <p:spPr>
              <a:xfrm>
                <a:off x="6454360" y="2254920"/>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8" y="34263"/>
                      <a:pt x="17137" y="34263"/>
                    </a:cubicBezTo>
                    <a:cubicBezTo>
                      <a:pt x="7617" y="34263"/>
                      <a:pt x="0" y="26649"/>
                      <a:pt x="0" y="17132"/>
                    </a:cubicBezTo>
                    <a:cubicBezTo>
                      <a:pt x="0" y="7614"/>
                      <a:pt x="7617" y="0"/>
                      <a:pt x="17137" y="0"/>
                    </a:cubicBezTo>
                    <a:cubicBezTo>
                      <a:pt x="25705"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2" name="Graphic 34">
              <a:extLst>
                <a:ext uri="{FF2B5EF4-FFF2-40B4-BE49-F238E27FC236}">
                  <a16:creationId xmlns:a16="http://schemas.microsoft.com/office/drawing/2014/main" id="{28212A88-D710-9C99-A090-D5F63A7236F3}"/>
                </a:ext>
              </a:extLst>
            </p:cNvPr>
            <p:cNvGrpSpPr/>
            <p:nvPr/>
          </p:nvGrpSpPr>
          <p:grpSpPr>
            <a:xfrm>
              <a:off x="6339164" y="2352000"/>
              <a:ext cx="269426" cy="34263"/>
              <a:chOff x="6339164" y="2352000"/>
              <a:chExt cx="269426" cy="34263"/>
            </a:xfrm>
            <a:solidFill>
              <a:srgbClr val="F8F8F8"/>
            </a:solidFill>
          </p:grpSpPr>
          <p:sp>
            <p:nvSpPr>
              <p:cNvPr id="113" name="Freeform 112">
                <a:extLst>
                  <a:ext uri="{FF2B5EF4-FFF2-40B4-BE49-F238E27FC236}">
                    <a16:creationId xmlns:a16="http://schemas.microsoft.com/office/drawing/2014/main" id="{462FC259-6DC8-F061-FFDB-6A585B6667CD}"/>
                  </a:ext>
                </a:extLst>
              </p:cNvPr>
              <p:cNvSpPr/>
              <p:nvPr/>
            </p:nvSpPr>
            <p:spPr>
              <a:xfrm>
                <a:off x="6339164" y="2352000"/>
                <a:ext cx="34273" cy="34263"/>
              </a:xfrm>
              <a:custGeom>
                <a:avLst/>
                <a:gdLst>
                  <a:gd name="connsiteX0" fmla="*/ 34273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4"/>
                      <a:pt x="17137" y="34264"/>
                    </a:cubicBezTo>
                    <a:cubicBezTo>
                      <a:pt x="7616" y="34264"/>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4" name="Freeform 113">
                <a:extLst>
                  <a:ext uri="{FF2B5EF4-FFF2-40B4-BE49-F238E27FC236}">
                    <a16:creationId xmlns:a16="http://schemas.microsoft.com/office/drawing/2014/main" id="{3D564F43-EC0B-F38D-494E-344198C94965}"/>
                  </a:ext>
                </a:extLst>
              </p:cNvPr>
              <p:cNvSpPr/>
              <p:nvPr/>
            </p:nvSpPr>
            <p:spPr>
              <a:xfrm>
                <a:off x="6456264" y="2352000"/>
                <a:ext cx="34273" cy="34263"/>
              </a:xfrm>
              <a:custGeom>
                <a:avLst/>
                <a:gdLst>
                  <a:gd name="connsiteX0" fmla="*/ 34274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4"/>
                      <a:pt x="17137" y="34264"/>
                    </a:cubicBezTo>
                    <a:cubicBezTo>
                      <a:pt x="7616" y="34264"/>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5" name="Freeform 114">
                <a:extLst>
                  <a:ext uri="{FF2B5EF4-FFF2-40B4-BE49-F238E27FC236}">
                    <a16:creationId xmlns:a16="http://schemas.microsoft.com/office/drawing/2014/main" id="{23A0F9A4-4577-71A6-3F35-83C91932CB12}"/>
                  </a:ext>
                </a:extLst>
              </p:cNvPr>
              <p:cNvSpPr/>
              <p:nvPr/>
            </p:nvSpPr>
            <p:spPr>
              <a:xfrm>
                <a:off x="6574317" y="2352000"/>
                <a:ext cx="34273" cy="34263"/>
              </a:xfrm>
              <a:custGeom>
                <a:avLst/>
                <a:gdLst>
                  <a:gd name="connsiteX0" fmla="*/ 34273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4"/>
                      <a:pt x="17137" y="34264"/>
                    </a:cubicBezTo>
                    <a:cubicBezTo>
                      <a:pt x="7616" y="34264"/>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11" name="Freeform 10">
            <a:extLst>
              <a:ext uri="{FF2B5EF4-FFF2-40B4-BE49-F238E27FC236}">
                <a16:creationId xmlns:a16="http://schemas.microsoft.com/office/drawing/2014/main" id="{869BB8E1-F963-FCFB-4323-2C23EE38167D}"/>
              </a:ext>
            </a:extLst>
          </p:cNvPr>
          <p:cNvSpPr/>
          <p:nvPr userDrawn="1"/>
        </p:nvSpPr>
        <p:spPr>
          <a:xfrm rot="10800000" flipH="1">
            <a:off x="194897" y="3309857"/>
            <a:ext cx="2504361" cy="7606574"/>
          </a:xfrm>
          <a:custGeom>
            <a:avLst/>
            <a:gdLst>
              <a:gd name="connsiteX0" fmla="*/ 368409 w 1321666"/>
              <a:gd name="connsiteY0" fmla="*/ 0 h 2247833"/>
              <a:gd name="connsiteX1" fmla="*/ 0 w 1321666"/>
              <a:gd name="connsiteY1" fmla="*/ 0 h 2247833"/>
              <a:gd name="connsiteX2" fmla="*/ 0 w 1321666"/>
              <a:gd name="connsiteY2" fmla="*/ 2247834 h 2247833"/>
              <a:gd name="connsiteX3" fmla="*/ 1278174 w 1321666"/>
              <a:gd name="connsiteY3" fmla="*/ 983140 h 2247833"/>
              <a:gd name="connsiteX4" fmla="*/ 1321666 w 1321666"/>
              <a:gd name="connsiteY4" fmla="*/ 939706 h 224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666" h="2247833">
                <a:moveTo>
                  <a:pt x="368409" y="0"/>
                </a:moveTo>
                <a:lnTo>
                  <a:pt x="0" y="0"/>
                </a:lnTo>
                <a:lnTo>
                  <a:pt x="0" y="2247834"/>
                </a:lnTo>
                <a:lnTo>
                  <a:pt x="1278174" y="983140"/>
                </a:lnTo>
                <a:lnTo>
                  <a:pt x="1321666" y="939706"/>
                </a:lnTo>
                <a:close/>
              </a:path>
            </a:pathLst>
          </a:custGeom>
          <a:gradFill>
            <a:gsLst>
              <a:gs pos="0">
                <a:srgbClr val="42286C"/>
              </a:gs>
              <a:gs pos="27690">
                <a:srgbClr val="992584"/>
              </a:gs>
              <a:gs pos="51940">
                <a:srgbClr val="C61B8A"/>
              </a:gs>
              <a:gs pos="68050">
                <a:srgbClr val="E13759"/>
              </a:gs>
              <a:gs pos="99930">
                <a:srgbClr val="EF4137"/>
              </a:gs>
            </a:gsLst>
            <a:lin ang="5400000" scaled="1"/>
          </a:gradFill>
          <a:ln w="5117"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EE356F2B-AA4F-019A-CE26-B2F1FBDB500A}"/>
              </a:ext>
            </a:extLst>
          </p:cNvPr>
          <p:cNvSpPr/>
          <p:nvPr userDrawn="1"/>
        </p:nvSpPr>
        <p:spPr>
          <a:xfrm>
            <a:off x="-119710" y="0"/>
            <a:ext cx="2791490" cy="10907713"/>
          </a:xfrm>
          <a:custGeom>
            <a:avLst/>
            <a:gdLst>
              <a:gd name="connsiteX0" fmla="*/ 0 w 2280567"/>
              <a:gd name="connsiteY0" fmla="*/ 0 h 10778216"/>
              <a:gd name="connsiteX1" fmla="*/ 2280567 w 2280567"/>
              <a:gd name="connsiteY1" fmla="*/ 0 h 10778216"/>
              <a:gd name="connsiteX2" fmla="*/ 861587 w 2280567"/>
              <a:gd name="connsiteY2" fmla="*/ 10778216 h 10778216"/>
              <a:gd name="connsiteX3" fmla="*/ 0 w 2280567"/>
              <a:gd name="connsiteY3" fmla="*/ 10778216 h 10778216"/>
            </a:gdLst>
            <a:ahLst/>
            <a:cxnLst>
              <a:cxn ang="0">
                <a:pos x="connsiteX0" y="connsiteY0"/>
              </a:cxn>
              <a:cxn ang="0">
                <a:pos x="connsiteX1" y="connsiteY1"/>
              </a:cxn>
              <a:cxn ang="0">
                <a:pos x="connsiteX2" y="connsiteY2"/>
              </a:cxn>
              <a:cxn ang="0">
                <a:pos x="connsiteX3" y="connsiteY3"/>
              </a:cxn>
            </a:cxnLst>
            <a:rect l="l" t="t" r="r" b="b"/>
            <a:pathLst>
              <a:path w="2280567" h="10778216">
                <a:moveTo>
                  <a:pt x="0" y="0"/>
                </a:moveTo>
                <a:lnTo>
                  <a:pt x="2280567" y="0"/>
                </a:lnTo>
                <a:lnTo>
                  <a:pt x="861587" y="10778216"/>
                </a:lnTo>
                <a:lnTo>
                  <a:pt x="0" y="10778216"/>
                </a:lnTo>
                <a:close/>
              </a:path>
            </a:pathLst>
          </a:custGeom>
          <a:gradFill>
            <a:gsLst>
              <a:gs pos="0">
                <a:srgbClr val="42286C"/>
              </a:gs>
              <a:gs pos="27690">
                <a:srgbClr val="992584"/>
              </a:gs>
              <a:gs pos="51940">
                <a:srgbClr val="C61B8A"/>
              </a:gs>
              <a:gs pos="68050">
                <a:srgbClr val="E13759"/>
              </a:gs>
              <a:gs pos="99930">
                <a:srgbClr val="EF413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Text Placeholder 32">
            <a:extLst>
              <a:ext uri="{FF2B5EF4-FFF2-40B4-BE49-F238E27FC236}">
                <a16:creationId xmlns:a16="http://schemas.microsoft.com/office/drawing/2014/main" id="{DC8A85C0-ED37-C5B5-233E-2EE9237C3E3E}"/>
              </a:ext>
            </a:extLst>
          </p:cNvPr>
          <p:cNvSpPr>
            <a:spLocks noGrp="1"/>
          </p:cNvSpPr>
          <p:nvPr>
            <p:ph type="body" sz="quarter" idx="10" hasCustomPrompt="1"/>
          </p:nvPr>
        </p:nvSpPr>
        <p:spPr>
          <a:xfrm rot="16200000">
            <a:off x="-746963" y="2409630"/>
            <a:ext cx="4225188" cy="2341470"/>
          </a:xfrm>
          <a:prstGeom prst="rect">
            <a:avLst/>
          </a:prstGeom>
        </p:spPr>
        <p:txBody>
          <a:bodyPr anchor="t">
            <a:noAutofit/>
          </a:bodyPr>
          <a:lstStyle>
            <a:lvl1pPr marL="0" indent="0" algn="r">
              <a:lnSpc>
                <a:spcPct val="100000"/>
              </a:lnSpc>
              <a:spcBef>
                <a:spcPts val="0"/>
              </a:spcBef>
              <a:buNone/>
              <a:defRPr sz="7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CONTENTS</a:t>
            </a:r>
            <a:endParaRPr lang="en-US" dirty="0"/>
          </a:p>
        </p:txBody>
      </p:sp>
      <p:sp>
        <p:nvSpPr>
          <p:cNvPr id="83" name="Rectangle 82">
            <a:extLst>
              <a:ext uri="{FF2B5EF4-FFF2-40B4-BE49-F238E27FC236}">
                <a16:creationId xmlns:a16="http://schemas.microsoft.com/office/drawing/2014/main" id="{D7E9FF70-03ED-82C6-93FC-9D52AE5D3D5D}"/>
              </a:ext>
            </a:extLst>
          </p:cNvPr>
          <p:cNvSpPr/>
          <p:nvPr userDrawn="1"/>
        </p:nvSpPr>
        <p:spPr>
          <a:xfrm>
            <a:off x="4156456" y="8291211"/>
            <a:ext cx="2888501" cy="461665"/>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00" dirty="0">
                <a:solidFill>
                  <a:srgbClr val="41296C"/>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pic>
        <p:nvPicPr>
          <p:cNvPr id="85" name="Picture 84">
            <a:extLst>
              <a:ext uri="{FF2B5EF4-FFF2-40B4-BE49-F238E27FC236}">
                <a16:creationId xmlns:a16="http://schemas.microsoft.com/office/drawing/2014/main" id="{5259BF4F-8188-58B0-0936-880109A7CB0E}"/>
              </a:ext>
            </a:extLst>
          </p:cNvPr>
          <p:cNvPicPr/>
          <p:nvPr userDrawn="1"/>
        </p:nvPicPr>
        <p:blipFill rotWithShape="1">
          <a:blip r:embed="rId2">
            <a:extLst>
              <a:ext uri="{28A0092B-C50C-407E-A947-70E740481C1C}">
                <a14:useLocalDpi xmlns:a14="http://schemas.microsoft.com/office/drawing/2010/main" val="0"/>
              </a:ext>
            </a:extLst>
          </a:blip>
          <a:srcRect l="4314" r="4314"/>
          <a:stretch/>
        </p:blipFill>
        <p:spPr bwMode="auto">
          <a:xfrm>
            <a:off x="2671780" y="8375073"/>
            <a:ext cx="1280061" cy="293943"/>
          </a:xfrm>
          <a:prstGeom prst="rect">
            <a:avLst/>
          </a:prstGeom>
          <a:ln>
            <a:noFill/>
          </a:ln>
          <a:extLst>
            <a:ext uri="{53640926-AAD7-44D8-BBD7-CCE9431645EC}">
              <a14:shadowObscured xmlns:a14="http://schemas.microsoft.com/office/drawing/2010/main"/>
            </a:ext>
          </a:extLst>
        </p:spPr>
      </p:pic>
      <p:sp>
        <p:nvSpPr>
          <p:cNvPr id="2" name="Text Placeholder 32">
            <a:extLst>
              <a:ext uri="{FF2B5EF4-FFF2-40B4-BE49-F238E27FC236}">
                <a16:creationId xmlns:a16="http://schemas.microsoft.com/office/drawing/2014/main" id="{01770EF4-0518-5446-61CA-8FD44D144453}"/>
              </a:ext>
            </a:extLst>
          </p:cNvPr>
          <p:cNvSpPr>
            <a:spLocks noGrp="1"/>
          </p:cNvSpPr>
          <p:nvPr>
            <p:ph type="body" sz="quarter" idx="11" hasCustomPrompt="1"/>
          </p:nvPr>
        </p:nvSpPr>
        <p:spPr>
          <a:xfrm>
            <a:off x="2602503" y="2000967"/>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3" name="Text Placeholder 32">
            <a:extLst>
              <a:ext uri="{FF2B5EF4-FFF2-40B4-BE49-F238E27FC236}">
                <a16:creationId xmlns:a16="http://schemas.microsoft.com/office/drawing/2014/main" id="{11E1C880-D0F2-49F0-570B-FDBB92BEAA66}"/>
              </a:ext>
            </a:extLst>
          </p:cNvPr>
          <p:cNvSpPr>
            <a:spLocks noGrp="1"/>
          </p:cNvSpPr>
          <p:nvPr>
            <p:ph type="body" sz="quarter" idx="49" hasCustomPrompt="1"/>
          </p:nvPr>
        </p:nvSpPr>
        <p:spPr>
          <a:xfrm>
            <a:off x="3305459" y="2000967"/>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4" name="Text Placeholder 32">
            <a:extLst>
              <a:ext uri="{FF2B5EF4-FFF2-40B4-BE49-F238E27FC236}">
                <a16:creationId xmlns:a16="http://schemas.microsoft.com/office/drawing/2014/main" id="{94A604CD-C1AA-FE58-FF41-208D398596CF}"/>
              </a:ext>
            </a:extLst>
          </p:cNvPr>
          <p:cNvSpPr>
            <a:spLocks noGrp="1"/>
          </p:cNvSpPr>
          <p:nvPr>
            <p:ph type="body" sz="quarter" idx="13" hasCustomPrompt="1"/>
          </p:nvPr>
        </p:nvSpPr>
        <p:spPr>
          <a:xfrm>
            <a:off x="2602503" y="2476209"/>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5" name="Text Placeholder 32">
            <a:extLst>
              <a:ext uri="{FF2B5EF4-FFF2-40B4-BE49-F238E27FC236}">
                <a16:creationId xmlns:a16="http://schemas.microsoft.com/office/drawing/2014/main" id="{3002F1E9-85BC-0762-6F3C-5018C20FB6BB}"/>
              </a:ext>
            </a:extLst>
          </p:cNvPr>
          <p:cNvSpPr>
            <a:spLocks noGrp="1"/>
          </p:cNvSpPr>
          <p:nvPr>
            <p:ph type="body" sz="quarter" idx="14" hasCustomPrompt="1"/>
          </p:nvPr>
        </p:nvSpPr>
        <p:spPr>
          <a:xfrm>
            <a:off x="3305459" y="2476209"/>
            <a:ext cx="3544003" cy="349200"/>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6" name="Text Placeholder 32">
            <a:extLst>
              <a:ext uri="{FF2B5EF4-FFF2-40B4-BE49-F238E27FC236}">
                <a16:creationId xmlns:a16="http://schemas.microsoft.com/office/drawing/2014/main" id="{D53C24A1-10FB-6DFA-AFDA-2886C66EBA39}"/>
              </a:ext>
            </a:extLst>
          </p:cNvPr>
          <p:cNvSpPr>
            <a:spLocks noGrp="1"/>
          </p:cNvSpPr>
          <p:nvPr>
            <p:ph type="body" sz="quarter" idx="15" hasCustomPrompt="1"/>
          </p:nvPr>
        </p:nvSpPr>
        <p:spPr>
          <a:xfrm>
            <a:off x="2602503" y="2977343"/>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7" name="Text Placeholder 32">
            <a:extLst>
              <a:ext uri="{FF2B5EF4-FFF2-40B4-BE49-F238E27FC236}">
                <a16:creationId xmlns:a16="http://schemas.microsoft.com/office/drawing/2014/main" id="{D3966DD2-8C79-D6BB-60E0-31421BAA4FE4}"/>
              </a:ext>
            </a:extLst>
          </p:cNvPr>
          <p:cNvSpPr>
            <a:spLocks noGrp="1"/>
          </p:cNvSpPr>
          <p:nvPr>
            <p:ph type="body" sz="quarter" idx="19" hasCustomPrompt="1"/>
          </p:nvPr>
        </p:nvSpPr>
        <p:spPr>
          <a:xfrm>
            <a:off x="3305459" y="2977343"/>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8" name="Text Placeholder 32">
            <a:extLst>
              <a:ext uri="{FF2B5EF4-FFF2-40B4-BE49-F238E27FC236}">
                <a16:creationId xmlns:a16="http://schemas.microsoft.com/office/drawing/2014/main" id="{232BA1DF-AA11-A458-021C-1EFB2140DB0B}"/>
              </a:ext>
            </a:extLst>
          </p:cNvPr>
          <p:cNvSpPr>
            <a:spLocks noGrp="1"/>
          </p:cNvSpPr>
          <p:nvPr>
            <p:ph type="body" sz="quarter" idx="17" hasCustomPrompt="1"/>
          </p:nvPr>
        </p:nvSpPr>
        <p:spPr>
          <a:xfrm>
            <a:off x="2602503" y="3478298"/>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9" name="Text Placeholder 32">
            <a:extLst>
              <a:ext uri="{FF2B5EF4-FFF2-40B4-BE49-F238E27FC236}">
                <a16:creationId xmlns:a16="http://schemas.microsoft.com/office/drawing/2014/main" id="{9D224627-3B5C-ADE0-015E-F840B1F7B62A}"/>
              </a:ext>
            </a:extLst>
          </p:cNvPr>
          <p:cNvSpPr>
            <a:spLocks noGrp="1"/>
          </p:cNvSpPr>
          <p:nvPr>
            <p:ph type="body" sz="quarter" idx="20" hasCustomPrompt="1"/>
          </p:nvPr>
        </p:nvSpPr>
        <p:spPr>
          <a:xfrm>
            <a:off x="3305459" y="3478298"/>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10" name="Text Placeholder 32">
            <a:extLst>
              <a:ext uri="{FF2B5EF4-FFF2-40B4-BE49-F238E27FC236}">
                <a16:creationId xmlns:a16="http://schemas.microsoft.com/office/drawing/2014/main" id="{80516978-4B96-5A22-EFB2-173C6C9A3E59}"/>
              </a:ext>
            </a:extLst>
          </p:cNvPr>
          <p:cNvSpPr>
            <a:spLocks noGrp="1"/>
          </p:cNvSpPr>
          <p:nvPr>
            <p:ph type="body" sz="quarter" idx="21" hasCustomPrompt="1"/>
          </p:nvPr>
        </p:nvSpPr>
        <p:spPr>
          <a:xfrm>
            <a:off x="2602503" y="3980088"/>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12" name="Text Placeholder 32">
            <a:extLst>
              <a:ext uri="{FF2B5EF4-FFF2-40B4-BE49-F238E27FC236}">
                <a16:creationId xmlns:a16="http://schemas.microsoft.com/office/drawing/2014/main" id="{A74E8620-E49D-1BF0-EC08-C95D9AA22A60}"/>
              </a:ext>
            </a:extLst>
          </p:cNvPr>
          <p:cNvSpPr>
            <a:spLocks noGrp="1"/>
          </p:cNvSpPr>
          <p:nvPr>
            <p:ph type="body" sz="quarter" idx="22" hasCustomPrompt="1"/>
          </p:nvPr>
        </p:nvSpPr>
        <p:spPr>
          <a:xfrm>
            <a:off x="3305459" y="3980088"/>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Our Team</a:t>
            </a:r>
            <a:endParaRPr lang="en-US" dirty="0"/>
          </a:p>
        </p:txBody>
      </p:sp>
      <p:sp>
        <p:nvSpPr>
          <p:cNvPr id="13" name="Text Placeholder 32">
            <a:extLst>
              <a:ext uri="{FF2B5EF4-FFF2-40B4-BE49-F238E27FC236}">
                <a16:creationId xmlns:a16="http://schemas.microsoft.com/office/drawing/2014/main" id="{F9C31977-181C-9533-A98D-188C0F8D1196}"/>
              </a:ext>
            </a:extLst>
          </p:cNvPr>
          <p:cNvSpPr>
            <a:spLocks noGrp="1"/>
          </p:cNvSpPr>
          <p:nvPr>
            <p:ph type="body" sz="quarter" idx="51" hasCustomPrompt="1"/>
          </p:nvPr>
        </p:nvSpPr>
        <p:spPr>
          <a:xfrm>
            <a:off x="2612143" y="4509284"/>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14" name="Text Placeholder 32">
            <a:extLst>
              <a:ext uri="{FF2B5EF4-FFF2-40B4-BE49-F238E27FC236}">
                <a16:creationId xmlns:a16="http://schemas.microsoft.com/office/drawing/2014/main" id="{5E087189-C2B1-0F37-E651-DF6374764FC4}"/>
              </a:ext>
            </a:extLst>
          </p:cNvPr>
          <p:cNvSpPr>
            <a:spLocks noGrp="1"/>
          </p:cNvSpPr>
          <p:nvPr>
            <p:ph type="body" sz="quarter" idx="52" hasCustomPrompt="1"/>
          </p:nvPr>
        </p:nvSpPr>
        <p:spPr>
          <a:xfrm>
            <a:off x="3315099" y="4509284"/>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Question and Answers</a:t>
            </a:r>
            <a:endParaRPr lang="en-US" dirty="0"/>
          </a:p>
        </p:txBody>
      </p:sp>
      <p:sp>
        <p:nvSpPr>
          <p:cNvPr id="15" name="Text Placeholder 32">
            <a:extLst>
              <a:ext uri="{FF2B5EF4-FFF2-40B4-BE49-F238E27FC236}">
                <a16:creationId xmlns:a16="http://schemas.microsoft.com/office/drawing/2014/main" id="{1CD5EF65-1F80-7529-AB54-69F1FD39D1FD}"/>
              </a:ext>
            </a:extLst>
          </p:cNvPr>
          <p:cNvSpPr>
            <a:spLocks noGrp="1"/>
          </p:cNvSpPr>
          <p:nvPr>
            <p:ph type="body" sz="quarter" idx="53" hasCustomPrompt="1"/>
          </p:nvPr>
        </p:nvSpPr>
        <p:spPr>
          <a:xfrm>
            <a:off x="2612143" y="4999516"/>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22" name="Text Placeholder 32">
            <a:extLst>
              <a:ext uri="{FF2B5EF4-FFF2-40B4-BE49-F238E27FC236}">
                <a16:creationId xmlns:a16="http://schemas.microsoft.com/office/drawing/2014/main" id="{D4AA1FB1-A21D-F322-3BAD-B36AF35AE0AB}"/>
              </a:ext>
            </a:extLst>
          </p:cNvPr>
          <p:cNvSpPr>
            <a:spLocks noGrp="1"/>
          </p:cNvSpPr>
          <p:nvPr>
            <p:ph type="body" sz="quarter" idx="54" hasCustomPrompt="1"/>
          </p:nvPr>
        </p:nvSpPr>
        <p:spPr>
          <a:xfrm>
            <a:off x="3315099" y="4999516"/>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Conclusion</a:t>
            </a:r>
            <a:endParaRPr lang="en-US" dirty="0"/>
          </a:p>
        </p:txBody>
      </p:sp>
      <p:grpSp>
        <p:nvGrpSpPr>
          <p:cNvPr id="23" name="Group 22">
            <a:extLst>
              <a:ext uri="{FF2B5EF4-FFF2-40B4-BE49-F238E27FC236}">
                <a16:creationId xmlns:a16="http://schemas.microsoft.com/office/drawing/2014/main" id="{271A2D46-A107-87F7-783D-91744771F9B6}"/>
              </a:ext>
            </a:extLst>
          </p:cNvPr>
          <p:cNvGrpSpPr/>
          <p:nvPr userDrawn="1"/>
        </p:nvGrpSpPr>
        <p:grpSpPr>
          <a:xfrm>
            <a:off x="2377048" y="2393610"/>
            <a:ext cx="4752000" cy="1525304"/>
            <a:chOff x="1265109" y="2728756"/>
            <a:chExt cx="4752000" cy="1525304"/>
          </a:xfrm>
          <a:solidFill>
            <a:srgbClr val="F15B2A"/>
          </a:solidFill>
        </p:grpSpPr>
        <p:sp>
          <p:nvSpPr>
            <p:cNvPr id="24" name="Rectangle 23">
              <a:extLst>
                <a:ext uri="{FF2B5EF4-FFF2-40B4-BE49-F238E27FC236}">
                  <a16:creationId xmlns:a16="http://schemas.microsoft.com/office/drawing/2014/main" id="{7EBAD851-3183-1DE1-8052-A420EFB5F13A}"/>
                </a:ext>
              </a:extLst>
            </p:cNvPr>
            <p:cNvSpPr/>
            <p:nvPr userDrawn="1"/>
          </p:nvSpPr>
          <p:spPr>
            <a:xfrm>
              <a:off x="1265109" y="272875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25" name="Rectangle 24">
              <a:extLst>
                <a:ext uri="{FF2B5EF4-FFF2-40B4-BE49-F238E27FC236}">
                  <a16:creationId xmlns:a16="http://schemas.microsoft.com/office/drawing/2014/main" id="{8C7DCC2D-71F8-55AE-6661-702B561B1344}"/>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26" name="Rectangle 25">
              <a:extLst>
                <a:ext uri="{FF2B5EF4-FFF2-40B4-BE49-F238E27FC236}">
                  <a16:creationId xmlns:a16="http://schemas.microsoft.com/office/drawing/2014/main" id="{E19114BD-B917-66CD-726B-C8781A366AEA}"/>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27" name="Rectangle 26">
              <a:extLst>
                <a:ext uri="{FF2B5EF4-FFF2-40B4-BE49-F238E27FC236}">
                  <a16:creationId xmlns:a16="http://schemas.microsoft.com/office/drawing/2014/main" id="{EAA905EF-F7F7-4812-3223-E96B7611FD15}"/>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grpSp>
      <p:sp>
        <p:nvSpPr>
          <p:cNvPr id="29" name="Rectangle 28">
            <a:extLst>
              <a:ext uri="{FF2B5EF4-FFF2-40B4-BE49-F238E27FC236}">
                <a16:creationId xmlns:a16="http://schemas.microsoft.com/office/drawing/2014/main" id="{1A8998B0-EA5D-70FB-1A18-5D6B32206F51}"/>
              </a:ext>
            </a:extLst>
          </p:cNvPr>
          <p:cNvSpPr/>
          <p:nvPr userDrawn="1"/>
        </p:nvSpPr>
        <p:spPr>
          <a:xfrm>
            <a:off x="2377048" y="4398549"/>
            <a:ext cx="4752000" cy="21600"/>
          </a:xfrm>
          <a:prstGeom prst="rect">
            <a:avLst/>
          </a:prstGeom>
          <a:solidFill>
            <a:srgbClr val="F15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31" name="Slide Number Placeholder 5">
            <a:extLst>
              <a:ext uri="{FF2B5EF4-FFF2-40B4-BE49-F238E27FC236}">
                <a16:creationId xmlns:a16="http://schemas.microsoft.com/office/drawing/2014/main" id="{8F890241-AFBB-1584-4BC4-12C29991E69D}"/>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623472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6AE6915-013E-4EF0-FEA6-E170A473DC53}"/>
              </a:ext>
            </a:extLst>
          </p:cNvPr>
          <p:cNvSpPr/>
          <p:nvPr userDrawn="1"/>
        </p:nvSpPr>
        <p:spPr>
          <a:xfrm>
            <a:off x="434844" y="0"/>
            <a:ext cx="7349137" cy="10907713"/>
          </a:xfrm>
          <a:custGeom>
            <a:avLst/>
            <a:gdLst>
              <a:gd name="connsiteX0" fmla="*/ 1127609 w 1127609"/>
              <a:gd name="connsiteY0" fmla="*/ 0 h 1686339"/>
              <a:gd name="connsiteX1" fmla="*/ 612011 w 1127609"/>
              <a:gd name="connsiteY1" fmla="*/ 0 h 1686339"/>
              <a:gd name="connsiteX2" fmla="*/ 0 w 1127609"/>
              <a:gd name="connsiteY2" fmla="*/ 612420 h 1686339"/>
              <a:gd name="connsiteX3" fmla="*/ 1073814 w 1127609"/>
              <a:gd name="connsiteY3" fmla="*/ 1686340 h 1686339"/>
              <a:gd name="connsiteX4" fmla="*/ 1127609 w 1127609"/>
              <a:gd name="connsiteY4" fmla="*/ 1686340 h 1686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609" h="1686339">
                <a:moveTo>
                  <a:pt x="1127609" y="0"/>
                </a:moveTo>
                <a:lnTo>
                  <a:pt x="612011" y="0"/>
                </a:lnTo>
                <a:lnTo>
                  <a:pt x="0" y="612420"/>
                </a:lnTo>
                <a:lnTo>
                  <a:pt x="1073814" y="1686340"/>
                </a:lnTo>
                <a:lnTo>
                  <a:pt x="1127609" y="1686340"/>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6" name="Text Placeholder 3">
            <a:extLst>
              <a:ext uri="{FF2B5EF4-FFF2-40B4-BE49-F238E27FC236}">
                <a16:creationId xmlns:a16="http://schemas.microsoft.com/office/drawing/2014/main" id="{39A2FFEF-C402-0B74-1269-97CE642DBA68}"/>
              </a:ext>
            </a:extLst>
          </p:cNvPr>
          <p:cNvSpPr>
            <a:spLocks noGrp="1"/>
          </p:cNvSpPr>
          <p:nvPr>
            <p:ph type="body" sz="quarter" idx="18" hasCustomPrompt="1"/>
          </p:nvPr>
        </p:nvSpPr>
        <p:spPr>
          <a:xfrm>
            <a:off x="4056001" y="3093225"/>
            <a:ext cx="3170295" cy="2374446"/>
          </a:xfrm>
          <a:prstGeom prst="rect">
            <a:avLst/>
          </a:prstGeom>
          <a:effectLst>
            <a:glow rad="127000">
              <a:srgbClr val="414141"/>
            </a:glow>
          </a:effectLst>
        </p:spPr>
        <p:txBody>
          <a:bodyPr>
            <a:noAutofit/>
          </a:bodyPr>
          <a:lstStyle>
            <a:lvl1pPr marL="0" indent="0" algn="l">
              <a:buNone/>
              <a:defRPr sz="2800" b="0">
                <a:solidFill>
                  <a:schemeClr val="bg1"/>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20" name="Text Placeholder 3">
            <a:extLst>
              <a:ext uri="{FF2B5EF4-FFF2-40B4-BE49-F238E27FC236}">
                <a16:creationId xmlns:a16="http://schemas.microsoft.com/office/drawing/2014/main" id="{F3C2441C-AD00-79AA-75B5-AB8DEE9E976D}"/>
              </a:ext>
            </a:extLst>
          </p:cNvPr>
          <p:cNvSpPr>
            <a:spLocks noGrp="1"/>
          </p:cNvSpPr>
          <p:nvPr>
            <p:ph type="body" sz="quarter" idx="14" hasCustomPrompt="1"/>
          </p:nvPr>
        </p:nvSpPr>
        <p:spPr>
          <a:xfrm>
            <a:off x="2204064" y="2141724"/>
            <a:ext cx="4568533" cy="2513490"/>
          </a:xfrm>
          <a:prstGeom prst="rect">
            <a:avLst/>
          </a:prstGeom>
          <a:effectLst>
            <a:glow rad="127000">
              <a:srgbClr val="414141"/>
            </a:glow>
          </a:effectLst>
        </p:spPr>
        <p:txBody>
          <a:bodyPr>
            <a:noAutofit/>
          </a:bodyPr>
          <a:lstStyle>
            <a:lvl1pPr marL="0" indent="0" algn="l">
              <a:buNone/>
              <a:defRPr sz="12000" b="1">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4" name="Freeform 3">
            <a:extLst>
              <a:ext uri="{FF2B5EF4-FFF2-40B4-BE49-F238E27FC236}">
                <a16:creationId xmlns:a16="http://schemas.microsoft.com/office/drawing/2014/main" id="{DBC96D63-D72D-7F8B-80A5-BE25D528C2CE}"/>
              </a:ext>
            </a:extLst>
          </p:cNvPr>
          <p:cNvSpPr/>
          <p:nvPr userDrawn="1"/>
        </p:nvSpPr>
        <p:spPr>
          <a:xfrm>
            <a:off x="7242134" y="10423687"/>
            <a:ext cx="236773" cy="22765"/>
          </a:xfrm>
          <a:custGeom>
            <a:avLst/>
            <a:gdLst>
              <a:gd name="connsiteX0" fmla="*/ 0 w 36329"/>
              <a:gd name="connsiteY0" fmla="*/ 0 h 3493"/>
              <a:gd name="connsiteX1" fmla="*/ 36329 w 36329"/>
              <a:gd name="connsiteY1" fmla="*/ 0 h 3493"/>
            </a:gdLst>
            <a:ahLst/>
            <a:cxnLst>
              <a:cxn ang="0">
                <a:pos x="connsiteX0" y="connsiteY0"/>
              </a:cxn>
              <a:cxn ang="0">
                <a:pos x="connsiteX1" y="connsiteY1"/>
              </a:cxn>
            </a:cxnLst>
            <a:rect l="l" t="t" r="r" b="b"/>
            <a:pathLst>
              <a:path w="36329" h="3493">
                <a:moveTo>
                  <a:pt x="0" y="0"/>
                </a:moveTo>
                <a:lnTo>
                  <a:pt x="36329" y="0"/>
                </a:lnTo>
              </a:path>
            </a:pathLst>
          </a:custGeom>
          <a:ln w="3493" cap="flat">
            <a:solidFill>
              <a:srgbClr val="6652A2"/>
            </a:solidFill>
            <a:prstDash val="solid"/>
            <a:miter/>
          </a:ln>
        </p:spPr>
        <p:txBody>
          <a:bodyPr rtlCol="0" anchor="ctr"/>
          <a:lstStyle/>
          <a:p>
            <a:endParaRPr lang="en-US"/>
          </a:p>
        </p:txBody>
      </p:sp>
      <p:sp>
        <p:nvSpPr>
          <p:cNvPr id="10" name="Rectangle 9">
            <a:extLst>
              <a:ext uri="{FF2B5EF4-FFF2-40B4-BE49-F238E27FC236}">
                <a16:creationId xmlns:a16="http://schemas.microsoft.com/office/drawing/2014/main" id="{0AD9682A-D134-30E0-1E33-6EDA91BA5BE7}"/>
              </a:ext>
            </a:extLst>
          </p:cNvPr>
          <p:cNvSpPr/>
          <p:nvPr userDrawn="1"/>
        </p:nvSpPr>
        <p:spPr>
          <a:xfrm rot="16200000">
            <a:off x="5622151" y="8191293"/>
            <a:ext cx="3672254" cy="200055"/>
          </a:xfrm>
          <a:prstGeom prst="rect">
            <a:avLst/>
          </a:prstGeom>
        </p:spPr>
        <p:txBody>
          <a:bodyPr wrap="square">
            <a:spAutoFit/>
          </a:bodyPr>
          <a:lstStyle/>
          <a:p>
            <a:r>
              <a:rPr lang="fr-CA" sz="700" kern="900" spc="200" baseline="0" dirty="0">
                <a:solidFill>
                  <a:schemeClr val="bg1"/>
                </a:solidFill>
              </a:rPr>
              <a:t>WOMEN IN TOURISM, HOSPITALITY &amp; LEISURE</a:t>
            </a:r>
          </a:p>
        </p:txBody>
      </p:sp>
      <p:grpSp>
        <p:nvGrpSpPr>
          <p:cNvPr id="11" name="Group 10">
            <a:extLst>
              <a:ext uri="{FF2B5EF4-FFF2-40B4-BE49-F238E27FC236}">
                <a16:creationId xmlns:a16="http://schemas.microsoft.com/office/drawing/2014/main" id="{41DF4969-5036-F64D-F02C-2DCBE895C15A}"/>
              </a:ext>
            </a:extLst>
          </p:cNvPr>
          <p:cNvGrpSpPr/>
          <p:nvPr userDrawn="1"/>
        </p:nvGrpSpPr>
        <p:grpSpPr>
          <a:xfrm>
            <a:off x="7303586" y="10185877"/>
            <a:ext cx="303114" cy="288116"/>
            <a:chOff x="4330511" y="1663200"/>
            <a:chExt cx="1799066" cy="1710050"/>
          </a:xfrm>
        </p:grpSpPr>
        <p:sp>
          <p:nvSpPr>
            <p:cNvPr id="12" name="Freeform 11">
              <a:extLst>
                <a:ext uri="{FF2B5EF4-FFF2-40B4-BE49-F238E27FC236}">
                  <a16:creationId xmlns:a16="http://schemas.microsoft.com/office/drawing/2014/main" id="{EC677859-2AF6-3470-E22F-1736B116F12D}"/>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solidFill>
                  <a:schemeClr val="bg1"/>
                </a:solidFill>
              </a:endParaRPr>
            </a:p>
          </p:txBody>
        </p:sp>
        <p:sp>
          <p:nvSpPr>
            <p:cNvPr id="13" name="Freeform 12">
              <a:extLst>
                <a:ext uri="{FF2B5EF4-FFF2-40B4-BE49-F238E27FC236}">
                  <a16:creationId xmlns:a16="http://schemas.microsoft.com/office/drawing/2014/main" id="{80E2E9F0-21F3-981B-8B5F-60FC84EA3D73}"/>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solidFill>
                  <a:schemeClr val="bg1"/>
                </a:solidFill>
              </a:endParaRPr>
            </a:p>
          </p:txBody>
        </p:sp>
        <p:sp>
          <p:nvSpPr>
            <p:cNvPr id="14" name="Freeform 13">
              <a:extLst>
                <a:ext uri="{FF2B5EF4-FFF2-40B4-BE49-F238E27FC236}">
                  <a16:creationId xmlns:a16="http://schemas.microsoft.com/office/drawing/2014/main" id="{7B7164C5-93D4-290B-7293-6276CBEDC1E1}"/>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15" name="Freeform 14">
              <a:extLst>
                <a:ext uri="{FF2B5EF4-FFF2-40B4-BE49-F238E27FC236}">
                  <a16:creationId xmlns:a16="http://schemas.microsoft.com/office/drawing/2014/main" id="{6ED30C21-6E2C-66B0-8DEC-93BC7AFC8767}"/>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17" name="Freeform 16">
              <a:extLst>
                <a:ext uri="{FF2B5EF4-FFF2-40B4-BE49-F238E27FC236}">
                  <a16:creationId xmlns:a16="http://schemas.microsoft.com/office/drawing/2014/main" id="{366718EC-1E58-FDBC-4F7D-906A466DEBB9}"/>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solidFill>
                  <a:schemeClr val="bg1"/>
                </a:solidFill>
              </a:endParaRPr>
            </a:p>
          </p:txBody>
        </p:sp>
        <p:sp>
          <p:nvSpPr>
            <p:cNvPr id="22" name="Freeform 21">
              <a:extLst>
                <a:ext uri="{FF2B5EF4-FFF2-40B4-BE49-F238E27FC236}">
                  <a16:creationId xmlns:a16="http://schemas.microsoft.com/office/drawing/2014/main" id="{1CFA8BE2-4264-9CCE-4128-35AAF0767932}"/>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solidFill>
                  <a:schemeClr val="bg1"/>
                </a:solidFill>
              </a:endParaRPr>
            </a:p>
          </p:txBody>
        </p:sp>
        <p:sp>
          <p:nvSpPr>
            <p:cNvPr id="23" name="Freeform 22">
              <a:extLst>
                <a:ext uri="{FF2B5EF4-FFF2-40B4-BE49-F238E27FC236}">
                  <a16:creationId xmlns:a16="http://schemas.microsoft.com/office/drawing/2014/main" id="{E3D51415-A8FB-EEB7-A000-D150BE6A5C7F}"/>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solidFill>
                  <a:schemeClr val="bg1"/>
                </a:solidFill>
              </a:endParaRPr>
            </a:p>
          </p:txBody>
        </p:sp>
        <p:sp>
          <p:nvSpPr>
            <p:cNvPr id="24" name="Freeform 23">
              <a:extLst>
                <a:ext uri="{FF2B5EF4-FFF2-40B4-BE49-F238E27FC236}">
                  <a16:creationId xmlns:a16="http://schemas.microsoft.com/office/drawing/2014/main" id="{2B77B891-3B10-F3E0-7F14-C803427CBF1D}"/>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5" name="Freeform 24">
              <a:extLst>
                <a:ext uri="{FF2B5EF4-FFF2-40B4-BE49-F238E27FC236}">
                  <a16:creationId xmlns:a16="http://schemas.microsoft.com/office/drawing/2014/main" id="{61B9BF1A-5046-2E87-0D39-4DD35C7A8D08}"/>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6" name="Freeform 25">
              <a:extLst>
                <a:ext uri="{FF2B5EF4-FFF2-40B4-BE49-F238E27FC236}">
                  <a16:creationId xmlns:a16="http://schemas.microsoft.com/office/drawing/2014/main" id="{E0E3EBD1-8D2A-06E5-38A3-6F7DB546B815}"/>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7" name="Freeform 26">
              <a:extLst>
                <a:ext uri="{FF2B5EF4-FFF2-40B4-BE49-F238E27FC236}">
                  <a16:creationId xmlns:a16="http://schemas.microsoft.com/office/drawing/2014/main" id="{EA79BC1C-63FF-4808-D9E6-E2C9F9665BDE}"/>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9" name="Freeform 28">
              <a:extLst>
                <a:ext uri="{FF2B5EF4-FFF2-40B4-BE49-F238E27FC236}">
                  <a16:creationId xmlns:a16="http://schemas.microsoft.com/office/drawing/2014/main" id="{5A86488E-4C64-8054-57F7-161A148289E6}"/>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grpSp>
      <p:sp>
        <p:nvSpPr>
          <p:cNvPr id="36" name="Picture Placeholder 35">
            <a:extLst>
              <a:ext uri="{FF2B5EF4-FFF2-40B4-BE49-F238E27FC236}">
                <a16:creationId xmlns:a16="http://schemas.microsoft.com/office/drawing/2014/main" id="{0A87E5E9-862C-BC88-CB74-DCC03F606195}"/>
              </a:ext>
            </a:extLst>
          </p:cNvPr>
          <p:cNvSpPr>
            <a:spLocks noGrp="1"/>
          </p:cNvSpPr>
          <p:nvPr>
            <p:ph type="pic" sz="quarter" idx="19"/>
          </p:nvPr>
        </p:nvSpPr>
        <p:spPr>
          <a:xfrm>
            <a:off x="0" y="2924295"/>
            <a:ext cx="3621157" cy="7241015"/>
          </a:xfrm>
          <a:custGeom>
            <a:avLst/>
            <a:gdLst>
              <a:gd name="connsiteX0" fmla="*/ 0 w 3621157"/>
              <a:gd name="connsiteY0" fmla="*/ 0 h 7241015"/>
              <a:gd name="connsiteX1" fmla="*/ 1469693 w 3621157"/>
              <a:gd name="connsiteY1" fmla="*/ 1469838 h 7241015"/>
              <a:gd name="connsiteX2" fmla="*/ 1422125 w 3621157"/>
              <a:gd name="connsiteY2" fmla="*/ 1518874 h 7241015"/>
              <a:gd name="connsiteX3" fmla="*/ 3117210 w 3621157"/>
              <a:gd name="connsiteY3" fmla="*/ 3163187 h 7241015"/>
              <a:gd name="connsiteX4" fmla="*/ 3139697 w 3621157"/>
              <a:gd name="connsiteY4" fmla="*/ 3140006 h 7241015"/>
              <a:gd name="connsiteX5" fmla="*/ 3621157 w 3621157"/>
              <a:gd name="connsiteY5" fmla="*/ 3621513 h 7241015"/>
              <a:gd name="connsiteX6" fmla="*/ 0 w 3621157"/>
              <a:gd name="connsiteY6" fmla="*/ 7241015 h 724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1157" h="7241015">
                <a:moveTo>
                  <a:pt x="0" y="0"/>
                </a:moveTo>
                <a:lnTo>
                  <a:pt x="1469693" y="1469838"/>
                </a:lnTo>
                <a:lnTo>
                  <a:pt x="1422125" y="1518874"/>
                </a:lnTo>
                <a:lnTo>
                  <a:pt x="3117210" y="3163187"/>
                </a:lnTo>
                <a:lnTo>
                  <a:pt x="3139697" y="3140006"/>
                </a:lnTo>
                <a:lnTo>
                  <a:pt x="3621157" y="3621513"/>
                </a:lnTo>
                <a:lnTo>
                  <a:pt x="0" y="7241015"/>
                </a:lnTo>
                <a:close/>
              </a:path>
            </a:pathLst>
          </a:custGeom>
          <a:solidFill>
            <a:schemeClr val="bg1">
              <a:lumMod val="85000"/>
            </a:schemeClr>
          </a:solidFill>
        </p:spPr>
        <p:txBody>
          <a:bodyPr wrap="square" anchor="ctr">
            <a:noAutofit/>
          </a:bodyPr>
          <a:lstStyle>
            <a:lvl1pPr>
              <a:defRPr>
                <a:solidFill>
                  <a:schemeClr val="bg1">
                    <a:lumMod val="85000"/>
                  </a:schemeClr>
                </a:solidFill>
              </a:defRPr>
            </a:lvl1pPr>
          </a:lstStyle>
          <a:p>
            <a:endParaRPr lang="en-US"/>
          </a:p>
        </p:txBody>
      </p:sp>
      <p:sp>
        <p:nvSpPr>
          <p:cNvPr id="37" name="Freeform 36">
            <a:extLst>
              <a:ext uri="{FF2B5EF4-FFF2-40B4-BE49-F238E27FC236}">
                <a16:creationId xmlns:a16="http://schemas.microsoft.com/office/drawing/2014/main" id="{C4A28FA9-5BED-8937-0CAF-326BC8AA5BE5}"/>
              </a:ext>
            </a:extLst>
          </p:cNvPr>
          <p:cNvSpPr/>
          <p:nvPr userDrawn="1"/>
        </p:nvSpPr>
        <p:spPr>
          <a:xfrm rot="18847736">
            <a:off x="2235240" y="4003173"/>
            <a:ext cx="226702" cy="2361584"/>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38" name="Slide Number Placeholder 5">
            <a:extLst>
              <a:ext uri="{FF2B5EF4-FFF2-40B4-BE49-F238E27FC236}">
                <a16:creationId xmlns:a16="http://schemas.microsoft.com/office/drawing/2014/main" id="{77326BF4-FC47-258B-BB18-96C0B7431BC4}"/>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521450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
    <p:spTree>
      <p:nvGrpSpPr>
        <p:cNvPr id="1" name=""/>
        <p:cNvGrpSpPr/>
        <p:nvPr/>
      </p:nvGrpSpPr>
      <p:grpSpPr>
        <a:xfrm>
          <a:off x="0" y="0"/>
          <a:ext cx="0" cy="0"/>
          <a:chOff x="0" y="0"/>
          <a:chExt cx="0" cy="0"/>
        </a:xfrm>
      </p:grpSpPr>
      <p:sp>
        <p:nvSpPr>
          <p:cNvPr id="11" name="Text Placeholder 32">
            <a:extLst>
              <a:ext uri="{FF2B5EF4-FFF2-40B4-BE49-F238E27FC236}">
                <a16:creationId xmlns:a16="http://schemas.microsoft.com/office/drawing/2014/main" id="{8FA5D8FC-0036-5768-4676-51E7640D75A0}"/>
              </a:ext>
            </a:extLst>
          </p:cNvPr>
          <p:cNvSpPr>
            <a:spLocks noGrp="1"/>
          </p:cNvSpPr>
          <p:nvPr>
            <p:ph type="body" sz="quarter" idx="32" hasCustomPrompt="1"/>
          </p:nvPr>
        </p:nvSpPr>
        <p:spPr>
          <a:xfrm>
            <a:off x="578472" y="4319436"/>
            <a:ext cx="6526988" cy="5281764"/>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 name="Text Placeholder 32">
            <a:extLst>
              <a:ext uri="{FF2B5EF4-FFF2-40B4-BE49-F238E27FC236}">
                <a16:creationId xmlns:a16="http://schemas.microsoft.com/office/drawing/2014/main" id="{7BD143DD-06A9-9483-8419-A0CB03713D05}"/>
              </a:ext>
            </a:extLst>
          </p:cNvPr>
          <p:cNvSpPr>
            <a:spLocks noGrp="1"/>
          </p:cNvSpPr>
          <p:nvPr>
            <p:ph type="body" sz="quarter" idx="33" hasCustomPrompt="1"/>
          </p:nvPr>
        </p:nvSpPr>
        <p:spPr>
          <a:xfrm>
            <a:off x="534571" y="945398"/>
            <a:ext cx="6570888" cy="1477038"/>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3" name="Text Placeholder 32">
            <a:extLst>
              <a:ext uri="{FF2B5EF4-FFF2-40B4-BE49-F238E27FC236}">
                <a16:creationId xmlns:a16="http://schemas.microsoft.com/office/drawing/2014/main" id="{18BD94DB-6201-6919-B91C-140A75B5D801}"/>
              </a:ext>
            </a:extLst>
          </p:cNvPr>
          <p:cNvSpPr>
            <a:spLocks noGrp="1"/>
          </p:cNvSpPr>
          <p:nvPr>
            <p:ph type="body" sz="quarter" idx="34" hasCustomPrompt="1"/>
          </p:nvPr>
        </p:nvSpPr>
        <p:spPr>
          <a:xfrm>
            <a:off x="578472" y="2377975"/>
            <a:ext cx="6526988" cy="1897000"/>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2" name="Freeform 1">
            <a:extLst>
              <a:ext uri="{FF2B5EF4-FFF2-40B4-BE49-F238E27FC236}">
                <a16:creationId xmlns:a16="http://schemas.microsoft.com/office/drawing/2014/main" id="{629EF5DE-E965-E3C5-FE38-C3D505286F27}"/>
              </a:ext>
            </a:extLst>
          </p:cNvPr>
          <p:cNvSpPr/>
          <p:nvPr userDrawn="1"/>
        </p:nvSpPr>
        <p:spPr>
          <a:xfrm>
            <a:off x="1018428" y="0"/>
            <a:ext cx="6757147" cy="1452226"/>
          </a:xfrm>
          <a:custGeom>
            <a:avLst/>
            <a:gdLst>
              <a:gd name="connsiteX0" fmla="*/ 750692 w 750691"/>
              <a:gd name="connsiteY0" fmla="*/ 329792 h 329791"/>
              <a:gd name="connsiteX1" fmla="*/ 750692 w 750691"/>
              <a:gd name="connsiteY1" fmla="*/ 0 h 329791"/>
              <a:gd name="connsiteX2" fmla="*/ 0 w 750691"/>
              <a:gd name="connsiteY2" fmla="*/ 0 h 329791"/>
            </a:gdLst>
            <a:ahLst/>
            <a:cxnLst>
              <a:cxn ang="0">
                <a:pos x="connsiteX0" y="connsiteY0"/>
              </a:cxn>
              <a:cxn ang="0">
                <a:pos x="connsiteX1" y="connsiteY1"/>
              </a:cxn>
              <a:cxn ang="0">
                <a:pos x="connsiteX2" y="connsiteY2"/>
              </a:cxn>
            </a:cxnLst>
            <a:rect l="l" t="t" r="r" b="b"/>
            <a:pathLst>
              <a:path w="750691" h="329791">
                <a:moveTo>
                  <a:pt x="750692" y="329792"/>
                </a:moveTo>
                <a:lnTo>
                  <a:pt x="750692" y="0"/>
                </a:lnTo>
                <a:lnTo>
                  <a:pt x="0" y="0"/>
                </a:lnTo>
                <a:close/>
              </a:path>
            </a:pathLst>
          </a:custGeom>
          <a:gradFill>
            <a:gsLst>
              <a:gs pos="11000">
                <a:srgbClr val="42286C"/>
              </a:gs>
              <a:gs pos="36000">
                <a:srgbClr val="992584"/>
              </a:gs>
              <a:gs pos="52000">
                <a:srgbClr val="C61B8A"/>
              </a:gs>
              <a:gs pos="75000">
                <a:srgbClr val="E13759"/>
              </a:gs>
              <a:gs pos="99930">
                <a:srgbClr val="EF4137"/>
              </a:gs>
            </a:gsLst>
            <a:lin ang="10800000" scaled="0"/>
          </a:gradFill>
          <a:ln w="3493"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B73899CD-F3EF-58E2-2377-EEB3F7059BF2}"/>
              </a:ext>
            </a:extLst>
          </p:cNvPr>
          <p:cNvSpPr/>
          <p:nvPr userDrawn="1"/>
        </p:nvSpPr>
        <p:spPr>
          <a:xfrm rot="16950296">
            <a:off x="6741334" y="339215"/>
            <a:ext cx="226708" cy="1936809"/>
          </a:xfrm>
          <a:custGeom>
            <a:avLst/>
            <a:gdLst>
              <a:gd name="connsiteX0" fmla="*/ 226708 w 226708"/>
              <a:gd name="connsiteY0" fmla="*/ 0 h 1936809"/>
              <a:gd name="connsiteX1" fmla="*/ 226708 w 226708"/>
              <a:gd name="connsiteY1" fmla="*/ 1886529 h 1936809"/>
              <a:gd name="connsiteX2" fmla="*/ 0 w 226708"/>
              <a:gd name="connsiteY2" fmla="*/ 1936809 h 1936809"/>
              <a:gd name="connsiteX3" fmla="*/ 0 w 226708"/>
              <a:gd name="connsiteY3" fmla="*/ 0 h 1936809"/>
            </a:gdLst>
            <a:ahLst/>
            <a:cxnLst>
              <a:cxn ang="0">
                <a:pos x="connsiteX0" y="connsiteY0"/>
              </a:cxn>
              <a:cxn ang="0">
                <a:pos x="connsiteX1" y="connsiteY1"/>
              </a:cxn>
              <a:cxn ang="0">
                <a:pos x="connsiteX2" y="connsiteY2"/>
              </a:cxn>
              <a:cxn ang="0">
                <a:pos x="connsiteX3" y="connsiteY3"/>
              </a:cxn>
            </a:cxnLst>
            <a:rect l="l" t="t" r="r" b="b"/>
            <a:pathLst>
              <a:path w="226708" h="1936809">
                <a:moveTo>
                  <a:pt x="226708" y="0"/>
                </a:moveTo>
                <a:lnTo>
                  <a:pt x="226708" y="1886529"/>
                </a:lnTo>
                <a:lnTo>
                  <a:pt x="0" y="1936809"/>
                </a:lnTo>
                <a:lnTo>
                  <a:pt x="0" y="0"/>
                </a:lnTo>
                <a:close/>
              </a:path>
            </a:pathLst>
          </a:custGeom>
          <a:solidFill>
            <a:srgbClr val="F15B2A"/>
          </a:solidFill>
          <a:ln w="3493" cap="flat">
            <a:noFill/>
            <a:prstDash val="solid"/>
            <a:miter/>
          </a:ln>
        </p:spPr>
        <p:txBody>
          <a:bodyPr rtlCol="0" anchor="ctr"/>
          <a:lstStyle/>
          <a:p>
            <a:endParaRPr lang="en-US"/>
          </a:p>
        </p:txBody>
      </p:sp>
      <p:sp>
        <p:nvSpPr>
          <p:cNvPr id="9" name="Slide Number Placeholder 5">
            <a:extLst>
              <a:ext uri="{FF2B5EF4-FFF2-40B4-BE49-F238E27FC236}">
                <a16:creationId xmlns:a16="http://schemas.microsoft.com/office/drawing/2014/main" id="{29F88981-F9F3-6EFC-7CC0-674E781E4147}"/>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434253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3EC6BD2-B702-94B9-4141-08EE6F82C5E3}"/>
              </a:ext>
            </a:extLst>
          </p:cNvPr>
          <p:cNvSpPr/>
          <p:nvPr userDrawn="1"/>
        </p:nvSpPr>
        <p:spPr>
          <a:xfrm flipH="1">
            <a:off x="-1" y="3251735"/>
            <a:ext cx="3030990" cy="5987064"/>
          </a:xfrm>
          <a:custGeom>
            <a:avLst/>
            <a:gdLst>
              <a:gd name="connsiteX0" fmla="*/ 0 w 649831"/>
              <a:gd name="connsiteY0" fmla="*/ 640778 h 1283600"/>
              <a:gd name="connsiteX1" fmla="*/ 20979 w 649831"/>
              <a:gd name="connsiteY1" fmla="*/ 661218 h 1283600"/>
              <a:gd name="connsiteX2" fmla="*/ 649832 w 649831"/>
              <a:gd name="connsiteY2" fmla="*/ 1283601 h 1283600"/>
              <a:gd name="connsiteX3" fmla="*/ 649832 w 649831"/>
              <a:gd name="connsiteY3" fmla="*/ 0 h 1283600"/>
            </a:gdLst>
            <a:ahLst/>
            <a:cxnLst>
              <a:cxn ang="0">
                <a:pos x="connsiteX0" y="connsiteY0"/>
              </a:cxn>
              <a:cxn ang="0">
                <a:pos x="connsiteX1" y="connsiteY1"/>
              </a:cxn>
              <a:cxn ang="0">
                <a:pos x="connsiteX2" y="connsiteY2"/>
              </a:cxn>
              <a:cxn ang="0">
                <a:pos x="connsiteX3" y="connsiteY3"/>
              </a:cxn>
            </a:cxnLst>
            <a:rect l="l" t="t" r="r" b="b"/>
            <a:pathLst>
              <a:path w="649831" h="1283600">
                <a:moveTo>
                  <a:pt x="0" y="640778"/>
                </a:moveTo>
                <a:lnTo>
                  <a:pt x="20979" y="661218"/>
                </a:lnTo>
                <a:lnTo>
                  <a:pt x="649832" y="1283601"/>
                </a:lnTo>
                <a:lnTo>
                  <a:pt x="649832" y="0"/>
                </a:lnTo>
                <a:close/>
              </a:path>
            </a:pathLst>
          </a:custGeom>
          <a:gradFill>
            <a:gsLst>
              <a:gs pos="0">
                <a:srgbClr val="42286C"/>
              </a:gs>
              <a:gs pos="27690">
                <a:srgbClr val="992584"/>
              </a:gs>
              <a:gs pos="51940">
                <a:srgbClr val="C61B8A"/>
              </a:gs>
              <a:gs pos="68050">
                <a:srgbClr val="E13759"/>
              </a:gs>
              <a:gs pos="99930">
                <a:srgbClr val="EF4137"/>
              </a:gs>
            </a:gsLst>
            <a:lin ang="16200000" scaled="1"/>
          </a:gradFill>
          <a:ln w="5117"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E9F64B7A-0E1D-67F9-B73F-EB09C7515A94}"/>
              </a:ext>
            </a:extLst>
          </p:cNvPr>
          <p:cNvSpPr/>
          <p:nvPr userDrawn="1"/>
        </p:nvSpPr>
        <p:spPr>
          <a:xfrm flipH="1">
            <a:off x="-1" y="-23818"/>
            <a:ext cx="7775575" cy="6282602"/>
          </a:xfrm>
          <a:custGeom>
            <a:avLst/>
            <a:gdLst>
              <a:gd name="connsiteX0" fmla="*/ 1667049 w 1667049"/>
              <a:gd name="connsiteY0" fmla="*/ 706185 h 1346962"/>
              <a:gd name="connsiteX1" fmla="*/ 1667049 w 1667049"/>
              <a:gd name="connsiteY1" fmla="*/ 0 h 1346962"/>
              <a:gd name="connsiteX2" fmla="*/ 0 w 1667049"/>
              <a:gd name="connsiteY2" fmla="*/ 0 h 1346962"/>
              <a:gd name="connsiteX3" fmla="*/ 0 w 1667049"/>
              <a:gd name="connsiteY3" fmla="*/ 340318 h 1346962"/>
              <a:gd name="connsiteX4" fmla="*/ 1017217 w 1667049"/>
              <a:gd name="connsiteY4" fmla="*/ 1346963 h 134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049" h="1346962">
                <a:moveTo>
                  <a:pt x="1667049" y="706185"/>
                </a:moveTo>
                <a:lnTo>
                  <a:pt x="1667049" y="0"/>
                </a:lnTo>
                <a:lnTo>
                  <a:pt x="0" y="0"/>
                </a:lnTo>
                <a:lnTo>
                  <a:pt x="0" y="340318"/>
                </a:lnTo>
                <a:lnTo>
                  <a:pt x="1017217" y="1346963"/>
                </a:lnTo>
                <a:close/>
              </a:path>
            </a:pathLst>
          </a:custGeom>
          <a:solidFill>
            <a:srgbClr val="FFFFFF"/>
          </a:solidFill>
          <a:ln w="5117"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F430931F-C770-4CE9-DCA5-09B9CF343A46}"/>
              </a:ext>
            </a:extLst>
          </p:cNvPr>
          <p:cNvSpPr/>
          <p:nvPr userDrawn="1"/>
        </p:nvSpPr>
        <p:spPr>
          <a:xfrm flipH="1">
            <a:off x="11930" y="3598929"/>
            <a:ext cx="5699222" cy="6478040"/>
          </a:xfrm>
          <a:custGeom>
            <a:avLst/>
            <a:gdLst>
              <a:gd name="connsiteX0" fmla="*/ 1221889 w 1221888"/>
              <a:gd name="connsiteY0" fmla="*/ 1204397 h 1388863"/>
              <a:gd name="connsiteX1" fmla="*/ 0 w 1221888"/>
              <a:gd name="connsiteY1" fmla="*/ 0 h 1388863"/>
              <a:gd name="connsiteX2" fmla="*/ 0 w 1221888"/>
              <a:gd name="connsiteY2" fmla="*/ 107307 h 1388863"/>
              <a:gd name="connsiteX3" fmla="*/ 0 w 1221888"/>
              <a:gd name="connsiteY3" fmla="*/ 177824 h 1388863"/>
              <a:gd name="connsiteX4" fmla="*/ 1221889 w 1221888"/>
              <a:gd name="connsiteY4" fmla="*/ 1388864 h 1388863"/>
              <a:gd name="connsiteX5" fmla="*/ 1221889 w 1221888"/>
              <a:gd name="connsiteY5" fmla="*/ 1204397 h 138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888" h="1388863">
                <a:moveTo>
                  <a:pt x="1221889" y="1204397"/>
                </a:moveTo>
                <a:lnTo>
                  <a:pt x="0" y="0"/>
                </a:lnTo>
                <a:lnTo>
                  <a:pt x="0" y="107307"/>
                </a:lnTo>
                <a:lnTo>
                  <a:pt x="0" y="177824"/>
                </a:lnTo>
                <a:lnTo>
                  <a:pt x="1221889" y="1388864"/>
                </a:lnTo>
                <a:lnTo>
                  <a:pt x="1221889" y="1204397"/>
                </a:lnTo>
                <a:close/>
              </a:path>
            </a:pathLst>
          </a:custGeom>
          <a:solidFill>
            <a:srgbClr val="F15B2A"/>
          </a:solidFill>
          <a:ln w="5117" cap="flat">
            <a:noFill/>
            <a:prstDash val="solid"/>
            <a:miter/>
          </a:ln>
        </p:spPr>
        <p:txBody>
          <a:bodyPr rtlCol="0" anchor="ctr"/>
          <a:lstStyle/>
          <a:p>
            <a:endParaRPr lang="en-US"/>
          </a:p>
        </p:txBody>
      </p:sp>
      <p:sp>
        <p:nvSpPr>
          <p:cNvPr id="12" name="Text Placeholder 32">
            <a:extLst>
              <a:ext uri="{FF2B5EF4-FFF2-40B4-BE49-F238E27FC236}">
                <a16:creationId xmlns:a16="http://schemas.microsoft.com/office/drawing/2014/main" id="{A793C71A-06B6-2390-FE46-0B2EEFD4B649}"/>
              </a:ext>
            </a:extLst>
          </p:cNvPr>
          <p:cNvSpPr>
            <a:spLocks noGrp="1"/>
          </p:cNvSpPr>
          <p:nvPr userDrawn="1">
            <p:ph type="body" sz="quarter" idx="33" hasCustomPrompt="1"/>
          </p:nvPr>
        </p:nvSpPr>
        <p:spPr>
          <a:xfrm>
            <a:off x="2988995" y="7505230"/>
            <a:ext cx="4015980"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4" name="Text Placeholder 32">
            <a:extLst>
              <a:ext uri="{FF2B5EF4-FFF2-40B4-BE49-F238E27FC236}">
                <a16:creationId xmlns:a16="http://schemas.microsoft.com/office/drawing/2014/main" id="{6E4ADD63-8233-B5F2-AF07-06AE854F9779}"/>
              </a:ext>
            </a:extLst>
          </p:cNvPr>
          <p:cNvSpPr>
            <a:spLocks noGrp="1"/>
          </p:cNvSpPr>
          <p:nvPr userDrawn="1">
            <p:ph type="body" sz="quarter" idx="34" hasCustomPrompt="1"/>
          </p:nvPr>
        </p:nvSpPr>
        <p:spPr>
          <a:xfrm>
            <a:off x="3030989" y="8710087"/>
            <a:ext cx="3989150" cy="1611924"/>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66" name="Rectangle 65">
            <a:extLst>
              <a:ext uri="{FF2B5EF4-FFF2-40B4-BE49-F238E27FC236}">
                <a16:creationId xmlns:a16="http://schemas.microsoft.com/office/drawing/2014/main" id="{032738D5-DA86-7D56-C92E-436CBC16B251}"/>
              </a:ext>
            </a:extLst>
          </p:cNvPr>
          <p:cNvSpPr/>
          <p:nvPr userDrawn="1"/>
        </p:nvSpPr>
        <p:spPr>
          <a:xfrm rot="16200000">
            <a:off x="5426584" y="8108590"/>
            <a:ext cx="3886200" cy="215444"/>
          </a:xfrm>
          <a:prstGeom prst="rect">
            <a:avLst/>
          </a:prstGeom>
        </p:spPr>
        <p:txBody>
          <a:bodyPr>
            <a:spAutoFit/>
          </a:bodyPr>
          <a:lstStyle/>
          <a:p>
            <a:r>
              <a:rPr lang="fr-CA" sz="800" dirty="0">
                <a:solidFill>
                  <a:schemeClr val="bg1"/>
                </a:solidFill>
              </a:rPr>
              <a:t>INTERGENERATIONAL DIGITAL SERVICE LEARNING</a:t>
            </a:r>
          </a:p>
        </p:txBody>
      </p:sp>
      <p:sp>
        <p:nvSpPr>
          <p:cNvPr id="16" name="Picture Placeholder 15">
            <a:extLst>
              <a:ext uri="{FF2B5EF4-FFF2-40B4-BE49-F238E27FC236}">
                <a16:creationId xmlns:a16="http://schemas.microsoft.com/office/drawing/2014/main" id="{3D6DE0D6-4D4A-24E2-A1E5-5E4C043ED44F}"/>
              </a:ext>
            </a:extLst>
          </p:cNvPr>
          <p:cNvSpPr>
            <a:spLocks noGrp="1"/>
          </p:cNvSpPr>
          <p:nvPr>
            <p:ph type="pic" sz="quarter" idx="35"/>
          </p:nvPr>
        </p:nvSpPr>
        <p:spPr>
          <a:xfrm>
            <a:off x="-1" y="-23818"/>
            <a:ext cx="7775575" cy="6282607"/>
          </a:xfrm>
          <a:custGeom>
            <a:avLst/>
            <a:gdLst>
              <a:gd name="connsiteX0" fmla="*/ 0 w 7775575"/>
              <a:gd name="connsiteY0" fmla="*/ 0 h 6282607"/>
              <a:gd name="connsiteX1" fmla="*/ 7775575 w 7775575"/>
              <a:gd name="connsiteY1" fmla="*/ 0 h 6282607"/>
              <a:gd name="connsiteX2" fmla="*/ 7775575 w 7775575"/>
              <a:gd name="connsiteY2" fmla="*/ 1587337 h 6282607"/>
              <a:gd name="connsiteX3" fmla="*/ 3030995 w 7775575"/>
              <a:gd name="connsiteY3" fmla="*/ 6282607 h 6282607"/>
              <a:gd name="connsiteX4" fmla="*/ 0 w 7775575"/>
              <a:gd name="connsiteY4" fmla="*/ 3293842 h 6282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6282607">
                <a:moveTo>
                  <a:pt x="0" y="0"/>
                </a:moveTo>
                <a:lnTo>
                  <a:pt x="7775575" y="0"/>
                </a:lnTo>
                <a:lnTo>
                  <a:pt x="7775575" y="1587337"/>
                </a:lnTo>
                <a:lnTo>
                  <a:pt x="3030995" y="6282607"/>
                </a:lnTo>
                <a:lnTo>
                  <a:pt x="0" y="3293842"/>
                </a:lnTo>
                <a:close/>
              </a:path>
            </a:pathLst>
          </a:custGeom>
          <a:solidFill>
            <a:schemeClr val="bg1">
              <a:lumMod val="85000"/>
            </a:schemeClr>
          </a:solidFill>
        </p:spPr>
        <p:txBody>
          <a:bodyPr wrap="square">
            <a:noAutofit/>
          </a:bodyPr>
          <a:lstStyle>
            <a:lvl1pPr>
              <a:defRPr>
                <a:solidFill>
                  <a:schemeClr val="bg1">
                    <a:lumMod val="85000"/>
                  </a:schemeClr>
                </a:solidFill>
              </a:defRPr>
            </a:lvl1pPr>
          </a:lstStyle>
          <a:p>
            <a:endParaRPr lang="en-US"/>
          </a:p>
        </p:txBody>
      </p:sp>
      <p:sp>
        <p:nvSpPr>
          <p:cNvPr id="22" name="Slide Number Placeholder 5">
            <a:extLst>
              <a:ext uri="{FF2B5EF4-FFF2-40B4-BE49-F238E27FC236}">
                <a16:creationId xmlns:a16="http://schemas.microsoft.com/office/drawing/2014/main" id="{6725B718-41A3-CCD5-8DA0-B1D0162705C8}"/>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554170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E9F64B7A-0E1D-67F9-B73F-EB09C7515A94}"/>
              </a:ext>
            </a:extLst>
          </p:cNvPr>
          <p:cNvSpPr/>
          <p:nvPr userDrawn="1"/>
        </p:nvSpPr>
        <p:spPr>
          <a:xfrm flipH="1">
            <a:off x="-1" y="-23818"/>
            <a:ext cx="7775575" cy="6282602"/>
          </a:xfrm>
          <a:custGeom>
            <a:avLst/>
            <a:gdLst>
              <a:gd name="connsiteX0" fmla="*/ 1667049 w 1667049"/>
              <a:gd name="connsiteY0" fmla="*/ 706185 h 1346962"/>
              <a:gd name="connsiteX1" fmla="*/ 1667049 w 1667049"/>
              <a:gd name="connsiteY1" fmla="*/ 0 h 1346962"/>
              <a:gd name="connsiteX2" fmla="*/ 0 w 1667049"/>
              <a:gd name="connsiteY2" fmla="*/ 0 h 1346962"/>
              <a:gd name="connsiteX3" fmla="*/ 0 w 1667049"/>
              <a:gd name="connsiteY3" fmla="*/ 340318 h 1346962"/>
              <a:gd name="connsiteX4" fmla="*/ 1017217 w 1667049"/>
              <a:gd name="connsiteY4" fmla="*/ 1346963 h 134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049" h="1346962">
                <a:moveTo>
                  <a:pt x="1667049" y="706185"/>
                </a:moveTo>
                <a:lnTo>
                  <a:pt x="1667049" y="0"/>
                </a:lnTo>
                <a:lnTo>
                  <a:pt x="0" y="0"/>
                </a:lnTo>
                <a:lnTo>
                  <a:pt x="0" y="340318"/>
                </a:lnTo>
                <a:lnTo>
                  <a:pt x="1017217" y="1346963"/>
                </a:lnTo>
                <a:close/>
              </a:path>
            </a:pathLst>
          </a:custGeom>
          <a:solidFill>
            <a:srgbClr val="FFFFFF"/>
          </a:solidFill>
          <a:ln w="5117"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F430931F-C770-4CE9-DCA5-09B9CF343A46}"/>
              </a:ext>
            </a:extLst>
          </p:cNvPr>
          <p:cNvSpPr/>
          <p:nvPr userDrawn="1"/>
        </p:nvSpPr>
        <p:spPr>
          <a:xfrm flipH="1">
            <a:off x="11930" y="3598929"/>
            <a:ext cx="5699222" cy="6478040"/>
          </a:xfrm>
          <a:custGeom>
            <a:avLst/>
            <a:gdLst>
              <a:gd name="connsiteX0" fmla="*/ 1221889 w 1221888"/>
              <a:gd name="connsiteY0" fmla="*/ 1204397 h 1388863"/>
              <a:gd name="connsiteX1" fmla="*/ 0 w 1221888"/>
              <a:gd name="connsiteY1" fmla="*/ 0 h 1388863"/>
              <a:gd name="connsiteX2" fmla="*/ 0 w 1221888"/>
              <a:gd name="connsiteY2" fmla="*/ 107307 h 1388863"/>
              <a:gd name="connsiteX3" fmla="*/ 0 w 1221888"/>
              <a:gd name="connsiteY3" fmla="*/ 177824 h 1388863"/>
              <a:gd name="connsiteX4" fmla="*/ 1221889 w 1221888"/>
              <a:gd name="connsiteY4" fmla="*/ 1388864 h 1388863"/>
              <a:gd name="connsiteX5" fmla="*/ 1221889 w 1221888"/>
              <a:gd name="connsiteY5" fmla="*/ 1204397 h 138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888" h="1388863">
                <a:moveTo>
                  <a:pt x="1221889" y="1204397"/>
                </a:moveTo>
                <a:lnTo>
                  <a:pt x="0" y="0"/>
                </a:lnTo>
                <a:lnTo>
                  <a:pt x="0" y="107307"/>
                </a:lnTo>
                <a:lnTo>
                  <a:pt x="0" y="177824"/>
                </a:lnTo>
                <a:lnTo>
                  <a:pt x="1221889" y="1388864"/>
                </a:lnTo>
                <a:lnTo>
                  <a:pt x="1221889" y="1204397"/>
                </a:lnTo>
                <a:close/>
              </a:path>
            </a:pathLst>
          </a:custGeom>
          <a:solidFill>
            <a:srgbClr val="F15B2A"/>
          </a:solidFill>
          <a:ln w="5117" cap="flat">
            <a:noFill/>
            <a:prstDash val="solid"/>
            <a:miter/>
          </a:ln>
        </p:spPr>
        <p:txBody>
          <a:bodyPr rtlCol="0" anchor="ctr"/>
          <a:lstStyle/>
          <a:p>
            <a:endParaRPr lang="en-US"/>
          </a:p>
        </p:txBody>
      </p:sp>
      <p:sp>
        <p:nvSpPr>
          <p:cNvPr id="66" name="Rectangle 65">
            <a:extLst>
              <a:ext uri="{FF2B5EF4-FFF2-40B4-BE49-F238E27FC236}">
                <a16:creationId xmlns:a16="http://schemas.microsoft.com/office/drawing/2014/main" id="{032738D5-DA86-7D56-C92E-436CBC16B251}"/>
              </a:ext>
            </a:extLst>
          </p:cNvPr>
          <p:cNvSpPr/>
          <p:nvPr userDrawn="1"/>
        </p:nvSpPr>
        <p:spPr>
          <a:xfrm rot="16200000">
            <a:off x="5426584" y="8108590"/>
            <a:ext cx="3886200" cy="215444"/>
          </a:xfrm>
          <a:prstGeom prst="rect">
            <a:avLst/>
          </a:prstGeom>
        </p:spPr>
        <p:txBody>
          <a:bodyPr>
            <a:spAutoFit/>
          </a:bodyPr>
          <a:lstStyle/>
          <a:p>
            <a:r>
              <a:rPr lang="fr-CA" sz="800" dirty="0">
                <a:solidFill>
                  <a:schemeClr val="bg1"/>
                </a:solidFill>
              </a:rPr>
              <a:t>INTERGENERATIONAL DIGITAL SERVICE LEARNING</a:t>
            </a:r>
          </a:p>
        </p:txBody>
      </p:sp>
      <p:sp>
        <p:nvSpPr>
          <p:cNvPr id="3" name="Freeform 2">
            <a:extLst>
              <a:ext uri="{FF2B5EF4-FFF2-40B4-BE49-F238E27FC236}">
                <a16:creationId xmlns:a16="http://schemas.microsoft.com/office/drawing/2014/main" id="{24535090-A516-91A2-17B1-516E45F96122}"/>
              </a:ext>
            </a:extLst>
          </p:cNvPr>
          <p:cNvSpPr/>
          <p:nvPr userDrawn="1"/>
        </p:nvSpPr>
        <p:spPr>
          <a:xfrm flipH="1">
            <a:off x="-1" y="-23818"/>
            <a:ext cx="7775575" cy="6282607"/>
          </a:xfrm>
          <a:custGeom>
            <a:avLst/>
            <a:gdLst>
              <a:gd name="connsiteX0" fmla="*/ 7775575 w 7775575"/>
              <a:gd name="connsiteY0" fmla="*/ 0 h 6282607"/>
              <a:gd name="connsiteX1" fmla="*/ 0 w 7775575"/>
              <a:gd name="connsiteY1" fmla="*/ 0 h 6282607"/>
              <a:gd name="connsiteX2" fmla="*/ 0 w 7775575"/>
              <a:gd name="connsiteY2" fmla="*/ 1587337 h 6282607"/>
              <a:gd name="connsiteX3" fmla="*/ 4744580 w 7775575"/>
              <a:gd name="connsiteY3" fmla="*/ 6282607 h 6282607"/>
              <a:gd name="connsiteX4" fmla="*/ 7775575 w 7775575"/>
              <a:gd name="connsiteY4" fmla="*/ 3293842 h 6282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6282607">
                <a:moveTo>
                  <a:pt x="7775575" y="0"/>
                </a:moveTo>
                <a:lnTo>
                  <a:pt x="0" y="0"/>
                </a:lnTo>
                <a:lnTo>
                  <a:pt x="0" y="1587337"/>
                </a:lnTo>
                <a:lnTo>
                  <a:pt x="4744580" y="6282607"/>
                </a:lnTo>
                <a:lnTo>
                  <a:pt x="7775575" y="3293842"/>
                </a:lnTo>
                <a:close/>
              </a:path>
            </a:pathLst>
          </a:custGeom>
          <a:gradFill>
            <a:gsLst>
              <a:gs pos="17000">
                <a:srgbClr val="42286C"/>
              </a:gs>
              <a:gs pos="51940">
                <a:srgbClr val="C61B8A"/>
              </a:gs>
              <a:gs pos="81000">
                <a:srgbClr val="E13759"/>
              </a:gs>
              <a:gs pos="99930">
                <a:srgbClr val="EF4137"/>
              </a:gs>
            </a:gsLst>
            <a:lin ang="16200000" scaled="1"/>
          </a:gradFill>
          <a:ln w="5117" cap="flat">
            <a:noFill/>
            <a:prstDash val="solid"/>
            <a:miter/>
          </a:ln>
        </p:spPr>
        <p:txBody>
          <a:bodyPr rtlCol="0" anchor="ctr"/>
          <a:lstStyle/>
          <a:p>
            <a:endParaRPr lang="en-US" dirty="0"/>
          </a:p>
        </p:txBody>
      </p:sp>
      <p:sp>
        <p:nvSpPr>
          <p:cNvPr id="8" name="Picture Placeholder 7">
            <a:extLst>
              <a:ext uri="{FF2B5EF4-FFF2-40B4-BE49-F238E27FC236}">
                <a16:creationId xmlns:a16="http://schemas.microsoft.com/office/drawing/2014/main" id="{742FA22D-9754-9024-3F22-51A4E079EA47}"/>
              </a:ext>
            </a:extLst>
          </p:cNvPr>
          <p:cNvSpPr>
            <a:spLocks noGrp="1"/>
          </p:cNvSpPr>
          <p:nvPr>
            <p:ph type="pic" sz="quarter" idx="35"/>
          </p:nvPr>
        </p:nvSpPr>
        <p:spPr>
          <a:xfrm>
            <a:off x="-6" y="3251735"/>
            <a:ext cx="3030995" cy="5987069"/>
          </a:xfrm>
          <a:custGeom>
            <a:avLst/>
            <a:gdLst>
              <a:gd name="connsiteX0" fmla="*/ 0 w 3030995"/>
              <a:gd name="connsiteY0" fmla="*/ 0 h 5987069"/>
              <a:gd name="connsiteX1" fmla="*/ 3030995 w 3030995"/>
              <a:gd name="connsiteY1" fmla="*/ 2988765 h 5987069"/>
              <a:gd name="connsiteX2" fmla="*/ 2933143 w 3030995"/>
              <a:gd name="connsiteY2" fmla="*/ 3084103 h 5987069"/>
              <a:gd name="connsiteX3" fmla="*/ 0 w 3030995"/>
              <a:gd name="connsiteY3" fmla="*/ 5987069 h 5987069"/>
            </a:gdLst>
            <a:ahLst/>
            <a:cxnLst>
              <a:cxn ang="0">
                <a:pos x="connsiteX0" y="connsiteY0"/>
              </a:cxn>
              <a:cxn ang="0">
                <a:pos x="connsiteX1" y="connsiteY1"/>
              </a:cxn>
              <a:cxn ang="0">
                <a:pos x="connsiteX2" y="connsiteY2"/>
              </a:cxn>
              <a:cxn ang="0">
                <a:pos x="connsiteX3" y="connsiteY3"/>
              </a:cxn>
            </a:cxnLst>
            <a:rect l="l" t="t" r="r" b="b"/>
            <a:pathLst>
              <a:path w="3030995" h="5987069">
                <a:moveTo>
                  <a:pt x="0" y="0"/>
                </a:moveTo>
                <a:lnTo>
                  <a:pt x="3030995" y="2988765"/>
                </a:lnTo>
                <a:lnTo>
                  <a:pt x="2933143" y="3084103"/>
                </a:lnTo>
                <a:lnTo>
                  <a:pt x="0" y="5987069"/>
                </a:lnTo>
                <a:close/>
              </a:path>
            </a:pathLst>
          </a:custGeom>
          <a:solidFill>
            <a:schemeClr val="bg1">
              <a:lumMod val="85000"/>
            </a:schemeClr>
          </a:solidFill>
        </p:spPr>
        <p:txBody>
          <a:bodyPr wrap="square" anchor="ctr">
            <a:noAutofit/>
          </a:bodyPr>
          <a:lstStyle>
            <a:lvl1pPr>
              <a:defRPr>
                <a:solidFill>
                  <a:schemeClr val="bg1">
                    <a:lumMod val="85000"/>
                  </a:schemeClr>
                </a:solidFill>
              </a:defRPr>
            </a:lvl1pPr>
          </a:lstStyle>
          <a:p>
            <a:endParaRPr lang="en-US"/>
          </a:p>
        </p:txBody>
      </p:sp>
      <p:sp>
        <p:nvSpPr>
          <p:cNvPr id="9" name="Text Placeholder 32">
            <a:extLst>
              <a:ext uri="{FF2B5EF4-FFF2-40B4-BE49-F238E27FC236}">
                <a16:creationId xmlns:a16="http://schemas.microsoft.com/office/drawing/2014/main" id="{2F28AC84-A2A2-5083-7033-64918ED06FB6}"/>
              </a:ext>
            </a:extLst>
          </p:cNvPr>
          <p:cNvSpPr>
            <a:spLocks noGrp="1"/>
          </p:cNvSpPr>
          <p:nvPr>
            <p:ph type="body" sz="quarter" idx="33" hasCustomPrompt="1"/>
          </p:nvPr>
        </p:nvSpPr>
        <p:spPr>
          <a:xfrm>
            <a:off x="807682" y="799907"/>
            <a:ext cx="4015980" cy="1064757"/>
          </a:xfrm>
          <a:prstGeom prst="rect">
            <a:avLst/>
          </a:prstGeom>
        </p:spPr>
        <p:txBody>
          <a:bodyPr>
            <a:noAutofit/>
          </a:bodyPr>
          <a:lstStyle>
            <a:lvl1pPr marL="0" indent="0" algn="l">
              <a:buNone/>
              <a:defRPr sz="30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0" name="Text Placeholder 32">
            <a:extLst>
              <a:ext uri="{FF2B5EF4-FFF2-40B4-BE49-F238E27FC236}">
                <a16:creationId xmlns:a16="http://schemas.microsoft.com/office/drawing/2014/main" id="{5D4B2C35-C8CB-CF12-459B-C8B7ACB59F9E}"/>
              </a:ext>
            </a:extLst>
          </p:cNvPr>
          <p:cNvSpPr>
            <a:spLocks noGrp="1"/>
          </p:cNvSpPr>
          <p:nvPr>
            <p:ph type="body" sz="quarter" idx="34" hasCustomPrompt="1"/>
          </p:nvPr>
        </p:nvSpPr>
        <p:spPr>
          <a:xfrm>
            <a:off x="849676" y="2004764"/>
            <a:ext cx="3989150" cy="1611924"/>
          </a:xfrm>
          <a:prstGeom prst="rect">
            <a:avLst/>
          </a:prstGeom>
        </p:spPr>
        <p:txBody>
          <a:bodyPr numCol="1" spcCol="288000" anchor="t">
            <a:noAutofit/>
          </a:bodyPr>
          <a:lstStyle>
            <a:lvl1pPr marL="0" indent="0" algn="just">
              <a:lnSpc>
                <a:spcPct val="100000"/>
              </a:lnSpc>
              <a:spcBef>
                <a:spcPts val="0"/>
              </a:spcBef>
              <a:buNone/>
              <a:defRPr sz="18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11" name="Text Placeholder 32">
            <a:extLst>
              <a:ext uri="{FF2B5EF4-FFF2-40B4-BE49-F238E27FC236}">
                <a16:creationId xmlns:a16="http://schemas.microsoft.com/office/drawing/2014/main" id="{9B9E0C61-F225-32B7-8E52-24FCB916957F}"/>
              </a:ext>
            </a:extLst>
          </p:cNvPr>
          <p:cNvSpPr>
            <a:spLocks noGrp="1"/>
          </p:cNvSpPr>
          <p:nvPr>
            <p:ph type="body" sz="quarter" idx="17" hasCustomPrompt="1"/>
          </p:nvPr>
        </p:nvSpPr>
        <p:spPr>
          <a:xfrm>
            <a:off x="3119597" y="7498164"/>
            <a:ext cx="3257392" cy="1845861"/>
          </a:xfrm>
          <a:prstGeom prst="rect">
            <a:avLst/>
          </a:prstGeom>
        </p:spPr>
        <p:txBody>
          <a:bodyPr>
            <a:noAutofit/>
          </a:bodyPr>
          <a:lstStyle>
            <a:lvl1pPr marL="0" indent="0" algn="ctr">
              <a:lnSpc>
                <a:spcPts val="2020"/>
              </a:lnSpc>
              <a:spcBef>
                <a:spcPts val="0"/>
              </a:spcBef>
              <a:buNone/>
              <a:defRPr sz="1938" b="1" i="0">
                <a:solidFill>
                  <a:srgbClr val="41296C"/>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 HERE</a:t>
            </a:r>
          </a:p>
          <a:p>
            <a:pPr lvl="0"/>
            <a:endParaRPr lang="en-US" dirty="0"/>
          </a:p>
        </p:txBody>
      </p:sp>
      <p:sp>
        <p:nvSpPr>
          <p:cNvPr id="13" name="Text Placeholder 32">
            <a:extLst>
              <a:ext uri="{FF2B5EF4-FFF2-40B4-BE49-F238E27FC236}">
                <a16:creationId xmlns:a16="http://schemas.microsoft.com/office/drawing/2014/main" id="{DA2DC231-DF7F-4BD8-618F-606DDB4B5F70}"/>
              </a:ext>
            </a:extLst>
          </p:cNvPr>
          <p:cNvSpPr>
            <a:spLocks noGrp="1"/>
          </p:cNvSpPr>
          <p:nvPr>
            <p:ph type="body" sz="quarter" idx="14" hasCustomPrompt="1"/>
          </p:nvPr>
        </p:nvSpPr>
        <p:spPr>
          <a:xfrm>
            <a:off x="3119597" y="9557441"/>
            <a:ext cx="3257392" cy="522755"/>
          </a:xfrm>
          <a:prstGeom prst="rect">
            <a:avLst/>
          </a:prstGeom>
        </p:spPr>
        <p:txBody>
          <a:bodyPr>
            <a:noAutofit/>
          </a:bodyPr>
          <a:lstStyle>
            <a:lvl1pPr marL="0" indent="0" algn="ctr">
              <a:lnSpc>
                <a:spcPts val="2020"/>
              </a:lnSpc>
              <a:spcBef>
                <a:spcPts val="0"/>
              </a:spcBef>
              <a:buNone/>
              <a:defRPr sz="1400" b="0" i="0">
                <a:solidFill>
                  <a:srgbClr val="F15B2A"/>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a:t>
            </a:r>
          </a:p>
          <a:p>
            <a:pPr lvl="0"/>
            <a:endParaRPr lang="en-US" dirty="0"/>
          </a:p>
        </p:txBody>
      </p:sp>
      <p:sp>
        <p:nvSpPr>
          <p:cNvPr id="15" name="Slide Number Placeholder 5">
            <a:extLst>
              <a:ext uri="{FF2B5EF4-FFF2-40B4-BE49-F238E27FC236}">
                <a16:creationId xmlns:a16="http://schemas.microsoft.com/office/drawing/2014/main" id="{9CED93B4-918C-7D80-CAA7-274799ECCB56}"/>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194342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A2695190-E186-A842-8D0F-53BF30B0FC67}"/>
              </a:ext>
            </a:extLst>
          </p:cNvPr>
          <p:cNvSpPr/>
          <p:nvPr userDrawn="1"/>
        </p:nvSpPr>
        <p:spPr>
          <a:xfrm rot="10800000" flipH="1">
            <a:off x="-25188" y="-1"/>
            <a:ext cx="7775575" cy="9081861"/>
          </a:xfrm>
          <a:custGeom>
            <a:avLst/>
            <a:gdLst>
              <a:gd name="connsiteX0" fmla="*/ 0 w 1172672"/>
              <a:gd name="connsiteY0" fmla="*/ 0 h 1226238"/>
              <a:gd name="connsiteX1" fmla="*/ 0 w 1172672"/>
              <a:gd name="connsiteY1" fmla="*/ 1226238 h 1226238"/>
              <a:gd name="connsiteX2" fmla="*/ 1172672 w 1172672"/>
              <a:gd name="connsiteY2" fmla="*/ 1226238 h 1226238"/>
            </a:gdLst>
            <a:ahLst/>
            <a:cxnLst>
              <a:cxn ang="0">
                <a:pos x="connsiteX0" y="connsiteY0"/>
              </a:cxn>
              <a:cxn ang="0">
                <a:pos x="connsiteX1" y="connsiteY1"/>
              </a:cxn>
              <a:cxn ang="0">
                <a:pos x="connsiteX2" y="connsiteY2"/>
              </a:cxn>
            </a:cxnLst>
            <a:rect l="l" t="t" r="r" b="b"/>
            <a:pathLst>
              <a:path w="1172672" h="1226238">
                <a:moveTo>
                  <a:pt x="0" y="0"/>
                </a:moveTo>
                <a:lnTo>
                  <a:pt x="0" y="1226238"/>
                </a:lnTo>
                <a:lnTo>
                  <a:pt x="1172672" y="1226238"/>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23" name="Picture Placeholder 22">
            <a:extLst>
              <a:ext uri="{FF2B5EF4-FFF2-40B4-BE49-F238E27FC236}">
                <a16:creationId xmlns:a16="http://schemas.microsoft.com/office/drawing/2014/main" id="{76ECBF9F-A275-8ED7-EFFE-594CECAD1767}"/>
              </a:ext>
            </a:extLst>
          </p:cNvPr>
          <p:cNvSpPr>
            <a:spLocks noGrp="1"/>
          </p:cNvSpPr>
          <p:nvPr>
            <p:ph type="pic" sz="quarter" idx="10"/>
          </p:nvPr>
        </p:nvSpPr>
        <p:spPr>
          <a:xfrm>
            <a:off x="4427614" y="-1"/>
            <a:ext cx="3347961" cy="7157678"/>
          </a:xfrm>
          <a:custGeom>
            <a:avLst/>
            <a:gdLst>
              <a:gd name="connsiteX0" fmla="*/ 3347961 w 3347961"/>
              <a:gd name="connsiteY0" fmla="*/ 0 h 7157678"/>
              <a:gd name="connsiteX1" fmla="*/ 3347961 w 3347961"/>
              <a:gd name="connsiteY1" fmla="*/ 7157678 h 7157678"/>
              <a:gd name="connsiteX2" fmla="*/ 2489144 w 3347961"/>
              <a:gd name="connsiteY2" fmla="*/ 6292071 h 7157678"/>
              <a:gd name="connsiteX3" fmla="*/ 2363510 w 3347961"/>
              <a:gd name="connsiteY3" fmla="*/ 6164228 h 7157678"/>
              <a:gd name="connsiteX4" fmla="*/ 2445463 w 3347961"/>
              <a:gd name="connsiteY4" fmla="*/ 6082275 h 7157678"/>
              <a:gd name="connsiteX5" fmla="*/ 775571 w 3347961"/>
              <a:gd name="connsiteY5" fmla="*/ 4412383 h 7157678"/>
              <a:gd name="connsiteX6" fmla="*/ 708929 w 3347961"/>
              <a:gd name="connsiteY6" fmla="*/ 4479024 h 7157678"/>
              <a:gd name="connsiteX7" fmla="*/ 437594 w 3347961"/>
              <a:gd name="connsiteY7" fmla="*/ 4204448 h 7157678"/>
              <a:gd name="connsiteX8" fmla="*/ 0 w 3347961"/>
              <a:gd name="connsiteY8" fmla="*/ 3765095 h 715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7961" h="7157678">
                <a:moveTo>
                  <a:pt x="3347961" y="0"/>
                </a:moveTo>
                <a:lnTo>
                  <a:pt x="3347961" y="7157678"/>
                </a:lnTo>
                <a:cubicBezTo>
                  <a:pt x="3049563" y="6859441"/>
                  <a:pt x="2765716" y="6572846"/>
                  <a:pt x="2489144" y="6292071"/>
                </a:cubicBezTo>
                <a:lnTo>
                  <a:pt x="2363510" y="6164228"/>
                </a:lnTo>
                <a:lnTo>
                  <a:pt x="2445463" y="6082275"/>
                </a:lnTo>
                <a:lnTo>
                  <a:pt x="775571" y="4412383"/>
                </a:lnTo>
                <a:lnTo>
                  <a:pt x="708929" y="4479024"/>
                </a:lnTo>
                <a:lnTo>
                  <a:pt x="437594" y="4204448"/>
                </a:lnTo>
                <a:cubicBezTo>
                  <a:pt x="294761" y="4060422"/>
                  <a:pt x="149199" y="3914214"/>
                  <a:pt x="0" y="3765095"/>
                </a:cubicBezTo>
                <a:close/>
              </a:path>
            </a:pathLst>
          </a:custGeom>
          <a:solidFill>
            <a:schemeClr val="bg1">
              <a:lumMod val="85000"/>
            </a:schemeClr>
          </a:solidFill>
        </p:spPr>
        <p:txBody>
          <a:bodyPr wrap="square" anchor="ctr">
            <a:noAutofit/>
          </a:bodyPr>
          <a:lstStyle>
            <a:lvl1pPr algn="ctr">
              <a:defRPr>
                <a:solidFill>
                  <a:schemeClr val="bg1">
                    <a:lumMod val="85000"/>
                  </a:schemeClr>
                </a:solidFill>
              </a:defRPr>
            </a:lvl1pPr>
          </a:lstStyle>
          <a:p>
            <a:endParaRPr lang="en-US"/>
          </a:p>
        </p:txBody>
      </p:sp>
      <p:sp>
        <p:nvSpPr>
          <p:cNvPr id="24" name="Freeform 23">
            <a:extLst>
              <a:ext uri="{FF2B5EF4-FFF2-40B4-BE49-F238E27FC236}">
                <a16:creationId xmlns:a16="http://schemas.microsoft.com/office/drawing/2014/main" id="{07D6CC02-AD2D-E118-C03A-5CD7D8A192F0}"/>
              </a:ext>
            </a:extLst>
          </p:cNvPr>
          <p:cNvSpPr/>
          <p:nvPr userDrawn="1"/>
        </p:nvSpPr>
        <p:spPr>
          <a:xfrm rot="18900000">
            <a:off x="5844624" y="4146691"/>
            <a:ext cx="226702" cy="2361584"/>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25" name="Text Placeholder 32">
            <a:extLst>
              <a:ext uri="{FF2B5EF4-FFF2-40B4-BE49-F238E27FC236}">
                <a16:creationId xmlns:a16="http://schemas.microsoft.com/office/drawing/2014/main" id="{C38EE365-B5BB-68B5-F395-E3D3B20B331A}"/>
              </a:ext>
            </a:extLst>
          </p:cNvPr>
          <p:cNvSpPr>
            <a:spLocks noGrp="1"/>
          </p:cNvSpPr>
          <p:nvPr>
            <p:ph type="body" sz="quarter" idx="32" hasCustomPrompt="1"/>
          </p:nvPr>
        </p:nvSpPr>
        <p:spPr>
          <a:xfrm>
            <a:off x="559613" y="2974213"/>
            <a:ext cx="3868001" cy="2479643"/>
          </a:xfrm>
          <a:prstGeom prst="rect">
            <a:avLst/>
          </a:prstGeo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26" name="Text Placeholder 32">
            <a:extLst>
              <a:ext uri="{FF2B5EF4-FFF2-40B4-BE49-F238E27FC236}">
                <a16:creationId xmlns:a16="http://schemas.microsoft.com/office/drawing/2014/main" id="{F64F80ED-2728-7100-617E-0734E6408501}"/>
              </a:ext>
            </a:extLst>
          </p:cNvPr>
          <p:cNvSpPr>
            <a:spLocks noGrp="1"/>
          </p:cNvSpPr>
          <p:nvPr>
            <p:ph type="body" sz="quarter" idx="33" hasCustomPrompt="1"/>
          </p:nvPr>
        </p:nvSpPr>
        <p:spPr>
          <a:xfrm>
            <a:off x="515712" y="660136"/>
            <a:ext cx="5403876" cy="1064757"/>
          </a:xfrm>
          <a:prstGeom prst="rect">
            <a:avLst/>
          </a:prstGeom>
        </p:spPr>
        <p:txBody>
          <a:bodyPr numCol="1">
            <a:noAutofit/>
          </a:bodyPr>
          <a:lstStyle>
            <a:lvl1pPr marL="0" indent="0" algn="l">
              <a:buNone/>
              <a:defRPr sz="30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27" name="Text Placeholder 32">
            <a:extLst>
              <a:ext uri="{FF2B5EF4-FFF2-40B4-BE49-F238E27FC236}">
                <a16:creationId xmlns:a16="http://schemas.microsoft.com/office/drawing/2014/main" id="{F5CF788A-3B2B-E712-5F76-D59C19D2971E}"/>
              </a:ext>
            </a:extLst>
          </p:cNvPr>
          <p:cNvSpPr>
            <a:spLocks noGrp="1"/>
          </p:cNvSpPr>
          <p:nvPr>
            <p:ph type="body" sz="quarter" idx="34" hasCustomPrompt="1"/>
          </p:nvPr>
        </p:nvSpPr>
        <p:spPr>
          <a:xfrm>
            <a:off x="559613" y="1864993"/>
            <a:ext cx="4483264" cy="1064757"/>
          </a:xfrm>
          <a:prstGeom prst="rect">
            <a:avLst/>
          </a:prstGeom>
        </p:spPr>
        <p:txBody>
          <a:bodyPr numCol="1" spcCol="288000" anchor="t">
            <a:noAutofit/>
          </a:bodyPr>
          <a:lstStyle>
            <a:lvl1pPr marL="0" indent="0" algn="l">
              <a:lnSpc>
                <a:spcPct val="100000"/>
              </a:lnSpc>
              <a:spcBef>
                <a:spcPts val="0"/>
              </a:spcBef>
              <a:buNone/>
              <a:defRPr sz="18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30" name="Slide Number Placeholder 5">
            <a:extLst>
              <a:ext uri="{FF2B5EF4-FFF2-40B4-BE49-F238E27FC236}">
                <a16:creationId xmlns:a16="http://schemas.microsoft.com/office/drawing/2014/main" id="{F8802CE5-B11E-F2CE-CECF-1AACFB4C1777}"/>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1" name="Text Placeholder 32">
            <a:extLst>
              <a:ext uri="{FF2B5EF4-FFF2-40B4-BE49-F238E27FC236}">
                <a16:creationId xmlns:a16="http://schemas.microsoft.com/office/drawing/2014/main" id="{119FB926-19EA-1E21-A173-670EF0F7090D}"/>
              </a:ext>
            </a:extLst>
          </p:cNvPr>
          <p:cNvSpPr>
            <a:spLocks noGrp="1"/>
          </p:cNvSpPr>
          <p:nvPr>
            <p:ph type="body" sz="quarter" idx="17" hasCustomPrompt="1"/>
          </p:nvPr>
        </p:nvSpPr>
        <p:spPr>
          <a:xfrm>
            <a:off x="2662196" y="7159966"/>
            <a:ext cx="3257392" cy="1845861"/>
          </a:xfrm>
          <a:prstGeom prst="rect">
            <a:avLst/>
          </a:prstGeom>
        </p:spPr>
        <p:txBody>
          <a:bodyPr>
            <a:noAutofit/>
          </a:bodyPr>
          <a:lstStyle>
            <a:lvl1pPr marL="0" indent="0" algn="ctr">
              <a:lnSpc>
                <a:spcPts val="2020"/>
              </a:lnSpc>
              <a:spcBef>
                <a:spcPts val="0"/>
              </a:spcBef>
              <a:buNone/>
              <a:defRPr sz="1938" b="1" i="0">
                <a:solidFill>
                  <a:srgbClr val="41296C"/>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 HERE</a:t>
            </a:r>
          </a:p>
          <a:p>
            <a:pPr lvl="0"/>
            <a:endParaRPr lang="en-US" dirty="0"/>
          </a:p>
        </p:txBody>
      </p:sp>
      <p:sp>
        <p:nvSpPr>
          <p:cNvPr id="32" name="Text Placeholder 32">
            <a:extLst>
              <a:ext uri="{FF2B5EF4-FFF2-40B4-BE49-F238E27FC236}">
                <a16:creationId xmlns:a16="http://schemas.microsoft.com/office/drawing/2014/main" id="{A77D5B94-A3A7-56CD-F1C8-476480D497E5}"/>
              </a:ext>
            </a:extLst>
          </p:cNvPr>
          <p:cNvSpPr>
            <a:spLocks noGrp="1"/>
          </p:cNvSpPr>
          <p:nvPr>
            <p:ph type="body" sz="quarter" idx="14" hasCustomPrompt="1"/>
          </p:nvPr>
        </p:nvSpPr>
        <p:spPr>
          <a:xfrm>
            <a:off x="2662196" y="9219243"/>
            <a:ext cx="3257392" cy="522755"/>
          </a:xfrm>
          <a:prstGeom prst="rect">
            <a:avLst/>
          </a:prstGeom>
        </p:spPr>
        <p:txBody>
          <a:bodyPr>
            <a:noAutofit/>
          </a:bodyPr>
          <a:lstStyle>
            <a:lvl1pPr marL="0" indent="0" algn="ctr">
              <a:lnSpc>
                <a:spcPts val="2020"/>
              </a:lnSpc>
              <a:spcBef>
                <a:spcPts val="0"/>
              </a:spcBef>
              <a:buNone/>
              <a:defRPr sz="1400" b="0" i="0">
                <a:solidFill>
                  <a:srgbClr val="F15B2A"/>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a:t>
            </a:r>
          </a:p>
          <a:p>
            <a:pPr lvl="0"/>
            <a:endParaRPr lang="en-US" dirty="0"/>
          </a:p>
        </p:txBody>
      </p:sp>
    </p:spTree>
    <p:extLst>
      <p:ext uri="{BB962C8B-B14F-4D97-AF65-F5344CB8AC3E}">
        <p14:creationId xmlns:p14="http://schemas.microsoft.com/office/powerpoint/2010/main" val="1849324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48ED324-DAA2-865F-4903-3501B0640847}"/>
              </a:ext>
            </a:extLst>
          </p:cNvPr>
          <p:cNvSpPr/>
          <p:nvPr userDrawn="1"/>
        </p:nvSpPr>
        <p:spPr>
          <a:xfrm>
            <a:off x="-1" y="2776961"/>
            <a:ext cx="7775575" cy="8130752"/>
          </a:xfrm>
          <a:custGeom>
            <a:avLst/>
            <a:gdLst>
              <a:gd name="connsiteX0" fmla="*/ 0 w 1172672"/>
              <a:gd name="connsiteY0" fmla="*/ 0 h 1226238"/>
              <a:gd name="connsiteX1" fmla="*/ 0 w 1172672"/>
              <a:gd name="connsiteY1" fmla="*/ 1226238 h 1226238"/>
              <a:gd name="connsiteX2" fmla="*/ 1172672 w 1172672"/>
              <a:gd name="connsiteY2" fmla="*/ 1226238 h 1226238"/>
            </a:gdLst>
            <a:ahLst/>
            <a:cxnLst>
              <a:cxn ang="0">
                <a:pos x="connsiteX0" y="connsiteY0"/>
              </a:cxn>
              <a:cxn ang="0">
                <a:pos x="connsiteX1" y="connsiteY1"/>
              </a:cxn>
              <a:cxn ang="0">
                <a:pos x="connsiteX2" y="connsiteY2"/>
              </a:cxn>
            </a:cxnLst>
            <a:rect l="l" t="t" r="r" b="b"/>
            <a:pathLst>
              <a:path w="1172672" h="1226238">
                <a:moveTo>
                  <a:pt x="0" y="0"/>
                </a:moveTo>
                <a:lnTo>
                  <a:pt x="0" y="1226238"/>
                </a:lnTo>
                <a:lnTo>
                  <a:pt x="1172672" y="1226238"/>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9" name="Picture Placeholder 18">
            <a:extLst>
              <a:ext uri="{FF2B5EF4-FFF2-40B4-BE49-F238E27FC236}">
                <a16:creationId xmlns:a16="http://schemas.microsoft.com/office/drawing/2014/main" id="{1856F55F-8C23-AAAB-DE41-3BDF7C738272}"/>
              </a:ext>
            </a:extLst>
          </p:cNvPr>
          <p:cNvSpPr>
            <a:spLocks noGrp="1"/>
          </p:cNvSpPr>
          <p:nvPr>
            <p:ph type="pic" sz="quarter" idx="10"/>
          </p:nvPr>
        </p:nvSpPr>
        <p:spPr>
          <a:xfrm>
            <a:off x="2838666" y="3224463"/>
            <a:ext cx="4936909" cy="7719399"/>
          </a:xfrm>
          <a:custGeom>
            <a:avLst/>
            <a:gdLst>
              <a:gd name="connsiteX0" fmla="*/ 4936909 w 4936909"/>
              <a:gd name="connsiteY0" fmla="*/ 0 h 7719399"/>
              <a:gd name="connsiteX1" fmla="*/ 4936909 w 4936909"/>
              <a:gd name="connsiteY1" fmla="*/ 7719399 h 7719399"/>
              <a:gd name="connsiteX2" fmla="*/ 0 w 4936909"/>
              <a:gd name="connsiteY2" fmla="*/ 2537197 h 7719399"/>
              <a:gd name="connsiteX3" fmla="*/ 1424369 w 4936909"/>
              <a:gd name="connsiteY3" fmla="*/ 1805180 h 7719399"/>
              <a:gd name="connsiteX4" fmla="*/ 1474318 w 4936909"/>
              <a:gd name="connsiteY4" fmla="*/ 1900806 h 7719399"/>
              <a:gd name="connsiteX5" fmla="*/ 3567548 w 4936909"/>
              <a:gd name="connsiteY5" fmla="*/ 807431 h 7719399"/>
              <a:gd name="connsiteX6" fmla="*/ 3524852 w 4936909"/>
              <a:gd name="connsiteY6" fmla="*/ 725691 h 771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6909" h="7719399">
                <a:moveTo>
                  <a:pt x="4936909" y="0"/>
                </a:moveTo>
                <a:lnTo>
                  <a:pt x="4936909" y="7719399"/>
                </a:lnTo>
                <a:cubicBezTo>
                  <a:pt x="3259189" y="6013387"/>
                  <a:pt x="1677720" y="4243210"/>
                  <a:pt x="0" y="2537197"/>
                </a:cubicBezTo>
                <a:lnTo>
                  <a:pt x="1424369" y="1805180"/>
                </a:lnTo>
                <a:lnTo>
                  <a:pt x="1474318" y="1900806"/>
                </a:lnTo>
                <a:lnTo>
                  <a:pt x="3567548" y="807431"/>
                </a:lnTo>
                <a:lnTo>
                  <a:pt x="3524852" y="725691"/>
                </a:lnTo>
                <a:close/>
              </a:path>
            </a:pathLst>
          </a:custGeom>
          <a:solidFill>
            <a:schemeClr val="bg1">
              <a:lumMod val="85000"/>
            </a:schemeClr>
          </a:solidFill>
        </p:spPr>
        <p:txBody>
          <a:bodyPr wrap="square" anchor="ctr">
            <a:noAutofit/>
          </a:bodyPr>
          <a:lstStyle>
            <a:lvl1pPr algn="ctr">
              <a:defRPr>
                <a:solidFill>
                  <a:schemeClr val="bg1">
                    <a:lumMod val="85000"/>
                  </a:schemeClr>
                </a:solidFill>
              </a:defRPr>
            </a:lvl1pPr>
          </a:lstStyle>
          <a:p>
            <a:endParaRPr lang="en-US" dirty="0"/>
          </a:p>
        </p:txBody>
      </p:sp>
      <p:sp>
        <p:nvSpPr>
          <p:cNvPr id="20" name="Freeform 19">
            <a:extLst>
              <a:ext uri="{FF2B5EF4-FFF2-40B4-BE49-F238E27FC236}">
                <a16:creationId xmlns:a16="http://schemas.microsoft.com/office/drawing/2014/main" id="{C85B0E05-4D14-C472-7E6D-80F619D37578}"/>
              </a:ext>
            </a:extLst>
          </p:cNvPr>
          <p:cNvSpPr/>
          <p:nvPr userDrawn="1"/>
        </p:nvSpPr>
        <p:spPr>
          <a:xfrm rot="14545211">
            <a:off x="5193768" y="3297319"/>
            <a:ext cx="226702" cy="2361584"/>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24" name="Text Placeholder 32">
            <a:extLst>
              <a:ext uri="{FF2B5EF4-FFF2-40B4-BE49-F238E27FC236}">
                <a16:creationId xmlns:a16="http://schemas.microsoft.com/office/drawing/2014/main" id="{909EC9B3-B424-B948-D3DF-F39BB20F2C17}"/>
              </a:ext>
            </a:extLst>
          </p:cNvPr>
          <p:cNvSpPr>
            <a:spLocks noGrp="1"/>
          </p:cNvSpPr>
          <p:nvPr>
            <p:ph type="body" sz="quarter" idx="32" hasCustomPrompt="1"/>
          </p:nvPr>
        </p:nvSpPr>
        <p:spPr>
          <a:xfrm>
            <a:off x="624293" y="6873369"/>
            <a:ext cx="5781921" cy="3743651"/>
          </a:xfrm>
          <a:prstGeom prst="rect">
            <a:avLst/>
          </a:prstGeom>
        </p:spPr>
        <p:txBody>
          <a:bodyPr numCol="1"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25" name="Text Placeholder 32">
            <a:extLst>
              <a:ext uri="{FF2B5EF4-FFF2-40B4-BE49-F238E27FC236}">
                <a16:creationId xmlns:a16="http://schemas.microsoft.com/office/drawing/2014/main" id="{08EB423D-79D0-1EF0-FFA2-B25E91308624}"/>
              </a:ext>
            </a:extLst>
          </p:cNvPr>
          <p:cNvSpPr>
            <a:spLocks noGrp="1"/>
          </p:cNvSpPr>
          <p:nvPr>
            <p:ph type="body" sz="quarter" idx="33" hasCustomPrompt="1"/>
          </p:nvPr>
        </p:nvSpPr>
        <p:spPr>
          <a:xfrm>
            <a:off x="602343" y="704766"/>
            <a:ext cx="6570888" cy="1477038"/>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26" name="Text Placeholder 32">
            <a:extLst>
              <a:ext uri="{FF2B5EF4-FFF2-40B4-BE49-F238E27FC236}">
                <a16:creationId xmlns:a16="http://schemas.microsoft.com/office/drawing/2014/main" id="{4B62C836-8906-DB50-8126-C07F8AFF2591}"/>
              </a:ext>
            </a:extLst>
          </p:cNvPr>
          <p:cNvSpPr>
            <a:spLocks noGrp="1"/>
          </p:cNvSpPr>
          <p:nvPr>
            <p:ph type="body" sz="quarter" idx="34" hasCustomPrompt="1"/>
          </p:nvPr>
        </p:nvSpPr>
        <p:spPr>
          <a:xfrm>
            <a:off x="646244" y="2137343"/>
            <a:ext cx="6526988" cy="1897000"/>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2353434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hoto/Text Slide 05">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EBF24AE2-35E9-A217-A1E6-2E24B72B6AAC}"/>
              </a:ext>
            </a:extLst>
          </p:cNvPr>
          <p:cNvSpPr/>
          <p:nvPr userDrawn="1"/>
        </p:nvSpPr>
        <p:spPr>
          <a:xfrm>
            <a:off x="577661" y="5653114"/>
            <a:ext cx="7197914" cy="5276411"/>
          </a:xfrm>
          <a:custGeom>
            <a:avLst/>
            <a:gdLst>
              <a:gd name="connsiteX0" fmla="*/ 7085619 w 7085619"/>
              <a:gd name="connsiteY0" fmla="*/ 5260369 h 5260369"/>
              <a:gd name="connsiteX1" fmla="*/ 0 w 7085619"/>
              <a:gd name="connsiteY1" fmla="*/ 5260369 h 5260369"/>
              <a:gd name="connsiteX2" fmla="*/ 5192315 w 7085619"/>
              <a:gd name="connsiteY2" fmla="*/ 0 h 5260369"/>
              <a:gd name="connsiteX3" fmla="*/ 7085619 w 7085619"/>
              <a:gd name="connsiteY3" fmla="*/ 1564019 h 5260369"/>
              <a:gd name="connsiteX0" fmla="*/ 7197914 w 7197914"/>
              <a:gd name="connsiteY0" fmla="*/ 5260369 h 5276411"/>
              <a:gd name="connsiteX1" fmla="*/ 0 w 7197914"/>
              <a:gd name="connsiteY1" fmla="*/ 5276411 h 5276411"/>
              <a:gd name="connsiteX2" fmla="*/ 5304610 w 7197914"/>
              <a:gd name="connsiteY2" fmla="*/ 0 h 5276411"/>
              <a:gd name="connsiteX3" fmla="*/ 7197914 w 7197914"/>
              <a:gd name="connsiteY3" fmla="*/ 1564019 h 5276411"/>
              <a:gd name="connsiteX4" fmla="*/ 7197914 w 7197914"/>
              <a:gd name="connsiteY4" fmla="*/ 5260369 h 527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914" h="5276411">
                <a:moveTo>
                  <a:pt x="7197914" y="5260369"/>
                </a:moveTo>
                <a:lnTo>
                  <a:pt x="0" y="5276411"/>
                </a:lnTo>
                <a:lnTo>
                  <a:pt x="5304610" y="0"/>
                </a:lnTo>
                <a:lnTo>
                  <a:pt x="7197914" y="1564019"/>
                </a:lnTo>
                <a:lnTo>
                  <a:pt x="7197914" y="5260369"/>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8" name="Text Placeholder 32">
            <a:extLst>
              <a:ext uri="{FF2B5EF4-FFF2-40B4-BE49-F238E27FC236}">
                <a16:creationId xmlns:a16="http://schemas.microsoft.com/office/drawing/2014/main" id="{C121D8D3-EC77-C0B1-49C1-24A71B1F1694}"/>
              </a:ext>
            </a:extLst>
          </p:cNvPr>
          <p:cNvSpPr>
            <a:spLocks noGrp="1"/>
          </p:cNvSpPr>
          <p:nvPr>
            <p:ph type="body" sz="quarter" idx="32" hasCustomPrompt="1"/>
          </p:nvPr>
        </p:nvSpPr>
        <p:spPr>
          <a:xfrm>
            <a:off x="559613" y="2974213"/>
            <a:ext cx="6526988" cy="2479643"/>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9" name="Text Placeholder 32">
            <a:extLst>
              <a:ext uri="{FF2B5EF4-FFF2-40B4-BE49-F238E27FC236}">
                <a16:creationId xmlns:a16="http://schemas.microsoft.com/office/drawing/2014/main" id="{9DADB4CA-5898-D082-EDF2-AAA126701D69}"/>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22" name="Text Placeholder 32">
            <a:extLst>
              <a:ext uri="{FF2B5EF4-FFF2-40B4-BE49-F238E27FC236}">
                <a16:creationId xmlns:a16="http://schemas.microsoft.com/office/drawing/2014/main" id="{C402A567-2AAC-7239-6A19-AB0430848C7D}"/>
              </a:ext>
            </a:extLst>
          </p:cNvPr>
          <p:cNvSpPr>
            <a:spLocks noGrp="1"/>
          </p:cNvSpPr>
          <p:nvPr>
            <p:ph type="body" sz="quarter" idx="34" hasCustomPrompt="1"/>
          </p:nvPr>
        </p:nvSpPr>
        <p:spPr>
          <a:xfrm>
            <a:off x="559613" y="1864993"/>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9" name="Text Placeholder 32">
            <a:extLst>
              <a:ext uri="{FF2B5EF4-FFF2-40B4-BE49-F238E27FC236}">
                <a16:creationId xmlns:a16="http://schemas.microsoft.com/office/drawing/2014/main" id="{6207E5AA-CB20-DD52-E007-A3155CDA9AB2}"/>
              </a:ext>
            </a:extLst>
          </p:cNvPr>
          <p:cNvSpPr>
            <a:spLocks noGrp="1"/>
          </p:cNvSpPr>
          <p:nvPr userDrawn="1">
            <p:ph type="body" sz="quarter" idx="17" hasCustomPrompt="1"/>
          </p:nvPr>
        </p:nvSpPr>
        <p:spPr>
          <a:xfrm>
            <a:off x="3704933" y="7715669"/>
            <a:ext cx="3257392" cy="2289739"/>
          </a:xfrm>
          <a:prstGeom prst="rect">
            <a:avLst/>
          </a:prstGeom>
        </p:spPr>
        <p:txBody>
          <a:bodyPr>
            <a:noAutofit/>
          </a:bodyPr>
          <a:lstStyle>
            <a:lvl1pPr marL="0" indent="0" algn="ctr">
              <a:lnSpc>
                <a:spcPts val="2020"/>
              </a:lnSpc>
              <a:spcBef>
                <a:spcPts val="0"/>
              </a:spcBef>
              <a:buNone/>
              <a:defRPr sz="1938"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 HERE</a:t>
            </a:r>
          </a:p>
          <a:p>
            <a:pPr lvl="0"/>
            <a:endParaRPr lang="en-US" dirty="0"/>
          </a:p>
        </p:txBody>
      </p:sp>
      <p:sp>
        <p:nvSpPr>
          <p:cNvPr id="10" name="Text Placeholder 32">
            <a:extLst>
              <a:ext uri="{FF2B5EF4-FFF2-40B4-BE49-F238E27FC236}">
                <a16:creationId xmlns:a16="http://schemas.microsoft.com/office/drawing/2014/main" id="{9411842D-AA0A-A89E-A530-B09C8F6146D6}"/>
              </a:ext>
            </a:extLst>
          </p:cNvPr>
          <p:cNvSpPr>
            <a:spLocks noGrp="1"/>
          </p:cNvSpPr>
          <p:nvPr userDrawn="1">
            <p:ph type="body" sz="quarter" idx="14" hasCustomPrompt="1"/>
          </p:nvPr>
        </p:nvSpPr>
        <p:spPr>
          <a:xfrm>
            <a:off x="3704933" y="10005408"/>
            <a:ext cx="3257392" cy="522755"/>
          </a:xfrm>
          <a:prstGeom prst="rect">
            <a:avLst/>
          </a:prstGeom>
        </p:spPr>
        <p:txBody>
          <a:bodyPr>
            <a:noAutofit/>
          </a:bodyPr>
          <a:lstStyle>
            <a:lvl1pPr marL="0" indent="0" algn="ctr">
              <a:lnSpc>
                <a:spcPts val="2020"/>
              </a:lnSpc>
              <a:spcBef>
                <a:spcPts val="0"/>
              </a:spcBef>
              <a:buNone/>
              <a:defRPr sz="1224"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a:t>
            </a:r>
          </a:p>
          <a:p>
            <a:pPr lvl="0"/>
            <a:endParaRPr lang="en-US" dirty="0"/>
          </a:p>
        </p:txBody>
      </p:sp>
      <p:sp>
        <p:nvSpPr>
          <p:cNvPr id="15" name="Freeform 14">
            <a:extLst>
              <a:ext uri="{FF2B5EF4-FFF2-40B4-BE49-F238E27FC236}">
                <a16:creationId xmlns:a16="http://schemas.microsoft.com/office/drawing/2014/main" id="{F865B5DC-131D-AF90-8213-EEAD627C7165}"/>
              </a:ext>
            </a:extLst>
          </p:cNvPr>
          <p:cNvSpPr/>
          <p:nvPr userDrawn="1"/>
        </p:nvSpPr>
        <p:spPr>
          <a:xfrm>
            <a:off x="7242134" y="10423687"/>
            <a:ext cx="236773" cy="22765"/>
          </a:xfrm>
          <a:custGeom>
            <a:avLst/>
            <a:gdLst>
              <a:gd name="connsiteX0" fmla="*/ 0 w 36329"/>
              <a:gd name="connsiteY0" fmla="*/ 0 h 3493"/>
              <a:gd name="connsiteX1" fmla="*/ 36329 w 36329"/>
              <a:gd name="connsiteY1" fmla="*/ 0 h 3493"/>
            </a:gdLst>
            <a:ahLst/>
            <a:cxnLst>
              <a:cxn ang="0">
                <a:pos x="connsiteX0" y="connsiteY0"/>
              </a:cxn>
              <a:cxn ang="0">
                <a:pos x="connsiteX1" y="connsiteY1"/>
              </a:cxn>
            </a:cxnLst>
            <a:rect l="l" t="t" r="r" b="b"/>
            <a:pathLst>
              <a:path w="36329" h="3493">
                <a:moveTo>
                  <a:pt x="0" y="0"/>
                </a:moveTo>
                <a:lnTo>
                  <a:pt x="36329" y="0"/>
                </a:lnTo>
              </a:path>
            </a:pathLst>
          </a:custGeom>
          <a:ln w="3493" cap="flat">
            <a:solidFill>
              <a:srgbClr val="6652A2"/>
            </a:solidFill>
            <a:prstDash val="solid"/>
            <a:miter/>
          </a:ln>
        </p:spPr>
        <p:txBody>
          <a:bodyPr rtlCol="0" anchor="ctr"/>
          <a:lstStyle/>
          <a:p>
            <a:endParaRPr lang="en-US"/>
          </a:p>
        </p:txBody>
      </p:sp>
      <p:sp>
        <p:nvSpPr>
          <p:cNvPr id="16" name="Rectangle 15">
            <a:extLst>
              <a:ext uri="{FF2B5EF4-FFF2-40B4-BE49-F238E27FC236}">
                <a16:creationId xmlns:a16="http://schemas.microsoft.com/office/drawing/2014/main" id="{A1121A63-0339-F364-2489-02EE626F505F}"/>
              </a:ext>
            </a:extLst>
          </p:cNvPr>
          <p:cNvSpPr/>
          <p:nvPr userDrawn="1"/>
        </p:nvSpPr>
        <p:spPr>
          <a:xfrm rot="16200000">
            <a:off x="5622151" y="8191293"/>
            <a:ext cx="3672254" cy="200055"/>
          </a:xfrm>
          <a:prstGeom prst="rect">
            <a:avLst/>
          </a:prstGeom>
        </p:spPr>
        <p:txBody>
          <a:bodyPr wrap="square">
            <a:spAutoFit/>
          </a:bodyPr>
          <a:lstStyle/>
          <a:p>
            <a:r>
              <a:rPr lang="fr-CA" sz="700" kern="900" spc="200" baseline="0" dirty="0">
                <a:solidFill>
                  <a:schemeClr val="bg1"/>
                </a:solidFill>
              </a:rPr>
              <a:t>WOMEN IN TOURISM, HOSPITALITY &amp; LEISURE</a:t>
            </a:r>
          </a:p>
        </p:txBody>
      </p:sp>
      <p:grpSp>
        <p:nvGrpSpPr>
          <p:cNvPr id="17" name="Group 16">
            <a:extLst>
              <a:ext uri="{FF2B5EF4-FFF2-40B4-BE49-F238E27FC236}">
                <a16:creationId xmlns:a16="http://schemas.microsoft.com/office/drawing/2014/main" id="{64356056-72CD-49E2-AAF4-9981BFE92529}"/>
              </a:ext>
            </a:extLst>
          </p:cNvPr>
          <p:cNvGrpSpPr/>
          <p:nvPr userDrawn="1"/>
        </p:nvGrpSpPr>
        <p:grpSpPr>
          <a:xfrm>
            <a:off x="7303586" y="10185877"/>
            <a:ext cx="303114" cy="288116"/>
            <a:chOff x="4330511" y="1663200"/>
            <a:chExt cx="1799066" cy="1710050"/>
          </a:xfrm>
        </p:grpSpPr>
        <p:sp>
          <p:nvSpPr>
            <p:cNvPr id="20" name="Freeform 19">
              <a:extLst>
                <a:ext uri="{FF2B5EF4-FFF2-40B4-BE49-F238E27FC236}">
                  <a16:creationId xmlns:a16="http://schemas.microsoft.com/office/drawing/2014/main" id="{08E714AB-2ECA-401B-E15C-C9C2C8C968D3}"/>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solidFill>
                  <a:schemeClr val="bg1"/>
                </a:solidFill>
              </a:endParaRPr>
            </a:p>
          </p:txBody>
        </p:sp>
        <p:sp>
          <p:nvSpPr>
            <p:cNvPr id="21" name="Freeform 20">
              <a:extLst>
                <a:ext uri="{FF2B5EF4-FFF2-40B4-BE49-F238E27FC236}">
                  <a16:creationId xmlns:a16="http://schemas.microsoft.com/office/drawing/2014/main" id="{263F9D81-3884-1831-1128-E26BFEA5ED87}"/>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solidFill>
                  <a:schemeClr val="bg1"/>
                </a:solidFill>
              </a:endParaRPr>
            </a:p>
          </p:txBody>
        </p:sp>
        <p:sp>
          <p:nvSpPr>
            <p:cNvPr id="24" name="Freeform 23">
              <a:extLst>
                <a:ext uri="{FF2B5EF4-FFF2-40B4-BE49-F238E27FC236}">
                  <a16:creationId xmlns:a16="http://schemas.microsoft.com/office/drawing/2014/main" id="{C95B92F9-2584-AF27-358E-796BBE3278C6}"/>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5" name="Freeform 24">
              <a:extLst>
                <a:ext uri="{FF2B5EF4-FFF2-40B4-BE49-F238E27FC236}">
                  <a16:creationId xmlns:a16="http://schemas.microsoft.com/office/drawing/2014/main" id="{9A68482C-162D-ABE8-4D8C-69AACD8F0903}"/>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6" name="Freeform 25">
              <a:extLst>
                <a:ext uri="{FF2B5EF4-FFF2-40B4-BE49-F238E27FC236}">
                  <a16:creationId xmlns:a16="http://schemas.microsoft.com/office/drawing/2014/main" id="{29531950-F8F5-2092-4EA5-1F0D16BB1E98}"/>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solidFill>
                  <a:schemeClr val="bg1"/>
                </a:solidFill>
              </a:endParaRPr>
            </a:p>
          </p:txBody>
        </p:sp>
        <p:sp>
          <p:nvSpPr>
            <p:cNvPr id="27" name="Freeform 26">
              <a:extLst>
                <a:ext uri="{FF2B5EF4-FFF2-40B4-BE49-F238E27FC236}">
                  <a16:creationId xmlns:a16="http://schemas.microsoft.com/office/drawing/2014/main" id="{9159655C-0F3E-DA71-40E6-C5D6C05AD804}"/>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solidFill>
                  <a:schemeClr val="bg1"/>
                </a:solidFill>
              </a:endParaRPr>
            </a:p>
          </p:txBody>
        </p:sp>
        <p:sp>
          <p:nvSpPr>
            <p:cNvPr id="28" name="Freeform 27">
              <a:extLst>
                <a:ext uri="{FF2B5EF4-FFF2-40B4-BE49-F238E27FC236}">
                  <a16:creationId xmlns:a16="http://schemas.microsoft.com/office/drawing/2014/main" id="{DF83FF47-2AF7-539D-9189-096B86C174FD}"/>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solidFill>
                  <a:schemeClr val="bg1"/>
                </a:solidFill>
              </a:endParaRPr>
            </a:p>
          </p:txBody>
        </p:sp>
        <p:sp>
          <p:nvSpPr>
            <p:cNvPr id="29" name="Freeform 28">
              <a:extLst>
                <a:ext uri="{FF2B5EF4-FFF2-40B4-BE49-F238E27FC236}">
                  <a16:creationId xmlns:a16="http://schemas.microsoft.com/office/drawing/2014/main" id="{16612BDA-A88E-289C-15B5-9C6CB6E5B1A0}"/>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0" name="Freeform 29">
              <a:extLst>
                <a:ext uri="{FF2B5EF4-FFF2-40B4-BE49-F238E27FC236}">
                  <a16:creationId xmlns:a16="http://schemas.microsoft.com/office/drawing/2014/main" id="{6CC2B4EF-9A10-F958-7669-23DE574632A7}"/>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1" name="Freeform 30">
              <a:extLst>
                <a:ext uri="{FF2B5EF4-FFF2-40B4-BE49-F238E27FC236}">
                  <a16:creationId xmlns:a16="http://schemas.microsoft.com/office/drawing/2014/main" id="{B83AE354-8978-BA8B-DC10-B11504F695FB}"/>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2" name="Freeform 31">
              <a:extLst>
                <a:ext uri="{FF2B5EF4-FFF2-40B4-BE49-F238E27FC236}">
                  <a16:creationId xmlns:a16="http://schemas.microsoft.com/office/drawing/2014/main" id="{332EF993-E2DA-B0A1-B0C6-C0575354E86C}"/>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3" name="Freeform 32">
              <a:extLst>
                <a:ext uri="{FF2B5EF4-FFF2-40B4-BE49-F238E27FC236}">
                  <a16:creationId xmlns:a16="http://schemas.microsoft.com/office/drawing/2014/main" id="{2A20FC24-78F1-4A76-C4F0-FC0E1D2A3C5A}"/>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grpSp>
      <p:sp>
        <p:nvSpPr>
          <p:cNvPr id="41" name="Picture Placeholder 40">
            <a:extLst>
              <a:ext uri="{FF2B5EF4-FFF2-40B4-BE49-F238E27FC236}">
                <a16:creationId xmlns:a16="http://schemas.microsoft.com/office/drawing/2014/main" id="{172C8B51-DC45-CCEE-FB82-EC9AA497B8B3}"/>
              </a:ext>
            </a:extLst>
          </p:cNvPr>
          <p:cNvSpPr>
            <a:spLocks noGrp="1"/>
          </p:cNvSpPr>
          <p:nvPr userDrawn="1">
            <p:ph type="pic" sz="quarter" idx="35"/>
          </p:nvPr>
        </p:nvSpPr>
        <p:spPr>
          <a:xfrm>
            <a:off x="-23930" y="4642535"/>
            <a:ext cx="3449060" cy="6265185"/>
          </a:xfrm>
          <a:custGeom>
            <a:avLst/>
            <a:gdLst>
              <a:gd name="connsiteX0" fmla="*/ 0 w 3449060"/>
              <a:gd name="connsiteY0" fmla="*/ 0 h 6265185"/>
              <a:gd name="connsiteX1" fmla="*/ 1130290 w 3449060"/>
              <a:gd name="connsiteY1" fmla="*/ 1131126 h 6265185"/>
              <a:gd name="connsiteX2" fmla="*/ 1015981 w 3449060"/>
              <a:gd name="connsiteY2" fmla="*/ 1248964 h 6265185"/>
              <a:gd name="connsiteX3" fmla="*/ 2887672 w 3449060"/>
              <a:gd name="connsiteY3" fmla="*/ 3064593 h 6265185"/>
              <a:gd name="connsiteX4" fmla="*/ 2973705 w 3449060"/>
              <a:gd name="connsiteY4" fmla="*/ 2975903 h 6265185"/>
              <a:gd name="connsiteX5" fmla="*/ 3449060 w 3449060"/>
              <a:gd name="connsiteY5" fmla="*/ 3451610 h 6265185"/>
              <a:gd name="connsiteX6" fmla="*/ 635759 w 3449060"/>
              <a:gd name="connsiteY6" fmla="*/ 6265185 h 6265185"/>
              <a:gd name="connsiteX7" fmla="*/ 0 w 3449060"/>
              <a:gd name="connsiteY7" fmla="*/ 6265185 h 6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9060" h="6265185">
                <a:moveTo>
                  <a:pt x="0" y="0"/>
                </a:moveTo>
                <a:lnTo>
                  <a:pt x="1130290" y="1131126"/>
                </a:lnTo>
                <a:lnTo>
                  <a:pt x="1015981" y="1248964"/>
                </a:lnTo>
                <a:lnTo>
                  <a:pt x="2887672" y="3064593"/>
                </a:lnTo>
                <a:lnTo>
                  <a:pt x="2973705" y="2975903"/>
                </a:lnTo>
                <a:lnTo>
                  <a:pt x="3449060" y="3451610"/>
                </a:lnTo>
                <a:lnTo>
                  <a:pt x="635759" y="6265185"/>
                </a:lnTo>
                <a:lnTo>
                  <a:pt x="0" y="6265185"/>
                </a:lnTo>
                <a:close/>
              </a:path>
            </a:pathLst>
          </a:custGeom>
          <a:solidFill>
            <a:schemeClr val="bg1">
              <a:lumMod val="85000"/>
            </a:schemeClr>
          </a:solidFill>
        </p:spPr>
        <p:txBody>
          <a:bodyPr wrap="square" anchor="ctr">
            <a:noAutofit/>
          </a:bodyPr>
          <a:lstStyle>
            <a:lvl1pPr>
              <a:defRPr>
                <a:solidFill>
                  <a:schemeClr val="bg1">
                    <a:lumMod val="85000"/>
                  </a:schemeClr>
                </a:solidFill>
              </a:defRPr>
            </a:lvl1pPr>
          </a:lstStyle>
          <a:p>
            <a:endParaRPr lang="en-US" dirty="0"/>
          </a:p>
        </p:txBody>
      </p:sp>
      <p:sp>
        <p:nvSpPr>
          <p:cNvPr id="42" name="Freeform 41">
            <a:extLst>
              <a:ext uri="{FF2B5EF4-FFF2-40B4-BE49-F238E27FC236}">
                <a16:creationId xmlns:a16="http://schemas.microsoft.com/office/drawing/2014/main" id="{2C5D505F-748F-3B0B-1D40-157EA759EAB2}"/>
              </a:ext>
            </a:extLst>
          </p:cNvPr>
          <p:cNvSpPr/>
          <p:nvPr userDrawn="1"/>
        </p:nvSpPr>
        <p:spPr>
          <a:xfrm rot="18847736">
            <a:off x="1889882" y="5405661"/>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43" name="Slide Number Placeholder 5">
            <a:extLst>
              <a:ext uri="{FF2B5EF4-FFF2-40B4-BE49-F238E27FC236}">
                <a16:creationId xmlns:a16="http://schemas.microsoft.com/office/drawing/2014/main" id="{C5965868-ABE2-BFA5-F4DF-4D89DD3FD89D}"/>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359318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Rectangle 6">
            <a:extLst>
              <a:ext uri="{FF2B5EF4-FFF2-40B4-BE49-F238E27FC236}">
                <a16:creationId xmlns:a16="http://schemas.microsoft.com/office/drawing/2014/main" id="{C9FA7CA7-724B-2470-3C18-3571B22B5700}"/>
              </a:ext>
            </a:extLst>
          </p:cNvPr>
          <p:cNvSpPr/>
          <p:nvPr userDrawn="1"/>
        </p:nvSpPr>
        <p:spPr>
          <a:xfrm rot="16200000">
            <a:off x="5622151" y="8191293"/>
            <a:ext cx="3672254" cy="200055"/>
          </a:xfrm>
          <a:prstGeom prst="rect">
            <a:avLst/>
          </a:prstGeom>
        </p:spPr>
        <p:txBody>
          <a:bodyPr wrap="square">
            <a:spAutoFit/>
          </a:bodyPr>
          <a:lstStyle/>
          <a:p>
            <a:r>
              <a:rPr lang="fr-CA" sz="700" kern="900" spc="200" baseline="0" dirty="0">
                <a:solidFill>
                  <a:srgbClr val="41296C"/>
                </a:solidFill>
              </a:rPr>
              <a:t>WOMEN IN TOURISM, HOSPITALITY &amp; LEISURE</a:t>
            </a:r>
          </a:p>
        </p:txBody>
      </p:sp>
      <p:grpSp>
        <p:nvGrpSpPr>
          <p:cNvPr id="5" name="Group 4">
            <a:extLst>
              <a:ext uri="{FF2B5EF4-FFF2-40B4-BE49-F238E27FC236}">
                <a16:creationId xmlns:a16="http://schemas.microsoft.com/office/drawing/2014/main" id="{D4182437-BF4F-4A5B-75B6-C06D2073D7E5}"/>
              </a:ext>
            </a:extLst>
          </p:cNvPr>
          <p:cNvGrpSpPr/>
          <p:nvPr userDrawn="1"/>
        </p:nvGrpSpPr>
        <p:grpSpPr>
          <a:xfrm>
            <a:off x="7303586" y="10185877"/>
            <a:ext cx="303114" cy="288116"/>
            <a:chOff x="4330511" y="1663200"/>
            <a:chExt cx="1799066" cy="1710050"/>
          </a:xfrm>
        </p:grpSpPr>
        <p:sp>
          <p:nvSpPr>
            <p:cNvPr id="8" name="Freeform 7">
              <a:extLst>
                <a:ext uri="{FF2B5EF4-FFF2-40B4-BE49-F238E27FC236}">
                  <a16:creationId xmlns:a16="http://schemas.microsoft.com/office/drawing/2014/main" id="{F30E349A-5DD8-E562-61F3-F2C157BDC961}"/>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solidFill>
                  <a:srgbClr val="41296C"/>
                </a:solidFill>
              </a:endParaRPr>
            </a:p>
          </p:txBody>
        </p:sp>
        <p:sp>
          <p:nvSpPr>
            <p:cNvPr id="9" name="Freeform 8">
              <a:extLst>
                <a:ext uri="{FF2B5EF4-FFF2-40B4-BE49-F238E27FC236}">
                  <a16:creationId xmlns:a16="http://schemas.microsoft.com/office/drawing/2014/main" id="{1361E4A5-7508-88C7-5A83-5601CCE20564}"/>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solidFill>
                  <a:srgbClr val="41296C"/>
                </a:solidFill>
              </a:endParaRPr>
            </a:p>
          </p:txBody>
        </p:sp>
        <p:sp>
          <p:nvSpPr>
            <p:cNvPr id="10" name="Freeform 9">
              <a:extLst>
                <a:ext uri="{FF2B5EF4-FFF2-40B4-BE49-F238E27FC236}">
                  <a16:creationId xmlns:a16="http://schemas.microsoft.com/office/drawing/2014/main" id="{38491960-ADA0-206F-7D47-902DB28B43B9}"/>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1" name="Freeform 10">
              <a:extLst>
                <a:ext uri="{FF2B5EF4-FFF2-40B4-BE49-F238E27FC236}">
                  <a16:creationId xmlns:a16="http://schemas.microsoft.com/office/drawing/2014/main" id="{559AE4C3-6708-64AB-6837-1BEDBF7816A3}"/>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2" name="Freeform 11">
              <a:extLst>
                <a:ext uri="{FF2B5EF4-FFF2-40B4-BE49-F238E27FC236}">
                  <a16:creationId xmlns:a16="http://schemas.microsoft.com/office/drawing/2014/main" id="{D464B2D7-18D9-D322-A21D-EDB107EB9F01}"/>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solidFill>
                  <a:srgbClr val="41296C"/>
                </a:solidFill>
              </a:endParaRPr>
            </a:p>
          </p:txBody>
        </p:sp>
        <p:sp>
          <p:nvSpPr>
            <p:cNvPr id="13" name="Freeform 12">
              <a:extLst>
                <a:ext uri="{FF2B5EF4-FFF2-40B4-BE49-F238E27FC236}">
                  <a16:creationId xmlns:a16="http://schemas.microsoft.com/office/drawing/2014/main" id="{9DE31877-F1C8-6E3C-1FA5-6043B6783335}"/>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solidFill>
                  <a:srgbClr val="41296C"/>
                </a:solidFill>
              </a:endParaRPr>
            </a:p>
          </p:txBody>
        </p:sp>
        <p:sp>
          <p:nvSpPr>
            <p:cNvPr id="14" name="Freeform 13">
              <a:extLst>
                <a:ext uri="{FF2B5EF4-FFF2-40B4-BE49-F238E27FC236}">
                  <a16:creationId xmlns:a16="http://schemas.microsoft.com/office/drawing/2014/main" id="{0AB9F126-DBCF-57C0-8C69-F4B26779124F}"/>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solidFill>
                  <a:srgbClr val="41296C"/>
                </a:solidFill>
              </a:endParaRPr>
            </a:p>
          </p:txBody>
        </p:sp>
        <p:sp>
          <p:nvSpPr>
            <p:cNvPr id="15" name="Freeform 14">
              <a:extLst>
                <a:ext uri="{FF2B5EF4-FFF2-40B4-BE49-F238E27FC236}">
                  <a16:creationId xmlns:a16="http://schemas.microsoft.com/office/drawing/2014/main" id="{2EE649AA-C78E-B66B-8F07-370397B60E22}"/>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6" name="Freeform 15">
              <a:extLst>
                <a:ext uri="{FF2B5EF4-FFF2-40B4-BE49-F238E27FC236}">
                  <a16:creationId xmlns:a16="http://schemas.microsoft.com/office/drawing/2014/main" id="{CD837924-33AE-D77C-9429-D2FCB837FBEB}"/>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7" name="Freeform 16">
              <a:extLst>
                <a:ext uri="{FF2B5EF4-FFF2-40B4-BE49-F238E27FC236}">
                  <a16:creationId xmlns:a16="http://schemas.microsoft.com/office/drawing/2014/main" id="{30543BB1-E0BB-0AFF-02D3-58427EC3DAF8}"/>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8" name="Freeform 17">
              <a:extLst>
                <a:ext uri="{FF2B5EF4-FFF2-40B4-BE49-F238E27FC236}">
                  <a16:creationId xmlns:a16="http://schemas.microsoft.com/office/drawing/2014/main" id="{BFE7E4CD-C7E3-3D0E-E848-8AC7198CABFA}"/>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9" name="Freeform 18">
              <a:extLst>
                <a:ext uri="{FF2B5EF4-FFF2-40B4-BE49-F238E27FC236}">
                  <a16:creationId xmlns:a16="http://schemas.microsoft.com/office/drawing/2014/main" id="{073D3DE3-16BC-2EEF-C9FD-1C8323584D24}"/>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rgbClr val="41296C"/>
                </a:solidFill>
              </a:endParaRPr>
            </a:p>
          </p:txBody>
        </p:sp>
      </p:grpSp>
    </p:spTree>
    <p:extLst>
      <p:ext uri="{BB962C8B-B14F-4D97-AF65-F5344CB8AC3E}">
        <p14:creationId xmlns:p14="http://schemas.microsoft.com/office/powerpoint/2010/main" val="2922975830"/>
      </p:ext>
    </p:extLst>
  </p:cSld>
  <p:clrMap bg1="lt1" tx1="dk1" bg2="lt2" tx2="dk2" accent1="accent1" accent2="accent2" accent3="accent3" accent4="accent4" accent5="accent5" accent6="accent6" hlink="hlink" folHlink="folHlink"/>
  <p:sldLayoutIdLst>
    <p:sldLayoutId id="2147483967" r:id="rId1"/>
    <p:sldLayoutId id="2147484006" r:id="rId2"/>
    <p:sldLayoutId id="2147483987" r:id="rId3"/>
    <p:sldLayoutId id="2147483989" r:id="rId4"/>
    <p:sldLayoutId id="2147483885" r:id="rId5"/>
    <p:sldLayoutId id="2147484007" r:id="rId6"/>
    <p:sldLayoutId id="2147484008" r:id="rId7"/>
    <p:sldLayoutId id="2147484009" r:id="rId8"/>
    <p:sldLayoutId id="2147483991" r:id="rId9"/>
    <p:sldLayoutId id="2147483992" r:id="rId10"/>
    <p:sldLayoutId id="2147483993" r:id="rId11"/>
    <p:sldLayoutId id="2147484014" r:id="rId12"/>
    <p:sldLayoutId id="2147484010" r:id="rId13"/>
    <p:sldLayoutId id="2147484012" r:id="rId14"/>
    <p:sldLayoutId id="2147484011"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777514" rtl="0" eaLnBrk="1" latinLnBrk="0" hangingPunct="1">
        <a:lnSpc>
          <a:spcPct val="90000"/>
        </a:lnSpc>
        <a:spcBef>
          <a:spcPct val="0"/>
        </a:spcBef>
        <a:buNone/>
        <a:defRPr sz="3741" kern="1200">
          <a:solidFill>
            <a:schemeClr val="tx1"/>
          </a:solidFill>
          <a:latin typeface="+mj-lt"/>
          <a:ea typeface="+mj-ea"/>
          <a:cs typeface="+mj-cs"/>
        </a:defRPr>
      </a:lvl1pPr>
    </p:titleStyle>
    <p:body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p:bodyStyle>
    <p:otherStyle>
      <a:defPPr>
        <a:defRPr lang="en-US"/>
      </a:defPPr>
      <a:lvl1pPr marL="0" algn="l" defTabSz="777514" rtl="0" eaLnBrk="1" latinLnBrk="0" hangingPunct="1">
        <a:defRPr sz="1531" kern="1200">
          <a:solidFill>
            <a:schemeClr val="tx1"/>
          </a:solidFill>
          <a:latin typeface="+mn-lt"/>
          <a:ea typeface="+mn-ea"/>
          <a:cs typeface="+mn-cs"/>
        </a:defRPr>
      </a:lvl1pPr>
      <a:lvl2pPr marL="388757" algn="l" defTabSz="777514" rtl="0" eaLnBrk="1" latinLnBrk="0" hangingPunct="1">
        <a:defRPr sz="1531" kern="1200">
          <a:solidFill>
            <a:schemeClr val="tx1"/>
          </a:solidFill>
          <a:latin typeface="+mn-lt"/>
          <a:ea typeface="+mn-ea"/>
          <a:cs typeface="+mn-cs"/>
        </a:defRPr>
      </a:lvl2pPr>
      <a:lvl3pPr marL="777514" algn="l" defTabSz="777514" rtl="0" eaLnBrk="1" latinLnBrk="0" hangingPunct="1">
        <a:defRPr sz="1531" kern="1200">
          <a:solidFill>
            <a:schemeClr val="tx1"/>
          </a:solidFill>
          <a:latin typeface="+mn-lt"/>
          <a:ea typeface="+mn-ea"/>
          <a:cs typeface="+mn-cs"/>
        </a:defRPr>
      </a:lvl3pPr>
      <a:lvl4pPr marL="1166271" algn="l" defTabSz="777514" rtl="0" eaLnBrk="1" latinLnBrk="0" hangingPunct="1">
        <a:defRPr sz="1531" kern="1200">
          <a:solidFill>
            <a:schemeClr val="tx1"/>
          </a:solidFill>
          <a:latin typeface="+mn-lt"/>
          <a:ea typeface="+mn-ea"/>
          <a:cs typeface="+mn-cs"/>
        </a:defRPr>
      </a:lvl4pPr>
      <a:lvl5pPr marL="1555029" algn="l" defTabSz="777514" rtl="0" eaLnBrk="1" latinLnBrk="0" hangingPunct="1">
        <a:defRPr sz="1531" kern="1200">
          <a:solidFill>
            <a:schemeClr val="tx1"/>
          </a:solidFill>
          <a:latin typeface="+mn-lt"/>
          <a:ea typeface="+mn-ea"/>
          <a:cs typeface="+mn-cs"/>
        </a:defRPr>
      </a:lvl5pPr>
      <a:lvl6pPr marL="1943786" algn="l" defTabSz="777514" rtl="0" eaLnBrk="1" latinLnBrk="0" hangingPunct="1">
        <a:defRPr sz="1531" kern="1200">
          <a:solidFill>
            <a:schemeClr val="tx1"/>
          </a:solidFill>
          <a:latin typeface="+mn-lt"/>
          <a:ea typeface="+mn-ea"/>
          <a:cs typeface="+mn-cs"/>
        </a:defRPr>
      </a:lvl6pPr>
      <a:lvl7pPr marL="2332543" algn="l" defTabSz="777514" rtl="0" eaLnBrk="1" latinLnBrk="0" hangingPunct="1">
        <a:defRPr sz="1531" kern="1200">
          <a:solidFill>
            <a:schemeClr val="tx1"/>
          </a:solidFill>
          <a:latin typeface="+mn-lt"/>
          <a:ea typeface="+mn-ea"/>
          <a:cs typeface="+mn-cs"/>
        </a:defRPr>
      </a:lvl7pPr>
      <a:lvl8pPr marL="2721300" algn="l" defTabSz="777514" rtl="0" eaLnBrk="1" latinLnBrk="0" hangingPunct="1">
        <a:defRPr sz="1531" kern="1200">
          <a:solidFill>
            <a:schemeClr val="tx1"/>
          </a:solidFill>
          <a:latin typeface="+mn-lt"/>
          <a:ea typeface="+mn-ea"/>
          <a:cs typeface="+mn-cs"/>
        </a:defRPr>
      </a:lvl8pPr>
      <a:lvl9pPr marL="3110057" algn="l" defTabSz="777514" rtl="0" eaLnBrk="1" latinLnBrk="0" hangingPunct="1">
        <a:defRPr sz="153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hyperlink" Target="https://www.jstor.org/stable/1183463"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hyperlink" Target="https://www.youtube.com/watch?v=OEhOnPjPNe0" TargetMode="External"/><Relationship Id="rId3" Type="http://schemas.openxmlformats.org/officeDocument/2006/relationships/hyperlink" Target="https://vilborg.is/" TargetMode="External"/><Relationship Id="rId7" Type="http://schemas.openxmlformats.org/officeDocument/2006/relationships/hyperlink" Target="https://loftslagsleidtoginn.is/" TargetMode="External"/><Relationship Id="rId2" Type="http://schemas.openxmlformats.org/officeDocument/2006/relationships/image" Target="../media/image20.jpg"/><Relationship Id="rId1" Type="http://schemas.openxmlformats.org/officeDocument/2006/relationships/slideLayout" Target="../slideLayouts/slideLayout4.xml"/><Relationship Id="rId6" Type="http://schemas.openxmlformats.org/officeDocument/2006/relationships/hyperlink" Target="https://www.linkedin.com/in/vilborg/?originalSubdomain=si" TargetMode="External"/><Relationship Id="rId5" Type="http://schemas.openxmlformats.org/officeDocument/2006/relationships/hyperlink" Target="https://www.instagram.com/vilborg.arna.outdoors/" TargetMode="External"/><Relationship Id="rId4" Type="http://schemas.openxmlformats.org/officeDocument/2006/relationships/hyperlink" Target="https://www.facebook.com/vilborg80" TargetMode="External"/><Relationship Id="rId9" Type="http://schemas.openxmlformats.org/officeDocument/2006/relationships/image" Target="../media/image21.jpeg"/></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www.youtube.com/watch?v=1EuuRg3tjd4" TargetMode="External"/><Relationship Id="rId7" Type="http://schemas.openxmlformats.org/officeDocument/2006/relationships/hyperlink" Target="https://www.tiktok.com/@eldingwhalewatching" TargetMode="External"/><Relationship Id="rId2" Type="http://schemas.openxmlformats.org/officeDocument/2006/relationships/hyperlink" Target="https://elding.is/sustainability" TargetMode="External"/><Relationship Id="rId1" Type="http://schemas.openxmlformats.org/officeDocument/2006/relationships/slideLayout" Target="../slideLayouts/slideLayout4.xml"/><Relationship Id="rId6" Type="http://schemas.openxmlformats.org/officeDocument/2006/relationships/hyperlink" Target="https://www.youtube.com/user/reykjavikactivities" TargetMode="External"/><Relationship Id="rId5" Type="http://schemas.openxmlformats.org/officeDocument/2006/relationships/hyperlink" Target="https://www.instagram.com/eldingwhalewatching/" TargetMode="External"/><Relationship Id="rId4" Type="http://schemas.openxmlformats.org/officeDocument/2006/relationships/hyperlink" Target="https://www.facebook.com/EldingWhaleWatching" TargetMode="External"/><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hyperlink" Target="https://www.ecoavant.com/en-profundidad/susana-conde-el-turismo-responsable-depende-de-la-actitud-de-los-viajeros_1685_102.html" TargetMode="External"/><Relationship Id="rId3" Type="http://schemas.openxmlformats.org/officeDocument/2006/relationships/hyperlink" Target="https://es.linkedin.com/in/agrotravelturismoresponsable" TargetMode="External"/><Relationship Id="rId7" Type="http://schemas.openxmlformats.org/officeDocument/2006/relationships/hyperlink" Target="https://www.travindy.es/13/10/2016/descubrimos-el-valor-anadido-del-turismo-responsable-con-susana-conde-y-agrotravel/" TargetMode="External"/><Relationship Id="rId2" Type="http://schemas.openxmlformats.org/officeDocument/2006/relationships/hyperlink" Target="https://www.genuinespain.es/" TargetMode="External"/><Relationship Id="rId1" Type="http://schemas.openxmlformats.org/officeDocument/2006/relationships/slideLayout" Target="../slideLayouts/slideLayout4.xml"/><Relationship Id="rId6" Type="http://schemas.openxmlformats.org/officeDocument/2006/relationships/hyperlink" Target="https://www.forumturistic.com/el-congreso-forum_turistic/" TargetMode="External"/><Relationship Id="rId5" Type="http://schemas.openxmlformats.org/officeDocument/2006/relationships/hyperlink" Target="https://rethinksustainably.com/" TargetMode="External"/><Relationship Id="rId4" Type="http://schemas.openxmlformats.org/officeDocument/2006/relationships/hyperlink" Target="http://www.turismoresponsable.es/" TargetMode="External"/><Relationship Id="rId9" Type="http://schemas.openxmlformats.org/officeDocument/2006/relationships/hyperlink" Target="https://www.youtube.com/watch?v=SNtQcyRKz1I"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4.xml"/><Relationship Id="rId1" Type="http://schemas.openxmlformats.org/officeDocument/2006/relationships/video" Target="https://www.youtube.com/embed/kJmc-51MGPY?feature=oembed" TargetMode="Externa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hyperlink" Target="https://www.youtube.com/watch?v=kJmc-51MGPY"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asensiocom.com/surfingforscience/es/" TargetMode="External"/><Relationship Id="rId2" Type="http://schemas.openxmlformats.org/officeDocument/2006/relationships/hyperlink" Target="https://www.plasticorigins.eu/" TargetMode="External"/><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8" Type="http://schemas.openxmlformats.org/officeDocument/2006/relationships/hyperlink" Target="https://www.plasticorigins.eu/" TargetMode="External"/><Relationship Id="rId3" Type="http://schemas.openxmlformats.org/officeDocument/2006/relationships/hyperlink" Target="https://www.linkedin.com/in/naiara-malave-84907b202/" TargetMode="External"/><Relationship Id="rId7" Type="http://schemas.openxmlformats.org/officeDocument/2006/relationships/hyperlink" Target="https://soyecoturista.com/" TargetMode="External"/><Relationship Id="rId2" Type="http://schemas.openxmlformats.org/officeDocument/2006/relationships/hyperlink" Target="http://www.begi-bistan.com/" TargetMode="External"/><Relationship Id="rId1" Type="http://schemas.openxmlformats.org/officeDocument/2006/relationships/slideLayout" Target="../slideLayouts/slideLayout4.xml"/><Relationship Id="rId6" Type="http://schemas.openxmlformats.org/officeDocument/2006/relationships/hyperlink" Target="https://www.ecoturismoeuskadi.eus/" TargetMode="External"/><Relationship Id="rId5" Type="http://schemas.openxmlformats.org/officeDocument/2006/relationships/hyperlink" Target="https://www.instagram.com/begibistan/" TargetMode="External"/><Relationship Id="rId10" Type="http://schemas.openxmlformats.org/officeDocument/2006/relationships/image" Target="../media/image30.png"/><Relationship Id="rId4" Type="http://schemas.openxmlformats.org/officeDocument/2006/relationships/hyperlink" Target="https://www.facebook.com/BegiBistan" TargetMode="External"/><Relationship Id="rId9" Type="http://schemas.openxmlformats.org/officeDocument/2006/relationships/hyperlink" Target="https://www.asensiocom.com/surfingforscience/e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4.xml"/><Relationship Id="rId1" Type="http://schemas.openxmlformats.org/officeDocument/2006/relationships/video" Target="https://www.youtube.com/embed/VyUmGHmssCs?feature=oembed" TargetMode="External"/><Relationship Id="rId6" Type="http://schemas.openxmlformats.org/officeDocument/2006/relationships/image" Target="../media/image32.png"/><Relationship Id="rId5" Type="http://schemas.openxmlformats.org/officeDocument/2006/relationships/hyperlink" Target="https://www.youtube.com/watch?v=VyUmGHmssCs" TargetMode="Externa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hyperlink" Target="https://www.facebook.com/pyreneanexperience/" TargetMode="External"/><Relationship Id="rId3" Type="http://schemas.openxmlformats.org/officeDocument/2006/relationships/hyperlink" Target="https://www.pyreneanexperience.com/guided-walking-weekhttps:/www.pyreneanexperience.com/spanish-immersion-week/" TargetMode="External"/><Relationship Id="rId7" Type="http://schemas.openxmlformats.org/officeDocument/2006/relationships/hyperlink" Target="https://www.linkedin.com/in/georgina-howard-5076046/" TargetMode="External"/><Relationship Id="rId2" Type="http://schemas.openxmlformats.org/officeDocument/2006/relationships/hyperlink" Target="https://www.pyreneanexperience.com/guided-walking-week/" TargetMode="External"/><Relationship Id="rId1" Type="http://schemas.openxmlformats.org/officeDocument/2006/relationships/slideLayout" Target="../slideLayouts/slideLayout4.xml"/><Relationship Id="rId6" Type="http://schemas.openxmlformats.org/officeDocument/2006/relationships/hyperlink" Target="https://www.pyreneanexperience.com/" TargetMode="External"/><Relationship Id="rId5" Type="http://schemas.openxmlformats.org/officeDocument/2006/relationships/image" Target="../media/image35.png"/><Relationship Id="rId10" Type="http://schemas.openxmlformats.org/officeDocument/2006/relationships/image" Target="../media/image36.png"/><Relationship Id="rId4" Type="http://schemas.openxmlformats.org/officeDocument/2006/relationships/hyperlink" Target="https://www.pyreneanexperience.com/reviews/" TargetMode="External"/><Relationship Id="rId9" Type="http://schemas.openxmlformats.org/officeDocument/2006/relationships/hyperlink" Target="https://www.instagram.com/pyreneanexperienc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4.xml"/><Relationship Id="rId1" Type="http://schemas.openxmlformats.org/officeDocument/2006/relationships/video" Target="https://www.youtube.com/embed/USdJoWbPFRo?feature=oembed" TargetMode="External"/><Relationship Id="rId6" Type="http://schemas.openxmlformats.org/officeDocument/2006/relationships/image" Target="../media/image38.png"/><Relationship Id="rId5" Type="http://schemas.openxmlformats.org/officeDocument/2006/relationships/hyperlink" Target="https://www.youtube.com/watch?v=USdJoWbPFRo" TargetMode="Externa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8" Type="http://schemas.openxmlformats.org/officeDocument/2006/relationships/hyperlink" Target="https://www.youtube.com/watch?v=0dTQyTRBJPg&amp;t=9s" TargetMode="External"/><Relationship Id="rId3" Type="http://schemas.openxmlformats.org/officeDocument/2006/relationships/hyperlink" Target="https://ecoturismogranada.com/" TargetMode="External"/><Relationship Id="rId7" Type="http://schemas.openxmlformats.org/officeDocument/2006/relationships/hyperlink" Target="https://twitter.com/ecoturismo_sys" TargetMode="External"/><Relationship Id="rId2" Type="http://schemas.openxmlformats.org/officeDocument/2006/relationships/hyperlink" Target="https://sierraysol.com/es/" TargetMode="External"/><Relationship Id="rId1" Type="http://schemas.openxmlformats.org/officeDocument/2006/relationships/slideLayout" Target="../slideLayouts/slideLayout4.xml"/><Relationship Id="rId6" Type="http://schemas.openxmlformats.org/officeDocument/2006/relationships/hyperlink" Target="https://www.instagram.com/sierraysol/" TargetMode="External"/><Relationship Id="rId5" Type="http://schemas.openxmlformats.org/officeDocument/2006/relationships/hyperlink" Target="https://www.facebook.com/SierraySol/" TargetMode="External"/><Relationship Id="rId4" Type="http://schemas.openxmlformats.org/officeDocument/2006/relationships/hyperlink" Target="https://www.linkedin.com/in/naiara-malave-84907b202/" TargetMode="External"/><Relationship Id="rId9" Type="http://schemas.openxmlformats.org/officeDocument/2006/relationships/image" Target="../media/image40.png"/></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8" Type="http://schemas.openxmlformats.org/officeDocument/2006/relationships/hyperlink" Target="http://instagram.com/maryrobinsoncentre" TargetMode="External"/><Relationship Id="rId3" Type="http://schemas.openxmlformats.org/officeDocument/2006/relationships/image" Target="../media/image43.jpeg"/><Relationship Id="rId7" Type="http://schemas.openxmlformats.org/officeDocument/2006/relationships/hyperlink" Target="https://www.facebook.com/maryrobinsoncentre/" TargetMode="External"/><Relationship Id="rId2" Type="http://schemas.openxmlformats.org/officeDocument/2006/relationships/image" Target="../media/image42.jpeg"/><Relationship Id="rId1" Type="http://schemas.openxmlformats.org/officeDocument/2006/relationships/slideLayout" Target="../slideLayouts/slideLayout4.xml"/><Relationship Id="rId6" Type="http://schemas.openxmlformats.org/officeDocument/2006/relationships/hyperlink" Target="https://www.linkedin.com/in/susanheffernan/" TargetMode="External"/><Relationship Id="rId5" Type="http://schemas.openxmlformats.org/officeDocument/2006/relationships/hyperlink" Target="https://ecoturismogranada.com/" TargetMode="External"/><Relationship Id="rId4" Type="http://schemas.openxmlformats.org/officeDocument/2006/relationships/hyperlink" Target="http://www.maryrobinsoncentre.ie/" TargetMode="External"/><Relationship Id="rId9" Type="http://schemas.openxmlformats.org/officeDocument/2006/relationships/hyperlink" Target="https://twitter.com/maryrobinsonctr"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8" Type="http://schemas.openxmlformats.org/officeDocument/2006/relationships/hyperlink" Target="https://www.instagram.com/thewildatlanticway/" TargetMode="External"/><Relationship Id="rId3" Type="http://schemas.openxmlformats.org/officeDocument/2006/relationships/hyperlink" Target="https://bim.ie/a-seafood-way-of-life/taste-the-atlantic/" TargetMode="External"/><Relationship Id="rId7" Type="http://schemas.openxmlformats.org/officeDocument/2006/relationships/hyperlink" Target="https://www.facebook.com/ChefNetworkIRL" TargetMode="External"/><Relationship Id="rId2" Type="http://schemas.openxmlformats.org/officeDocument/2006/relationships/hyperlink" Target="https://hookedsligo.ie/" TargetMode="External"/><Relationship Id="rId1" Type="http://schemas.openxmlformats.org/officeDocument/2006/relationships/slideLayout" Target="../slideLayouts/slideLayout4.xml"/><Relationship Id="rId6" Type="http://schemas.openxmlformats.org/officeDocument/2006/relationships/hyperlink" Target="https://www.linkedin.com/in/rebecca-sweeney-1a1a7212a/" TargetMode="External"/><Relationship Id="rId5" Type="http://schemas.openxmlformats.org/officeDocument/2006/relationships/hyperlink" Target="https://www.discoverireland.ie/wild-atlantic-way" TargetMode="External"/><Relationship Id="rId10" Type="http://schemas.openxmlformats.org/officeDocument/2006/relationships/image" Target="../media/image45.png"/><Relationship Id="rId4" Type="http://schemas.openxmlformats.org/officeDocument/2006/relationships/hyperlink" Target="https://www.chefnetwork.ie/" TargetMode="External"/><Relationship Id="rId9" Type="http://schemas.openxmlformats.org/officeDocument/2006/relationships/hyperlink" Target="https://youtu.be/guNIiwKv27Q"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26.jpeg"/><Relationship Id="rId7" Type="http://schemas.openxmlformats.org/officeDocument/2006/relationships/hyperlink" Target="https://www.instagram.com/drumhierny_woodland_hideaway/?hl=en" TargetMode="External"/><Relationship Id="rId2" Type="http://schemas.openxmlformats.org/officeDocument/2006/relationships/slideLayout" Target="../slideLayouts/slideLayout14.xml"/><Relationship Id="rId1" Type="http://schemas.openxmlformats.org/officeDocument/2006/relationships/video" Target="https://www.youtube.com/embed/w0jdprtqtcw?feature=oembed" TargetMode="External"/><Relationship Id="rId6" Type="http://schemas.openxmlformats.org/officeDocument/2006/relationships/hyperlink" Target="https://www.facebook.com/drumhiernywoodlandhideaway/" TargetMode="External"/><Relationship Id="rId5" Type="http://schemas.openxmlformats.org/officeDocument/2006/relationships/hyperlink" Target="https://www.linkedin.com/in/michelle-coghlan-13194714/" TargetMode="External"/><Relationship Id="rId10" Type="http://schemas.openxmlformats.org/officeDocument/2006/relationships/hyperlink" Target="https://www.youtube.com/watch?v=w0jdprtqtcw" TargetMode="External"/><Relationship Id="rId4" Type="http://schemas.openxmlformats.org/officeDocument/2006/relationships/hyperlink" Target="https://www.drumhiernyhideaway.ie/en/" TargetMode="External"/><Relationship Id="rId9" Type="http://schemas.openxmlformats.org/officeDocument/2006/relationships/image" Target="../media/image48.png"/></Relationships>
</file>

<file path=ppt/slides/_rels/slide3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hyperlink" Target="https://www.facebook.com/WeLeadEU" TargetMode="External"/><Relationship Id="rId2" Type="http://schemas.openxmlformats.org/officeDocument/2006/relationships/hyperlink" Target="https://www.instagram.com/we_lead.eu/" TargetMode="External"/><Relationship Id="rId1" Type="http://schemas.openxmlformats.org/officeDocument/2006/relationships/slideLayout" Target="../slideLayouts/slideLayout15.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hyperlink" Target="https://weleadproject.eu/"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E56F33-770D-E541-B741-D45C5F796580}"/>
              </a:ext>
            </a:extLst>
          </p:cNvPr>
          <p:cNvSpPr>
            <a:spLocks noGrp="1"/>
          </p:cNvSpPr>
          <p:nvPr>
            <p:ph type="body" sz="quarter" idx="16"/>
          </p:nvPr>
        </p:nvSpPr>
        <p:spPr>
          <a:xfrm>
            <a:off x="463477" y="3727679"/>
            <a:ext cx="3029914" cy="1783557"/>
          </a:xfrm>
          <a:prstGeom prst="rect">
            <a:avLst/>
          </a:prstGeom>
        </p:spPr>
        <p:txBody>
          <a:bodyPr/>
          <a:lstStyle/>
          <a:p>
            <a:r>
              <a:rPr lang="en-GB" sz="4000" dirty="0"/>
              <a:t>Inspiring Women Leaders in Tourism Compendium </a:t>
            </a:r>
            <a:endParaRPr lang="en-US" sz="4000" dirty="0"/>
          </a:p>
        </p:txBody>
      </p:sp>
      <p:sp>
        <p:nvSpPr>
          <p:cNvPr id="6" name="Text Placeholder 5">
            <a:extLst>
              <a:ext uri="{FF2B5EF4-FFF2-40B4-BE49-F238E27FC236}">
                <a16:creationId xmlns:a16="http://schemas.microsoft.com/office/drawing/2014/main" id="{7D3D3C30-75ED-EDF9-73D4-1E429E425118}"/>
              </a:ext>
            </a:extLst>
          </p:cNvPr>
          <p:cNvSpPr>
            <a:spLocks noGrp="1"/>
          </p:cNvSpPr>
          <p:nvPr>
            <p:ph type="body" sz="quarter" idx="4294967295"/>
          </p:nvPr>
        </p:nvSpPr>
        <p:spPr>
          <a:xfrm>
            <a:off x="5351463" y="8713788"/>
            <a:ext cx="2424112" cy="608012"/>
          </a:xfrm>
          <a:prstGeom prst="rect">
            <a:avLst/>
          </a:prstGeom>
        </p:spPr>
        <p:txBody>
          <a:bodyPr/>
          <a:lstStyle/>
          <a:p>
            <a:r>
              <a:rPr lang="en-US" sz="2800" dirty="0"/>
              <a:t> </a:t>
            </a:r>
            <a:r>
              <a:rPr lang="en-US" sz="2800" dirty="0" err="1"/>
              <a:t>www.</a:t>
            </a:r>
            <a:r>
              <a:rPr lang="en-US" sz="2800" b="1" dirty="0" err="1"/>
              <a:t>idol</a:t>
            </a:r>
            <a:r>
              <a:rPr lang="en-US" sz="2800" dirty="0" err="1"/>
              <a:t>.eu</a:t>
            </a:r>
            <a:endParaRPr lang="en-US" sz="2800" dirty="0"/>
          </a:p>
        </p:txBody>
      </p:sp>
      <p:pic>
        <p:nvPicPr>
          <p:cNvPr id="12" name="Picture Placeholder 11">
            <a:extLst>
              <a:ext uri="{FF2B5EF4-FFF2-40B4-BE49-F238E27FC236}">
                <a16:creationId xmlns:a16="http://schemas.microsoft.com/office/drawing/2014/main" id="{BEFA9A32-F5BB-CC9B-22EB-957AAB87A196}"/>
              </a:ext>
            </a:extLst>
          </p:cNvPr>
          <p:cNvPicPr>
            <a:picLocks noGrp="1" noChangeAspect="1"/>
          </p:cNvPicPr>
          <p:nvPr>
            <p:ph type="pic" sz="quarter" idx="20"/>
          </p:nvPr>
        </p:nvPicPr>
        <p:blipFill rotWithShape="1">
          <a:blip r:embed="rId2">
            <a:extLst>
              <a:ext uri="{28A0092B-C50C-407E-A947-70E740481C1C}">
                <a14:useLocalDpi xmlns:a14="http://schemas.microsoft.com/office/drawing/2010/main" val="0"/>
              </a:ext>
            </a:extLst>
          </a:blip>
          <a:srcRect t="-205" b="205"/>
          <a:stretch/>
        </p:blipFill>
        <p:spPr>
          <a:xfrm>
            <a:off x="3067208" y="3949598"/>
            <a:ext cx="4708366" cy="6943881"/>
          </a:xfrm>
        </p:spPr>
      </p:pic>
      <p:cxnSp>
        <p:nvCxnSpPr>
          <p:cNvPr id="9" name="Straight Connector 8">
            <a:extLst>
              <a:ext uri="{FF2B5EF4-FFF2-40B4-BE49-F238E27FC236}">
                <a16:creationId xmlns:a16="http://schemas.microsoft.com/office/drawing/2014/main" id="{3A03A088-8884-2AFA-E353-EC354013C15D}"/>
              </a:ext>
            </a:extLst>
          </p:cNvPr>
          <p:cNvCxnSpPr>
            <a:cxnSpLocks/>
          </p:cNvCxnSpPr>
          <p:nvPr/>
        </p:nvCxnSpPr>
        <p:spPr>
          <a:xfrm>
            <a:off x="0" y="6404456"/>
            <a:ext cx="3328988" cy="0"/>
          </a:xfrm>
          <a:prstGeom prst="line">
            <a:avLst/>
          </a:prstGeom>
          <a:ln w="28575">
            <a:solidFill>
              <a:srgbClr val="F15B2A"/>
            </a:solidFill>
          </a:ln>
        </p:spPr>
        <p:style>
          <a:lnRef idx="1">
            <a:schemeClr val="accent1"/>
          </a:lnRef>
          <a:fillRef idx="0">
            <a:schemeClr val="accent1"/>
          </a:fillRef>
          <a:effectRef idx="0">
            <a:schemeClr val="accent1"/>
          </a:effectRef>
          <a:fontRef idx="minor">
            <a:schemeClr val="tx1"/>
          </a:fontRef>
        </p:style>
      </p:cxnSp>
      <p:pic>
        <p:nvPicPr>
          <p:cNvPr id="3" name="Picture 2" descr="A grey and black sign with a person in a circle&#10;&#10;Description automatically generated">
            <a:extLst>
              <a:ext uri="{FF2B5EF4-FFF2-40B4-BE49-F238E27FC236}">
                <a16:creationId xmlns:a16="http://schemas.microsoft.com/office/drawing/2014/main" id="{2A5A9532-C058-DF94-6243-D7377501080F}"/>
              </a:ext>
            </a:extLst>
          </p:cNvPr>
          <p:cNvPicPr>
            <a:picLocks noChangeAspect="1"/>
          </p:cNvPicPr>
          <p:nvPr/>
        </p:nvPicPr>
        <p:blipFill>
          <a:blip r:embed="rId3"/>
          <a:stretch>
            <a:fillRect/>
          </a:stretch>
        </p:blipFill>
        <p:spPr>
          <a:xfrm>
            <a:off x="2674157" y="9899080"/>
            <a:ext cx="1343083" cy="466725"/>
          </a:xfrm>
          <a:prstGeom prst="rect">
            <a:avLst/>
          </a:prstGeom>
        </p:spPr>
      </p:pic>
    </p:spTree>
    <p:extLst>
      <p:ext uri="{BB962C8B-B14F-4D97-AF65-F5344CB8AC3E}">
        <p14:creationId xmlns:p14="http://schemas.microsoft.com/office/powerpoint/2010/main" val="1506156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2611A8-22FD-3B1D-BC29-589026AFE1BB}"/>
              </a:ext>
            </a:extLst>
          </p:cNvPr>
          <p:cNvSpPr>
            <a:spLocks noGrp="1"/>
          </p:cNvSpPr>
          <p:nvPr>
            <p:ph type="body" sz="quarter" idx="32"/>
          </p:nvPr>
        </p:nvSpPr>
        <p:spPr>
          <a:xfrm>
            <a:off x="624293" y="6808012"/>
            <a:ext cx="6526988" cy="1683083"/>
          </a:xfrm>
        </p:spPr>
        <p:txBody>
          <a:bodyPr numCol="1"/>
          <a:lstStyle/>
          <a:p>
            <a:pPr marL="171450" indent="-171450" rtl="0" fontAlgn="base">
              <a:buFont typeface="Arial" panose="020B0604020202020204" pitchFamily="34" charset="0"/>
              <a:buChar char="•"/>
            </a:pPr>
            <a:r>
              <a:rPr lang="en-US" sz="1200" b="1" i="0" dirty="0">
                <a:effectLst/>
                <a:latin typeface="+mn-lt"/>
              </a:rPr>
              <a:t>Effective and successful </a:t>
            </a:r>
            <a:r>
              <a:rPr lang="en-US" sz="1200" b="1" i="0" dirty="0">
                <a:solidFill>
                  <a:srgbClr val="073763"/>
                </a:solidFill>
                <a:effectLst/>
                <a:latin typeface="+mn-lt"/>
              </a:rPr>
              <a:t>– </a:t>
            </a:r>
            <a:r>
              <a:rPr lang="en-US" sz="1200" b="0" i="0" dirty="0">
                <a:solidFill>
                  <a:srgbClr val="073763"/>
                </a:solidFill>
                <a:effectLst/>
                <a:latin typeface="+mn-lt"/>
              </a:rPr>
              <a:t>as</a:t>
            </a:r>
            <a:r>
              <a:rPr lang="en-US" sz="1200" b="1" i="0" dirty="0">
                <a:solidFill>
                  <a:srgbClr val="073763"/>
                </a:solidFill>
                <a:effectLst/>
                <a:latin typeface="+mn-lt"/>
              </a:rPr>
              <a:t> </a:t>
            </a:r>
            <a:r>
              <a:rPr lang="en-US" sz="1200" b="0" i="0" dirty="0">
                <a:solidFill>
                  <a:srgbClr val="073763"/>
                </a:solidFill>
                <a:effectLst/>
                <a:latin typeface="+mn-lt"/>
              </a:rPr>
              <a:t>they represent</a:t>
            </a:r>
            <a:r>
              <a:rPr lang="en-US" sz="1200" b="1" i="0" dirty="0">
                <a:solidFill>
                  <a:srgbClr val="073763"/>
                </a:solidFill>
                <a:effectLst/>
                <a:latin typeface="+mn-lt"/>
              </a:rPr>
              <a:t> </a:t>
            </a:r>
            <a:r>
              <a:rPr lang="en-US" sz="1200" b="0" i="0" dirty="0">
                <a:solidFill>
                  <a:srgbClr val="073763"/>
                </a:solidFill>
                <a:effectLst/>
                <a:latin typeface="+mn-lt"/>
              </a:rPr>
              <a:t>the most effective ways of achieving a specific objective, they can be successfully adopted and have had a positive impact on individuals and communities.  </a:t>
            </a:r>
            <a:endParaRPr lang="en-US" sz="1200" dirty="0">
              <a:solidFill>
                <a:srgbClr val="000000"/>
              </a:solidFill>
              <a:latin typeface="+mn-lt"/>
            </a:endParaRPr>
          </a:p>
          <a:p>
            <a:pPr marL="171450" indent="-171450" rtl="0" fontAlgn="base">
              <a:buFont typeface="Arial" panose="020B0604020202020204" pitchFamily="34" charset="0"/>
              <a:buChar char="•"/>
            </a:pPr>
            <a:endParaRPr lang="en-US" sz="1200" b="1" i="0" dirty="0">
              <a:solidFill>
                <a:srgbClr val="000000"/>
              </a:solidFill>
              <a:effectLst/>
              <a:latin typeface="+mn-lt"/>
            </a:endParaRPr>
          </a:p>
          <a:p>
            <a:pPr marL="171450" indent="-171450" rtl="0" fontAlgn="base">
              <a:buFont typeface="Arial" panose="020B0604020202020204" pitchFamily="34" charset="0"/>
              <a:buChar char="•"/>
            </a:pPr>
            <a:r>
              <a:rPr lang="en-US" sz="1200" b="1" i="0" dirty="0">
                <a:effectLst/>
                <a:latin typeface="+mn-lt"/>
              </a:rPr>
              <a:t>Environmentally, economically, and socially sustainable</a:t>
            </a:r>
            <a:r>
              <a:rPr lang="en-US" sz="1200" b="0" i="0" dirty="0">
                <a:effectLst/>
                <a:latin typeface="+mn-lt"/>
              </a:rPr>
              <a:t> </a:t>
            </a:r>
            <a:r>
              <a:rPr lang="en-US" sz="1200" b="0" i="0" dirty="0">
                <a:solidFill>
                  <a:srgbClr val="073763"/>
                </a:solidFill>
                <a:effectLst/>
                <a:latin typeface="+mn-lt"/>
              </a:rPr>
              <a:t>– as they meet current needs without compromising the ability to address future needs. </a:t>
            </a:r>
            <a:endParaRPr lang="en-US" sz="1200" dirty="0">
              <a:solidFill>
                <a:srgbClr val="000000"/>
              </a:solidFill>
              <a:latin typeface="+mn-lt"/>
            </a:endParaRPr>
          </a:p>
          <a:p>
            <a:pPr marL="171450" indent="-171450" rtl="0" fontAlgn="base">
              <a:buFont typeface="Arial" panose="020B0604020202020204" pitchFamily="34" charset="0"/>
              <a:buChar char="•"/>
            </a:pPr>
            <a:endParaRPr lang="en-US" sz="1200" b="1" i="0" dirty="0">
              <a:solidFill>
                <a:srgbClr val="000000"/>
              </a:solidFill>
              <a:effectLst/>
              <a:latin typeface="+mn-lt"/>
            </a:endParaRPr>
          </a:p>
          <a:p>
            <a:pPr marL="171450" indent="-171450" rtl="0" fontAlgn="base">
              <a:buFont typeface="Arial" panose="020B0604020202020204" pitchFamily="34" charset="0"/>
              <a:buChar char="•"/>
            </a:pPr>
            <a:r>
              <a:rPr lang="en-US" sz="1200" b="1" i="0" dirty="0">
                <a:effectLst/>
                <a:latin typeface="+mn-lt"/>
              </a:rPr>
              <a:t>Gender-sensitive</a:t>
            </a:r>
            <a:r>
              <a:rPr lang="en-US" sz="1200" b="0" i="0" dirty="0">
                <a:solidFill>
                  <a:srgbClr val="073763"/>
                </a:solidFill>
                <a:effectLst/>
                <a:latin typeface="+mn-lt"/>
              </a:rPr>
              <a:t> – as they show how women, involved in the process, were able to improve their livelihoods. </a:t>
            </a:r>
            <a:endParaRPr lang="en-US" sz="1200" dirty="0">
              <a:solidFill>
                <a:srgbClr val="000000"/>
              </a:solidFill>
              <a:latin typeface="+mn-lt"/>
            </a:endParaRPr>
          </a:p>
          <a:p>
            <a:pPr marL="171450" indent="-171450" rtl="0" fontAlgn="base">
              <a:buFont typeface="Arial" panose="020B0604020202020204" pitchFamily="34" charset="0"/>
              <a:buChar char="•"/>
            </a:pPr>
            <a:endParaRPr lang="en-US" sz="1200" b="1" i="0" dirty="0">
              <a:solidFill>
                <a:srgbClr val="000000"/>
              </a:solidFill>
              <a:effectLst/>
              <a:latin typeface="+mn-lt"/>
            </a:endParaRPr>
          </a:p>
          <a:p>
            <a:pPr marL="171450" indent="-171450" rtl="0" fontAlgn="base">
              <a:buFont typeface="Arial" panose="020B0604020202020204" pitchFamily="34" charset="0"/>
              <a:buChar char="•"/>
            </a:pPr>
            <a:r>
              <a:rPr lang="en-US" sz="1200" b="1" i="0" dirty="0">
                <a:effectLst/>
                <a:latin typeface="+mn-lt"/>
              </a:rPr>
              <a:t>Technically feasible</a:t>
            </a:r>
            <a:r>
              <a:rPr lang="en-US" sz="1200" b="0" i="0" dirty="0">
                <a:effectLst/>
                <a:latin typeface="+mn-lt"/>
              </a:rPr>
              <a:t> </a:t>
            </a:r>
            <a:r>
              <a:rPr lang="en-US" sz="1200" b="0" i="0" dirty="0">
                <a:solidFill>
                  <a:srgbClr val="073763"/>
                </a:solidFill>
                <a:effectLst/>
                <a:latin typeface="+mn-lt"/>
              </a:rPr>
              <a:t>– as they are easy to learn and implement. </a:t>
            </a:r>
            <a:endParaRPr lang="en-US" sz="1200" dirty="0">
              <a:solidFill>
                <a:srgbClr val="000000"/>
              </a:solidFill>
              <a:latin typeface="+mn-lt"/>
            </a:endParaRPr>
          </a:p>
          <a:p>
            <a:pPr marL="171450" indent="-171450" rtl="0" fontAlgn="base">
              <a:buFont typeface="Arial" panose="020B0604020202020204" pitchFamily="34" charset="0"/>
              <a:buChar char="•"/>
            </a:pPr>
            <a:endParaRPr lang="en-US" sz="1200" b="1" i="0" dirty="0">
              <a:solidFill>
                <a:srgbClr val="000000"/>
              </a:solidFill>
              <a:effectLst/>
              <a:latin typeface="+mn-lt"/>
            </a:endParaRPr>
          </a:p>
          <a:p>
            <a:pPr marL="171450" indent="-171450" rtl="0" fontAlgn="base">
              <a:buFont typeface="Arial" panose="020B0604020202020204" pitchFamily="34" charset="0"/>
              <a:buChar char="•"/>
            </a:pPr>
            <a:r>
              <a:rPr lang="en-US" sz="1200" b="1" i="0" dirty="0">
                <a:effectLst/>
                <a:latin typeface="+mn-lt"/>
              </a:rPr>
              <a:t>Inherently participatory</a:t>
            </a:r>
            <a:r>
              <a:rPr lang="en-US" sz="1200" b="0" i="0" dirty="0">
                <a:effectLst/>
                <a:latin typeface="+mn-lt"/>
              </a:rPr>
              <a:t> </a:t>
            </a:r>
            <a:r>
              <a:rPr lang="en-US" sz="1200" b="0" i="0" dirty="0">
                <a:solidFill>
                  <a:srgbClr val="073763"/>
                </a:solidFill>
                <a:effectLst/>
                <a:latin typeface="+mn-lt"/>
              </a:rPr>
              <a:t>– their participatory approaches are essential as they support a joint sense of ownership of decisions and actions.  </a:t>
            </a:r>
            <a:endParaRPr lang="en-US" sz="1200" dirty="0">
              <a:solidFill>
                <a:srgbClr val="000000"/>
              </a:solidFill>
              <a:latin typeface="+mn-lt"/>
            </a:endParaRPr>
          </a:p>
          <a:p>
            <a:pPr marL="171450" indent="-171450" rtl="0" fontAlgn="base">
              <a:buFont typeface="Arial" panose="020B0604020202020204" pitchFamily="34" charset="0"/>
              <a:buChar char="•"/>
            </a:pPr>
            <a:endParaRPr lang="en-US" sz="1200" b="1" i="0" dirty="0">
              <a:solidFill>
                <a:srgbClr val="000000"/>
              </a:solidFill>
              <a:effectLst/>
              <a:latin typeface="+mn-lt"/>
            </a:endParaRPr>
          </a:p>
          <a:p>
            <a:pPr marL="171450" indent="-171450" rtl="0" fontAlgn="base">
              <a:buFont typeface="Arial" panose="020B0604020202020204" pitchFamily="34" charset="0"/>
              <a:buChar char="•"/>
            </a:pPr>
            <a:r>
              <a:rPr lang="en-US" sz="1200" b="1" i="0" dirty="0">
                <a:effectLst/>
                <a:latin typeface="+mn-lt"/>
              </a:rPr>
              <a:t>Replicable and adaptable</a:t>
            </a:r>
            <a:r>
              <a:rPr lang="en-US" sz="1200" b="0" i="0" dirty="0">
                <a:effectLst/>
                <a:latin typeface="+mn-lt"/>
              </a:rPr>
              <a:t> </a:t>
            </a:r>
            <a:r>
              <a:rPr lang="en-US" sz="1200" b="0" i="0" dirty="0">
                <a:solidFill>
                  <a:srgbClr val="073763"/>
                </a:solidFill>
                <a:effectLst/>
                <a:latin typeface="+mn-lt"/>
              </a:rPr>
              <a:t>– as they have the potential for replication and are therefore adaptable to similar objectives in varying situations.  </a:t>
            </a:r>
            <a:endParaRPr lang="en-US" sz="1200" dirty="0">
              <a:solidFill>
                <a:srgbClr val="000000"/>
              </a:solidFill>
              <a:latin typeface="+mn-lt"/>
            </a:endParaRPr>
          </a:p>
          <a:p>
            <a:pPr marL="171450" indent="-171450" rtl="0" fontAlgn="base">
              <a:buFont typeface="Arial" panose="020B0604020202020204" pitchFamily="34" charset="0"/>
              <a:buChar char="•"/>
            </a:pPr>
            <a:endParaRPr lang="en-US" sz="1200" b="1" i="0" dirty="0">
              <a:solidFill>
                <a:srgbClr val="000000"/>
              </a:solidFill>
              <a:effectLst/>
              <a:latin typeface="+mn-lt"/>
            </a:endParaRPr>
          </a:p>
          <a:p>
            <a:pPr marL="171450" indent="-171450" rtl="0" fontAlgn="base">
              <a:buFont typeface="Arial" panose="020B0604020202020204" pitchFamily="34" charset="0"/>
              <a:buChar char="•"/>
            </a:pPr>
            <a:r>
              <a:rPr lang="en-US" sz="1200" b="1" i="0" dirty="0">
                <a:effectLst/>
                <a:latin typeface="+mn-lt"/>
              </a:rPr>
              <a:t>Reducing disaster/crisis risks</a:t>
            </a:r>
            <a:r>
              <a:rPr lang="en-US" sz="1200" b="0" i="0" dirty="0">
                <a:effectLst/>
                <a:latin typeface="+mn-lt"/>
              </a:rPr>
              <a:t> </a:t>
            </a:r>
            <a:r>
              <a:rPr lang="en-US" sz="1200" b="0" i="0" dirty="0">
                <a:solidFill>
                  <a:srgbClr val="073763"/>
                </a:solidFill>
                <a:effectLst/>
                <a:latin typeface="+mn-lt"/>
              </a:rPr>
              <a:t>– as they contribute to disaster/crisis risk reduction for resilience. </a:t>
            </a:r>
            <a:endParaRPr lang="en-US" sz="1200" b="0" i="0" dirty="0">
              <a:solidFill>
                <a:srgbClr val="000000"/>
              </a:solidFill>
              <a:effectLst/>
              <a:latin typeface="+mn-lt"/>
            </a:endParaRPr>
          </a:p>
          <a:p>
            <a:endParaRPr lang="en-IE" sz="1200" dirty="0">
              <a:latin typeface="+mn-lt"/>
            </a:endParaRPr>
          </a:p>
        </p:txBody>
      </p:sp>
      <p:sp>
        <p:nvSpPr>
          <p:cNvPr id="3" name="Text Placeholder 2">
            <a:extLst>
              <a:ext uri="{FF2B5EF4-FFF2-40B4-BE49-F238E27FC236}">
                <a16:creationId xmlns:a16="http://schemas.microsoft.com/office/drawing/2014/main" id="{2648B0BA-2FE7-F1BE-AA47-87877A8381E5}"/>
              </a:ext>
            </a:extLst>
          </p:cNvPr>
          <p:cNvSpPr>
            <a:spLocks noGrp="1"/>
          </p:cNvSpPr>
          <p:nvPr>
            <p:ph type="body" sz="quarter" idx="33"/>
          </p:nvPr>
        </p:nvSpPr>
        <p:spPr>
          <a:xfrm>
            <a:off x="602343" y="5599408"/>
            <a:ext cx="6570888" cy="685849"/>
          </a:xfrm>
        </p:spPr>
        <p:txBody>
          <a:bodyPr/>
          <a:lstStyle/>
          <a:p>
            <a:r>
              <a:rPr lang="en-IE" dirty="0"/>
              <a:t>Good Practice Selection Criteria…</a:t>
            </a:r>
          </a:p>
          <a:p>
            <a:r>
              <a:rPr lang="en-US" sz="1800" b="0" dirty="0">
                <a:solidFill>
                  <a:srgbClr val="000D41"/>
                </a:solidFill>
              </a:rPr>
              <a:t>To </a:t>
            </a:r>
            <a:r>
              <a:rPr lang="en-US" sz="1800" b="0" dirty="0" err="1">
                <a:solidFill>
                  <a:srgbClr val="000D41"/>
                </a:solidFill>
              </a:rPr>
              <a:t>summarise</a:t>
            </a:r>
            <a:r>
              <a:rPr lang="en-US" sz="1800" b="0" dirty="0">
                <a:solidFill>
                  <a:srgbClr val="000D41"/>
                </a:solidFill>
              </a:rPr>
              <a:t>, the We Lead partners choose the Good Practice Compendium examples, because they have proven to be:</a:t>
            </a:r>
            <a:endParaRPr lang="en-IE" sz="1800" b="0" dirty="0">
              <a:solidFill>
                <a:srgbClr val="000D41"/>
              </a:solidFill>
            </a:endParaRPr>
          </a:p>
        </p:txBody>
      </p:sp>
      <p:sp>
        <p:nvSpPr>
          <p:cNvPr id="5" name="Text Placeholder 4">
            <a:extLst>
              <a:ext uri="{FF2B5EF4-FFF2-40B4-BE49-F238E27FC236}">
                <a16:creationId xmlns:a16="http://schemas.microsoft.com/office/drawing/2014/main" id="{045C555B-117A-A3ED-CB1B-DC732C6E06B2}"/>
              </a:ext>
            </a:extLst>
          </p:cNvPr>
          <p:cNvSpPr>
            <a:spLocks noGrp="1"/>
          </p:cNvSpPr>
          <p:nvPr>
            <p:ph type="body" sz="quarter" idx="17"/>
          </p:nvPr>
        </p:nvSpPr>
        <p:spPr/>
        <p:txBody>
          <a:bodyPr/>
          <a:lstStyle/>
          <a:p>
            <a:pPr>
              <a:lnSpc>
                <a:spcPct val="100000"/>
              </a:lnSpc>
            </a:pPr>
            <a:r>
              <a:rPr lang="en-US" sz="2400" dirty="0"/>
              <a:t>"</a:t>
            </a:r>
            <a:r>
              <a:rPr lang="en-US" sz="2400" i="1" dirty="0"/>
              <a:t>If we took away barriers to women's leadership, we would solve the climate change problem a lot faster"</a:t>
            </a:r>
            <a:endParaRPr lang="en-IE" sz="2400" i="1" dirty="0"/>
          </a:p>
        </p:txBody>
      </p:sp>
      <p:sp>
        <p:nvSpPr>
          <p:cNvPr id="6" name="Text Placeholder 5">
            <a:extLst>
              <a:ext uri="{FF2B5EF4-FFF2-40B4-BE49-F238E27FC236}">
                <a16:creationId xmlns:a16="http://schemas.microsoft.com/office/drawing/2014/main" id="{F2D2CDA7-AA9F-5E2C-4E4D-CD529F4F0738}"/>
              </a:ext>
            </a:extLst>
          </p:cNvPr>
          <p:cNvSpPr>
            <a:spLocks noGrp="1"/>
          </p:cNvSpPr>
          <p:nvPr>
            <p:ph type="body" sz="quarter" idx="14"/>
          </p:nvPr>
        </p:nvSpPr>
        <p:spPr>
          <a:xfrm>
            <a:off x="488499" y="3005798"/>
            <a:ext cx="3257392" cy="522755"/>
          </a:xfrm>
        </p:spPr>
        <p:txBody>
          <a:bodyPr/>
          <a:lstStyle/>
          <a:p>
            <a:r>
              <a:rPr lang="en-US" sz="1400" dirty="0"/>
              <a:t>Mary Robinson</a:t>
            </a:r>
            <a:endParaRPr lang="en-IE" sz="1400" dirty="0"/>
          </a:p>
        </p:txBody>
      </p:sp>
      <p:pic>
        <p:nvPicPr>
          <p:cNvPr id="10" name="Picture Placeholder 9" descr="Frangipani flower">
            <a:extLst>
              <a:ext uri="{FF2B5EF4-FFF2-40B4-BE49-F238E27FC236}">
                <a16:creationId xmlns:a16="http://schemas.microsoft.com/office/drawing/2014/main" id="{F082B191-F212-B284-D42D-09542918635F}"/>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19157" r="28531"/>
          <a:stretch/>
        </p:blipFill>
        <p:spPr>
          <a:xfrm>
            <a:off x="4258320" y="-1"/>
            <a:ext cx="3541182" cy="6432523"/>
          </a:xfrm>
        </p:spPr>
      </p:pic>
      <p:sp>
        <p:nvSpPr>
          <p:cNvPr id="8" name="Slide Number Placeholder 7">
            <a:extLst>
              <a:ext uri="{FF2B5EF4-FFF2-40B4-BE49-F238E27FC236}">
                <a16:creationId xmlns:a16="http://schemas.microsoft.com/office/drawing/2014/main" id="{7250ACC7-D101-8648-DFBA-7FC04FFF1136}"/>
              </a:ext>
            </a:extLst>
          </p:cNvPr>
          <p:cNvSpPr>
            <a:spLocks noGrp="1"/>
          </p:cNvSpPr>
          <p:nvPr>
            <p:ph type="sldNum" sz="quarter" idx="4"/>
          </p:nvPr>
        </p:nvSpPr>
        <p:spPr>
          <a:xfrm>
            <a:off x="7173231" y="10443338"/>
            <a:ext cx="416471" cy="464375"/>
          </a:xfrm>
        </p:spPr>
        <p:txBody>
          <a:bodyPr/>
          <a:lstStyle/>
          <a:p>
            <a:fld id="{9C527BFA-2C0E-4CEC-B6A5-913A56FEF4B4}" type="slidenum">
              <a:rPr lang="fr-CA" smtClean="0"/>
              <a:pPr/>
              <a:t>10</a:t>
            </a:fld>
            <a:endParaRPr lang="fr-CA" dirty="0"/>
          </a:p>
        </p:txBody>
      </p:sp>
    </p:spTree>
    <p:extLst>
      <p:ext uri="{BB962C8B-B14F-4D97-AF65-F5344CB8AC3E}">
        <p14:creationId xmlns:p14="http://schemas.microsoft.com/office/powerpoint/2010/main" val="1226764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3928FC-C474-8487-7795-315ACEAE2193}"/>
              </a:ext>
            </a:extLst>
          </p:cNvPr>
          <p:cNvSpPr>
            <a:spLocks noGrp="1"/>
          </p:cNvSpPr>
          <p:nvPr>
            <p:ph type="body" sz="quarter" idx="32"/>
          </p:nvPr>
        </p:nvSpPr>
        <p:spPr/>
        <p:txBody>
          <a:bodyPr/>
          <a:lstStyle/>
          <a:p>
            <a:r>
              <a:rPr lang="en-US" sz="1200" b="1" dirty="0"/>
              <a:t>We encourage educators to use case studies as part of their teaching/training practice. Why? Case studies are :</a:t>
            </a:r>
          </a:p>
          <a:p>
            <a:pPr marL="171450" indent="-171450">
              <a:buFont typeface="Arial" panose="020B0604020202020204" pitchFamily="34" charset="0"/>
              <a:buChar char="•"/>
            </a:pPr>
            <a:r>
              <a:rPr lang="en-US" sz="1200" dirty="0"/>
              <a:t>used as a teaching tool to show the application of a theory or concept to real situations. </a:t>
            </a:r>
          </a:p>
          <a:p>
            <a:pPr marL="171450" indent="-171450">
              <a:buFont typeface="Arial" panose="020B0604020202020204" pitchFamily="34" charset="0"/>
              <a:buChar char="•"/>
            </a:pPr>
            <a:r>
              <a:rPr lang="en-US" sz="1200" dirty="0"/>
              <a:t>fact and context driven. They create empathy with the main characters, are relevant to the reader, in relating to a challenge that needs to be solved. </a:t>
            </a:r>
          </a:p>
          <a:p>
            <a:pPr marL="171450" indent="-171450">
              <a:buFont typeface="Arial" panose="020B0604020202020204" pitchFamily="34" charset="0"/>
              <a:buChar char="•"/>
            </a:pPr>
            <a:r>
              <a:rPr lang="en-US" sz="1200" dirty="0"/>
              <a:t>a way of discovering the concept in a new manner. </a:t>
            </a:r>
          </a:p>
          <a:p>
            <a:pPr marL="171450" indent="-171450">
              <a:buFont typeface="Arial" panose="020B0604020202020204" pitchFamily="34" charset="0"/>
              <a:buChar char="•"/>
            </a:pPr>
            <a:endParaRPr lang="en-US" sz="1200" dirty="0"/>
          </a:p>
          <a:p>
            <a:r>
              <a:rPr lang="en-US" sz="1200" b="1" dirty="0"/>
              <a:t>A major advantage of teaching with case studies is that the learners are actively engaged in figuring out the principles by abstracting from the examples. </a:t>
            </a:r>
            <a:r>
              <a:rPr lang="en-US" sz="1200" dirty="0"/>
              <a:t>This develops their skills in the key competencies of: </a:t>
            </a:r>
          </a:p>
          <a:p>
            <a:pPr marL="171450" indent="-171450">
              <a:buFont typeface="Arial" panose="020B0604020202020204" pitchFamily="34" charset="0"/>
              <a:buChar char="•"/>
            </a:pPr>
            <a:r>
              <a:rPr lang="en-US" sz="1200" dirty="0"/>
              <a:t>Problem-solving </a:t>
            </a:r>
          </a:p>
          <a:p>
            <a:pPr marL="171450" indent="-171450">
              <a:buFont typeface="Arial" panose="020B0604020202020204" pitchFamily="34" charset="0"/>
              <a:buChar char="•"/>
            </a:pPr>
            <a:r>
              <a:rPr lang="en-US" sz="1200" dirty="0"/>
              <a:t>Analytical tools, quantitative and/or qualitative, depending on the case </a:t>
            </a:r>
          </a:p>
          <a:p>
            <a:pPr marL="171450" indent="-171450">
              <a:buFont typeface="Arial" panose="020B0604020202020204" pitchFamily="34" charset="0"/>
              <a:buChar char="•"/>
            </a:pPr>
            <a:r>
              <a:rPr lang="en-US" sz="1200" dirty="0"/>
              <a:t>Decision-making in complex situations </a:t>
            </a:r>
          </a:p>
          <a:p>
            <a:pPr marL="171450" indent="-171450">
              <a:buFont typeface="Arial" panose="020B0604020202020204" pitchFamily="34" charset="0"/>
              <a:buChar char="•"/>
            </a:pPr>
            <a:r>
              <a:rPr lang="en-US" sz="1200" dirty="0"/>
              <a:t>Coping with ambiguities </a:t>
            </a:r>
          </a:p>
          <a:p>
            <a:endParaRPr lang="en-US" sz="1200" dirty="0"/>
          </a:p>
          <a:p>
            <a:endParaRPr lang="en-IE" sz="1200" dirty="0"/>
          </a:p>
        </p:txBody>
      </p:sp>
      <p:sp>
        <p:nvSpPr>
          <p:cNvPr id="3" name="Text Placeholder 2">
            <a:extLst>
              <a:ext uri="{FF2B5EF4-FFF2-40B4-BE49-F238E27FC236}">
                <a16:creationId xmlns:a16="http://schemas.microsoft.com/office/drawing/2014/main" id="{14A8D5DF-FAA2-6BA0-1B52-209CE44C3FD5}"/>
              </a:ext>
            </a:extLst>
          </p:cNvPr>
          <p:cNvSpPr>
            <a:spLocks noGrp="1"/>
          </p:cNvSpPr>
          <p:nvPr>
            <p:ph type="body" sz="quarter" idx="33"/>
          </p:nvPr>
        </p:nvSpPr>
        <p:spPr>
          <a:xfrm>
            <a:off x="515712" y="660137"/>
            <a:ext cx="6570888" cy="499924"/>
          </a:xfrm>
        </p:spPr>
        <p:txBody>
          <a:bodyPr/>
          <a:lstStyle/>
          <a:p>
            <a:r>
              <a:rPr lang="en-US" dirty="0"/>
              <a:t>Case Studies as a Training Tool </a:t>
            </a:r>
          </a:p>
          <a:p>
            <a:endParaRPr lang="en-IE" dirty="0"/>
          </a:p>
        </p:txBody>
      </p:sp>
      <p:sp>
        <p:nvSpPr>
          <p:cNvPr id="4" name="Text Placeholder 3">
            <a:extLst>
              <a:ext uri="{FF2B5EF4-FFF2-40B4-BE49-F238E27FC236}">
                <a16:creationId xmlns:a16="http://schemas.microsoft.com/office/drawing/2014/main" id="{36536F91-9F0F-8081-CA5F-D048C7F23B8A}"/>
              </a:ext>
            </a:extLst>
          </p:cNvPr>
          <p:cNvSpPr>
            <a:spLocks noGrp="1"/>
          </p:cNvSpPr>
          <p:nvPr>
            <p:ph type="body" sz="quarter" idx="34"/>
          </p:nvPr>
        </p:nvSpPr>
        <p:spPr>
          <a:xfrm>
            <a:off x="515712" y="1226210"/>
            <a:ext cx="6526988" cy="1064757"/>
          </a:xfrm>
        </p:spPr>
        <p:txBody>
          <a:bodyPr/>
          <a:lstStyle/>
          <a:p>
            <a:r>
              <a:rPr lang="en-US" dirty="0"/>
              <a:t>The We Lead compendium of 9 Good Practice case studies provides a unique training resource that pools the diverse knowledge to provide VET educators with a unique guide to the drivers and opportunities for Women Leaders in the Tourism, Hospitality &amp; Leisure sectors in Europe. </a:t>
            </a:r>
          </a:p>
          <a:p>
            <a:endParaRPr lang="en-IE" dirty="0"/>
          </a:p>
        </p:txBody>
      </p:sp>
      <p:sp>
        <p:nvSpPr>
          <p:cNvPr id="5" name="Text Placeholder 4">
            <a:extLst>
              <a:ext uri="{FF2B5EF4-FFF2-40B4-BE49-F238E27FC236}">
                <a16:creationId xmlns:a16="http://schemas.microsoft.com/office/drawing/2014/main" id="{96D698D3-768C-FBF9-DDC2-CC550D6E3D5F}"/>
              </a:ext>
            </a:extLst>
          </p:cNvPr>
          <p:cNvSpPr>
            <a:spLocks noGrp="1"/>
          </p:cNvSpPr>
          <p:nvPr>
            <p:ph type="body" sz="quarter" idx="17"/>
          </p:nvPr>
        </p:nvSpPr>
        <p:spPr>
          <a:xfrm>
            <a:off x="3887787" y="7514594"/>
            <a:ext cx="3257392" cy="2289739"/>
          </a:xfrm>
        </p:spPr>
        <p:txBody>
          <a:bodyPr/>
          <a:lstStyle/>
          <a:p>
            <a:r>
              <a:rPr lang="en-US" sz="1400" dirty="0"/>
              <a:t>We Lead </a:t>
            </a:r>
            <a:r>
              <a:rPr lang="en-US" sz="1200" dirty="0"/>
              <a:t>will substantially improve training for Women in Tourism &amp; Hospitality SMEs by: </a:t>
            </a:r>
          </a:p>
          <a:p>
            <a:pPr marL="171450" indent="-171450">
              <a:buFont typeface="Arial" panose="020B0604020202020204" pitchFamily="34" charset="0"/>
              <a:buChar char="•"/>
            </a:pPr>
            <a:r>
              <a:rPr lang="en-US" sz="1200" dirty="0"/>
              <a:t>Raising their awareness &amp; commitment to sustainable tourism &amp; climate action via innovative sustainable practices, improved leadership &amp; communication skills </a:t>
            </a:r>
          </a:p>
          <a:p>
            <a:pPr marL="171450" indent="-171450">
              <a:buFont typeface="Arial" panose="020B0604020202020204" pitchFamily="34" charset="0"/>
              <a:buChar char="•"/>
            </a:pPr>
            <a:r>
              <a:rPr lang="en-US" sz="1200" dirty="0"/>
              <a:t>Providing applied industry input to their own professional development, improving their results, and opening doors to future pivots and adaptations while also achieving equality in opportunities.</a:t>
            </a:r>
          </a:p>
          <a:p>
            <a:endParaRPr lang="en-IE" sz="1200" dirty="0"/>
          </a:p>
        </p:txBody>
      </p:sp>
      <p:pic>
        <p:nvPicPr>
          <p:cNvPr id="10" name="Picture Placeholder 9" descr="Teacher smiling and writing on whiteboard">
            <a:extLst>
              <a:ext uri="{FF2B5EF4-FFF2-40B4-BE49-F238E27FC236}">
                <a16:creationId xmlns:a16="http://schemas.microsoft.com/office/drawing/2014/main" id="{D78593E2-35B4-67D7-EF1F-2CA7D8440DA2}"/>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17242" r="40141"/>
          <a:stretch/>
        </p:blipFill>
        <p:spPr>
          <a:xfrm>
            <a:off x="-23930" y="4642535"/>
            <a:ext cx="3449060" cy="6265185"/>
          </a:xfrm>
        </p:spPr>
      </p:pic>
      <p:sp>
        <p:nvSpPr>
          <p:cNvPr id="8" name="Slide Number Placeholder 7">
            <a:extLst>
              <a:ext uri="{FF2B5EF4-FFF2-40B4-BE49-F238E27FC236}">
                <a16:creationId xmlns:a16="http://schemas.microsoft.com/office/drawing/2014/main" id="{BD3725FB-AAB6-C9F0-92C1-8C2833833B32}"/>
              </a:ext>
            </a:extLst>
          </p:cNvPr>
          <p:cNvSpPr>
            <a:spLocks noGrp="1"/>
          </p:cNvSpPr>
          <p:nvPr>
            <p:ph type="sldNum" sz="quarter" idx="4"/>
          </p:nvPr>
        </p:nvSpPr>
        <p:spPr/>
        <p:txBody>
          <a:bodyPr/>
          <a:lstStyle/>
          <a:p>
            <a:fld id="{9C527BFA-2C0E-4CEC-B6A5-913A56FEF4B4}" type="slidenum">
              <a:rPr lang="fr-CA" smtClean="0"/>
              <a:pPr/>
              <a:t>11</a:t>
            </a:fld>
            <a:endParaRPr lang="fr-CA" dirty="0"/>
          </a:p>
        </p:txBody>
      </p:sp>
    </p:spTree>
    <p:extLst>
      <p:ext uri="{BB962C8B-B14F-4D97-AF65-F5344CB8AC3E}">
        <p14:creationId xmlns:p14="http://schemas.microsoft.com/office/powerpoint/2010/main" val="3043332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D4883D-3879-2A0A-34E0-FF14BF8DEB9C}"/>
              </a:ext>
            </a:extLst>
          </p:cNvPr>
          <p:cNvSpPr>
            <a:spLocks noGrp="1"/>
          </p:cNvSpPr>
          <p:nvPr>
            <p:ph type="body" sz="quarter" idx="32"/>
          </p:nvPr>
        </p:nvSpPr>
        <p:spPr>
          <a:xfrm>
            <a:off x="578470" y="6266824"/>
            <a:ext cx="6570887" cy="3294271"/>
          </a:xfrm>
        </p:spPr>
        <p:txBody>
          <a:bodyPr/>
          <a:lstStyle/>
          <a:p>
            <a:r>
              <a:rPr lang="en-US" sz="1200" dirty="0"/>
              <a:t>In applying the </a:t>
            </a:r>
            <a:r>
              <a:rPr lang="en-US" sz="1200" b="1" dirty="0"/>
              <a:t>We Lead </a:t>
            </a:r>
            <a:r>
              <a:rPr lang="en-US" sz="1200" dirty="0"/>
              <a:t>Good Practice case studies in your training/teaching, you have the opportunity to address specific pedagogical issues and to develop higher-order skills in learners.  We are adapting from the case method, based on a philosophy of professional education that </a:t>
            </a:r>
            <a:r>
              <a:rPr lang="en-US" sz="1200" b="1" dirty="0"/>
              <a:t>associates knowledge directly with action</a:t>
            </a:r>
            <a:r>
              <a:rPr lang="en-US" sz="1200" dirty="0"/>
              <a:t>  (</a:t>
            </a:r>
            <a:r>
              <a:rPr lang="en-US" sz="1200" dirty="0" err="1"/>
              <a:t>Boehrer</a:t>
            </a:r>
            <a:r>
              <a:rPr lang="en-US" sz="1200" dirty="0"/>
              <a:t>, 1995)</a:t>
            </a:r>
            <a:r>
              <a:rPr lang="en-US" sz="1200" baseline="30000" dirty="0"/>
              <a:t>1</a:t>
            </a:r>
            <a:r>
              <a:rPr lang="en-US" sz="1200" dirty="0"/>
              <a:t>. The case method is a rich and powerful approach to the development of cognitive skills in learners. It is also a flexible approach, in the sense that trainers can use it in alternative ways. </a:t>
            </a:r>
          </a:p>
          <a:p>
            <a:endParaRPr lang="en-US" sz="1200" dirty="0"/>
          </a:p>
          <a:p>
            <a:r>
              <a:rPr lang="en-US" sz="1200" dirty="0" err="1"/>
              <a:t>Velenchik</a:t>
            </a:r>
            <a:r>
              <a:rPr lang="en-US" sz="1200" dirty="0"/>
              <a:t> (1995)</a:t>
            </a:r>
            <a:r>
              <a:rPr lang="en-US" sz="1200" baseline="30000" dirty="0"/>
              <a:t>2</a:t>
            </a:r>
            <a:r>
              <a:rPr lang="en-US" sz="1200" dirty="0"/>
              <a:t> highlights that the case method </a:t>
            </a:r>
            <a:r>
              <a:rPr lang="en-US" sz="1200" b="1" dirty="0"/>
              <a:t>is a motivation to learn theory. </a:t>
            </a:r>
            <a:r>
              <a:rPr lang="en-US" sz="1200" dirty="0"/>
              <a:t>In VET training practice, we often use examples to illustrate the application of theoretical concepts. However, we tend to use the example to reinforce the theory, having taught the theory first, rather than thinking of the theory as a set of tools for answering the question posed by the application. The focus, therefore, is on the theory itself, and the application is often perceived as incidental. When students do not understand the purpose of theory, the process of learning becomes more difficult than it needs to be,  and they often fail to grasp the tools they need.</a:t>
            </a:r>
          </a:p>
          <a:p>
            <a:endParaRPr lang="en-US" sz="1200" dirty="0"/>
          </a:p>
          <a:p>
            <a:r>
              <a:rPr lang="en-US" sz="1200" dirty="0"/>
              <a:t>In the case method, the problem that the students are challenged to solve takes </a:t>
            </a:r>
            <a:r>
              <a:rPr lang="en-US" sz="1200" dirty="0" err="1"/>
              <a:t>centre</a:t>
            </a:r>
            <a:r>
              <a:rPr lang="en-US" sz="1200" dirty="0"/>
              <a:t> stage. They soon </a:t>
            </a:r>
            <a:r>
              <a:rPr lang="en-US" sz="1200" dirty="0" err="1"/>
              <a:t>realise</a:t>
            </a:r>
            <a:r>
              <a:rPr lang="en-US" sz="1200" dirty="0"/>
              <a:t> that they do not have the tools and they start looking for the tools. They want to learn theory.  The case method can also be used in a very effective way to move learners gradually up the cognitive skills ladder from the low skills levels of knowledge,  comprehension and application to the higher skills of analysis, synthesis and evaluation. This educational taxonomy was originally proposed by Bloom (1956)  and provides a transparent and structured approach to the development of learner skills.</a:t>
            </a:r>
          </a:p>
          <a:p>
            <a:endParaRPr lang="en-IE" sz="1200" dirty="0"/>
          </a:p>
        </p:txBody>
      </p:sp>
      <p:sp>
        <p:nvSpPr>
          <p:cNvPr id="3" name="Text Placeholder 2">
            <a:extLst>
              <a:ext uri="{FF2B5EF4-FFF2-40B4-BE49-F238E27FC236}">
                <a16:creationId xmlns:a16="http://schemas.microsoft.com/office/drawing/2014/main" id="{758E0036-3BDA-11F2-531C-92801C09F478}"/>
              </a:ext>
            </a:extLst>
          </p:cNvPr>
          <p:cNvSpPr>
            <a:spLocks noGrp="1"/>
          </p:cNvSpPr>
          <p:nvPr>
            <p:ph type="body" sz="quarter" idx="33"/>
          </p:nvPr>
        </p:nvSpPr>
        <p:spPr>
          <a:xfrm>
            <a:off x="2138741" y="4187793"/>
            <a:ext cx="3450346" cy="516581"/>
          </a:xfrm>
        </p:spPr>
        <p:txBody>
          <a:bodyPr/>
          <a:lstStyle/>
          <a:p>
            <a:pPr algn="ctr"/>
            <a:r>
              <a:rPr lang="en-US" dirty="0"/>
              <a:t>The Pedagogy of Case Studies</a:t>
            </a:r>
          </a:p>
          <a:p>
            <a:pPr algn="ctr"/>
            <a:endParaRPr lang="en-IE" dirty="0"/>
          </a:p>
        </p:txBody>
      </p:sp>
      <p:sp>
        <p:nvSpPr>
          <p:cNvPr id="4" name="Text Placeholder 3">
            <a:extLst>
              <a:ext uri="{FF2B5EF4-FFF2-40B4-BE49-F238E27FC236}">
                <a16:creationId xmlns:a16="http://schemas.microsoft.com/office/drawing/2014/main" id="{269939C0-954F-47D0-DB9B-363A9FBE73A8}"/>
              </a:ext>
            </a:extLst>
          </p:cNvPr>
          <p:cNvSpPr>
            <a:spLocks noGrp="1"/>
          </p:cNvSpPr>
          <p:nvPr>
            <p:ph type="body" sz="quarter" idx="34"/>
          </p:nvPr>
        </p:nvSpPr>
        <p:spPr>
          <a:xfrm>
            <a:off x="624293" y="5043484"/>
            <a:ext cx="6526988" cy="1064757"/>
          </a:xfrm>
        </p:spPr>
        <p:txBody>
          <a:bodyPr/>
          <a:lstStyle/>
          <a:p>
            <a:r>
              <a:rPr lang="en-US" i="1" dirty="0"/>
              <a:t>“Tourism has a pivotal role to play in achieving the objectives at the heart of the 2030 Agenda for Sustainable Development, in particular the commitments to gender equality and the empowerment of women of Sustainable Development Goal 5”. - UNWTO</a:t>
            </a:r>
            <a:endParaRPr lang="en-IE" i="1" dirty="0"/>
          </a:p>
        </p:txBody>
      </p:sp>
      <p:pic>
        <p:nvPicPr>
          <p:cNvPr id="8" name="Picture Placeholder 7" descr="New potted sprout held by pair of hands">
            <a:extLst>
              <a:ext uri="{FF2B5EF4-FFF2-40B4-BE49-F238E27FC236}">
                <a16:creationId xmlns:a16="http://schemas.microsoft.com/office/drawing/2014/main" id="{D78FCE14-F90F-80A4-9E71-A41535150523}"/>
              </a:ext>
            </a:extLst>
          </p:cNvPr>
          <p:cNvPicPr>
            <a:picLocks noGrp="1" noChangeAspect="1"/>
          </p:cNvPicPr>
          <p:nvPr>
            <p:ph type="pic" sz="quarter" idx="35"/>
          </p:nvPr>
        </p:nvPicPr>
        <p:blipFill rotWithShape="1">
          <a:blip r:embed="rId3">
            <a:extLst>
              <a:ext uri="{28A0092B-C50C-407E-A947-70E740481C1C}">
                <a14:useLocalDpi xmlns:a14="http://schemas.microsoft.com/office/drawing/2010/main" val="0"/>
              </a:ext>
            </a:extLst>
          </a:blip>
          <a:srcRect l="6825" t="1639" b="-9924"/>
          <a:stretch/>
        </p:blipFill>
        <p:spPr>
          <a:xfrm>
            <a:off x="0" y="0"/>
            <a:ext cx="7775575" cy="5037221"/>
          </a:xfrm>
          <a:solidFill>
            <a:srgbClr val="90278E"/>
          </a:solidFill>
        </p:spPr>
      </p:pic>
      <p:sp>
        <p:nvSpPr>
          <p:cNvPr id="6" name="Slide Number Placeholder 5">
            <a:extLst>
              <a:ext uri="{FF2B5EF4-FFF2-40B4-BE49-F238E27FC236}">
                <a16:creationId xmlns:a16="http://schemas.microsoft.com/office/drawing/2014/main" id="{DAE06390-5A6E-C04D-FDAF-6573B0F279E6}"/>
              </a:ext>
            </a:extLst>
          </p:cNvPr>
          <p:cNvSpPr>
            <a:spLocks noGrp="1"/>
          </p:cNvSpPr>
          <p:nvPr>
            <p:ph type="sldNum" sz="quarter" idx="4"/>
          </p:nvPr>
        </p:nvSpPr>
        <p:spPr/>
        <p:txBody>
          <a:bodyPr/>
          <a:lstStyle/>
          <a:p>
            <a:fld id="{9C527BFA-2C0E-4CEC-B6A5-913A56FEF4B4}" type="slidenum">
              <a:rPr lang="fr-CA" smtClean="0"/>
              <a:pPr/>
              <a:t>12</a:t>
            </a:fld>
            <a:endParaRPr lang="fr-CA" dirty="0"/>
          </a:p>
        </p:txBody>
      </p:sp>
      <p:sp>
        <p:nvSpPr>
          <p:cNvPr id="5" name="TextBox 4">
            <a:extLst>
              <a:ext uri="{FF2B5EF4-FFF2-40B4-BE49-F238E27FC236}">
                <a16:creationId xmlns:a16="http://schemas.microsoft.com/office/drawing/2014/main" id="{5DA3BF70-D801-E62A-4F88-52892F1678B4}"/>
              </a:ext>
            </a:extLst>
          </p:cNvPr>
          <p:cNvSpPr txBox="1"/>
          <p:nvPr/>
        </p:nvSpPr>
        <p:spPr>
          <a:xfrm>
            <a:off x="601381" y="10393101"/>
            <a:ext cx="6241380" cy="523220"/>
          </a:xfrm>
          <a:prstGeom prst="rect">
            <a:avLst/>
          </a:prstGeom>
          <a:noFill/>
        </p:spPr>
        <p:txBody>
          <a:bodyPr wrap="square" rtlCol="0">
            <a:spAutoFit/>
          </a:bodyPr>
          <a:lstStyle/>
          <a:p>
            <a:r>
              <a:rPr lang="en-US" sz="700" dirty="0">
                <a:effectLst/>
                <a:latin typeface="Segoe UI" panose="020B0502040204020203" pitchFamily="34" charset="0"/>
              </a:rPr>
              <a:t>1 : ‘How to teach a case’, Kennedy School of Government Case </a:t>
            </a:r>
            <a:r>
              <a:rPr lang="en-US" sz="700" dirty="0" err="1">
                <a:effectLst/>
                <a:latin typeface="Segoe UI" panose="020B0502040204020203" pitchFamily="34" charset="0"/>
              </a:rPr>
              <a:t>Programme</a:t>
            </a:r>
            <a:r>
              <a:rPr lang="en-US" sz="700" dirty="0">
                <a:effectLst/>
                <a:latin typeface="Segoe UI" panose="020B0502040204020203" pitchFamily="34" charset="0"/>
              </a:rPr>
              <a:t>, case no. C18-95-1285.0.*</a:t>
            </a:r>
            <a:endParaRPr lang="en-US" sz="700" dirty="0">
              <a:effectLst/>
              <a:latin typeface="Arial" panose="020B0604020202020204" pitchFamily="34" charset="0"/>
            </a:endParaRPr>
          </a:p>
          <a:p>
            <a:r>
              <a:rPr lang="en-IE" sz="700" dirty="0"/>
              <a:t>2 ; </a:t>
            </a:r>
            <a:r>
              <a:rPr lang="en-US" sz="700" dirty="0"/>
              <a:t>‘The case method as a strategy for teaching policy analysis to undergraduates’, Journal of Economic Education, vol. 26, pp. 29–38. JSTOR: </a:t>
            </a:r>
            <a:r>
              <a:rPr lang="en-US" sz="700" dirty="0">
                <a:hlinkClick r:id="rId4"/>
              </a:rPr>
              <a:t>https://www.jstor.org/stable/1183463</a:t>
            </a:r>
            <a:endParaRPr lang="en-US" sz="700" dirty="0"/>
          </a:p>
          <a:p>
            <a:endParaRPr lang="en-IE" sz="700" dirty="0"/>
          </a:p>
        </p:txBody>
      </p:sp>
    </p:spTree>
    <p:extLst>
      <p:ext uri="{BB962C8B-B14F-4D97-AF65-F5344CB8AC3E}">
        <p14:creationId xmlns:p14="http://schemas.microsoft.com/office/powerpoint/2010/main" val="4130255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B4B731-6673-0ECC-F9FF-552D5058520D}"/>
              </a:ext>
            </a:extLst>
          </p:cNvPr>
          <p:cNvSpPr>
            <a:spLocks noGrp="1"/>
          </p:cNvSpPr>
          <p:nvPr>
            <p:ph type="body" sz="quarter" idx="32"/>
          </p:nvPr>
        </p:nvSpPr>
        <p:spPr>
          <a:xfrm>
            <a:off x="534570" y="2351621"/>
            <a:ext cx="6526988" cy="4933707"/>
          </a:xfr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srgbClr val="90278E"/>
                </a:solidFill>
                <a:effectLst/>
                <a:uLnTx/>
                <a:uFillTx/>
                <a:latin typeface="Calibri" panose="020F0502020204030204" pitchFamily="34" charset="0"/>
                <a:ea typeface="+mn-ea"/>
                <a:cs typeface="Calibri" panose="020F0502020204030204" pitchFamily="34" charset="0"/>
              </a:rPr>
              <a:t>Establishing knowledge within a real-world context; </a:t>
            </a:r>
            <a:r>
              <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the case method supports and facilitates the comprehension of basic knowledge. It involves the recall of a wide range of material but all that is required is bringing appropriate information to mind, not necessarily understanding its meaning. When combined with other training content, the case method is used to broaden knowledge.</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srgbClr val="90278E"/>
                </a:solidFill>
                <a:effectLst/>
                <a:uLnTx/>
                <a:uFillTx/>
                <a:latin typeface="Calibri" panose="020F0502020204030204" pitchFamily="34" charset="0"/>
                <a:ea typeface="+mn-ea"/>
                <a:cs typeface="Calibri" panose="020F0502020204030204" pitchFamily="34" charset="0"/>
              </a:rPr>
              <a:t>Comprehension. </a:t>
            </a:r>
            <a:r>
              <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This skill is defined as the ability to grasp the meaning of the material. It can be demonstrated by translating material from one form to another, by interpreting material and by extrapolating information. By basing knowledge within a real-world context, the case method supports and facilitates the comprehension of basic knowledge.</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srgbClr val="90278E"/>
                </a:solidFill>
                <a:effectLst/>
                <a:uLnTx/>
                <a:uFillTx/>
                <a:latin typeface="Calibri" panose="020F0502020204030204" pitchFamily="34" charset="0"/>
                <a:ea typeface="+mn-ea"/>
                <a:cs typeface="Calibri" panose="020F0502020204030204" pitchFamily="34" charset="0"/>
              </a:rPr>
              <a:t>Application. </a:t>
            </a:r>
            <a:r>
              <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This is the ability to use learned material in new and concrete situations (i.e. taking influence to apply learning in their own tourism leadership journey). Through our collection of Good Practice cases, learners develop an understanding of how theory is applied in real-world contexts.</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srgbClr val="90278E"/>
                </a:solidFill>
                <a:effectLst/>
                <a:uLnTx/>
                <a:uFillTx/>
                <a:latin typeface="Calibri" panose="020F0502020204030204" pitchFamily="34" charset="0"/>
                <a:ea typeface="+mn-ea"/>
                <a:cs typeface="Calibri" panose="020F0502020204030204" pitchFamily="34" charset="0"/>
              </a:rPr>
              <a:t>Analysis.</a:t>
            </a:r>
            <a:r>
              <a:rPr kumimoji="0" lang="en-IE" sz="1200" b="1"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 </a:t>
            </a:r>
            <a:r>
              <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Our Good Practices require students to break down complex information, establish relationships and identify issues. The process generally includes identification of the various parts, analysis of the relationships among the parts and recognition of the principles involved.  As already mentioned, analysis is at the centre of the case method.</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srgbClr val="90278E"/>
                </a:solidFill>
                <a:effectLst/>
                <a:uLnTx/>
                <a:uFillTx/>
                <a:latin typeface="Calibri" panose="020F0502020204030204" pitchFamily="34" charset="0"/>
                <a:ea typeface="+mn-ea"/>
                <a:cs typeface="Calibri" panose="020F0502020204030204" pitchFamily="34" charset="0"/>
              </a:rPr>
              <a:t>Synthesis</a:t>
            </a:r>
            <a:r>
              <a:rPr kumimoji="0" lang="en-IE" sz="1200" b="1"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 </a:t>
            </a:r>
            <a:r>
              <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This skill refers to the ability to put parts together to form a new whole. The process may involve, for example, the production their own new business model development plan or research of new avenues to keep up to speed with trends and current events (e.g., efforts to aligns with ethe Green Deal).</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srgbClr val="90278E"/>
                </a:solidFill>
                <a:effectLst/>
                <a:uLnTx/>
                <a:uFillTx/>
                <a:latin typeface="Calibri" panose="020F0502020204030204" pitchFamily="34" charset="0"/>
                <a:ea typeface="+mn-ea"/>
                <a:cs typeface="Calibri" panose="020F0502020204030204" pitchFamily="34" charset="0"/>
              </a:rPr>
              <a:t>Evaluation. </a:t>
            </a:r>
            <a:r>
              <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Critical evaluation is concerned with the ability to judge the value of material for a given purpose. After having analysed and synthesised a particular case, learners should engage in an evaluation of alternative policies or strategies available to the Good Practice business. This can include an evaluation of decisions already taken against possible alternative solutions.</a:t>
            </a:r>
          </a:p>
          <a:p>
            <a:endParaRPr lang="en-IE" sz="1200" dirty="0">
              <a:solidFill>
                <a:srgbClr val="000D41"/>
              </a:solidFill>
            </a:endParaRPr>
          </a:p>
        </p:txBody>
      </p:sp>
      <p:sp>
        <p:nvSpPr>
          <p:cNvPr id="3" name="Text Placeholder 2">
            <a:extLst>
              <a:ext uri="{FF2B5EF4-FFF2-40B4-BE49-F238E27FC236}">
                <a16:creationId xmlns:a16="http://schemas.microsoft.com/office/drawing/2014/main" id="{79520C52-BE55-3662-B045-277B78D88266}"/>
              </a:ext>
            </a:extLst>
          </p:cNvPr>
          <p:cNvSpPr>
            <a:spLocks noGrp="1"/>
          </p:cNvSpPr>
          <p:nvPr>
            <p:ph type="body" sz="quarter" idx="33"/>
          </p:nvPr>
        </p:nvSpPr>
        <p:spPr>
          <a:xfrm>
            <a:off x="534571" y="945398"/>
            <a:ext cx="5620569" cy="1477038"/>
          </a:xfrm>
        </p:spPr>
        <p:txBody>
          <a:bodyPr/>
          <a:lstStyle/>
          <a:p>
            <a:r>
              <a:rPr lang="en-US" dirty="0"/>
              <a:t>In terms of the Pedagogy Power of Case Studies, The Case Method Delivers:-</a:t>
            </a:r>
          </a:p>
          <a:p>
            <a:endParaRPr lang="en-IE" dirty="0"/>
          </a:p>
        </p:txBody>
      </p:sp>
      <p:sp>
        <p:nvSpPr>
          <p:cNvPr id="5" name="Slide Number Placeholder 4">
            <a:extLst>
              <a:ext uri="{FF2B5EF4-FFF2-40B4-BE49-F238E27FC236}">
                <a16:creationId xmlns:a16="http://schemas.microsoft.com/office/drawing/2014/main" id="{299754BD-6CE1-8D7B-0705-A80FA1878135}"/>
              </a:ext>
            </a:extLst>
          </p:cNvPr>
          <p:cNvSpPr>
            <a:spLocks noGrp="1"/>
          </p:cNvSpPr>
          <p:nvPr>
            <p:ph type="sldNum" sz="quarter" idx="4"/>
          </p:nvPr>
        </p:nvSpPr>
        <p:spPr/>
        <p:txBody>
          <a:bodyPr/>
          <a:lstStyle/>
          <a:p>
            <a:fld id="{9C527BFA-2C0E-4CEC-B6A5-913A56FEF4B4}" type="slidenum">
              <a:rPr lang="fr-CA" smtClean="0"/>
              <a:pPr/>
              <a:t>13</a:t>
            </a:fld>
            <a:endParaRPr lang="fr-CA" dirty="0"/>
          </a:p>
        </p:txBody>
      </p:sp>
      <p:sp>
        <p:nvSpPr>
          <p:cNvPr id="7" name="TextBox 6">
            <a:extLst>
              <a:ext uri="{FF2B5EF4-FFF2-40B4-BE49-F238E27FC236}">
                <a16:creationId xmlns:a16="http://schemas.microsoft.com/office/drawing/2014/main" id="{D2D4D3B1-FEF7-C86F-8B22-1F0DABC7DDBE}"/>
              </a:ext>
            </a:extLst>
          </p:cNvPr>
          <p:cNvSpPr txBox="1"/>
          <p:nvPr/>
        </p:nvSpPr>
        <p:spPr>
          <a:xfrm>
            <a:off x="534570" y="7438030"/>
            <a:ext cx="6575913" cy="1384995"/>
          </a:xfrm>
          <a:prstGeom prst="rect">
            <a:avLst/>
          </a:prstGeom>
          <a:noFill/>
        </p:spPr>
        <p:txBody>
          <a:bodyPr wrap="square">
            <a:spAutoFit/>
          </a:bodyPr>
          <a:lstStyle/>
          <a:p>
            <a:pPr algn="just"/>
            <a:r>
              <a:rPr lang="en-IE" sz="1200" dirty="0">
                <a:solidFill>
                  <a:srgbClr val="000D41"/>
                </a:solidFill>
                <a:latin typeface="Calibri" panose="020F0502020204030204" pitchFamily="34" charset="0"/>
                <a:cs typeface="Calibri" panose="020F0502020204030204" pitchFamily="34" charset="0"/>
              </a:rPr>
              <a:t>The objective of the Good Practice Guide is to provoke critical thinking and a broadening of perspectives and knowledge of women in Tourism SMEs and the VET bodies on the opportunities to innovate the tourism industry so that it becomes more sustainable in every essence of the word. Either in groups or in individual learning, empower your learners to take over a Good Practice case, and dissect key information in order to identify the problems that arose and find solutions to the problems.</a:t>
            </a:r>
          </a:p>
          <a:p>
            <a:pPr algn="just"/>
            <a:r>
              <a:rPr lang="en-GB" sz="1200" b="1" kern="0" dirty="0">
                <a:solidFill>
                  <a:srgbClr val="000D41"/>
                </a:solidFill>
                <a:latin typeface="Calibri" panose="020F0502020204030204" pitchFamily="34" charset="0"/>
                <a:cs typeface="Calibri" panose="020F0502020204030204" pitchFamily="34" charset="0"/>
              </a:rPr>
              <a:t>This allows learners to be able to:</a:t>
            </a:r>
          </a:p>
          <a:p>
            <a:pPr algn="just"/>
            <a:r>
              <a:rPr lang="en-IE" sz="1200" dirty="0">
                <a:solidFill>
                  <a:srgbClr val="000D41"/>
                </a:solidFill>
                <a:latin typeface="Calibri" panose="020F0502020204030204" pitchFamily="34" charset="0"/>
                <a:cs typeface="Calibri" panose="020F0502020204030204" pitchFamily="34" charset="0"/>
              </a:rPr>
              <a:t> </a:t>
            </a:r>
          </a:p>
        </p:txBody>
      </p:sp>
      <p:cxnSp>
        <p:nvCxnSpPr>
          <p:cNvPr id="9" name="Straight Connector 8">
            <a:extLst>
              <a:ext uri="{FF2B5EF4-FFF2-40B4-BE49-F238E27FC236}">
                <a16:creationId xmlns:a16="http://schemas.microsoft.com/office/drawing/2014/main" id="{D2CF99E0-3570-1A38-E3D3-769588072A6A}"/>
              </a:ext>
            </a:extLst>
          </p:cNvPr>
          <p:cNvCxnSpPr/>
          <p:nvPr/>
        </p:nvCxnSpPr>
        <p:spPr>
          <a:xfrm>
            <a:off x="1707123" y="7285328"/>
            <a:ext cx="4230806" cy="0"/>
          </a:xfrm>
          <a:prstGeom prst="line">
            <a:avLst/>
          </a:prstGeom>
          <a:ln w="38100">
            <a:solidFill>
              <a:srgbClr val="F15B2A"/>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D45596D8-D966-2D9B-5E2E-0DEDDEC9202A}"/>
              </a:ext>
            </a:extLst>
          </p:cNvPr>
          <p:cNvGrpSpPr/>
          <p:nvPr/>
        </p:nvGrpSpPr>
        <p:grpSpPr>
          <a:xfrm>
            <a:off x="3422143" y="8726901"/>
            <a:ext cx="597925" cy="597339"/>
            <a:chOff x="10376768" y="2334933"/>
            <a:chExt cx="920484" cy="919581"/>
          </a:xfrm>
          <a:solidFill>
            <a:srgbClr val="000D41"/>
          </a:solidFill>
        </p:grpSpPr>
        <p:sp>
          <p:nvSpPr>
            <p:cNvPr id="11" name="Freeform 179">
              <a:extLst>
                <a:ext uri="{FF2B5EF4-FFF2-40B4-BE49-F238E27FC236}">
                  <a16:creationId xmlns:a16="http://schemas.microsoft.com/office/drawing/2014/main" id="{06194DDD-C2C8-9AC7-6177-17E599D7EB9D}"/>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F15B2A"/>
            </a:solidFill>
            <a:ln w="9028" cap="flat">
              <a:noFill/>
              <a:prstDash val="solid"/>
              <a:miter/>
            </a:ln>
          </p:spPr>
          <p:txBody>
            <a:bodyPr rtlCol="0" anchor="ctr"/>
            <a:lstStyle/>
            <a:p>
              <a:endParaRPr lang="en-US">
                <a:solidFill>
                  <a:srgbClr val="58595B"/>
                </a:solidFill>
              </a:endParaRPr>
            </a:p>
          </p:txBody>
        </p:sp>
        <p:sp>
          <p:nvSpPr>
            <p:cNvPr id="12" name="Freeform 180">
              <a:extLst>
                <a:ext uri="{FF2B5EF4-FFF2-40B4-BE49-F238E27FC236}">
                  <a16:creationId xmlns:a16="http://schemas.microsoft.com/office/drawing/2014/main" id="{63150058-3555-E07F-4F64-11C0F9BBAE86}"/>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F15B2A"/>
            </a:solidFill>
            <a:ln w="9028" cap="flat">
              <a:noFill/>
              <a:prstDash val="solid"/>
              <a:miter/>
            </a:ln>
          </p:spPr>
          <p:txBody>
            <a:bodyPr rtlCol="0" anchor="ctr"/>
            <a:lstStyle/>
            <a:p>
              <a:endParaRPr lang="en-US" dirty="0">
                <a:solidFill>
                  <a:srgbClr val="58595B"/>
                </a:solidFill>
              </a:endParaRPr>
            </a:p>
          </p:txBody>
        </p:sp>
        <p:grpSp>
          <p:nvGrpSpPr>
            <p:cNvPr id="13" name="Graphic 2">
              <a:extLst>
                <a:ext uri="{FF2B5EF4-FFF2-40B4-BE49-F238E27FC236}">
                  <a16:creationId xmlns:a16="http://schemas.microsoft.com/office/drawing/2014/main" id="{1FC76476-3648-8992-D1F1-181DFBA63BA7}"/>
                </a:ext>
              </a:extLst>
            </p:cNvPr>
            <p:cNvGrpSpPr/>
            <p:nvPr/>
          </p:nvGrpSpPr>
          <p:grpSpPr>
            <a:xfrm>
              <a:off x="10376768" y="2334933"/>
              <a:ext cx="920484" cy="919581"/>
              <a:chOff x="10376768" y="2334933"/>
              <a:chExt cx="920484" cy="919581"/>
            </a:xfrm>
            <a:grpFill/>
          </p:grpSpPr>
          <p:sp>
            <p:nvSpPr>
              <p:cNvPr id="14" name="Freeform 182">
                <a:extLst>
                  <a:ext uri="{FF2B5EF4-FFF2-40B4-BE49-F238E27FC236}">
                    <a16:creationId xmlns:a16="http://schemas.microsoft.com/office/drawing/2014/main" id="{9C6D7B72-F71E-8BF6-1A07-DA3C4556B6BA}"/>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a:solidFill>
                    <a:srgbClr val="58595B"/>
                  </a:solidFill>
                </a:endParaRPr>
              </a:p>
            </p:txBody>
          </p:sp>
          <p:sp>
            <p:nvSpPr>
              <p:cNvPr id="15" name="Freeform 183">
                <a:extLst>
                  <a:ext uri="{FF2B5EF4-FFF2-40B4-BE49-F238E27FC236}">
                    <a16:creationId xmlns:a16="http://schemas.microsoft.com/office/drawing/2014/main" id="{44699149-4EF2-BEC2-AF77-E005547E2EA6}"/>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a:solidFill>
                    <a:srgbClr val="58595B"/>
                  </a:solidFill>
                </a:endParaRPr>
              </a:p>
            </p:txBody>
          </p:sp>
        </p:grpSp>
      </p:grpSp>
      <p:grpSp>
        <p:nvGrpSpPr>
          <p:cNvPr id="16" name="Group 15">
            <a:extLst>
              <a:ext uri="{FF2B5EF4-FFF2-40B4-BE49-F238E27FC236}">
                <a16:creationId xmlns:a16="http://schemas.microsoft.com/office/drawing/2014/main" id="{961797A6-8368-3BB9-603E-E80C64B8CFDA}"/>
              </a:ext>
            </a:extLst>
          </p:cNvPr>
          <p:cNvGrpSpPr/>
          <p:nvPr/>
        </p:nvGrpSpPr>
        <p:grpSpPr>
          <a:xfrm>
            <a:off x="4696882" y="9580357"/>
            <a:ext cx="569078" cy="521654"/>
            <a:chOff x="5632524" y="3887743"/>
            <a:chExt cx="867188" cy="794922"/>
          </a:xfrm>
          <a:solidFill>
            <a:srgbClr val="000D41"/>
          </a:solidFill>
        </p:grpSpPr>
        <p:sp>
          <p:nvSpPr>
            <p:cNvPr id="17" name="Freeform 166">
              <a:extLst>
                <a:ext uri="{FF2B5EF4-FFF2-40B4-BE49-F238E27FC236}">
                  <a16:creationId xmlns:a16="http://schemas.microsoft.com/office/drawing/2014/main" id="{8DE62E5C-0620-F98E-A101-8AE2B671D5A5}"/>
                </a:ext>
              </a:extLst>
            </p:cNvPr>
            <p:cNvSpPr/>
            <p:nvPr/>
          </p:nvSpPr>
          <p:spPr>
            <a:xfrm>
              <a:off x="6219683" y="3963622"/>
              <a:ext cx="173437" cy="160791"/>
            </a:xfrm>
            <a:custGeom>
              <a:avLst/>
              <a:gdLst>
                <a:gd name="connsiteX0" fmla="*/ 158985 w 173437"/>
                <a:gd name="connsiteY0" fmla="*/ 0 h 160791"/>
                <a:gd name="connsiteX1" fmla="*/ 173438 w 173437"/>
                <a:gd name="connsiteY1" fmla="*/ 14453 h 160791"/>
                <a:gd name="connsiteX2" fmla="*/ 173438 w 173437"/>
                <a:gd name="connsiteY2" fmla="*/ 101172 h 160791"/>
                <a:gd name="connsiteX3" fmla="*/ 158985 w 173437"/>
                <a:gd name="connsiteY3" fmla="*/ 115625 h 160791"/>
                <a:gd name="connsiteX4" fmla="*/ 144531 w 173437"/>
                <a:gd name="connsiteY4" fmla="*/ 130079 h 160791"/>
                <a:gd name="connsiteX5" fmla="*/ 144531 w 173437"/>
                <a:gd name="connsiteY5" fmla="*/ 160791 h 160791"/>
                <a:gd name="connsiteX6" fmla="*/ 80396 w 173437"/>
                <a:gd name="connsiteY6" fmla="*/ 118335 h 160791"/>
                <a:gd name="connsiteX7" fmla="*/ 72266 w 173437"/>
                <a:gd name="connsiteY7" fmla="*/ 115625 h 160791"/>
                <a:gd name="connsiteX8" fmla="*/ 14453 w 173437"/>
                <a:gd name="connsiteY8" fmla="*/ 115625 h 160791"/>
                <a:gd name="connsiteX9" fmla="*/ 0 w 173437"/>
                <a:gd name="connsiteY9" fmla="*/ 101172 h 160791"/>
                <a:gd name="connsiteX10" fmla="*/ 0 w 173437"/>
                <a:gd name="connsiteY10" fmla="*/ 89429 h 160791"/>
                <a:gd name="connsiteX11" fmla="*/ 4517 w 173437"/>
                <a:gd name="connsiteY11" fmla="*/ 86719 h 160791"/>
                <a:gd name="connsiteX12" fmla="*/ 57813 w 173437"/>
                <a:gd name="connsiteY12" fmla="*/ 86719 h 160791"/>
                <a:gd name="connsiteX13" fmla="*/ 101172 w 173437"/>
                <a:gd name="connsiteY13" fmla="*/ 43359 h 160791"/>
                <a:gd name="connsiteX14" fmla="*/ 101172 w 173437"/>
                <a:gd name="connsiteY14" fmla="*/ 0 h 160791"/>
                <a:gd name="connsiteX15" fmla="*/ 158985 w 173437"/>
                <a:gd name="connsiteY15" fmla="*/ 0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3437" h="160791">
                  <a:moveTo>
                    <a:pt x="158985" y="0"/>
                  </a:moveTo>
                  <a:cubicBezTo>
                    <a:pt x="167114" y="0"/>
                    <a:pt x="173438" y="6323"/>
                    <a:pt x="173438" y="14453"/>
                  </a:cubicBezTo>
                  <a:lnTo>
                    <a:pt x="173438" y="101172"/>
                  </a:lnTo>
                  <a:cubicBezTo>
                    <a:pt x="173438" y="109302"/>
                    <a:pt x="167114" y="115625"/>
                    <a:pt x="158985" y="115625"/>
                  </a:cubicBezTo>
                  <a:cubicBezTo>
                    <a:pt x="150855" y="115625"/>
                    <a:pt x="144531" y="121948"/>
                    <a:pt x="144531" y="130079"/>
                  </a:cubicBezTo>
                  <a:lnTo>
                    <a:pt x="144531" y="160791"/>
                  </a:lnTo>
                  <a:lnTo>
                    <a:pt x="80396" y="118335"/>
                  </a:lnTo>
                  <a:cubicBezTo>
                    <a:pt x="77686" y="116529"/>
                    <a:pt x="74976" y="115625"/>
                    <a:pt x="72266" y="115625"/>
                  </a:cubicBezTo>
                  <a:lnTo>
                    <a:pt x="14453" y="115625"/>
                  </a:lnTo>
                  <a:cubicBezTo>
                    <a:pt x="6323" y="115625"/>
                    <a:pt x="0" y="109302"/>
                    <a:pt x="0" y="101172"/>
                  </a:cubicBezTo>
                  <a:lnTo>
                    <a:pt x="0" y="89429"/>
                  </a:lnTo>
                  <a:lnTo>
                    <a:pt x="4517" y="86719"/>
                  </a:lnTo>
                  <a:lnTo>
                    <a:pt x="57813" y="86719"/>
                  </a:lnTo>
                  <a:cubicBezTo>
                    <a:pt x="81299" y="86719"/>
                    <a:pt x="101172" y="66846"/>
                    <a:pt x="101172" y="43359"/>
                  </a:cubicBezTo>
                  <a:lnTo>
                    <a:pt x="101172" y="0"/>
                  </a:lnTo>
                  <a:lnTo>
                    <a:pt x="158985" y="0"/>
                  </a:lnTo>
                  <a:close/>
                </a:path>
              </a:pathLst>
            </a:custGeom>
            <a:solidFill>
              <a:srgbClr val="F15B2A"/>
            </a:solidFill>
            <a:ln w="9028" cap="flat">
              <a:noFill/>
              <a:prstDash val="solid"/>
              <a:miter/>
            </a:ln>
          </p:spPr>
          <p:txBody>
            <a:bodyPr rtlCol="0" anchor="ctr"/>
            <a:lstStyle/>
            <a:p>
              <a:endParaRPr lang="en-US">
                <a:solidFill>
                  <a:srgbClr val="58595B"/>
                </a:solidFill>
              </a:endParaRPr>
            </a:p>
          </p:txBody>
        </p:sp>
        <p:sp>
          <p:nvSpPr>
            <p:cNvPr id="18" name="Freeform 167">
              <a:extLst>
                <a:ext uri="{FF2B5EF4-FFF2-40B4-BE49-F238E27FC236}">
                  <a16:creationId xmlns:a16="http://schemas.microsoft.com/office/drawing/2014/main" id="{E36922A0-DEB6-9FD0-CA44-E7D065A52C42}"/>
                </a:ext>
              </a:extLst>
            </p:cNvPr>
            <p:cNvSpPr/>
            <p:nvPr/>
          </p:nvSpPr>
          <p:spPr>
            <a:xfrm>
              <a:off x="6118511" y="3905809"/>
              <a:ext cx="173437" cy="160791"/>
            </a:xfrm>
            <a:custGeom>
              <a:avLst/>
              <a:gdLst>
                <a:gd name="connsiteX0" fmla="*/ 0 w 173437"/>
                <a:gd name="connsiteY0" fmla="*/ 14453 h 160791"/>
                <a:gd name="connsiteX1" fmla="*/ 14453 w 173437"/>
                <a:gd name="connsiteY1" fmla="*/ 0 h 160791"/>
                <a:gd name="connsiteX2" fmla="*/ 158985 w 173437"/>
                <a:gd name="connsiteY2" fmla="*/ 0 h 160791"/>
                <a:gd name="connsiteX3" fmla="*/ 173438 w 173437"/>
                <a:gd name="connsiteY3" fmla="*/ 14453 h 160791"/>
                <a:gd name="connsiteX4" fmla="*/ 173438 w 173437"/>
                <a:gd name="connsiteY4" fmla="*/ 28906 h 160791"/>
                <a:gd name="connsiteX5" fmla="*/ 115625 w 173437"/>
                <a:gd name="connsiteY5" fmla="*/ 28906 h 160791"/>
                <a:gd name="connsiteX6" fmla="*/ 72266 w 173437"/>
                <a:gd name="connsiteY6" fmla="*/ 72266 h 160791"/>
                <a:gd name="connsiteX7" fmla="*/ 72266 w 173437"/>
                <a:gd name="connsiteY7" fmla="*/ 131885 h 160791"/>
                <a:gd name="connsiteX8" fmla="*/ 28906 w 173437"/>
                <a:gd name="connsiteY8" fmla="*/ 160791 h 160791"/>
                <a:gd name="connsiteX9" fmla="*/ 28906 w 173437"/>
                <a:gd name="connsiteY9" fmla="*/ 130078 h 160791"/>
                <a:gd name="connsiteX10" fmla="*/ 14453 w 173437"/>
                <a:gd name="connsiteY10" fmla="*/ 115625 h 160791"/>
                <a:gd name="connsiteX11" fmla="*/ 0 w 173437"/>
                <a:gd name="connsiteY11" fmla="*/ 101172 h 160791"/>
                <a:gd name="connsiteX12" fmla="*/ 0 w 173437"/>
                <a:gd name="connsiteY12"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437" h="160791">
                  <a:moveTo>
                    <a:pt x="0" y="14453"/>
                  </a:moveTo>
                  <a:cubicBezTo>
                    <a:pt x="0" y="6323"/>
                    <a:pt x="6323" y="0"/>
                    <a:pt x="14453" y="0"/>
                  </a:cubicBezTo>
                  <a:lnTo>
                    <a:pt x="158985" y="0"/>
                  </a:lnTo>
                  <a:cubicBezTo>
                    <a:pt x="167114" y="0"/>
                    <a:pt x="173438" y="6323"/>
                    <a:pt x="173438" y="14453"/>
                  </a:cubicBezTo>
                  <a:lnTo>
                    <a:pt x="173438" y="28906"/>
                  </a:lnTo>
                  <a:lnTo>
                    <a:pt x="115625" y="28906"/>
                  </a:lnTo>
                  <a:cubicBezTo>
                    <a:pt x="92139" y="28906"/>
                    <a:pt x="72266" y="48779"/>
                    <a:pt x="72266" y="72266"/>
                  </a:cubicBezTo>
                  <a:lnTo>
                    <a:pt x="72266" y="131885"/>
                  </a:lnTo>
                  <a:lnTo>
                    <a:pt x="28906" y="160791"/>
                  </a:lnTo>
                  <a:lnTo>
                    <a:pt x="28906" y="130078"/>
                  </a:lnTo>
                  <a:cubicBezTo>
                    <a:pt x="28906" y="121948"/>
                    <a:pt x="22583" y="115625"/>
                    <a:pt x="14453" y="115625"/>
                  </a:cubicBezTo>
                  <a:cubicBezTo>
                    <a:pt x="6323" y="115625"/>
                    <a:pt x="0" y="109302"/>
                    <a:pt x="0" y="101172"/>
                  </a:cubicBezTo>
                  <a:lnTo>
                    <a:pt x="0" y="14453"/>
                  </a:lnTo>
                  <a:close/>
                </a:path>
              </a:pathLst>
            </a:custGeom>
            <a:solidFill>
              <a:srgbClr val="F15B2A"/>
            </a:solidFill>
            <a:ln w="9028" cap="flat">
              <a:noFill/>
              <a:prstDash val="solid"/>
              <a:miter/>
            </a:ln>
          </p:spPr>
          <p:txBody>
            <a:bodyPr rtlCol="0" anchor="ctr"/>
            <a:lstStyle/>
            <a:p>
              <a:endParaRPr lang="en-US">
                <a:solidFill>
                  <a:srgbClr val="58595B"/>
                </a:solidFill>
              </a:endParaRPr>
            </a:p>
          </p:txBody>
        </p:sp>
        <p:sp>
          <p:nvSpPr>
            <p:cNvPr id="19" name="Freeform 168">
              <a:extLst>
                <a:ext uri="{FF2B5EF4-FFF2-40B4-BE49-F238E27FC236}">
                  <a16:creationId xmlns:a16="http://schemas.microsoft.com/office/drawing/2014/main" id="{F4BE10ED-7F65-183E-3A4A-B70B3B8590BC}"/>
                </a:ext>
              </a:extLst>
            </p:cNvPr>
            <p:cNvSpPr/>
            <p:nvPr/>
          </p:nvSpPr>
          <p:spPr>
            <a:xfrm>
              <a:off x="5699369" y="3949169"/>
              <a:ext cx="202343" cy="160791"/>
            </a:xfrm>
            <a:custGeom>
              <a:avLst/>
              <a:gdLst>
                <a:gd name="connsiteX0" fmla="*/ 0 w 202343"/>
                <a:gd name="connsiteY0" fmla="*/ 14453 h 160791"/>
                <a:gd name="connsiteX1" fmla="*/ 14453 w 202343"/>
                <a:gd name="connsiteY1" fmla="*/ 0 h 160791"/>
                <a:gd name="connsiteX2" fmla="*/ 187891 w 202343"/>
                <a:gd name="connsiteY2" fmla="*/ 0 h 160791"/>
                <a:gd name="connsiteX3" fmla="*/ 202344 w 202343"/>
                <a:gd name="connsiteY3" fmla="*/ 14453 h 160791"/>
                <a:gd name="connsiteX4" fmla="*/ 202344 w 202343"/>
                <a:gd name="connsiteY4" fmla="*/ 101172 h 160791"/>
                <a:gd name="connsiteX5" fmla="*/ 187891 w 202343"/>
                <a:gd name="connsiteY5" fmla="*/ 115625 h 160791"/>
                <a:gd name="connsiteX6" fmla="*/ 115625 w 202343"/>
                <a:gd name="connsiteY6" fmla="*/ 115625 h 160791"/>
                <a:gd name="connsiteX7" fmla="*/ 107495 w 202343"/>
                <a:gd name="connsiteY7" fmla="*/ 118335 h 160791"/>
                <a:gd name="connsiteX8" fmla="*/ 43360 w 202343"/>
                <a:gd name="connsiteY8" fmla="*/ 160791 h 160791"/>
                <a:gd name="connsiteX9" fmla="*/ 43360 w 202343"/>
                <a:gd name="connsiteY9" fmla="*/ 130078 h 160791"/>
                <a:gd name="connsiteX10" fmla="*/ 28906 w 202343"/>
                <a:gd name="connsiteY10" fmla="*/ 115625 h 160791"/>
                <a:gd name="connsiteX11" fmla="*/ 14453 w 202343"/>
                <a:gd name="connsiteY11" fmla="*/ 115625 h 160791"/>
                <a:gd name="connsiteX12" fmla="*/ 0 w 202343"/>
                <a:gd name="connsiteY12" fmla="*/ 101172 h 160791"/>
                <a:gd name="connsiteX13" fmla="*/ 0 w 202343"/>
                <a:gd name="connsiteY13"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343" h="160791">
                  <a:moveTo>
                    <a:pt x="0" y="14453"/>
                  </a:moveTo>
                  <a:cubicBezTo>
                    <a:pt x="0" y="6323"/>
                    <a:pt x="6323" y="0"/>
                    <a:pt x="14453" y="0"/>
                  </a:cubicBezTo>
                  <a:lnTo>
                    <a:pt x="187891" y="0"/>
                  </a:lnTo>
                  <a:cubicBezTo>
                    <a:pt x="196021" y="0"/>
                    <a:pt x="202344" y="6323"/>
                    <a:pt x="202344" y="14453"/>
                  </a:cubicBezTo>
                  <a:lnTo>
                    <a:pt x="202344" y="101172"/>
                  </a:lnTo>
                  <a:cubicBezTo>
                    <a:pt x="202344" y="109302"/>
                    <a:pt x="196021" y="115625"/>
                    <a:pt x="187891" y="115625"/>
                  </a:cubicBezTo>
                  <a:lnTo>
                    <a:pt x="115625" y="115625"/>
                  </a:lnTo>
                  <a:cubicBezTo>
                    <a:pt x="112915" y="115625"/>
                    <a:pt x="110205" y="116528"/>
                    <a:pt x="107495" y="118335"/>
                  </a:cubicBezTo>
                  <a:lnTo>
                    <a:pt x="43360" y="160791"/>
                  </a:lnTo>
                  <a:lnTo>
                    <a:pt x="43360" y="130078"/>
                  </a:lnTo>
                  <a:cubicBezTo>
                    <a:pt x="43360" y="121948"/>
                    <a:pt x="37036" y="115625"/>
                    <a:pt x="28906" y="115625"/>
                  </a:cubicBezTo>
                  <a:lnTo>
                    <a:pt x="14453" y="115625"/>
                  </a:lnTo>
                  <a:cubicBezTo>
                    <a:pt x="6323" y="115625"/>
                    <a:pt x="0" y="109302"/>
                    <a:pt x="0" y="101172"/>
                  </a:cubicBezTo>
                  <a:lnTo>
                    <a:pt x="0" y="14453"/>
                  </a:lnTo>
                  <a:close/>
                </a:path>
              </a:pathLst>
            </a:custGeom>
            <a:solidFill>
              <a:srgbClr val="F15B2A"/>
            </a:solidFill>
            <a:ln w="9028" cap="flat">
              <a:noFill/>
              <a:prstDash val="solid"/>
              <a:miter/>
            </a:ln>
          </p:spPr>
          <p:txBody>
            <a:bodyPr rtlCol="0" anchor="ctr"/>
            <a:lstStyle/>
            <a:p>
              <a:endParaRPr lang="en-US">
                <a:solidFill>
                  <a:srgbClr val="58595B"/>
                </a:solidFill>
              </a:endParaRPr>
            </a:p>
          </p:txBody>
        </p:sp>
        <p:grpSp>
          <p:nvGrpSpPr>
            <p:cNvPr id="20" name="Graphic 2">
              <a:extLst>
                <a:ext uri="{FF2B5EF4-FFF2-40B4-BE49-F238E27FC236}">
                  <a16:creationId xmlns:a16="http://schemas.microsoft.com/office/drawing/2014/main" id="{2F2FB4FA-DDDC-967D-5481-D3EF62C0C79F}"/>
                </a:ext>
              </a:extLst>
            </p:cNvPr>
            <p:cNvGrpSpPr/>
            <p:nvPr/>
          </p:nvGrpSpPr>
          <p:grpSpPr>
            <a:xfrm>
              <a:off x="5632524" y="3887743"/>
              <a:ext cx="867188" cy="794922"/>
              <a:chOff x="5632524" y="3887743"/>
              <a:chExt cx="867188" cy="794922"/>
            </a:xfrm>
            <a:grpFill/>
          </p:grpSpPr>
          <p:sp>
            <p:nvSpPr>
              <p:cNvPr id="21" name="Freeform 170">
                <a:extLst>
                  <a:ext uri="{FF2B5EF4-FFF2-40B4-BE49-F238E27FC236}">
                    <a16:creationId xmlns:a16="http://schemas.microsoft.com/office/drawing/2014/main" id="{9A97D78C-15F0-715F-C8BC-18D2DB9F48C4}"/>
                  </a:ext>
                </a:extLst>
              </p:cNvPr>
              <p:cNvSpPr/>
              <p:nvPr/>
            </p:nvSpPr>
            <p:spPr>
              <a:xfrm>
                <a:off x="5632524" y="4290624"/>
                <a:ext cx="867188" cy="392041"/>
              </a:xfrm>
              <a:custGeom>
                <a:avLst/>
                <a:gdLst>
                  <a:gd name="connsiteX0" fmla="*/ 823829 w 867188"/>
                  <a:gd name="connsiteY0" fmla="*/ 30713 h 392041"/>
                  <a:gd name="connsiteX1" fmla="*/ 785890 w 867188"/>
                  <a:gd name="connsiteY1" fmla="*/ 47876 h 392041"/>
                  <a:gd name="connsiteX2" fmla="*/ 719044 w 867188"/>
                  <a:gd name="connsiteY2" fmla="*/ 88525 h 392041"/>
                  <a:gd name="connsiteX3" fmla="*/ 664845 w 867188"/>
                  <a:gd name="connsiteY3" fmla="*/ 88525 h 392041"/>
                  <a:gd name="connsiteX4" fmla="*/ 650391 w 867188"/>
                  <a:gd name="connsiteY4" fmla="*/ 102979 h 392041"/>
                  <a:gd name="connsiteX5" fmla="*/ 650391 w 867188"/>
                  <a:gd name="connsiteY5" fmla="*/ 131885 h 392041"/>
                  <a:gd name="connsiteX6" fmla="*/ 619679 w 867188"/>
                  <a:gd name="connsiteY6" fmla="*/ 131885 h 392041"/>
                  <a:gd name="connsiteX7" fmla="*/ 607032 w 867188"/>
                  <a:gd name="connsiteY7" fmla="*/ 56909 h 392041"/>
                  <a:gd name="connsiteX8" fmla="*/ 590772 w 867188"/>
                  <a:gd name="connsiteY8" fmla="*/ 45166 h 392041"/>
                  <a:gd name="connsiteX9" fmla="*/ 579029 w 867188"/>
                  <a:gd name="connsiteY9" fmla="*/ 61426 h 392041"/>
                  <a:gd name="connsiteX10" fmla="*/ 590772 w 867188"/>
                  <a:gd name="connsiteY10" fmla="*/ 130982 h 392041"/>
                  <a:gd name="connsiteX11" fmla="*/ 548316 w 867188"/>
                  <a:gd name="connsiteY11" fmla="*/ 130982 h 392041"/>
                  <a:gd name="connsiteX12" fmla="*/ 537476 w 867188"/>
                  <a:gd name="connsiteY12" fmla="*/ 56909 h 392041"/>
                  <a:gd name="connsiteX13" fmla="*/ 513990 w 867188"/>
                  <a:gd name="connsiteY13" fmla="*/ 24390 h 392041"/>
                  <a:gd name="connsiteX14" fmla="*/ 469727 w 867188"/>
                  <a:gd name="connsiteY14" fmla="*/ 1807 h 392041"/>
                  <a:gd name="connsiteX15" fmla="*/ 463404 w 867188"/>
                  <a:gd name="connsiteY15" fmla="*/ 0 h 392041"/>
                  <a:gd name="connsiteX16" fmla="*/ 405591 w 867188"/>
                  <a:gd name="connsiteY16" fmla="*/ 0 h 392041"/>
                  <a:gd name="connsiteX17" fmla="*/ 399268 w 867188"/>
                  <a:gd name="connsiteY17" fmla="*/ 1807 h 392041"/>
                  <a:gd name="connsiteX18" fmla="*/ 355005 w 867188"/>
                  <a:gd name="connsiteY18" fmla="*/ 24390 h 392041"/>
                  <a:gd name="connsiteX19" fmla="*/ 331519 w 867188"/>
                  <a:gd name="connsiteY19" fmla="*/ 56909 h 392041"/>
                  <a:gd name="connsiteX20" fmla="*/ 320679 w 867188"/>
                  <a:gd name="connsiteY20" fmla="*/ 130982 h 392041"/>
                  <a:gd name="connsiteX21" fmla="*/ 278223 w 867188"/>
                  <a:gd name="connsiteY21" fmla="*/ 130982 h 392041"/>
                  <a:gd name="connsiteX22" fmla="*/ 289966 w 867188"/>
                  <a:gd name="connsiteY22" fmla="*/ 61426 h 392041"/>
                  <a:gd name="connsiteX23" fmla="*/ 278223 w 867188"/>
                  <a:gd name="connsiteY23" fmla="*/ 45166 h 392041"/>
                  <a:gd name="connsiteX24" fmla="*/ 261963 w 867188"/>
                  <a:gd name="connsiteY24" fmla="*/ 56909 h 392041"/>
                  <a:gd name="connsiteX25" fmla="*/ 261963 w 867188"/>
                  <a:gd name="connsiteY25" fmla="*/ 56909 h 392041"/>
                  <a:gd name="connsiteX26" fmla="*/ 249317 w 867188"/>
                  <a:gd name="connsiteY26" fmla="*/ 131885 h 392041"/>
                  <a:gd name="connsiteX27" fmla="*/ 216797 w 867188"/>
                  <a:gd name="connsiteY27" fmla="*/ 131885 h 392041"/>
                  <a:gd name="connsiteX28" fmla="*/ 216797 w 867188"/>
                  <a:gd name="connsiteY28" fmla="*/ 102979 h 392041"/>
                  <a:gd name="connsiteX29" fmla="*/ 202344 w 867188"/>
                  <a:gd name="connsiteY29" fmla="*/ 88525 h 392041"/>
                  <a:gd name="connsiteX30" fmla="*/ 148145 w 867188"/>
                  <a:gd name="connsiteY30" fmla="*/ 88525 h 392041"/>
                  <a:gd name="connsiteX31" fmla="*/ 81299 w 867188"/>
                  <a:gd name="connsiteY31" fmla="*/ 47876 h 392041"/>
                  <a:gd name="connsiteX32" fmla="*/ 43359 w 867188"/>
                  <a:gd name="connsiteY32" fmla="*/ 30713 h 392041"/>
                  <a:gd name="connsiteX33" fmla="*/ 0 w 867188"/>
                  <a:gd name="connsiteY33" fmla="*/ 74072 h 392041"/>
                  <a:gd name="connsiteX34" fmla="*/ 0 w 867188"/>
                  <a:gd name="connsiteY34" fmla="*/ 247510 h 392041"/>
                  <a:gd name="connsiteX35" fmla="*/ 9937 w 867188"/>
                  <a:gd name="connsiteY35" fmla="*/ 261060 h 392041"/>
                  <a:gd name="connsiteX36" fmla="*/ 14453 w 867188"/>
                  <a:gd name="connsiteY36" fmla="*/ 262866 h 392041"/>
                  <a:gd name="connsiteX37" fmla="*/ 14453 w 867188"/>
                  <a:gd name="connsiteY37" fmla="*/ 363135 h 392041"/>
                  <a:gd name="connsiteX38" fmla="*/ 0 w 867188"/>
                  <a:gd name="connsiteY38" fmla="*/ 363135 h 392041"/>
                  <a:gd name="connsiteX39" fmla="*/ 0 w 867188"/>
                  <a:gd name="connsiteY39" fmla="*/ 392042 h 392041"/>
                  <a:gd name="connsiteX40" fmla="*/ 867189 w 867188"/>
                  <a:gd name="connsiteY40" fmla="*/ 392042 h 392041"/>
                  <a:gd name="connsiteX41" fmla="*/ 867189 w 867188"/>
                  <a:gd name="connsiteY41" fmla="*/ 363135 h 392041"/>
                  <a:gd name="connsiteX42" fmla="*/ 852735 w 867188"/>
                  <a:gd name="connsiteY42" fmla="*/ 363135 h 392041"/>
                  <a:gd name="connsiteX43" fmla="*/ 852735 w 867188"/>
                  <a:gd name="connsiteY43" fmla="*/ 233960 h 392041"/>
                  <a:gd name="connsiteX44" fmla="*/ 858155 w 867188"/>
                  <a:gd name="connsiteY44" fmla="*/ 231250 h 392041"/>
                  <a:gd name="connsiteX45" fmla="*/ 867189 w 867188"/>
                  <a:gd name="connsiteY45" fmla="*/ 217700 h 392041"/>
                  <a:gd name="connsiteX46" fmla="*/ 867189 w 867188"/>
                  <a:gd name="connsiteY46" fmla="*/ 73169 h 392041"/>
                  <a:gd name="connsiteX47" fmla="*/ 823829 w 867188"/>
                  <a:gd name="connsiteY47" fmla="*/ 30713 h 392041"/>
                  <a:gd name="connsiteX48" fmla="*/ 693751 w 867188"/>
                  <a:gd name="connsiteY48" fmla="*/ 303516 h 392041"/>
                  <a:gd name="connsiteX49" fmla="*/ 727174 w 867188"/>
                  <a:gd name="connsiteY49" fmla="*/ 363135 h 392041"/>
                  <a:gd name="connsiteX50" fmla="*/ 693751 w 867188"/>
                  <a:gd name="connsiteY50" fmla="*/ 363135 h 392041"/>
                  <a:gd name="connsiteX51" fmla="*/ 693751 w 867188"/>
                  <a:gd name="connsiteY51" fmla="*/ 303516 h 392041"/>
                  <a:gd name="connsiteX52" fmla="*/ 693751 w 867188"/>
                  <a:gd name="connsiteY52" fmla="*/ 160791 h 392041"/>
                  <a:gd name="connsiteX53" fmla="*/ 737110 w 867188"/>
                  <a:gd name="connsiteY53" fmla="*/ 160791 h 392041"/>
                  <a:gd name="connsiteX54" fmla="*/ 743433 w 867188"/>
                  <a:gd name="connsiteY54" fmla="*/ 158984 h 392041"/>
                  <a:gd name="connsiteX55" fmla="*/ 780470 w 867188"/>
                  <a:gd name="connsiteY55" fmla="*/ 140918 h 392041"/>
                  <a:gd name="connsiteX56" fmla="*/ 780470 w 867188"/>
                  <a:gd name="connsiteY56" fmla="*/ 167114 h 392041"/>
                  <a:gd name="connsiteX57" fmla="*/ 693751 w 867188"/>
                  <a:gd name="connsiteY57" fmla="*/ 221314 h 392041"/>
                  <a:gd name="connsiteX58" fmla="*/ 693751 w 867188"/>
                  <a:gd name="connsiteY58" fmla="*/ 160791 h 392041"/>
                  <a:gd name="connsiteX59" fmla="*/ 359522 w 867188"/>
                  <a:gd name="connsiteY59" fmla="*/ 62329 h 392041"/>
                  <a:gd name="connsiteX60" fmla="*/ 367652 w 867188"/>
                  <a:gd name="connsiteY60" fmla="*/ 51489 h 392041"/>
                  <a:gd name="connsiteX61" fmla="*/ 409205 w 867188"/>
                  <a:gd name="connsiteY61" fmla="*/ 30713 h 392041"/>
                  <a:gd name="connsiteX62" fmla="*/ 459791 w 867188"/>
                  <a:gd name="connsiteY62" fmla="*/ 30713 h 392041"/>
                  <a:gd name="connsiteX63" fmla="*/ 501343 w 867188"/>
                  <a:gd name="connsiteY63" fmla="*/ 51489 h 392041"/>
                  <a:gd name="connsiteX64" fmla="*/ 509473 w 867188"/>
                  <a:gd name="connsiteY64" fmla="*/ 62329 h 392041"/>
                  <a:gd name="connsiteX65" fmla="*/ 519410 w 867188"/>
                  <a:gd name="connsiteY65" fmla="*/ 131885 h 392041"/>
                  <a:gd name="connsiteX66" fmla="*/ 492310 w 867188"/>
                  <a:gd name="connsiteY66" fmla="*/ 131885 h 392041"/>
                  <a:gd name="connsiteX67" fmla="*/ 492310 w 867188"/>
                  <a:gd name="connsiteY67" fmla="*/ 74072 h 392041"/>
                  <a:gd name="connsiteX68" fmla="*/ 477857 w 867188"/>
                  <a:gd name="connsiteY68" fmla="*/ 59619 h 392041"/>
                  <a:gd name="connsiteX69" fmla="*/ 391138 w 867188"/>
                  <a:gd name="connsiteY69" fmla="*/ 59619 h 392041"/>
                  <a:gd name="connsiteX70" fmla="*/ 376685 w 867188"/>
                  <a:gd name="connsiteY70" fmla="*/ 74072 h 392041"/>
                  <a:gd name="connsiteX71" fmla="*/ 376685 w 867188"/>
                  <a:gd name="connsiteY71" fmla="*/ 131885 h 392041"/>
                  <a:gd name="connsiteX72" fmla="*/ 349586 w 867188"/>
                  <a:gd name="connsiteY72" fmla="*/ 131885 h 392041"/>
                  <a:gd name="connsiteX73" fmla="*/ 359522 w 867188"/>
                  <a:gd name="connsiteY73" fmla="*/ 62329 h 392041"/>
                  <a:gd name="connsiteX74" fmla="*/ 462501 w 867188"/>
                  <a:gd name="connsiteY74" fmla="*/ 131885 h 392041"/>
                  <a:gd name="connsiteX75" fmla="*/ 404688 w 867188"/>
                  <a:gd name="connsiteY75" fmla="*/ 131885 h 392041"/>
                  <a:gd name="connsiteX76" fmla="*/ 404688 w 867188"/>
                  <a:gd name="connsiteY76" fmla="*/ 88525 h 392041"/>
                  <a:gd name="connsiteX77" fmla="*/ 462501 w 867188"/>
                  <a:gd name="connsiteY77" fmla="*/ 88525 h 392041"/>
                  <a:gd name="connsiteX78" fmla="*/ 462501 w 867188"/>
                  <a:gd name="connsiteY78" fmla="*/ 131885 h 392041"/>
                  <a:gd name="connsiteX79" fmla="*/ 664845 w 867188"/>
                  <a:gd name="connsiteY79" fmla="*/ 160791 h 392041"/>
                  <a:gd name="connsiteX80" fmla="*/ 664845 w 867188"/>
                  <a:gd name="connsiteY80" fmla="*/ 189698 h 392041"/>
                  <a:gd name="connsiteX81" fmla="*/ 202344 w 867188"/>
                  <a:gd name="connsiteY81" fmla="*/ 189698 h 392041"/>
                  <a:gd name="connsiteX82" fmla="*/ 202344 w 867188"/>
                  <a:gd name="connsiteY82" fmla="*/ 160791 h 392041"/>
                  <a:gd name="connsiteX83" fmla="*/ 664845 w 867188"/>
                  <a:gd name="connsiteY83" fmla="*/ 160791 h 392041"/>
                  <a:gd name="connsiteX84" fmla="*/ 520313 w 867188"/>
                  <a:gd name="connsiteY84" fmla="*/ 221314 h 392041"/>
                  <a:gd name="connsiteX85" fmla="*/ 520313 w 867188"/>
                  <a:gd name="connsiteY85" fmla="*/ 218604 h 392041"/>
                  <a:gd name="connsiteX86" fmla="*/ 607032 w 867188"/>
                  <a:gd name="connsiteY86" fmla="*/ 218604 h 392041"/>
                  <a:gd name="connsiteX87" fmla="*/ 607032 w 867188"/>
                  <a:gd name="connsiteY87" fmla="*/ 363135 h 392041"/>
                  <a:gd name="connsiteX88" fmla="*/ 478760 w 867188"/>
                  <a:gd name="connsiteY88" fmla="*/ 363135 h 392041"/>
                  <a:gd name="connsiteX89" fmla="*/ 490503 w 867188"/>
                  <a:gd name="connsiteY89" fmla="*/ 268287 h 392041"/>
                  <a:gd name="connsiteX90" fmla="*/ 507667 w 867188"/>
                  <a:gd name="connsiteY90" fmla="*/ 251123 h 392041"/>
                  <a:gd name="connsiteX91" fmla="*/ 520313 w 867188"/>
                  <a:gd name="connsiteY91" fmla="*/ 221314 h 392041"/>
                  <a:gd name="connsiteX92" fmla="*/ 359522 w 867188"/>
                  <a:gd name="connsiteY92" fmla="*/ 252027 h 392041"/>
                  <a:gd name="connsiteX93" fmla="*/ 376685 w 867188"/>
                  <a:gd name="connsiteY93" fmla="*/ 269190 h 392041"/>
                  <a:gd name="connsiteX94" fmla="*/ 388428 w 867188"/>
                  <a:gd name="connsiteY94" fmla="*/ 364038 h 392041"/>
                  <a:gd name="connsiteX95" fmla="*/ 260156 w 867188"/>
                  <a:gd name="connsiteY95" fmla="*/ 364038 h 392041"/>
                  <a:gd name="connsiteX96" fmla="*/ 260156 w 867188"/>
                  <a:gd name="connsiteY96" fmla="*/ 219507 h 392041"/>
                  <a:gd name="connsiteX97" fmla="*/ 346875 w 867188"/>
                  <a:gd name="connsiteY97" fmla="*/ 219507 h 392041"/>
                  <a:gd name="connsiteX98" fmla="*/ 346875 w 867188"/>
                  <a:gd name="connsiteY98" fmla="*/ 222217 h 392041"/>
                  <a:gd name="connsiteX99" fmla="*/ 359522 w 867188"/>
                  <a:gd name="connsiteY99" fmla="*/ 252027 h 392041"/>
                  <a:gd name="connsiteX100" fmla="*/ 173438 w 867188"/>
                  <a:gd name="connsiteY100" fmla="*/ 279127 h 392041"/>
                  <a:gd name="connsiteX101" fmla="*/ 158081 w 867188"/>
                  <a:gd name="connsiteY101" fmla="*/ 228540 h 392041"/>
                  <a:gd name="connsiteX102" fmla="*/ 151758 w 867188"/>
                  <a:gd name="connsiteY102" fmla="*/ 220411 h 392041"/>
                  <a:gd name="connsiteX103" fmla="*/ 86719 w 867188"/>
                  <a:gd name="connsiteY103" fmla="*/ 181567 h 392041"/>
                  <a:gd name="connsiteX104" fmla="*/ 86719 w 867188"/>
                  <a:gd name="connsiteY104" fmla="*/ 140918 h 392041"/>
                  <a:gd name="connsiteX105" fmla="*/ 123755 w 867188"/>
                  <a:gd name="connsiteY105" fmla="*/ 158984 h 392041"/>
                  <a:gd name="connsiteX106" fmla="*/ 130078 w 867188"/>
                  <a:gd name="connsiteY106" fmla="*/ 160791 h 392041"/>
                  <a:gd name="connsiteX107" fmla="*/ 173438 w 867188"/>
                  <a:gd name="connsiteY107" fmla="*/ 160791 h 392041"/>
                  <a:gd name="connsiteX108" fmla="*/ 173438 w 867188"/>
                  <a:gd name="connsiteY108" fmla="*/ 279127 h 392041"/>
                  <a:gd name="connsiteX109" fmla="*/ 43359 w 867188"/>
                  <a:gd name="connsiteY109" fmla="*/ 272803 h 392041"/>
                  <a:gd name="connsiteX110" fmla="*/ 89429 w 867188"/>
                  <a:gd name="connsiteY110" fmla="*/ 288160 h 392041"/>
                  <a:gd name="connsiteX111" fmla="*/ 111108 w 867188"/>
                  <a:gd name="connsiteY111" fmla="*/ 363135 h 392041"/>
                  <a:gd name="connsiteX112" fmla="*/ 43359 w 867188"/>
                  <a:gd name="connsiteY112" fmla="*/ 363135 h 392041"/>
                  <a:gd name="connsiteX113" fmla="*/ 43359 w 867188"/>
                  <a:gd name="connsiteY113" fmla="*/ 272803 h 392041"/>
                  <a:gd name="connsiteX114" fmla="*/ 140918 w 867188"/>
                  <a:gd name="connsiteY114" fmla="*/ 363135 h 392041"/>
                  <a:gd name="connsiteX115" fmla="*/ 114722 w 867188"/>
                  <a:gd name="connsiteY115" fmla="*/ 272803 h 392041"/>
                  <a:gd name="connsiteX116" fmla="*/ 105689 w 867188"/>
                  <a:gd name="connsiteY116" fmla="*/ 262866 h 392041"/>
                  <a:gd name="connsiteX117" fmla="*/ 28906 w 867188"/>
                  <a:gd name="connsiteY117" fmla="*/ 237573 h 392041"/>
                  <a:gd name="connsiteX118" fmla="*/ 28906 w 867188"/>
                  <a:gd name="connsiteY118" fmla="*/ 74976 h 392041"/>
                  <a:gd name="connsiteX119" fmla="*/ 43359 w 867188"/>
                  <a:gd name="connsiteY119" fmla="*/ 60523 h 392041"/>
                  <a:gd name="connsiteX120" fmla="*/ 61426 w 867188"/>
                  <a:gd name="connsiteY120" fmla="*/ 70459 h 392041"/>
                  <a:gd name="connsiteX121" fmla="*/ 65039 w 867188"/>
                  <a:gd name="connsiteY121" fmla="*/ 73169 h 392041"/>
                  <a:gd name="connsiteX122" fmla="*/ 137305 w 867188"/>
                  <a:gd name="connsiteY122" fmla="*/ 116529 h 392041"/>
                  <a:gd name="connsiteX123" fmla="*/ 144531 w 867188"/>
                  <a:gd name="connsiteY123" fmla="*/ 118335 h 392041"/>
                  <a:gd name="connsiteX124" fmla="*/ 187891 w 867188"/>
                  <a:gd name="connsiteY124" fmla="*/ 118335 h 392041"/>
                  <a:gd name="connsiteX125" fmla="*/ 187891 w 867188"/>
                  <a:gd name="connsiteY125" fmla="*/ 132788 h 392041"/>
                  <a:gd name="connsiteX126" fmla="*/ 133691 w 867188"/>
                  <a:gd name="connsiteY126" fmla="*/ 132788 h 392041"/>
                  <a:gd name="connsiteX127" fmla="*/ 78589 w 867188"/>
                  <a:gd name="connsiteY127" fmla="*/ 105689 h 392041"/>
                  <a:gd name="connsiteX128" fmla="*/ 59619 w 867188"/>
                  <a:gd name="connsiteY128" fmla="*/ 112012 h 392041"/>
                  <a:gd name="connsiteX129" fmla="*/ 57813 w 867188"/>
                  <a:gd name="connsiteY129" fmla="*/ 118335 h 392041"/>
                  <a:gd name="connsiteX130" fmla="*/ 57813 w 867188"/>
                  <a:gd name="connsiteY130" fmla="*/ 190601 h 392041"/>
                  <a:gd name="connsiteX131" fmla="*/ 65039 w 867188"/>
                  <a:gd name="connsiteY131" fmla="*/ 203247 h 392041"/>
                  <a:gd name="connsiteX132" fmla="*/ 132788 w 867188"/>
                  <a:gd name="connsiteY132" fmla="*/ 243897 h 392041"/>
                  <a:gd name="connsiteX133" fmla="*/ 168921 w 867188"/>
                  <a:gd name="connsiteY133" fmla="*/ 364038 h 392041"/>
                  <a:gd name="connsiteX134" fmla="*/ 140918 w 867188"/>
                  <a:gd name="connsiteY134" fmla="*/ 364038 h 392041"/>
                  <a:gd name="connsiteX135" fmla="*/ 202344 w 867188"/>
                  <a:gd name="connsiteY135" fmla="*/ 363135 h 392041"/>
                  <a:gd name="connsiteX136" fmla="*/ 202344 w 867188"/>
                  <a:gd name="connsiteY136" fmla="*/ 218604 h 392041"/>
                  <a:gd name="connsiteX137" fmla="*/ 231250 w 867188"/>
                  <a:gd name="connsiteY137" fmla="*/ 218604 h 392041"/>
                  <a:gd name="connsiteX138" fmla="*/ 231250 w 867188"/>
                  <a:gd name="connsiteY138" fmla="*/ 363135 h 392041"/>
                  <a:gd name="connsiteX139" fmla="*/ 202344 w 867188"/>
                  <a:gd name="connsiteY139" fmla="*/ 363135 h 392041"/>
                  <a:gd name="connsiteX140" fmla="*/ 417335 w 867188"/>
                  <a:gd name="connsiteY140" fmla="*/ 363135 h 392041"/>
                  <a:gd name="connsiteX141" fmla="*/ 404688 w 867188"/>
                  <a:gd name="connsiteY141" fmla="*/ 260156 h 392041"/>
                  <a:gd name="connsiteX142" fmla="*/ 400171 w 867188"/>
                  <a:gd name="connsiteY142" fmla="*/ 252027 h 392041"/>
                  <a:gd name="connsiteX143" fmla="*/ 379395 w 867188"/>
                  <a:gd name="connsiteY143" fmla="*/ 231250 h 392041"/>
                  <a:gd name="connsiteX144" fmla="*/ 374878 w 867188"/>
                  <a:gd name="connsiteY144" fmla="*/ 221314 h 392041"/>
                  <a:gd name="connsiteX145" fmla="*/ 374878 w 867188"/>
                  <a:gd name="connsiteY145" fmla="*/ 218604 h 392041"/>
                  <a:gd name="connsiteX146" fmla="*/ 490503 w 867188"/>
                  <a:gd name="connsiteY146" fmla="*/ 218604 h 392041"/>
                  <a:gd name="connsiteX147" fmla="*/ 490503 w 867188"/>
                  <a:gd name="connsiteY147" fmla="*/ 221314 h 392041"/>
                  <a:gd name="connsiteX148" fmla="*/ 485987 w 867188"/>
                  <a:gd name="connsiteY148" fmla="*/ 231250 h 392041"/>
                  <a:gd name="connsiteX149" fmla="*/ 465211 w 867188"/>
                  <a:gd name="connsiteY149" fmla="*/ 252027 h 392041"/>
                  <a:gd name="connsiteX150" fmla="*/ 460694 w 867188"/>
                  <a:gd name="connsiteY150" fmla="*/ 260156 h 392041"/>
                  <a:gd name="connsiteX151" fmla="*/ 448048 w 867188"/>
                  <a:gd name="connsiteY151" fmla="*/ 363135 h 392041"/>
                  <a:gd name="connsiteX152" fmla="*/ 417335 w 867188"/>
                  <a:gd name="connsiteY152" fmla="*/ 363135 h 392041"/>
                  <a:gd name="connsiteX153" fmla="*/ 635938 w 867188"/>
                  <a:gd name="connsiteY153" fmla="*/ 363135 h 392041"/>
                  <a:gd name="connsiteX154" fmla="*/ 635938 w 867188"/>
                  <a:gd name="connsiteY154" fmla="*/ 218604 h 392041"/>
                  <a:gd name="connsiteX155" fmla="*/ 664845 w 867188"/>
                  <a:gd name="connsiteY155" fmla="*/ 218604 h 392041"/>
                  <a:gd name="connsiteX156" fmla="*/ 664845 w 867188"/>
                  <a:gd name="connsiteY156" fmla="*/ 363135 h 392041"/>
                  <a:gd name="connsiteX157" fmla="*/ 635938 w 867188"/>
                  <a:gd name="connsiteY157" fmla="*/ 363135 h 392041"/>
                  <a:gd name="connsiteX158" fmla="*/ 760597 w 867188"/>
                  <a:gd name="connsiteY158" fmla="*/ 363135 h 392041"/>
                  <a:gd name="connsiteX159" fmla="*/ 699171 w 867188"/>
                  <a:gd name="connsiteY159" fmla="*/ 252930 h 392041"/>
                  <a:gd name="connsiteX160" fmla="*/ 803053 w 867188"/>
                  <a:gd name="connsiteY160" fmla="*/ 187891 h 392041"/>
                  <a:gd name="connsiteX161" fmla="*/ 810279 w 867188"/>
                  <a:gd name="connsiteY161" fmla="*/ 175245 h 392041"/>
                  <a:gd name="connsiteX162" fmla="*/ 810279 w 867188"/>
                  <a:gd name="connsiteY162" fmla="*/ 117432 h 392041"/>
                  <a:gd name="connsiteX163" fmla="*/ 795826 w 867188"/>
                  <a:gd name="connsiteY163" fmla="*/ 102979 h 392041"/>
                  <a:gd name="connsiteX164" fmla="*/ 789503 w 867188"/>
                  <a:gd name="connsiteY164" fmla="*/ 104785 h 392041"/>
                  <a:gd name="connsiteX165" fmla="*/ 734400 w 867188"/>
                  <a:gd name="connsiteY165" fmla="*/ 131885 h 392041"/>
                  <a:gd name="connsiteX166" fmla="*/ 680201 w 867188"/>
                  <a:gd name="connsiteY166" fmla="*/ 131885 h 392041"/>
                  <a:gd name="connsiteX167" fmla="*/ 680201 w 867188"/>
                  <a:gd name="connsiteY167" fmla="*/ 117432 h 392041"/>
                  <a:gd name="connsiteX168" fmla="*/ 723561 w 867188"/>
                  <a:gd name="connsiteY168" fmla="*/ 117432 h 392041"/>
                  <a:gd name="connsiteX169" fmla="*/ 730787 w 867188"/>
                  <a:gd name="connsiteY169" fmla="*/ 115625 h 392041"/>
                  <a:gd name="connsiteX170" fmla="*/ 803053 w 867188"/>
                  <a:gd name="connsiteY170" fmla="*/ 72266 h 392041"/>
                  <a:gd name="connsiteX171" fmla="*/ 806666 w 867188"/>
                  <a:gd name="connsiteY171" fmla="*/ 69556 h 392041"/>
                  <a:gd name="connsiteX172" fmla="*/ 824732 w 867188"/>
                  <a:gd name="connsiteY172" fmla="*/ 59619 h 392041"/>
                  <a:gd name="connsiteX173" fmla="*/ 839186 w 867188"/>
                  <a:gd name="connsiteY173" fmla="*/ 74072 h 392041"/>
                  <a:gd name="connsiteX174" fmla="*/ 839186 w 867188"/>
                  <a:gd name="connsiteY174" fmla="*/ 208667 h 392041"/>
                  <a:gd name="connsiteX175" fmla="*/ 747047 w 867188"/>
                  <a:gd name="connsiteY175" fmla="*/ 248413 h 392041"/>
                  <a:gd name="connsiteX176" fmla="*/ 738917 w 867188"/>
                  <a:gd name="connsiteY176" fmla="*/ 265577 h 392041"/>
                  <a:gd name="connsiteX177" fmla="*/ 763307 w 867188"/>
                  <a:gd name="connsiteY177" fmla="*/ 363135 h 392041"/>
                  <a:gd name="connsiteX178" fmla="*/ 760597 w 867188"/>
                  <a:gd name="connsiteY178" fmla="*/ 363135 h 392041"/>
                  <a:gd name="connsiteX179" fmla="*/ 823829 w 867188"/>
                  <a:gd name="connsiteY179" fmla="*/ 363135 h 392041"/>
                  <a:gd name="connsiteX180" fmla="*/ 791310 w 867188"/>
                  <a:gd name="connsiteY180" fmla="*/ 363135 h 392041"/>
                  <a:gd name="connsiteX181" fmla="*/ 767823 w 867188"/>
                  <a:gd name="connsiteY181" fmla="*/ 270093 h 392041"/>
                  <a:gd name="connsiteX182" fmla="*/ 822926 w 867188"/>
                  <a:gd name="connsiteY182" fmla="*/ 246607 h 392041"/>
                  <a:gd name="connsiteX183" fmla="*/ 822926 w 867188"/>
                  <a:gd name="connsiteY183" fmla="*/ 363135 h 39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867188" h="392041">
                    <a:moveTo>
                      <a:pt x="823829" y="30713"/>
                    </a:moveTo>
                    <a:cubicBezTo>
                      <a:pt x="804860" y="30713"/>
                      <a:pt x="790406" y="43359"/>
                      <a:pt x="785890" y="47876"/>
                    </a:cubicBezTo>
                    <a:lnTo>
                      <a:pt x="719044" y="88525"/>
                    </a:lnTo>
                    <a:lnTo>
                      <a:pt x="664845" y="88525"/>
                    </a:lnTo>
                    <a:cubicBezTo>
                      <a:pt x="656715" y="88525"/>
                      <a:pt x="650391" y="94849"/>
                      <a:pt x="650391" y="102979"/>
                    </a:cubicBezTo>
                    <a:lnTo>
                      <a:pt x="650391" y="131885"/>
                    </a:lnTo>
                    <a:lnTo>
                      <a:pt x="619679" y="131885"/>
                    </a:lnTo>
                    <a:lnTo>
                      <a:pt x="607032" y="56909"/>
                    </a:lnTo>
                    <a:cubicBezTo>
                      <a:pt x="606129" y="48780"/>
                      <a:pt x="597999" y="43359"/>
                      <a:pt x="590772" y="45166"/>
                    </a:cubicBezTo>
                    <a:cubicBezTo>
                      <a:pt x="582642" y="46069"/>
                      <a:pt x="577222" y="54199"/>
                      <a:pt x="579029" y="61426"/>
                    </a:cubicBezTo>
                    <a:lnTo>
                      <a:pt x="590772" y="130982"/>
                    </a:lnTo>
                    <a:lnTo>
                      <a:pt x="548316" y="130982"/>
                    </a:lnTo>
                    <a:lnTo>
                      <a:pt x="537476" y="56909"/>
                    </a:lnTo>
                    <a:cubicBezTo>
                      <a:pt x="535670" y="42456"/>
                      <a:pt x="526636" y="30713"/>
                      <a:pt x="513990" y="24390"/>
                    </a:cubicBezTo>
                    <a:lnTo>
                      <a:pt x="469727" y="1807"/>
                    </a:lnTo>
                    <a:cubicBezTo>
                      <a:pt x="467920" y="903"/>
                      <a:pt x="465211" y="0"/>
                      <a:pt x="463404" y="0"/>
                    </a:cubicBezTo>
                    <a:lnTo>
                      <a:pt x="405591" y="0"/>
                    </a:lnTo>
                    <a:cubicBezTo>
                      <a:pt x="403785" y="0"/>
                      <a:pt x="401075" y="903"/>
                      <a:pt x="399268" y="1807"/>
                    </a:cubicBezTo>
                    <a:lnTo>
                      <a:pt x="355005" y="24390"/>
                    </a:lnTo>
                    <a:cubicBezTo>
                      <a:pt x="342359" y="30713"/>
                      <a:pt x="333326" y="43359"/>
                      <a:pt x="331519" y="56909"/>
                    </a:cubicBezTo>
                    <a:lnTo>
                      <a:pt x="320679" y="130982"/>
                    </a:lnTo>
                    <a:lnTo>
                      <a:pt x="278223" y="130982"/>
                    </a:lnTo>
                    <a:lnTo>
                      <a:pt x="289966" y="61426"/>
                    </a:lnTo>
                    <a:cubicBezTo>
                      <a:pt x="290870" y="53296"/>
                      <a:pt x="286353" y="46069"/>
                      <a:pt x="278223" y="45166"/>
                    </a:cubicBezTo>
                    <a:cubicBezTo>
                      <a:pt x="270093" y="44263"/>
                      <a:pt x="262867" y="48780"/>
                      <a:pt x="261963" y="56909"/>
                    </a:cubicBezTo>
                    <a:cubicBezTo>
                      <a:pt x="261963" y="56909"/>
                      <a:pt x="261963" y="56909"/>
                      <a:pt x="261963" y="56909"/>
                    </a:cubicBezTo>
                    <a:lnTo>
                      <a:pt x="249317" y="131885"/>
                    </a:lnTo>
                    <a:lnTo>
                      <a:pt x="216797" y="131885"/>
                    </a:lnTo>
                    <a:lnTo>
                      <a:pt x="216797" y="102979"/>
                    </a:lnTo>
                    <a:cubicBezTo>
                      <a:pt x="216797" y="94849"/>
                      <a:pt x="210474" y="88525"/>
                      <a:pt x="202344" y="88525"/>
                    </a:cubicBezTo>
                    <a:lnTo>
                      <a:pt x="148145" y="88525"/>
                    </a:lnTo>
                    <a:lnTo>
                      <a:pt x="81299" y="47876"/>
                    </a:lnTo>
                    <a:cubicBezTo>
                      <a:pt x="76782" y="43359"/>
                      <a:pt x="62329" y="30713"/>
                      <a:pt x="43359" y="30713"/>
                    </a:cubicBezTo>
                    <a:cubicBezTo>
                      <a:pt x="19873" y="30713"/>
                      <a:pt x="0" y="50586"/>
                      <a:pt x="0" y="74072"/>
                    </a:cubicBezTo>
                    <a:lnTo>
                      <a:pt x="0" y="247510"/>
                    </a:lnTo>
                    <a:cubicBezTo>
                      <a:pt x="0" y="253833"/>
                      <a:pt x="3613" y="259253"/>
                      <a:pt x="9937" y="261060"/>
                    </a:cubicBezTo>
                    <a:lnTo>
                      <a:pt x="14453" y="262866"/>
                    </a:lnTo>
                    <a:lnTo>
                      <a:pt x="14453" y="363135"/>
                    </a:lnTo>
                    <a:lnTo>
                      <a:pt x="0" y="363135"/>
                    </a:lnTo>
                    <a:lnTo>
                      <a:pt x="0" y="392042"/>
                    </a:lnTo>
                    <a:lnTo>
                      <a:pt x="867189" y="392042"/>
                    </a:lnTo>
                    <a:lnTo>
                      <a:pt x="867189" y="363135"/>
                    </a:lnTo>
                    <a:lnTo>
                      <a:pt x="852735" y="363135"/>
                    </a:lnTo>
                    <a:lnTo>
                      <a:pt x="852735" y="233960"/>
                    </a:lnTo>
                    <a:lnTo>
                      <a:pt x="858155" y="231250"/>
                    </a:lnTo>
                    <a:cubicBezTo>
                      <a:pt x="863575" y="228540"/>
                      <a:pt x="867189" y="224024"/>
                      <a:pt x="867189" y="217700"/>
                    </a:cubicBezTo>
                    <a:lnTo>
                      <a:pt x="867189" y="73169"/>
                    </a:lnTo>
                    <a:cubicBezTo>
                      <a:pt x="867189" y="50586"/>
                      <a:pt x="848219" y="30713"/>
                      <a:pt x="823829" y="30713"/>
                    </a:cubicBezTo>
                    <a:close/>
                    <a:moveTo>
                      <a:pt x="693751" y="303516"/>
                    </a:moveTo>
                    <a:lnTo>
                      <a:pt x="727174" y="363135"/>
                    </a:lnTo>
                    <a:lnTo>
                      <a:pt x="693751" y="363135"/>
                    </a:lnTo>
                    <a:lnTo>
                      <a:pt x="693751" y="303516"/>
                    </a:lnTo>
                    <a:close/>
                    <a:moveTo>
                      <a:pt x="693751" y="160791"/>
                    </a:moveTo>
                    <a:lnTo>
                      <a:pt x="737110" y="160791"/>
                    </a:lnTo>
                    <a:cubicBezTo>
                      <a:pt x="738917" y="160791"/>
                      <a:pt x="741627" y="159888"/>
                      <a:pt x="743433" y="158984"/>
                    </a:cubicBezTo>
                    <a:lnTo>
                      <a:pt x="780470" y="140918"/>
                    </a:lnTo>
                    <a:lnTo>
                      <a:pt x="780470" y="167114"/>
                    </a:lnTo>
                    <a:lnTo>
                      <a:pt x="693751" y="221314"/>
                    </a:lnTo>
                    <a:lnTo>
                      <a:pt x="693751" y="160791"/>
                    </a:lnTo>
                    <a:close/>
                    <a:moveTo>
                      <a:pt x="359522" y="62329"/>
                    </a:moveTo>
                    <a:cubicBezTo>
                      <a:pt x="360425" y="57813"/>
                      <a:pt x="363135" y="53296"/>
                      <a:pt x="367652" y="51489"/>
                    </a:cubicBezTo>
                    <a:lnTo>
                      <a:pt x="409205" y="30713"/>
                    </a:lnTo>
                    <a:lnTo>
                      <a:pt x="459791" y="30713"/>
                    </a:lnTo>
                    <a:lnTo>
                      <a:pt x="501343" y="51489"/>
                    </a:lnTo>
                    <a:cubicBezTo>
                      <a:pt x="505860" y="53296"/>
                      <a:pt x="508570" y="57813"/>
                      <a:pt x="509473" y="62329"/>
                    </a:cubicBezTo>
                    <a:lnTo>
                      <a:pt x="519410" y="131885"/>
                    </a:lnTo>
                    <a:lnTo>
                      <a:pt x="492310" y="131885"/>
                    </a:lnTo>
                    <a:lnTo>
                      <a:pt x="492310" y="74072"/>
                    </a:lnTo>
                    <a:cubicBezTo>
                      <a:pt x="492310" y="65942"/>
                      <a:pt x="485987" y="59619"/>
                      <a:pt x="477857" y="59619"/>
                    </a:cubicBezTo>
                    <a:lnTo>
                      <a:pt x="391138" y="59619"/>
                    </a:lnTo>
                    <a:cubicBezTo>
                      <a:pt x="383008" y="59619"/>
                      <a:pt x="376685" y="65942"/>
                      <a:pt x="376685" y="74072"/>
                    </a:cubicBezTo>
                    <a:lnTo>
                      <a:pt x="376685" y="131885"/>
                    </a:lnTo>
                    <a:lnTo>
                      <a:pt x="349586" y="131885"/>
                    </a:lnTo>
                    <a:lnTo>
                      <a:pt x="359522" y="62329"/>
                    </a:lnTo>
                    <a:close/>
                    <a:moveTo>
                      <a:pt x="462501" y="131885"/>
                    </a:moveTo>
                    <a:lnTo>
                      <a:pt x="404688" y="131885"/>
                    </a:lnTo>
                    <a:lnTo>
                      <a:pt x="404688" y="88525"/>
                    </a:lnTo>
                    <a:lnTo>
                      <a:pt x="462501" y="88525"/>
                    </a:lnTo>
                    <a:lnTo>
                      <a:pt x="462501" y="131885"/>
                    </a:lnTo>
                    <a:close/>
                    <a:moveTo>
                      <a:pt x="664845" y="160791"/>
                    </a:moveTo>
                    <a:lnTo>
                      <a:pt x="664845" y="189698"/>
                    </a:lnTo>
                    <a:lnTo>
                      <a:pt x="202344" y="189698"/>
                    </a:lnTo>
                    <a:lnTo>
                      <a:pt x="202344" y="160791"/>
                    </a:lnTo>
                    <a:lnTo>
                      <a:pt x="664845" y="160791"/>
                    </a:lnTo>
                    <a:close/>
                    <a:moveTo>
                      <a:pt x="520313" y="221314"/>
                    </a:moveTo>
                    <a:lnTo>
                      <a:pt x="520313" y="218604"/>
                    </a:lnTo>
                    <a:lnTo>
                      <a:pt x="607032" y="218604"/>
                    </a:lnTo>
                    <a:lnTo>
                      <a:pt x="607032" y="363135"/>
                    </a:lnTo>
                    <a:lnTo>
                      <a:pt x="478760" y="363135"/>
                    </a:lnTo>
                    <a:lnTo>
                      <a:pt x="490503" y="268287"/>
                    </a:lnTo>
                    <a:lnTo>
                      <a:pt x="507667" y="251123"/>
                    </a:lnTo>
                    <a:cubicBezTo>
                      <a:pt x="515797" y="243897"/>
                      <a:pt x="520313" y="233057"/>
                      <a:pt x="520313" y="221314"/>
                    </a:cubicBezTo>
                    <a:close/>
                    <a:moveTo>
                      <a:pt x="359522" y="252027"/>
                    </a:moveTo>
                    <a:lnTo>
                      <a:pt x="376685" y="269190"/>
                    </a:lnTo>
                    <a:lnTo>
                      <a:pt x="388428" y="364038"/>
                    </a:lnTo>
                    <a:lnTo>
                      <a:pt x="260156" y="364038"/>
                    </a:lnTo>
                    <a:lnTo>
                      <a:pt x="260156" y="219507"/>
                    </a:lnTo>
                    <a:lnTo>
                      <a:pt x="346875" y="219507"/>
                    </a:lnTo>
                    <a:lnTo>
                      <a:pt x="346875" y="222217"/>
                    </a:lnTo>
                    <a:cubicBezTo>
                      <a:pt x="346875" y="233057"/>
                      <a:pt x="351392" y="243897"/>
                      <a:pt x="359522" y="252027"/>
                    </a:cubicBezTo>
                    <a:close/>
                    <a:moveTo>
                      <a:pt x="173438" y="279127"/>
                    </a:moveTo>
                    <a:lnTo>
                      <a:pt x="158081" y="228540"/>
                    </a:lnTo>
                    <a:cubicBezTo>
                      <a:pt x="157178" y="224927"/>
                      <a:pt x="154468" y="222217"/>
                      <a:pt x="151758" y="220411"/>
                    </a:cubicBezTo>
                    <a:lnTo>
                      <a:pt x="86719" y="181567"/>
                    </a:lnTo>
                    <a:lnTo>
                      <a:pt x="86719" y="140918"/>
                    </a:lnTo>
                    <a:lnTo>
                      <a:pt x="123755" y="158984"/>
                    </a:lnTo>
                    <a:cubicBezTo>
                      <a:pt x="125562" y="159888"/>
                      <a:pt x="128272" y="160791"/>
                      <a:pt x="130078" y="160791"/>
                    </a:cubicBezTo>
                    <a:lnTo>
                      <a:pt x="173438" y="160791"/>
                    </a:lnTo>
                    <a:lnTo>
                      <a:pt x="173438" y="279127"/>
                    </a:lnTo>
                    <a:close/>
                    <a:moveTo>
                      <a:pt x="43359" y="272803"/>
                    </a:moveTo>
                    <a:lnTo>
                      <a:pt x="89429" y="288160"/>
                    </a:lnTo>
                    <a:lnTo>
                      <a:pt x="111108" y="363135"/>
                    </a:lnTo>
                    <a:lnTo>
                      <a:pt x="43359" y="363135"/>
                    </a:lnTo>
                    <a:lnTo>
                      <a:pt x="43359" y="272803"/>
                    </a:lnTo>
                    <a:close/>
                    <a:moveTo>
                      <a:pt x="140918" y="363135"/>
                    </a:moveTo>
                    <a:lnTo>
                      <a:pt x="114722" y="272803"/>
                    </a:lnTo>
                    <a:cubicBezTo>
                      <a:pt x="113819" y="268287"/>
                      <a:pt x="110205" y="264673"/>
                      <a:pt x="105689" y="262866"/>
                    </a:cubicBezTo>
                    <a:lnTo>
                      <a:pt x="28906" y="237573"/>
                    </a:lnTo>
                    <a:lnTo>
                      <a:pt x="28906" y="74976"/>
                    </a:lnTo>
                    <a:cubicBezTo>
                      <a:pt x="28906" y="66846"/>
                      <a:pt x="35229" y="60523"/>
                      <a:pt x="43359" y="60523"/>
                    </a:cubicBezTo>
                    <a:cubicBezTo>
                      <a:pt x="50586" y="60523"/>
                      <a:pt x="59619" y="67749"/>
                      <a:pt x="61426" y="70459"/>
                    </a:cubicBezTo>
                    <a:cubicBezTo>
                      <a:pt x="62329" y="71363"/>
                      <a:pt x="63233" y="72266"/>
                      <a:pt x="65039" y="73169"/>
                    </a:cubicBezTo>
                    <a:lnTo>
                      <a:pt x="137305" y="116529"/>
                    </a:lnTo>
                    <a:cubicBezTo>
                      <a:pt x="139111" y="117432"/>
                      <a:pt x="141822" y="118335"/>
                      <a:pt x="144531" y="118335"/>
                    </a:cubicBezTo>
                    <a:lnTo>
                      <a:pt x="187891" y="118335"/>
                    </a:lnTo>
                    <a:lnTo>
                      <a:pt x="187891" y="132788"/>
                    </a:lnTo>
                    <a:lnTo>
                      <a:pt x="133691" y="132788"/>
                    </a:lnTo>
                    <a:lnTo>
                      <a:pt x="78589" y="105689"/>
                    </a:lnTo>
                    <a:cubicBezTo>
                      <a:pt x="71362" y="102075"/>
                      <a:pt x="62329" y="104785"/>
                      <a:pt x="59619" y="112012"/>
                    </a:cubicBezTo>
                    <a:cubicBezTo>
                      <a:pt x="58716" y="113818"/>
                      <a:pt x="57813" y="116529"/>
                      <a:pt x="57813" y="118335"/>
                    </a:cubicBezTo>
                    <a:lnTo>
                      <a:pt x="57813" y="190601"/>
                    </a:lnTo>
                    <a:cubicBezTo>
                      <a:pt x="57813" y="196021"/>
                      <a:pt x="60523" y="200537"/>
                      <a:pt x="65039" y="203247"/>
                    </a:cubicBezTo>
                    <a:lnTo>
                      <a:pt x="132788" y="243897"/>
                    </a:lnTo>
                    <a:lnTo>
                      <a:pt x="168921" y="364038"/>
                    </a:lnTo>
                    <a:lnTo>
                      <a:pt x="140918" y="364038"/>
                    </a:lnTo>
                    <a:close/>
                    <a:moveTo>
                      <a:pt x="202344" y="363135"/>
                    </a:moveTo>
                    <a:lnTo>
                      <a:pt x="202344" y="218604"/>
                    </a:lnTo>
                    <a:lnTo>
                      <a:pt x="231250" y="218604"/>
                    </a:lnTo>
                    <a:lnTo>
                      <a:pt x="231250" y="363135"/>
                    </a:lnTo>
                    <a:lnTo>
                      <a:pt x="202344" y="363135"/>
                    </a:lnTo>
                    <a:close/>
                    <a:moveTo>
                      <a:pt x="417335" y="363135"/>
                    </a:moveTo>
                    <a:lnTo>
                      <a:pt x="404688" y="260156"/>
                    </a:lnTo>
                    <a:cubicBezTo>
                      <a:pt x="404688" y="256544"/>
                      <a:pt x="402881" y="253833"/>
                      <a:pt x="400171" y="252027"/>
                    </a:cubicBezTo>
                    <a:lnTo>
                      <a:pt x="379395" y="231250"/>
                    </a:lnTo>
                    <a:cubicBezTo>
                      <a:pt x="376685" y="228540"/>
                      <a:pt x="374878" y="224927"/>
                      <a:pt x="374878" y="221314"/>
                    </a:cubicBezTo>
                    <a:lnTo>
                      <a:pt x="374878" y="218604"/>
                    </a:lnTo>
                    <a:lnTo>
                      <a:pt x="490503" y="218604"/>
                    </a:lnTo>
                    <a:lnTo>
                      <a:pt x="490503" y="221314"/>
                    </a:lnTo>
                    <a:cubicBezTo>
                      <a:pt x="490503" y="224927"/>
                      <a:pt x="488697" y="228540"/>
                      <a:pt x="485987" y="231250"/>
                    </a:cubicBezTo>
                    <a:lnTo>
                      <a:pt x="465211" y="252027"/>
                    </a:lnTo>
                    <a:cubicBezTo>
                      <a:pt x="462501" y="254737"/>
                      <a:pt x="461597" y="257447"/>
                      <a:pt x="460694" y="260156"/>
                    </a:cubicBezTo>
                    <a:lnTo>
                      <a:pt x="448048" y="363135"/>
                    </a:lnTo>
                    <a:lnTo>
                      <a:pt x="417335" y="363135"/>
                    </a:lnTo>
                    <a:close/>
                    <a:moveTo>
                      <a:pt x="635938" y="363135"/>
                    </a:moveTo>
                    <a:lnTo>
                      <a:pt x="635938" y="218604"/>
                    </a:lnTo>
                    <a:lnTo>
                      <a:pt x="664845" y="218604"/>
                    </a:lnTo>
                    <a:lnTo>
                      <a:pt x="664845" y="363135"/>
                    </a:lnTo>
                    <a:lnTo>
                      <a:pt x="635938" y="363135"/>
                    </a:lnTo>
                    <a:close/>
                    <a:moveTo>
                      <a:pt x="760597" y="363135"/>
                    </a:moveTo>
                    <a:lnTo>
                      <a:pt x="699171" y="252930"/>
                    </a:lnTo>
                    <a:lnTo>
                      <a:pt x="803053" y="187891"/>
                    </a:lnTo>
                    <a:cubicBezTo>
                      <a:pt x="807569" y="185181"/>
                      <a:pt x="810279" y="180664"/>
                      <a:pt x="810279" y="175245"/>
                    </a:cubicBezTo>
                    <a:lnTo>
                      <a:pt x="810279" y="117432"/>
                    </a:lnTo>
                    <a:cubicBezTo>
                      <a:pt x="810279" y="109302"/>
                      <a:pt x="803956" y="102979"/>
                      <a:pt x="795826" y="102979"/>
                    </a:cubicBezTo>
                    <a:cubicBezTo>
                      <a:pt x="794020" y="102979"/>
                      <a:pt x="791310" y="103882"/>
                      <a:pt x="789503" y="104785"/>
                    </a:cubicBezTo>
                    <a:lnTo>
                      <a:pt x="734400" y="131885"/>
                    </a:lnTo>
                    <a:lnTo>
                      <a:pt x="680201" y="131885"/>
                    </a:lnTo>
                    <a:lnTo>
                      <a:pt x="680201" y="117432"/>
                    </a:lnTo>
                    <a:lnTo>
                      <a:pt x="723561" y="117432"/>
                    </a:lnTo>
                    <a:cubicBezTo>
                      <a:pt x="726270" y="117432"/>
                      <a:pt x="728981" y="116529"/>
                      <a:pt x="730787" y="115625"/>
                    </a:cubicBezTo>
                    <a:lnTo>
                      <a:pt x="803053" y="72266"/>
                    </a:lnTo>
                    <a:cubicBezTo>
                      <a:pt x="803956" y="71363"/>
                      <a:pt x="805763" y="70459"/>
                      <a:pt x="806666" y="69556"/>
                    </a:cubicBezTo>
                    <a:cubicBezTo>
                      <a:pt x="808473" y="67749"/>
                      <a:pt x="816603" y="59619"/>
                      <a:pt x="824732" y="59619"/>
                    </a:cubicBezTo>
                    <a:cubicBezTo>
                      <a:pt x="832863" y="59619"/>
                      <a:pt x="839186" y="65942"/>
                      <a:pt x="839186" y="74072"/>
                    </a:cubicBezTo>
                    <a:lnTo>
                      <a:pt x="839186" y="208667"/>
                    </a:lnTo>
                    <a:lnTo>
                      <a:pt x="747047" y="248413"/>
                    </a:lnTo>
                    <a:cubicBezTo>
                      <a:pt x="740724" y="251123"/>
                      <a:pt x="737110" y="258350"/>
                      <a:pt x="738917" y="265577"/>
                    </a:cubicBezTo>
                    <a:lnTo>
                      <a:pt x="763307" y="363135"/>
                    </a:lnTo>
                    <a:lnTo>
                      <a:pt x="760597" y="363135"/>
                    </a:lnTo>
                    <a:close/>
                    <a:moveTo>
                      <a:pt x="823829" y="363135"/>
                    </a:moveTo>
                    <a:lnTo>
                      <a:pt x="791310" y="363135"/>
                    </a:lnTo>
                    <a:lnTo>
                      <a:pt x="767823" y="270093"/>
                    </a:lnTo>
                    <a:lnTo>
                      <a:pt x="822926" y="246607"/>
                    </a:lnTo>
                    <a:lnTo>
                      <a:pt x="822926" y="363135"/>
                    </a:lnTo>
                    <a:close/>
                  </a:path>
                </a:pathLst>
              </a:custGeom>
              <a:grpFill/>
              <a:ln w="9028" cap="flat">
                <a:noFill/>
                <a:prstDash val="solid"/>
                <a:miter/>
              </a:ln>
            </p:spPr>
            <p:txBody>
              <a:bodyPr rtlCol="0" anchor="ctr"/>
              <a:lstStyle/>
              <a:p>
                <a:endParaRPr lang="en-US">
                  <a:solidFill>
                    <a:srgbClr val="58595B"/>
                  </a:solidFill>
                </a:endParaRPr>
              </a:p>
            </p:txBody>
          </p:sp>
          <p:sp>
            <p:nvSpPr>
              <p:cNvPr id="22" name="Freeform 171">
                <a:extLst>
                  <a:ext uri="{FF2B5EF4-FFF2-40B4-BE49-F238E27FC236}">
                    <a16:creationId xmlns:a16="http://schemas.microsoft.com/office/drawing/2014/main" id="{A4975C7C-2C7D-8CFB-39BC-80F4AB7A9912}"/>
                  </a:ext>
                </a:extLst>
              </p:cNvPr>
              <p:cNvSpPr/>
              <p:nvPr/>
            </p:nvSpPr>
            <p:spPr>
              <a:xfrm>
                <a:off x="6080571" y="3887743"/>
                <a:ext cx="332422" cy="288861"/>
              </a:xfrm>
              <a:custGeom>
                <a:avLst/>
                <a:gdLst>
                  <a:gd name="connsiteX0" fmla="*/ 28906 w 332422"/>
                  <a:gd name="connsiteY0" fmla="*/ 170727 h 288861"/>
                  <a:gd name="connsiteX1" fmla="*/ 28906 w 332422"/>
                  <a:gd name="connsiteY1" fmla="*/ 216797 h 288861"/>
                  <a:gd name="connsiteX2" fmla="*/ 43359 w 332422"/>
                  <a:gd name="connsiteY2" fmla="*/ 231250 h 288861"/>
                  <a:gd name="connsiteX3" fmla="*/ 51489 w 332422"/>
                  <a:gd name="connsiteY3" fmla="*/ 228540 h 288861"/>
                  <a:gd name="connsiteX4" fmla="*/ 102075 w 332422"/>
                  <a:gd name="connsiteY4" fmla="*/ 195117 h 288861"/>
                  <a:gd name="connsiteX5" fmla="*/ 144531 w 332422"/>
                  <a:gd name="connsiteY5" fmla="*/ 231250 h 288861"/>
                  <a:gd name="connsiteX6" fmla="*/ 197827 w 332422"/>
                  <a:gd name="connsiteY6" fmla="*/ 231250 h 288861"/>
                  <a:gd name="connsiteX7" fmla="*/ 280933 w 332422"/>
                  <a:gd name="connsiteY7" fmla="*/ 286352 h 288861"/>
                  <a:gd name="connsiteX8" fmla="*/ 300806 w 332422"/>
                  <a:gd name="connsiteY8" fmla="*/ 282740 h 288861"/>
                  <a:gd name="connsiteX9" fmla="*/ 303516 w 332422"/>
                  <a:gd name="connsiteY9" fmla="*/ 274609 h 288861"/>
                  <a:gd name="connsiteX10" fmla="*/ 303516 w 332422"/>
                  <a:gd name="connsiteY10" fmla="*/ 228540 h 288861"/>
                  <a:gd name="connsiteX11" fmla="*/ 332422 w 332422"/>
                  <a:gd name="connsiteY11" fmla="*/ 187891 h 288861"/>
                  <a:gd name="connsiteX12" fmla="*/ 332422 w 332422"/>
                  <a:gd name="connsiteY12" fmla="*/ 101172 h 288861"/>
                  <a:gd name="connsiteX13" fmla="*/ 289063 w 332422"/>
                  <a:gd name="connsiteY13" fmla="*/ 57812 h 288861"/>
                  <a:gd name="connsiteX14" fmla="*/ 231250 w 332422"/>
                  <a:gd name="connsiteY14" fmla="*/ 57812 h 288861"/>
                  <a:gd name="connsiteX15" fmla="*/ 231250 w 332422"/>
                  <a:gd name="connsiteY15" fmla="*/ 43359 h 288861"/>
                  <a:gd name="connsiteX16" fmla="*/ 187891 w 332422"/>
                  <a:gd name="connsiteY16" fmla="*/ 0 h 288861"/>
                  <a:gd name="connsiteX17" fmla="*/ 43359 w 332422"/>
                  <a:gd name="connsiteY17" fmla="*/ 0 h 288861"/>
                  <a:gd name="connsiteX18" fmla="*/ 0 w 332422"/>
                  <a:gd name="connsiteY18" fmla="*/ 43359 h 288861"/>
                  <a:gd name="connsiteX19" fmla="*/ 0 w 332422"/>
                  <a:gd name="connsiteY19" fmla="*/ 130078 h 288861"/>
                  <a:gd name="connsiteX20" fmla="*/ 28906 w 332422"/>
                  <a:gd name="connsiteY20" fmla="*/ 170727 h 288861"/>
                  <a:gd name="connsiteX21" fmla="*/ 289063 w 332422"/>
                  <a:gd name="connsiteY21" fmla="*/ 86719 h 288861"/>
                  <a:gd name="connsiteX22" fmla="*/ 303516 w 332422"/>
                  <a:gd name="connsiteY22" fmla="*/ 101172 h 288861"/>
                  <a:gd name="connsiteX23" fmla="*/ 303516 w 332422"/>
                  <a:gd name="connsiteY23" fmla="*/ 187891 h 288861"/>
                  <a:gd name="connsiteX24" fmla="*/ 289063 w 332422"/>
                  <a:gd name="connsiteY24" fmla="*/ 202344 h 288861"/>
                  <a:gd name="connsiteX25" fmla="*/ 274610 w 332422"/>
                  <a:gd name="connsiteY25" fmla="*/ 216797 h 288861"/>
                  <a:gd name="connsiteX26" fmla="*/ 274610 w 332422"/>
                  <a:gd name="connsiteY26" fmla="*/ 247510 h 288861"/>
                  <a:gd name="connsiteX27" fmla="*/ 210474 w 332422"/>
                  <a:gd name="connsiteY27" fmla="*/ 205054 h 288861"/>
                  <a:gd name="connsiteX28" fmla="*/ 202344 w 332422"/>
                  <a:gd name="connsiteY28" fmla="*/ 202344 h 288861"/>
                  <a:gd name="connsiteX29" fmla="*/ 144531 w 332422"/>
                  <a:gd name="connsiteY29" fmla="*/ 202344 h 288861"/>
                  <a:gd name="connsiteX30" fmla="*/ 130078 w 332422"/>
                  <a:gd name="connsiteY30" fmla="*/ 187891 h 288861"/>
                  <a:gd name="connsiteX31" fmla="*/ 130078 w 332422"/>
                  <a:gd name="connsiteY31" fmla="*/ 176148 h 288861"/>
                  <a:gd name="connsiteX32" fmla="*/ 134595 w 332422"/>
                  <a:gd name="connsiteY32" fmla="*/ 173437 h 288861"/>
                  <a:gd name="connsiteX33" fmla="*/ 187891 w 332422"/>
                  <a:gd name="connsiteY33" fmla="*/ 173437 h 288861"/>
                  <a:gd name="connsiteX34" fmla="*/ 231250 w 332422"/>
                  <a:gd name="connsiteY34" fmla="*/ 130078 h 288861"/>
                  <a:gd name="connsiteX35" fmla="*/ 231250 w 332422"/>
                  <a:gd name="connsiteY35" fmla="*/ 86719 h 288861"/>
                  <a:gd name="connsiteX36" fmla="*/ 289063 w 332422"/>
                  <a:gd name="connsiteY36" fmla="*/ 86719 h 288861"/>
                  <a:gd name="connsiteX37" fmla="*/ 130078 w 332422"/>
                  <a:gd name="connsiteY37" fmla="*/ 144531 h 288861"/>
                  <a:gd name="connsiteX38" fmla="*/ 130078 w 332422"/>
                  <a:gd name="connsiteY38" fmla="*/ 101172 h 288861"/>
                  <a:gd name="connsiteX39" fmla="*/ 144531 w 332422"/>
                  <a:gd name="connsiteY39" fmla="*/ 86719 h 288861"/>
                  <a:gd name="connsiteX40" fmla="*/ 202344 w 332422"/>
                  <a:gd name="connsiteY40" fmla="*/ 86719 h 288861"/>
                  <a:gd name="connsiteX41" fmla="*/ 202344 w 332422"/>
                  <a:gd name="connsiteY41" fmla="*/ 130078 h 288861"/>
                  <a:gd name="connsiteX42" fmla="*/ 187891 w 332422"/>
                  <a:gd name="connsiteY42" fmla="*/ 144531 h 288861"/>
                  <a:gd name="connsiteX43" fmla="*/ 130078 w 332422"/>
                  <a:gd name="connsiteY43" fmla="*/ 144531 h 288861"/>
                  <a:gd name="connsiteX44" fmla="*/ 28906 w 332422"/>
                  <a:gd name="connsiteY44" fmla="*/ 43359 h 288861"/>
                  <a:gd name="connsiteX45" fmla="*/ 43359 w 332422"/>
                  <a:gd name="connsiteY45" fmla="*/ 28906 h 288861"/>
                  <a:gd name="connsiteX46" fmla="*/ 187891 w 332422"/>
                  <a:gd name="connsiteY46" fmla="*/ 28906 h 288861"/>
                  <a:gd name="connsiteX47" fmla="*/ 202344 w 332422"/>
                  <a:gd name="connsiteY47" fmla="*/ 43359 h 288861"/>
                  <a:gd name="connsiteX48" fmla="*/ 202344 w 332422"/>
                  <a:gd name="connsiteY48" fmla="*/ 57812 h 288861"/>
                  <a:gd name="connsiteX49" fmla="*/ 144531 w 332422"/>
                  <a:gd name="connsiteY49" fmla="*/ 57812 h 288861"/>
                  <a:gd name="connsiteX50" fmla="*/ 101172 w 332422"/>
                  <a:gd name="connsiteY50" fmla="*/ 101172 h 288861"/>
                  <a:gd name="connsiteX51" fmla="*/ 101172 w 332422"/>
                  <a:gd name="connsiteY51" fmla="*/ 160791 h 288861"/>
                  <a:gd name="connsiteX52" fmla="*/ 57813 w 332422"/>
                  <a:gd name="connsiteY52" fmla="*/ 189698 h 288861"/>
                  <a:gd name="connsiteX53" fmla="*/ 57813 w 332422"/>
                  <a:gd name="connsiteY53" fmla="*/ 158984 h 288861"/>
                  <a:gd name="connsiteX54" fmla="*/ 43359 w 332422"/>
                  <a:gd name="connsiteY54" fmla="*/ 144531 h 288861"/>
                  <a:gd name="connsiteX55" fmla="*/ 28906 w 332422"/>
                  <a:gd name="connsiteY55" fmla="*/ 130078 h 288861"/>
                  <a:gd name="connsiteX56" fmla="*/ 28906 w 332422"/>
                  <a:gd name="connsiteY56" fmla="*/ 43359 h 28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32422" h="288861">
                    <a:moveTo>
                      <a:pt x="28906" y="170727"/>
                    </a:moveTo>
                    <a:lnTo>
                      <a:pt x="28906" y="216797"/>
                    </a:lnTo>
                    <a:cubicBezTo>
                      <a:pt x="28906" y="224927"/>
                      <a:pt x="35229" y="231250"/>
                      <a:pt x="43359" y="231250"/>
                    </a:cubicBezTo>
                    <a:cubicBezTo>
                      <a:pt x="46069" y="231250"/>
                      <a:pt x="48779" y="230347"/>
                      <a:pt x="51489" y="228540"/>
                    </a:cubicBezTo>
                    <a:lnTo>
                      <a:pt x="102075" y="195117"/>
                    </a:lnTo>
                    <a:cubicBezTo>
                      <a:pt x="105688" y="215894"/>
                      <a:pt x="123755" y="231250"/>
                      <a:pt x="144531" y="231250"/>
                    </a:cubicBezTo>
                    <a:lnTo>
                      <a:pt x="197827" y="231250"/>
                    </a:lnTo>
                    <a:lnTo>
                      <a:pt x="280933" y="286352"/>
                    </a:lnTo>
                    <a:cubicBezTo>
                      <a:pt x="287256" y="290869"/>
                      <a:pt x="296289" y="289063"/>
                      <a:pt x="300806" y="282740"/>
                    </a:cubicBezTo>
                    <a:cubicBezTo>
                      <a:pt x="302613" y="280030"/>
                      <a:pt x="303516" y="277319"/>
                      <a:pt x="303516" y="274609"/>
                    </a:cubicBezTo>
                    <a:lnTo>
                      <a:pt x="303516" y="228540"/>
                    </a:lnTo>
                    <a:cubicBezTo>
                      <a:pt x="320679" y="222217"/>
                      <a:pt x="332422" y="205957"/>
                      <a:pt x="332422" y="187891"/>
                    </a:cubicBezTo>
                    <a:lnTo>
                      <a:pt x="332422" y="101172"/>
                    </a:lnTo>
                    <a:cubicBezTo>
                      <a:pt x="332422" y="77685"/>
                      <a:pt x="312549" y="57812"/>
                      <a:pt x="289063" y="57812"/>
                    </a:cubicBezTo>
                    <a:lnTo>
                      <a:pt x="231250" y="57812"/>
                    </a:lnTo>
                    <a:lnTo>
                      <a:pt x="231250" y="43359"/>
                    </a:lnTo>
                    <a:cubicBezTo>
                      <a:pt x="231250" y="19873"/>
                      <a:pt x="211377" y="0"/>
                      <a:pt x="187891" y="0"/>
                    </a:cubicBezTo>
                    <a:lnTo>
                      <a:pt x="43359" y="0"/>
                    </a:lnTo>
                    <a:cubicBezTo>
                      <a:pt x="19873" y="0"/>
                      <a:pt x="0" y="19873"/>
                      <a:pt x="0" y="43359"/>
                    </a:cubicBezTo>
                    <a:lnTo>
                      <a:pt x="0" y="130078"/>
                    </a:lnTo>
                    <a:cubicBezTo>
                      <a:pt x="0" y="148144"/>
                      <a:pt x="11743" y="165308"/>
                      <a:pt x="28906" y="170727"/>
                    </a:cubicBezTo>
                    <a:close/>
                    <a:moveTo>
                      <a:pt x="289063" y="86719"/>
                    </a:moveTo>
                    <a:cubicBezTo>
                      <a:pt x="297193" y="86719"/>
                      <a:pt x="303516" y="93042"/>
                      <a:pt x="303516" y="101172"/>
                    </a:cubicBezTo>
                    <a:lnTo>
                      <a:pt x="303516" y="187891"/>
                    </a:lnTo>
                    <a:cubicBezTo>
                      <a:pt x="303516" y="196020"/>
                      <a:pt x="297193" y="202344"/>
                      <a:pt x="289063" y="202344"/>
                    </a:cubicBezTo>
                    <a:cubicBezTo>
                      <a:pt x="280933" y="202344"/>
                      <a:pt x="274610" y="208667"/>
                      <a:pt x="274610" y="216797"/>
                    </a:cubicBezTo>
                    <a:lnTo>
                      <a:pt x="274610" y="247510"/>
                    </a:lnTo>
                    <a:lnTo>
                      <a:pt x="210474" y="205054"/>
                    </a:lnTo>
                    <a:cubicBezTo>
                      <a:pt x="207764" y="203247"/>
                      <a:pt x="205054" y="202344"/>
                      <a:pt x="202344" y="202344"/>
                    </a:cubicBezTo>
                    <a:lnTo>
                      <a:pt x="144531" y="202344"/>
                    </a:lnTo>
                    <a:cubicBezTo>
                      <a:pt x="136402" y="202344"/>
                      <a:pt x="130078" y="196020"/>
                      <a:pt x="130078" y="187891"/>
                    </a:cubicBezTo>
                    <a:lnTo>
                      <a:pt x="130078" y="176148"/>
                    </a:lnTo>
                    <a:lnTo>
                      <a:pt x="134595" y="173437"/>
                    </a:lnTo>
                    <a:lnTo>
                      <a:pt x="187891" y="173437"/>
                    </a:lnTo>
                    <a:cubicBezTo>
                      <a:pt x="211377" y="173437"/>
                      <a:pt x="231250" y="153565"/>
                      <a:pt x="231250" y="130078"/>
                    </a:cubicBezTo>
                    <a:lnTo>
                      <a:pt x="231250" y="86719"/>
                    </a:lnTo>
                    <a:lnTo>
                      <a:pt x="289063" y="86719"/>
                    </a:lnTo>
                    <a:close/>
                    <a:moveTo>
                      <a:pt x="130078" y="144531"/>
                    </a:moveTo>
                    <a:lnTo>
                      <a:pt x="130078" y="101172"/>
                    </a:lnTo>
                    <a:cubicBezTo>
                      <a:pt x="130078" y="93042"/>
                      <a:pt x="136402" y="86719"/>
                      <a:pt x="144531" y="86719"/>
                    </a:cubicBezTo>
                    <a:lnTo>
                      <a:pt x="202344" y="86719"/>
                    </a:lnTo>
                    <a:lnTo>
                      <a:pt x="202344" y="130078"/>
                    </a:lnTo>
                    <a:cubicBezTo>
                      <a:pt x="202344" y="138208"/>
                      <a:pt x="196021" y="144531"/>
                      <a:pt x="187891" y="144531"/>
                    </a:cubicBezTo>
                    <a:lnTo>
                      <a:pt x="130078" y="144531"/>
                    </a:lnTo>
                    <a:close/>
                    <a:moveTo>
                      <a:pt x="28906" y="43359"/>
                    </a:moveTo>
                    <a:cubicBezTo>
                      <a:pt x="28906" y="35229"/>
                      <a:pt x="35229" y="28906"/>
                      <a:pt x="43359" y="28906"/>
                    </a:cubicBezTo>
                    <a:lnTo>
                      <a:pt x="187891" y="28906"/>
                    </a:lnTo>
                    <a:cubicBezTo>
                      <a:pt x="196021" y="28906"/>
                      <a:pt x="202344" y="35229"/>
                      <a:pt x="202344" y="43359"/>
                    </a:cubicBezTo>
                    <a:lnTo>
                      <a:pt x="202344" y="57812"/>
                    </a:lnTo>
                    <a:lnTo>
                      <a:pt x="144531" y="57812"/>
                    </a:lnTo>
                    <a:cubicBezTo>
                      <a:pt x="121045" y="57812"/>
                      <a:pt x="101172" y="77685"/>
                      <a:pt x="101172" y="101172"/>
                    </a:cubicBezTo>
                    <a:lnTo>
                      <a:pt x="101172" y="160791"/>
                    </a:lnTo>
                    <a:lnTo>
                      <a:pt x="57813" y="189698"/>
                    </a:lnTo>
                    <a:lnTo>
                      <a:pt x="57813" y="158984"/>
                    </a:lnTo>
                    <a:cubicBezTo>
                      <a:pt x="57813" y="150854"/>
                      <a:pt x="51489" y="144531"/>
                      <a:pt x="43359" y="144531"/>
                    </a:cubicBezTo>
                    <a:cubicBezTo>
                      <a:pt x="35229" y="144531"/>
                      <a:pt x="28906" y="138208"/>
                      <a:pt x="28906" y="130078"/>
                    </a:cubicBezTo>
                    <a:lnTo>
                      <a:pt x="28906" y="43359"/>
                    </a:lnTo>
                    <a:close/>
                  </a:path>
                </a:pathLst>
              </a:custGeom>
              <a:grpFill/>
              <a:ln w="9028" cap="flat">
                <a:noFill/>
                <a:prstDash val="solid"/>
                <a:miter/>
              </a:ln>
            </p:spPr>
            <p:txBody>
              <a:bodyPr rtlCol="0" anchor="ctr"/>
              <a:lstStyle/>
              <a:p>
                <a:endParaRPr lang="en-US">
                  <a:solidFill>
                    <a:srgbClr val="58595B"/>
                  </a:solidFill>
                </a:endParaRPr>
              </a:p>
            </p:txBody>
          </p:sp>
          <p:sp>
            <p:nvSpPr>
              <p:cNvPr id="23" name="Freeform 172">
                <a:extLst>
                  <a:ext uri="{FF2B5EF4-FFF2-40B4-BE49-F238E27FC236}">
                    <a16:creationId xmlns:a16="http://schemas.microsoft.com/office/drawing/2014/main" id="{96B706D9-791C-AF6B-DFAF-CAF7B488FD7D}"/>
                  </a:ext>
                </a:extLst>
              </p:cNvPr>
              <p:cNvSpPr/>
              <p:nvPr/>
            </p:nvSpPr>
            <p:spPr>
              <a:xfrm>
                <a:off x="5661430" y="3931102"/>
                <a:ext cx="260156" cy="231250"/>
              </a:xfrm>
              <a:custGeom>
                <a:avLst/>
                <a:gdLst>
                  <a:gd name="connsiteX0" fmla="*/ 43359 w 260156"/>
                  <a:gd name="connsiteY0" fmla="*/ 173438 h 231250"/>
                  <a:gd name="connsiteX1" fmla="*/ 43359 w 260156"/>
                  <a:gd name="connsiteY1" fmla="*/ 216797 h 231250"/>
                  <a:gd name="connsiteX2" fmla="*/ 57813 w 260156"/>
                  <a:gd name="connsiteY2" fmla="*/ 231250 h 231250"/>
                  <a:gd name="connsiteX3" fmla="*/ 65942 w 260156"/>
                  <a:gd name="connsiteY3" fmla="*/ 228540 h 231250"/>
                  <a:gd name="connsiteX4" fmla="*/ 149048 w 260156"/>
                  <a:gd name="connsiteY4" fmla="*/ 173438 h 231250"/>
                  <a:gd name="connsiteX5" fmla="*/ 216797 w 260156"/>
                  <a:gd name="connsiteY5" fmla="*/ 173438 h 231250"/>
                  <a:gd name="connsiteX6" fmla="*/ 260156 w 260156"/>
                  <a:gd name="connsiteY6" fmla="*/ 130078 h 231250"/>
                  <a:gd name="connsiteX7" fmla="*/ 260156 w 260156"/>
                  <a:gd name="connsiteY7" fmla="*/ 43359 h 231250"/>
                  <a:gd name="connsiteX8" fmla="*/ 216797 w 260156"/>
                  <a:gd name="connsiteY8" fmla="*/ 0 h 231250"/>
                  <a:gd name="connsiteX9" fmla="*/ 43359 w 260156"/>
                  <a:gd name="connsiteY9" fmla="*/ 0 h 231250"/>
                  <a:gd name="connsiteX10" fmla="*/ 0 w 260156"/>
                  <a:gd name="connsiteY10" fmla="*/ 43359 h 231250"/>
                  <a:gd name="connsiteX11" fmla="*/ 0 w 260156"/>
                  <a:gd name="connsiteY11" fmla="*/ 130078 h 231250"/>
                  <a:gd name="connsiteX12" fmla="*/ 43359 w 260156"/>
                  <a:gd name="connsiteY12" fmla="*/ 173438 h 231250"/>
                  <a:gd name="connsiteX13" fmla="*/ 28906 w 260156"/>
                  <a:gd name="connsiteY13" fmla="*/ 43359 h 231250"/>
                  <a:gd name="connsiteX14" fmla="*/ 43359 w 260156"/>
                  <a:gd name="connsiteY14" fmla="*/ 28906 h 231250"/>
                  <a:gd name="connsiteX15" fmla="*/ 216797 w 260156"/>
                  <a:gd name="connsiteY15" fmla="*/ 28906 h 231250"/>
                  <a:gd name="connsiteX16" fmla="*/ 231250 w 260156"/>
                  <a:gd name="connsiteY16" fmla="*/ 43359 h 231250"/>
                  <a:gd name="connsiteX17" fmla="*/ 231250 w 260156"/>
                  <a:gd name="connsiteY17" fmla="*/ 130078 h 231250"/>
                  <a:gd name="connsiteX18" fmla="*/ 216797 w 260156"/>
                  <a:gd name="connsiteY18" fmla="*/ 144531 h 231250"/>
                  <a:gd name="connsiteX19" fmla="*/ 144531 w 260156"/>
                  <a:gd name="connsiteY19" fmla="*/ 144531 h 231250"/>
                  <a:gd name="connsiteX20" fmla="*/ 136401 w 260156"/>
                  <a:gd name="connsiteY20" fmla="*/ 147241 h 231250"/>
                  <a:gd name="connsiteX21" fmla="*/ 72266 w 260156"/>
                  <a:gd name="connsiteY21" fmla="*/ 189698 h 231250"/>
                  <a:gd name="connsiteX22" fmla="*/ 72266 w 260156"/>
                  <a:gd name="connsiteY22" fmla="*/ 158984 h 231250"/>
                  <a:gd name="connsiteX23" fmla="*/ 57813 w 260156"/>
                  <a:gd name="connsiteY23" fmla="*/ 144531 h 231250"/>
                  <a:gd name="connsiteX24" fmla="*/ 43359 w 260156"/>
                  <a:gd name="connsiteY24" fmla="*/ 144531 h 231250"/>
                  <a:gd name="connsiteX25" fmla="*/ 28906 w 260156"/>
                  <a:gd name="connsiteY25" fmla="*/ 130078 h 231250"/>
                  <a:gd name="connsiteX26" fmla="*/ 28906 w 260156"/>
                  <a:gd name="connsiteY26" fmla="*/ 43359 h 23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0156" h="231250">
                    <a:moveTo>
                      <a:pt x="43359" y="173438"/>
                    </a:moveTo>
                    <a:lnTo>
                      <a:pt x="43359" y="216797"/>
                    </a:lnTo>
                    <a:cubicBezTo>
                      <a:pt x="43359" y="224927"/>
                      <a:pt x="49683" y="231250"/>
                      <a:pt x="57813" y="231250"/>
                    </a:cubicBezTo>
                    <a:cubicBezTo>
                      <a:pt x="60522" y="231250"/>
                      <a:pt x="63233" y="230347"/>
                      <a:pt x="65942" y="228540"/>
                    </a:cubicBezTo>
                    <a:lnTo>
                      <a:pt x="149048" y="173438"/>
                    </a:lnTo>
                    <a:lnTo>
                      <a:pt x="216797" y="173438"/>
                    </a:lnTo>
                    <a:cubicBezTo>
                      <a:pt x="240283" y="173438"/>
                      <a:pt x="260156" y="153565"/>
                      <a:pt x="260156" y="130078"/>
                    </a:cubicBezTo>
                    <a:lnTo>
                      <a:pt x="260156" y="43359"/>
                    </a:lnTo>
                    <a:cubicBezTo>
                      <a:pt x="260156" y="19873"/>
                      <a:pt x="240283" y="0"/>
                      <a:pt x="216797" y="0"/>
                    </a:cubicBezTo>
                    <a:lnTo>
                      <a:pt x="43359" y="0"/>
                    </a:lnTo>
                    <a:cubicBezTo>
                      <a:pt x="19873" y="0"/>
                      <a:pt x="0" y="19873"/>
                      <a:pt x="0" y="43359"/>
                    </a:cubicBezTo>
                    <a:lnTo>
                      <a:pt x="0" y="130078"/>
                    </a:lnTo>
                    <a:cubicBezTo>
                      <a:pt x="0" y="154468"/>
                      <a:pt x="19873" y="173438"/>
                      <a:pt x="43359" y="173438"/>
                    </a:cubicBezTo>
                    <a:close/>
                    <a:moveTo>
                      <a:pt x="28906" y="43359"/>
                    </a:moveTo>
                    <a:cubicBezTo>
                      <a:pt x="28906" y="35229"/>
                      <a:pt x="35229" y="28906"/>
                      <a:pt x="43359" y="28906"/>
                    </a:cubicBezTo>
                    <a:lnTo>
                      <a:pt x="216797" y="28906"/>
                    </a:lnTo>
                    <a:cubicBezTo>
                      <a:pt x="224927" y="28906"/>
                      <a:pt x="231250" y="35229"/>
                      <a:pt x="231250" y="43359"/>
                    </a:cubicBezTo>
                    <a:lnTo>
                      <a:pt x="231250" y="130078"/>
                    </a:lnTo>
                    <a:cubicBezTo>
                      <a:pt x="231250" y="138208"/>
                      <a:pt x="224927" y="144531"/>
                      <a:pt x="216797" y="144531"/>
                    </a:cubicBezTo>
                    <a:lnTo>
                      <a:pt x="144531" y="144531"/>
                    </a:lnTo>
                    <a:cubicBezTo>
                      <a:pt x="141821" y="144531"/>
                      <a:pt x="139111" y="145435"/>
                      <a:pt x="136401" y="147241"/>
                    </a:cubicBezTo>
                    <a:lnTo>
                      <a:pt x="72266" y="189698"/>
                    </a:lnTo>
                    <a:lnTo>
                      <a:pt x="72266" y="158984"/>
                    </a:lnTo>
                    <a:cubicBezTo>
                      <a:pt x="72266" y="150855"/>
                      <a:pt x="65942" y="144531"/>
                      <a:pt x="57813" y="144531"/>
                    </a:cubicBezTo>
                    <a:lnTo>
                      <a:pt x="43359" y="144531"/>
                    </a:lnTo>
                    <a:cubicBezTo>
                      <a:pt x="35229" y="144531"/>
                      <a:pt x="28906" y="138208"/>
                      <a:pt x="28906" y="130078"/>
                    </a:cubicBezTo>
                    <a:lnTo>
                      <a:pt x="28906" y="43359"/>
                    </a:lnTo>
                    <a:close/>
                  </a:path>
                </a:pathLst>
              </a:custGeom>
              <a:grpFill/>
              <a:ln w="9028" cap="flat">
                <a:noFill/>
                <a:prstDash val="solid"/>
                <a:miter/>
              </a:ln>
            </p:spPr>
            <p:txBody>
              <a:bodyPr rtlCol="0" anchor="ctr"/>
              <a:lstStyle/>
              <a:p>
                <a:endParaRPr lang="en-US">
                  <a:solidFill>
                    <a:srgbClr val="58595B"/>
                  </a:solidFill>
                </a:endParaRPr>
              </a:p>
            </p:txBody>
          </p:sp>
          <p:sp>
            <p:nvSpPr>
              <p:cNvPr id="24" name="Freeform 173">
                <a:extLst>
                  <a:ext uri="{FF2B5EF4-FFF2-40B4-BE49-F238E27FC236}">
                    <a16:creationId xmlns:a16="http://schemas.microsoft.com/office/drawing/2014/main" id="{17A767E5-3B95-7CF9-B837-8B22F690712F}"/>
                  </a:ext>
                </a:extLst>
              </p:cNvPr>
              <p:cNvSpPr/>
              <p:nvPr/>
            </p:nvSpPr>
            <p:spPr>
              <a:xfrm>
                <a:off x="5719243"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endParaRPr lang="en-US">
                  <a:solidFill>
                    <a:srgbClr val="58595B"/>
                  </a:solidFill>
                </a:endParaRPr>
              </a:p>
            </p:txBody>
          </p:sp>
          <p:sp>
            <p:nvSpPr>
              <p:cNvPr id="25" name="Freeform 174">
                <a:extLst>
                  <a:ext uri="{FF2B5EF4-FFF2-40B4-BE49-F238E27FC236}">
                    <a16:creationId xmlns:a16="http://schemas.microsoft.com/office/drawing/2014/main" id="{AE262FD2-310F-5201-32A7-0C9AB417E386}"/>
                  </a:ext>
                </a:extLst>
              </p:cNvPr>
              <p:cNvSpPr/>
              <p:nvPr/>
            </p:nvSpPr>
            <p:spPr>
              <a:xfrm>
                <a:off x="5777055"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endParaRPr lang="en-US">
                  <a:solidFill>
                    <a:srgbClr val="58595B"/>
                  </a:solidFill>
                </a:endParaRPr>
              </a:p>
            </p:txBody>
          </p:sp>
          <p:sp>
            <p:nvSpPr>
              <p:cNvPr id="26" name="Freeform 175">
                <a:extLst>
                  <a:ext uri="{FF2B5EF4-FFF2-40B4-BE49-F238E27FC236}">
                    <a16:creationId xmlns:a16="http://schemas.microsoft.com/office/drawing/2014/main" id="{DBD8AEAB-070B-6FAB-1783-A383C420514C}"/>
                  </a:ext>
                </a:extLst>
              </p:cNvPr>
              <p:cNvSpPr/>
              <p:nvPr/>
            </p:nvSpPr>
            <p:spPr>
              <a:xfrm>
                <a:off x="5834868"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endParaRPr lang="en-US">
                  <a:solidFill>
                    <a:srgbClr val="58595B"/>
                  </a:solidFill>
                </a:endParaRPr>
              </a:p>
            </p:txBody>
          </p:sp>
          <p:sp>
            <p:nvSpPr>
              <p:cNvPr id="27" name="Freeform 176">
                <a:extLst>
                  <a:ext uri="{FF2B5EF4-FFF2-40B4-BE49-F238E27FC236}">
                    <a16:creationId xmlns:a16="http://schemas.microsoft.com/office/drawing/2014/main" id="{B7BB5A39-DEC0-C772-8479-2D74BF91A1B6}"/>
                  </a:ext>
                </a:extLst>
              </p:cNvPr>
              <p:cNvSpPr/>
              <p:nvPr/>
            </p:nvSpPr>
            <p:spPr>
              <a:xfrm>
                <a:off x="6008306" y="4162352"/>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endParaRPr lang="en-US">
                  <a:solidFill>
                    <a:srgbClr val="58595B"/>
                  </a:solidFill>
                </a:endParaRPr>
              </a:p>
            </p:txBody>
          </p:sp>
          <p:sp>
            <p:nvSpPr>
              <p:cNvPr id="28" name="Freeform 177">
                <a:extLst>
                  <a:ext uri="{FF2B5EF4-FFF2-40B4-BE49-F238E27FC236}">
                    <a16:creationId xmlns:a16="http://schemas.microsoft.com/office/drawing/2014/main" id="{2C112978-EDCE-DA4E-1520-29D96DD86B18}"/>
                  </a:ext>
                </a:extLst>
              </p:cNvPr>
              <p:cNvSpPr/>
              <p:nvPr/>
            </p:nvSpPr>
            <p:spPr>
              <a:xfrm>
                <a:off x="6384087" y="4191259"/>
                <a:ext cx="115625" cy="115625"/>
              </a:xfrm>
              <a:custGeom>
                <a:avLst/>
                <a:gdLst>
                  <a:gd name="connsiteX0" fmla="*/ 0 w 115625"/>
                  <a:gd name="connsiteY0" fmla="*/ 57813 h 115625"/>
                  <a:gd name="connsiteX1" fmla="*/ 57813 w 115625"/>
                  <a:gd name="connsiteY1" fmla="*/ 115625 h 115625"/>
                  <a:gd name="connsiteX2" fmla="*/ 115625 w 115625"/>
                  <a:gd name="connsiteY2" fmla="*/ 57813 h 115625"/>
                  <a:gd name="connsiteX3" fmla="*/ 57813 w 115625"/>
                  <a:gd name="connsiteY3" fmla="*/ 0 h 115625"/>
                  <a:gd name="connsiteX4" fmla="*/ 0 w 115625"/>
                  <a:gd name="connsiteY4" fmla="*/ 57813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0" y="57813"/>
                    </a:moveTo>
                    <a:cubicBezTo>
                      <a:pt x="0" y="89429"/>
                      <a:pt x="26196" y="115625"/>
                      <a:pt x="57813" y="115625"/>
                    </a:cubicBezTo>
                    <a:cubicBezTo>
                      <a:pt x="89429" y="115625"/>
                      <a:pt x="115625" y="89429"/>
                      <a:pt x="115625" y="57813"/>
                    </a:cubicBezTo>
                    <a:cubicBezTo>
                      <a:pt x="115625" y="26197"/>
                      <a:pt x="89429" y="0"/>
                      <a:pt x="57813" y="0"/>
                    </a:cubicBezTo>
                    <a:cubicBezTo>
                      <a:pt x="26196" y="0"/>
                      <a:pt x="0" y="26197"/>
                      <a:pt x="0" y="57813"/>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endParaRPr lang="en-US">
                  <a:solidFill>
                    <a:srgbClr val="58595B"/>
                  </a:solidFill>
                </a:endParaRPr>
              </a:p>
            </p:txBody>
          </p:sp>
          <p:sp>
            <p:nvSpPr>
              <p:cNvPr id="29" name="Freeform 178">
                <a:extLst>
                  <a:ext uri="{FF2B5EF4-FFF2-40B4-BE49-F238E27FC236}">
                    <a16:creationId xmlns:a16="http://schemas.microsoft.com/office/drawing/2014/main" id="{BC157FA4-C2FE-E483-FF36-118BC280A5A5}"/>
                  </a:ext>
                </a:extLst>
              </p:cNvPr>
              <p:cNvSpPr/>
              <p:nvPr/>
            </p:nvSpPr>
            <p:spPr>
              <a:xfrm>
                <a:off x="5632524" y="4191259"/>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endParaRPr lang="en-US">
                  <a:solidFill>
                    <a:srgbClr val="58595B"/>
                  </a:solidFill>
                </a:endParaRPr>
              </a:p>
            </p:txBody>
          </p:sp>
        </p:grpSp>
      </p:grpSp>
      <p:grpSp>
        <p:nvGrpSpPr>
          <p:cNvPr id="30" name="Group 29">
            <a:extLst>
              <a:ext uri="{FF2B5EF4-FFF2-40B4-BE49-F238E27FC236}">
                <a16:creationId xmlns:a16="http://schemas.microsoft.com/office/drawing/2014/main" id="{888088E0-E99C-5D95-58C0-EF97DA24A669}"/>
              </a:ext>
            </a:extLst>
          </p:cNvPr>
          <p:cNvGrpSpPr/>
          <p:nvPr/>
        </p:nvGrpSpPr>
        <p:grpSpPr>
          <a:xfrm>
            <a:off x="5911615" y="8719360"/>
            <a:ext cx="612259" cy="612420"/>
            <a:chOff x="10376768" y="3823816"/>
            <a:chExt cx="923646" cy="923888"/>
          </a:xfrm>
          <a:solidFill>
            <a:srgbClr val="000D41"/>
          </a:solidFill>
        </p:grpSpPr>
        <p:sp>
          <p:nvSpPr>
            <p:cNvPr id="31" name="Freeform 161">
              <a:extLst>
                <a:ext uri="{FF2B5EF4-FFF2-40B4-BE49-F238E27FC236}">
                  <a16:creationId xmlns:a16="http://schemas.microsoft.com/office/drawing/2014/main" id="{CA0D1419-4FAF-1401-2096-4F6D024E15C9}"/>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F15B2A"/>
            </a:solidFill>
            <a:ln w="9028" cap="flat">
              <a:noFill/>
              <a:prstDash val="solid"/>
              <a:miter/>
            </a:ln>
          </p:spPr>
          <p:txBody>
            <a:bodyPr rtlCol="0" anchor="ctr"/>
            <a:lstStyle/>
            <a:p>
              <a:endParaRPr lang="en-US">
                <a:solidFill>
                  <a:srgbClr val="58595B"/>
                </a:solidFill>
              </a:endParaRPr>
            </a:p>
          </p:txBody>
        </p:sp>
        <p:grpSp>
          <p:nvGrpSpPr>
            <p:cNvPr id="32" name="Graphic 2">
              <a:extLst>
                <a:ext uri="{FF2B5EF4-FFF2-40B4-BE49-F238E27FC236}">
                  <a16:creationId xmlns:a16="http://schemas.microsoft.com/office/drawing/2014/main" id="{F5FC61A0-129E-B130-4F26-EA01EC34567C}"/>
                </a:ext>
              </a:extLst>
            </p:cNvPr>
            <p:cNvGrpSpPr/>
            <p:nvPr/>
          </p:nvGrpSpPr>
          <p:grpSpPr>
            <a:xfrm>
              <a:off x="10376768" y="3823816"/>
              <a:ext cx="923646" cy="923888"/>
              <a:chOff x="10376768" y="3823816"/>
              <a:chExt cx="923646" cy="923888"/>
            </a:xfrm>
            <a:grpFill/>
          </p:grpSpPr>
          <p:sp>
            <p:nvSpPr>
              <p:cNvPr id="33" name="Freeform 163">
                <a:extLst>
                  <a:ext uri="{FF2B5EF4-FFF2-40B4-BE49-F238E27FC236}">
                    <a16:creationId xmlns:a16="http://schemas.microsoft.com/office/drawing/2014/main" id="{BECA744B-D298-156A-35F9-E62A512A77BE}"/>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a:solidFill>
                    <a:srgbClr val="58595B"/>
                  </a:solidFill>
                </a:endParaRPr>
              </a:p>
            </p:txBody>
          </p:sp>
          <p:sp>
            <p:nvSpPr>
              <p:cNvPr id="34" name="Freeform 164">
                <a:extLst>
                  <a:ext uri="{FF2B5EF4-FFF2-40B4-BE49-F238E27FC236}">
                    <a16:creationId xmlns:a16="http://schemas.microsoft.com/office/drawing/2014/main" id="{39200490-3C9C-478D-E7CB-677A82C4C7EA}"/>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a:solidFill>
                    <a:srgbClr val="58595B"/>
                  </a:solidFill>
                </a:endParaRPr>
              </a:p>
            </p:txBody>
          </p:sp>
          <p:sp>
            <p:nvSpPr>
              <p:cNvPr id="35" name="Freeform 165">
                <a:extLst>
                  <a:ext uri="{FF2B5EF4-FFF2-40B4-BE49-F238E27FC236}">
                    <a16:creationId xmlns:a16="http://schemas.microsoft.com/office/drawing/2014/main" id="{009296CF-29B4-13D0-01A2-CDAAC8FBA108}"/>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a:solidFill>
                    <a:srgbClr val="58595B"/>
                  </a:solidFill>
                </a:endParaRPr>
              </a:p>
            </p:txBody>
          </p:sp>
        </p:grpSp>
      </p:grpSp>
      <p:grpSp>
        <p:nvGrpSpPr>
          <p:cNvPr id="36" name="Group 35">
            <a:extLst>
              <a:ext uri="{FF2B5EF4-FFF2-40B4-BE49-F238E27FC236}">
                <a16:creationId xmlns:a16="http://schemas.microsoft.com/office/drawing/2014/main" id="{9EA0BB86-A01B-17D3-DB36-F8CC7B47FD1B}"/>
              </a:ext>
            </a:extLst>
          </p:cNvPr>
          <p:cNvGrpSpPr/>
          <p:nvPr/>
        </p:nvGrpSpPr>
        <p:grpSpPr>
          <a:xfrm>
            <a:off x="2224113" y="9546411"/>
            <a:ext cx="630814" cy="630126"/>
            <a:chOff x="7257599" y="768348"/>
            <a:chExt cx="868457" cy="867509"/>
          </a:xfrm>
          <a:solidFill>
            <a:srgbClr val="000D41"/>
          </a:solidFill>
        </p:grpSpPr>
        <p:sp>
          <p:nvSpPr>
            <p:cNvPr id="37" name="Freeform 154">
              <a:extLst>
                <a:ext uri="{FF2B5EF4-FFF2-40B4-BE49-F238E27FC236}">
                  <a16:creationId xmlns:a16="http://schemas.microsoft.com/office/drawing/2014/main" id="{E709E55A-05D6-FC0B-CA2D-51E28F7EC2A5}"/>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F15B2A"/>
            </a:solidFill>
            <a:ln w="9028" cap="flat">
              <a:noFill/>
              <a:prstDash val="solid"/>
              <a:miter/>
            </a:ln>
          </p:spPr>
          <p:txBody>
            <a:bodyPr rtlCol="0" anchor="ctr"/>
            <a:lstStyle/>
            <a:p>
              <a:endParaRPr lang="en-US">
                <a:solidFill>
                  <a:srgbClr val="58595B"/>
                </a:solidFill>
              </a:endParaRPr>
            </a:p>
          </p:txBody>
        </p:sp>
        <p:grpSp>
          <p:nvGrpSpPr>
            <p:cNvPr id="38" name="Graphic 2">
              <a:extLst>
                <a:ext uri="{FF2B5EF4-FFF2-40B4-BE49-F238E27FC236}">
                  <a16:creationId xmlns:a16="http://schemas.microsoft.com/office/drawing/2014/main" id="{16BB16CF-8F04-ED04-E26A-66F4DEFFA1E5}"/>
                </a:ext>
              </a:extLst>
            </p:cNvPr>
            <p:cNvGrpSpPr/>
            <p:nvPr/>
          </p:nvGrpSpPr>
          <p:grpSpPr>
            <a:xfrm>
              <a:off x="7257599" y="768348"/>
              <a:ext cx="868457" cy="867509"/>
              <a:chOff x="7257599" y="768348"/>
              <a:chExt cx="868457" cy="867509"/>
            </a:xfrm>
            <a:grpFill/>
          </p:grpSpPr>
          <p:sp>
            <p:nvSpPr>
              <p:cNvPr id="39" name="Freeform 156">
                <a:extLst>
                  <a:ext uri="{FF2B5EF4-FFF2-40B4-BE49-F238E27FC236}">
                    <a16:creationId xmlns:a16="http://schemas.microsoft.com/office/drawing/2014/main" id="{4F0C1CC3-44C1-D134-C008-6240D6B630A9}"/>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a:solidFill>
                    <a:srgbClr val="58595B"/>
                  </a:solidFill>
                </a:endParaRPr>
              </a:p>
            </p:txBody>
          </p:sp>
          <p:sp>
            <p:nvSpPr>
              <p:cNvPr id="40" name="Freeform 157">
                <a:extLst>
                  <a:ext uri="{FF2B5EF4-FFF2-40B4-BE49-F238E27FC236}">
                    <a16:creationId xmlns:a16="http://schemas.microsoft.com/office/drawing/2014/main" id="{6728A4FF-8FBD-181A-2A69-F663C77BF641}"/>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a:solidFill>
                    <a:srgbClr val="58595B"/>
                  </a:solidFill>
                </a:endParaRPr>
              </a:p>
            </p:txBody>
          </p:sp>
          <p:sp>
            <p:nvSpPr>
              <p:cNvPr id="41" name="Freeform 158">
                <a:extLst>
                  <a:ext uri="{FF2B5EF4-FFF2-40B4-BE49-F238E27FC236}">
                    <a16:creationId xmlns:a16="http://schemas.microsoft.com/office/drawing/2014/main" id="{0079D085-E811-50C9-FEDD-0BF6BBB44BB7}"/>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a:solidFill>
                    <a:srgbClr val="58595B"/>
                  </a:solidFill>
                </a:endParaRPr>
              </a:p>
            </p:txBody>
          </p:sp>
          <p:sp>
            <p:nvSpPr>
              <p:cNvPr id="42" name="Freeform 159">
                <a:extLst>
                  <a:ext uri="{FF2B5EF4-FFF2-40B4-BE49-F238E27FC236}">
                    <a16:creationId xmlns:a16="http://schemas.microsoft.com/office/drawing/2014/main" id="{56A45A46-31BF-A42E-3E21-4AF8327FD061}"/>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a:solidFill>
                    <a:srgbClr val="58595B"/>
                  </a:solidFill>
                </a:endParaRPr>
              </a:p>
            </p:txBody>
          </p:sp>
          <p:sp>
            <p:nvSpPr>
              <p:cNvPr id="43" name="Freeform 160">
                <a:extLst>
                  <a:ext uri="{FF2B5EF4-FFF2-40B4-BE49-F238E27FC236}">
                    <a16:creationId xmlns:a16="http://schemas.microsoft.com/office/drawing/2014/main" id="{41B37AB6-FA6A-034D-FB25-70EF648C2DE2}"/>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a:solidFill>
                    <a:srgbClr val="58595B"/>
                  </a:solidFill>
                </a:endParaRPr>
              </a:p>
            </p:txBody>
          </p:sp>
        </p:grpSp>
      </p:grpSp>
      <p:grpSp>
        <p:nvGrpSpPr>
          <p:cNvPr id="44" name="Group 43">
            <a:extLst>
              <a:ext uri="{FF2B5EF4-FFF2-40B4-BE49-F238E27FC236}">
                <a16:creationId xmlns:a16="http://schemas.microsoft.com/office/drawing/2014/main" id="{C66C8E9E-E3B0-B279-228D-AE7F24146EA8}"/>
              </a:ext>
            </a:extLst>
          </p:cNvPr>
          <p:cNvGrpSpPr/>
          <p:nvPr/>
        </p:nvGrpSpPr>
        <p:grpSpPr>
          <a:xfrm>
            <a:off x="957496" y="8739414"/>
            <a:ext cx="553866" cy="555173"/>
            <a:chOff x="5700273" y="5386353"/>
            <a:chExt cx="766016" cy="767823"/>
          </a:xfrm>
          <a:solidFill>
            <a:srgbClr val="000D41"/>
          </a:solidFill>
        </p:grpSpPr>
        <p:grpSp>
          <p:nvGrpSpPr>
            <p:cNvPr id="45" name="Graphic 2">
              <a:extLst>
                <a:ext uri="{FF2B5EF4-FFF2-40B4-BE49-F238E27FC236}">
                  <a16:creationId xmlns:a16="http://schemas.microsoft.com/office/drawing/2014/main" id="{389B6CF2-9147-3A14-B916-BB246B6176DF}"/>
                </a:ext>
              </a:extLst>
            </p:cNvPr>
            <p:cNvGrpSpPr/>
            <p:nvPr/>
          </p:nvGrpSpPr>
          <p:grpSpPr>
            <a:xfrm>
              <a:off x="5844804" y="5531788"/>
              <a:ext cx="476953" cy="420947"/>
              <a:chOff x="5844804" y="5531788"/>
              <a:chExt cx="476953" cy="420947"/>
            </a:xfrm>
            <a:grpFill/>
          </p:grpSpPr>
          <p:sp>
            <p:nvSpPr>
              <p:cNvPr id="61" name="Freeform 152">
                <a:extLst>
                  <a:ext uri="{FF2B5EF4-FFF2-40B4-BE49-F238E27FC236}">
                    <a16:creationId xmlns:a16="http://schemas.microsoft.com/office/drawing/2014/main" id="{67C585E2-6CCE-526A-3B05-9EAC378920B7}"/>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F15B2A"/>
              </a:solidFill>
              <a:ln w="9028" cap="flat">
                <a:noFill/>
                <a:prstDash val="solid"/>
                <a:miter/>
              </a:ln>
            </p:spPr>
            <p:txBody>
              <a:bodyPr rtlCol="0" anchor="ctr"/>
              <a:lstStyle/>
              <a:p>
                <a:endParaRPr lang="en-US">
                  <a:solidFill>
                    <a:srgbClr val="58595B"/>
                  </a:solidFill>
                </a:endParaRPr>
              </a:p>
            </p:txBody>
          </p:sp>
          <p:sp>
            <p:nvSpPr>
              <p:cNvPr id="62" name="Freeform 153">
                <a:extLst>
                  <a:ext uri="{FF2B5EF4-FFF2-40B4-BE49-F238E27FC236}">
                    <a16:creationId xmlns:a16="http://schemas.microsoft.com/office/drawing/2014/main" id="{F4E1C1C2-8337-8BF4-B25C-13EBA1BE33C2}"/>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F15B2A"/>
              </a:solidFill>
              <a:ln w="9028" cap="flat">
                <a:noFill/>
                <a:prstDash val="solid"/>
                <a:miter/>
              </a:ln>
            </p:spPr>
            <p:txBody>
              <a:bodyPr rtlCol="0" anchor="ctr"/>
              <a:lstStyle/>
              <a:p>
                <a:endParaRPr lang="en-US">
                  <a:solidFill>
                    <a:srgbClr val="58595B"/>
                  </a:solidFill>
                </a:endParaRPr>
              </a:p>
            </p:txBody>
          </p:sp>
        </p:grpSp>
        <p:grpSp>
          <p:nvGrpSpPr>
            <p:cNvPr id="46" name="Graphic 2">
              <a:extLst>
                <a:ext uri="{FF2B5EF4-FFF2-40B4-BE49-F238E27FC236}">
                  <a16:creationId xmlns:a16="http://schemas.microsoft.com/office/drawing/2014/main" id="{87D37E44-9D74-8167-B683-59672E7CCBB0}"/>
                </a:ext>
              </a:extLst>
            </p:cNvPr>
            <p:cNvGrpSpPr/>
            <p:nvPr/>
          </p:nvGrpSpPr>
          <p:grpSpPr>
            <a:xfrm>
              <a:off x="5700273" y="5386353"/>
              <a:ext cx="766016" cy="767823"/>
              <a:chOff x="5700273" y="5386353"/>
              <a:chExt cx="766016" cy="767823"/>
            </a:xfrm>
            <a:grpFill/>
          </p:grpSpPr>
          <p:sp>
            <p:nvSpPr>
              <p:cNvPr id="47" name="Freeform 138">
                <a:extLst>
                  <a:ext uri="{FF2B5EF4-FFF2-40B4-BE49-F238E27FC236}">
                    <a16:creationId xmlns:a16="http://schemas.microsoft.com/office/drawing/2014/main" id="{1FF0BAD9-865F-44BB-70BB-682267B28F3C}"/>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solidFill>
                    <a:srgbClr val="58595B"/>
                  </a:solidFill>
                </a:endParaRPr>
              </a:p>
            </p:txBody>
          </p:sp>
          <p:sp>
            <p:nvSpPr>
              <p:cNvPr id="48" name="Freeform 139">
                <a:extLst>
                  <a:ext uri="{FF2B5EF4-FFF2-40B4-BE49-F238E27FC236}">
                    <a16:creationId xmlns:a16="http://schemas.microsoft.com/office/drawing/2014/main" id="{3ECC0DCB-7D21-6D9F-28CC-C54D4EED5C70}"/>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grpFill/>
              <a:ln w="9028" cap="flat">
                <a:noFill/>
                <a:prstDash val="solid"/>
                <a:miter/>
              </a:ln>
            </p:spPr>
            <p:txBody>
              <a:bodyPr rtlCol="0" anchor="ctr"/>
              <a:lstStyle/>
              <a:p>
                <a:endParaRPr lang="en-US">
                  <a:solidFill>
                    <a:srgbClr val="58595B"/>
                  </a:solidFill>
                </a:endParaRPr>
              </a:p>
            </p:txBody>
          </p:sp>
          <p:sp>
            <p:nvSpPr>
              <p:cNvPr id="49" name="Freeform 140">
                <a:extLst>
                  <a:ext uri="{FF2B5EF4-FFF2-40B4-BE49-F238E27FC236}">
                    <a16:creationId xmlns:a16="http://schemas.microsoft.com/office/drawing/2014/main" id="{B6285F31-55AC-4C5A-A0E2-3B89B5C2E5A8}"/>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grpFill/>
              <a:ln w="9028" cap="flat">
                <a:noFill/>
                <a:prstDash val="solid"/>
                <a:miter/>
              </a:ln>
            </p:spPr>
            <p:txBody>
              <a:bodyPr rtlCol="0" anchor="ctr"/>
              <a:lstStyle/>
              <a:p>
                <a:endParaRPr lang="en-US">
                  <a:solidFill>
                    <a:srgbClr val="58595B"/>
                  </a:solidFill>
                </a:endParaRPr>
              </a:p>
            </p:txBody>
          </p:sp>
          <p:sp>
            <p:nvSpPr>
              <p:cNvPr id="50" name="Freeform 141">
                <a:extLst>
                  <a:ext uri="{FF2B5EF4-FFF2-40B4-BE49-F238E27FC236}">
                    <a16:creationId xmlns:a16="http://schemas.microsoft.com/office/drawing/2014/main" id="{34C1EC4A-EE08-D256-3695-A83E01AAA0BE}"/>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grpFill/>
              <a:ln w="9028" cap="flat">
                <a:noFill/>
                <a:prstDash val="solid"/>
                <a:miter/>
              </a:ln>
            </p:spPr>
            <p:txBody>
              <a:bodyPr rtlCol="0" anchor="ctr"/>
              <a:lstStyle/>
              <a:p>
                <a:endParaRPr lang="en-US">
                  <a:solidFill>
                    <a:srgbClr val="58595B"/>
                  </a:solidFill>
                </a:endParaRPr>
              </a:p>
            </p:txBody>
          </p:sp>
          <p:sp>
            <p:nvSpPr>
              <p:cNvPr id="51" name="Freeform 142">
                <a:extLst>
                  <a:ext uri="{FF2B5EF4-FFF2-40B4-BE49-F238E27FC236}">
                    <a16:creationId xmlns:a16="http://schemas.microsoft.com/office/drawing/2014/main" id="{703B664B-87C6-BE69-AA90-2060FDD1F664}"/>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solidFill>
                    <a:srgbClr val="58595B"/>
                  </a:solidFill>
                </a:endParaRPr>
              </a:p>
            </p:txBody>
          </p:sp>
          <p:sp>
            <p:nvSpPr>
              <p:cNvPr id="52" name="Freeform 143">
                <a:extLst>
                  <a:ext uri="{FF2B5EF4-FFF2-40B4-BE49-F238E27FC236}">
                    <a16:creationId xmlns:a16="http://schemas.microsoft.com/office/drawing/2014/main" id="{786392BE-B023-EB4F-C582-C0B084AC4652}"/>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grpFill/>
              <a:ln w="9028" cap="flat">
                <a:noFill/>
                <a:prstDash val="solid"/>
                <a:miter/>
              </a:ln>
            </p:spPr>
            <p:txBody>
              <a:bodyPr rtlCol="0" anchor="ctr"/>
              <a:lstStyle/>
              <a:p>
                <a:endParaRPr lang="en-US">
                  <a:solidFill>
                    <a:srgbClr val="58595B"/>
                  </a:solidFill>
                </a:endParaRPr>
              </a:p>
            </p:txBody>
          </p:sp>
          <p:sp>
            <p:nvSpPr>
              <p:cNvPr id="53" name="Freeform 144">
                <a:extLst>
                  <a:ext uri="{FF2B5EF4-FFF2-40B4-BE49-F238E27FC236}">
                    <a16:creationId xmlns:a16="http://schemas.microsoft.com/office/drawing/2014/main" id="{8B5CB327-9ED5-DE45-586E-7E1171082454}"/>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grpFill/>
              <a:ln w="9028" cap="flat">
                <a:noFill/>
                <a:prstDash val="solid"/>
                <a:miter/>
              </a:ln>
            </p:spPr>
            <p:txBody>
              <a:bodyPr rtlCol="0" anchor="ctr"/>
              <a:lstStyle/>
              <a:p>
                <a:endParaRPr lang="en-US">
                  <a:solidFill>
                    <a:srgbClr val="58595B"/>
                  </a:solidFill>
                </a:endParaRPr>
              </a:p>
            </p:txBody>
          </p:sp>
          <p:sp>
            <p:nvSpPr>
              <p:cNvPr id="54" name="Freeform 145">
                <a:extLst>
                  <a:ext uri="{FF2B5EF4-FFF2-40B4-BE49-F238E27FC236}">
                    <a16:creationId xmlns:a16="http://schemas.microsoft.com/office/drawing/2014/main" id="{A55F5775-C03C-AFAD-BDC5-3740AFE76BD6}"/>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grpFill/>
              <a:ln w="9028" cap="flat">
                <a:noFill/>
                <a:prstDash val="solid"/>
                <a:miter/>
              </a:ln>
            </p:spPr>
            <p:txBody>
              <a:bodyPr rtlCol="0" anchor="ctr"/>
              <a:lstStyle/>
              <a:p>
                <a:endParaRPr lang="en-US">
                  <a:solidFill>
                    <a:srgbClr val="58595B"/>
                  </a:solidFill>
                </a:endParaRPr>
              </a:p>
            </p:txBody>
          </p:sp>
          <p:sp>
            <p:nvSpPr>
              <p:cNvPr id="55" name="Freeform 146">
                <a:extLst>
                  <a:ext uri="{FF2B5EF4-FFF2-40B4-BE49-F238E27FC236}">
                    <a16:creationId xmlns:a16="http://schemas.microsoft.com/office/drawing/2014/main" id="{EA2A6C03-6F82-6D46-EB93-019BEEC8B30A}"/>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grpFill/>
              <a:ln w="9028" cap="flat">
                <a:noFill/>
                <a:prstDash val="solid"/>
                <a:miter/>
              </a:ln>
            </p:spPr>
            <p:txBody>
              <a:bodyPr rtlCol="0" anchor="ctr"/>
              <a:lstStyle/>
              <a:p>
                <a:endParaRPr lang="en-US">
                  <a:solidFill>
                    <a:srgbClr val="58595B"/>
                  </a:solidFill>
                </a:endParaRPr>
              </a:p>
            </p:txBody>
          </p:sp>
          <p:sp>
            <p:nvSpPr>
              <p:cNvPr id="56" name="Freeform 147">
                <a:extLst>
                  <a:ext uri="{FF2B5EF4-FFF2-40B4-BE49-F238E27FC236}">
                    <a16:creationId xmlns:a16="http://schemas.microsoft.com/office/drawing/2014/main" id="{AD54FD2B-22E7-0943-055D-66AFF8B5DD12}"/>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grpFill/>
              <a:ln w="9028" cap="flat">
                <a:noFill/>
                <a:prstDash val="solid"/>
                <a:miter/>
              </a:ln>
            </p:spPr>
            <p:txBody>
              <a:bodyPr rtlCol="0" anchor="ctr"/>
              <a:lstStyle/>
              <a:p>
                <a:endParaRPr lang="en-US">
                  <a:solidFill>
                    <a:srgbClr val="58595B"/>
                  </a:solidFill>
                </a:endParaRPr>
              </a:p>
            </p:txBody>
          </p:sp>
          <p:sp>
            <p:nvSpPr>
              <p:cNvPr id="57" name="Freeform 148">
                <a:extLst>
                  <a:ext uri="{FF2B5EF4-FFF2-40B4-BE49-F238E27FC236}">
                    <a16:creationId xmlns:a16="http://schemas.microsoft.com/office/drawing/2014/main" id="{CB2C124F-2326-4990-0F19-EB355179E555}"/>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grpFill/>
              <a:ln w="9028" cap="flat">
                <a:noFill/>
                <a:prstDash val="solid"/>
                <a:miter/>
              </a:ln>
            </p:spPr>
            <p:txBody>
              <a:bodyPr rtlCol="0" anchor="ctr"/>
              <a:lstStyle/>
              <a:p>
                <a:endParaRPr lang="en-US">
                  <a:solidFill>
                    <a:srgbClr val="58595B"/>
                  </a:solidFill>
                </a:endParaRPr>
              </a:p>
            </p:txBody>
          </p:sp>
          <p:sp>
            <p:nvSpPr>
              <p:cNvPr id="58" name="Freeform 149">
                <a:extLst>
                  <a:ext uri="{FF2B5EF4-FFF2-40B4-BE49-F238E27FC236}">
                    <a16:creationId xmlns:a16="http://schemas.microsoft.com/office/drawing/2014/main" id="{8AC98CC2-6E46-258C-E90B-51676ABFB857}"/>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grpFill/>
              <a:ln w="9028" cap="flat">
                <a:noFill/>
                <a:prstDash val="solid"/>
                <a:miter/>
              </a:ln>
            </p:spPr>
            <p:txBody>
              <a:bodyPr rtlCol="0" anchor="ctr"/>
              <a:lstStyle/>
              <a:p>
                <a:endParaRPr lang="en-US">
                  <a:solidFill>
                    <a:srgbClr val="58595B"/>
                  </a:solidFill>
                </a:endParaRPr>
              </a:p>
            </p:txBody>
          </p:sp>
          <p:sp>
            <p:nvSpPr>
              <p:cNvPr id="59" name="Freeform 150">
                <a:extLst>
                  <a:ext uri="{FF2B5EF4-FFF2-40B4-BE49-F238E27FC236}">
                    <a16:creationId xmlns:a16="http://schemas.microsoft.com/office/drawing/2014/main" id="{08AE17E5-6F2A-8765-8CCA-5719740355EC}"/>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grpFill/>
              <a:ln w="9028" cap="flat">
                <a:noFill/>
                <a:prstDash val="solid"/>
                <a:miter/>
              </a:ln>
            </p:spPr>
            <p:txBody>
              <a:bodyPr rtlCol="0" anchor="ctr"/>
              <a:lstStyle/>
              <a:p>
                <a:endParaRPr lang="en-US">
                  <a:solidFill>
                    <a:srgbClr val="58595B"/>
                  </a:solidFill>
                </a:endParaRPr>
              </a:p>
            </p:txBody>
          </p:sp>
          <p:sp>
            <p:nvSpPr>
              <p:cNvPr id="60" name="Freeform 151">
                <a:extLst>
                  <a:ext uri="{FF2B5EF4-FFF2-40B4-BE49-F238E27FC236}">
                    <a16:creationId xmlns:a16="http://schemas.microsoft.com/office/drawing/2014/main" id="{638B4A27-E51B-4F3B-EFCD-F56E2CDA6758}"/>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grpFill/>
              <a:ln w="9028" cap="flat">
                <a:noFill/>
                <a:prstDash val="solid"/>
                <a:miter/>
              </a:ln>
            </p:spPr>
            <p:txBody>
              <a:bodyPr rtlCol="0" anchor="ctr"/>
              <a:lstStyle/>
              <a:p>
                <a:endParaRPr lang="en-US">
                  <a:solidFill>
                    <a:srgbClr val="58595B"/>
                  </a:solidFill>
                </a:endParaRPr>
              </a:p>
            </p:txBody>
          </p:sp>
        </p:grpSp>
      </p:grpSp>
      <p:sp>
        <p:nvSpPr>
          <p:cNvPr id="63" name="Text Placeholder 3">
            <a:extLst>
              <a:ext uri="{FF2B5EF4-FFF2-40B4-BE49-F238E27FC236}">
                <a16:creationId xmlns:a16="http://schemas.microsoft.com/office/drawing/2014/main" id="{4689E1D3-9928-1CD4-5D1B-AA3E719C1675}"/>
              </a:ext>
            </a:extLst>
          </p:cNvPr>
          <p:cNvSpPr txBox="1">
            <a:spLocks/>
          </p:cNvSpPr>
          <p:nvPr/>
        </p:nvSpPr>
        <p:spPr>
          <a:xfrm>
            <a:off x="802433" y="9440570"/>
            <a:ext cx="1243574" cy="511220"/>
          </a:xfrm>
          <a:prstGeom prst="rect">
            <a:avLst/>
          </a:prstGeom>
        </p:spPr>
        <p:txBody>
          <a:bodyPr vert="horz" lIns="91440" tIns="45720" rIns="91440" bIns="45720" numCol="1" spcCol="432000" rtlCol="0" anchor="t">
            <a:noAutofit/>
          </a:bodyPr>
          <a:lstStyle>
            <a:lvl1pPr marL="0" marR="0" indent="0" algn="just" defTabSz="755934" rtl="0" eaLnBrk="1" fontAlgn="auto" latinLnBrk="0" hangingPunct="1">
              <a:lnSpc>
                <a:spcPct val="100000"/>
              </a:lnSpc>
              <a:spcBef>
                <a:spcPts val="0"/>
              </a:spcBef>
              <a:spcAft>
                <a:spcPts val="0"/>
              </a:spcAft>
              <a:buClrTx/>
              <a:buSzTx/>
              <a:buFont typeface="Arial" panose="020B0604020202020204" pitchFamily="34" charset="0"/>
              <a:buNone/>
              <a:tabLst/>
              <a:defRPr sz="1000" b="0" i="0" kern="1200">
                <a:solidFill>
                  <a:schemeClr val="tx1"/>
                </a:solidFill>
                <a:latin typeface="Avenir Book" panose="02000503020000020003" pitchFamily="2" charset="0"/>
                <a:ea typeface="+mn-ea"/>
                <a:cs typeface="Poppins" pitchFamily="2" charset="77"/>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en-GB" sz="1100" dirty="0">
                <a:solidFill>
                  <a:srgbClr val="000D41"/>
                </a:solidFill>
                <a:latin typeface="+mn-lt"/>
              </a:rPr>
              <a:t>Determine pertinent information</a:t>
            </a:r>
          </a:p>
        </p:txBody>
      </p:sp>
      <p:sp>
        <p:nvSpPr>
          <p:cNvPr id="64" name="Text Placeholder 3">
            <a:extLst>
              <a:ext uri="{FF2B5EF4-FFF2-40B4-BE49-F238E27FC236}">
                <a16:creationId xmlns:a16="http://schemas.microsoft.com/office/drawing/2014/main" id="{3F1137DC-9F5C-0B8F-F39F-13C3B4468A82}"/>
              </a:ext>
            </a:extLst>
          </p:cNvPr>
          <p:cNvSpPr txBox="1">
            <a:spLocks/>
          </p:cNvSpPr>
          <p:nvPr/>
        </p:nvSpPr>
        <p:spPr>
          <a:xfrm>
            <a:off x="2089666" y="10235826"/>
            <a:ext cx="1644290" cy="671887"/>
          </a:xfrm>
          <a:prstGeom prst="rect">
            <a:avLst/>
          </a:prstGeom>
        </p:spPr>
        <p:txBody>
          <a:bodyPr vert="horz" lIns="91440" tIns="45720" rIns="91440" bIns="45720" numCol="1" spcCol="432000" rtlCol="0" anchor="t">
            <a:noAutofit/>
          </a:bodyPr>
          <a:lstStyle>
            <a:lvl1pPr marL="0" marR="0" indent="0" algn="just" defTabSz="755934" rtl="0" eaLnBrk="1" fontAlgn="auto" latinLnBrk="0" hangingPunct="1">
              <a:lnSpc>
                <a:spcPct val="100000"/>
              </a:lnSpc>
              <a:spcBef>
                <a:spcPts val="0"/>
              </a:spcBef>
              <a:spcAft>
                <a:spcPts val="0"/>
              </a:spcAft>
              <a:buClrTx/>
              <a:buSzTx/>
              <a:buFont typeface="Arial" panose="020B0604020202020204" pitchFamily="34" charset="0"/>
              <a:buNone/>
              <a:tabLst/>
              <a:defRPr sz="1000" b="0" i="0" kern="1200">
                <a:solidFill>
                  <a:schemeClr val="tx1"/>
                </a:solidFill>
                <a:latin typeface="Avenir Book" panose="02000503020000020003" pitchFamily="2" charset="0"/>
                <a:ea typeface="+mn-ea"/>
                <a:cs typeface="Poppins" pitchFamily="2" charset="77"/>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en-GB" sz="1100" dirty="0">
                <a:solidFill>
                  <a:srgbClr val="000D41"/>
                </a:solidFill>
                <a:latin typeface="+mn-lt"/>
              </a:rPr>
              <a:t>Identify the problem and its parameters</a:t>
            </a:r>
          </a:p>
        </p:txBody>
      </p:sp>
      <p:sp>
        <p:nvSpPr>
          <p:cNvPr id="65" name="Text Placeholder 3">
            <a:extLst>
              <a:ext uri="{FF2B5EF4-FFF2-40B4-BE49-F238E27FC236}">
                <a16:creationId xmlns:a16="http://schemas.microsoft.com/office/drawing/2014/main" id="{6532DD94-0C30-19A1-5873-2EBE99B9A6AF}"/>
              </a:ext>
            </a:extLst>
          </p:cNvPr>
          <p:cNvSpPr txBox="1">
            <a:spLocks/>
          </p:cNvSpPr>
          <p:nvPr/>
        </p:nvSpPr>
        <p:spPr>
          <a:xfrm>
            <a:off x="3291958" y="9440570"/>
            <a:ext cx="1172250" cy="480454"/>
          </a:xfrm>
          <a:prstGeom prst="rect">
            <a:avLst/>
          </a:prstGeom>
        </p:spPr>
        <p:txBody>
          <a:bodyPr vert="horz" lIns="91440" tIns="45720" rIns="91440" bIns="45720" numCol="1" spcCol="432000" rtlCol="0" anchor="t">
            <a:noAutofit/>
          </a:bodyPr>
          <a:lstStyle>
            <a:lvl1pPr marL="0" marR="0" indent="0" algn="just" defTabSz="755934" rtl="0" eaLnBrk="1" fontAlgn="auto" latinLnBrk="0" hangingPunct="1">
              <a:lnSpc>
                <a:spcPct val="100000"/>
              </a:lnSpc>
              <a:spcBef>
                <a:spcPts val="0"/>
              </a:spcBef>
              <a:spcAft>
                <a:spcPts val="0"/>
              </a:spcAft>
              <a:buClrTx/>
              <a:buSzTx/>
              <a:buFont typeface="Arial" panose="020B0604020202020204" pitchFamily="34" charset="0"/>
              <a:buNone/>
              <a:tabLst/>
              <a:defRPr sz="1000" b="0" i="0" kern="1200">
                <a:solidFill>
                  <a:schemeClr val="tx1"/>
                </a:solidFill>
                <a:latin typeface="Avenir Book" panose="02000503020000020003" pitchFamily="2" charset="0"/>
                <a:ea typeface="+mn-ea"/>
                <a:cs typeface="Poppins" pitchFamily="2" charset="77"/>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en-GB" sz="1100" dirty="0">
                <a:solidFill>
                  <a:srgbClr val="000D41"/>
                </a:solidFill>
                <a:latin typeface="+mn-lt"/>
              </a:rPr>
              <a:t>Identify possible solutions</a:t>
            </a:r>
          </a:p>
        </p:txBody>
      </p:sp>
      <p:sp>
        <p:nvSpPr>
          <p:cNvPr id="66" name="Text Placeholder 3">
            <a:extLst>
              <a:ext uri="{FF2B5EF4-FFF2-40B4-BE49-F238E27FC236}">
                <a16:creationId xmlns:a16="http://schemas.microsoft.com/office/drawing/2014/main" id="{D02F4730-F85F-CF9E-2E6D-283DAE7E90F7}"/>
              </a:ext>
            </a:extLst>
          </p:cNvPr>
          <p:cNvSpPr txBox="1">
            <a:spLocks/>
          </p:cNvSpPr>
          <p:nvPr/>
        </p:nvSpPr>
        <p:spPr>
          <a:xfrm>
            <a:off x="4613023" y="10221565"/>
            <a:ext cx="1527873" cy="437408"/>
          </a:xfrm>
          <a:prstGeom prst="rect">
            <a:avLst/>
          </a:prstGeom>
        </p:spPr>
        <p:txBody>
          <a:bodyPr vert="horz" lIns="91440" tIns="45720" rIns="91440" bIns="45720" numCol="1" spcCol="432000" rtlCol="0" anchor="t">
            <a:noAutofit/>
          </a:bodyPr>
          <a:lstStyle>
            <a:lvl1pPr marL="0" marR="0" indent="0" algn="just" defTabSz="755934" rtl="0" eaLnBrk="1" fontAlgn="auto" latinLnBrk="0" hangingPunct="1">
              <a:lnSpc>
                <a:spcPct val="100000"/>
              </a:lnSpc>
              <a:spcBef>
                <a:spcPts val="0"/>
              </a:spcBef>
              <a:spcAft>
                <a:spcPts val="0"/>
              </a:spcAft>
              <a:buClrTx/>
              <a:buSzTx/>
              <a:buFont typeface="Arial" panose="020B0604020202020204" pitchFamily="34" charset="0"/>
              <a:buNone/>
              <a:tabLst/>
              <a:defRPr sz="1000" b="0" i="0" kern="1200">
                <a:solidFill>
                  <a:schemeClr val="tx1"/>
                </a:solidFill>
                <a:latin typeface="Avenir Book" panose="02000503020000020003" pitchFamily="2" charset="0"/>
                <a:ea typeface="+mn-ea"/>
                <a:cs typeface="Poppins" pitchFamily="2" charset="77"/>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en-GB" sz="1100" dirty="0">
                <a:solidFill>
                  <a:srgbClr val="000D41"/>
                </a:solidFill>
                <a:latin typeface="+mn-lt"/>
              </a:rPr>
              <a:t>Form strategies &amp; ideas for action</a:t>
            </a:r>
          </a:p>
        </p:txBody>
      </p:sp>
      <p:sp>
        <p:nvSpPr>
          <p:cNvPr id="67" name="Text Placeholder 3">
            <a:extLst>
              <a:ext uri="{FF2B5EF4-FFF2-40B4-BE49-F238E27FC236}">
                <a16:creationId xmlns:a16="http://schemas.microsoft.com/office/drawing/2014/main" id="{6E8CCB66-3888-084C-314E-EDBB88324CB8}"/>
              </a:ext>
            </a:extLst>
          </p:cNvPr>
          <p:cNvSpPr txBox="1">
            <a:spLocks/>
          </p:cNvSpPr>
          <p:nvPr/>
        </p:nvSpPr>
        <p:spPr>
          <a:xfrm>
            <a:off x="5727889" y="9440570"/>
            <a:ext cx="1203908" cy="808342"/>
          </a:xfrm>
          <a:prstGeom prst="rect">
            <a:avLst/>
          </a:prstGeom>
        </p:spPr>
        <p:txBody>
          <a:bodyPr vert="horz" lIns="91440" tIns="45720" rIns="91440" bIns="45720" numCol="1" spcCol="432000" rtlCol="0" anchor="t">
            <a:noAutofit/>
          </a:bodyPr>
          <a:lstStyle>
            <a:lvl1pPr marL="0" marR="0" indent="0" algn="just" defTabSz="755934" rtl="0" eaLnBrk="1" fontAlgn="auto" latinLnBrk="0" hangingPunct="1">
              <a:lnSpc>
                <a:spcPct val="100000"/>
              </a:lnSpc>
              <a:spcBef>
                <a:spcPts val="0"/>
              </a:spcBef>
              <a:spcAft>
                <a:spcPts val="0"/>
              </a:spcAft>
              <a:buClrTx/>
              <a:buSzTx/>
              <a:buFont typeface="Arial" panose="020B0604020202020204" pitchFamily="34" charset="0"/>
              <a:buNone/>
              <a:tabLst/>
              <a:defRPr sz="1000" b="0" i="0" kern="1200">
                <a:solidFill>
                  <a:schemeClr val="tx1"/>
                </a:solidFill>
                <a:latin typeface="Avenir Book" panose="02000503020000020003" pitchFamily="2" charset="0"/>
                <a:ea typeface="+mn-ea"/>
                <a:cs typeface="Poppins" pitchFamily="2" charset="77"/>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en-GB" sz="1100" dirty="0">
                <a:solidFill>
                  <a:srgbClr val="000D41"/>
                </a:solidFill>
                <a:latin typeface="+mn-lt"/>
              </a:rPr>
              <a:t>Make decisions to fix the problems</a:t>
            </a:r>
          </a:p>
        </p:txBody>
      </p:sp>
      <p:cxnSp>
        <p:nvCxnSpPr>
          <p:cNvPr id="68" name="Straight Connector 67">
            <a:extLst>
              <a:ext uri="{FF2B5EF4-FFF2-40B4-BE49-F238E27FC236}">
                <a16:creationId xmlns:a16="http://schemas.microsoft.com/office/drawing/2014/main" id="{3CCB4998-845F-5ABB-55A1-C97EC25CC516}"/>
              </a:ext>
            </a:extLst>
          </p:cNvPr>
          <p:cNvCxnSpPr>
            <a:cxnSpLocks/>
          </p:cNvCxnSpPr>
          <p:nvPr/>
        </p:nvCxnSpPr>
        <p:spPr>
          <a:xfrm flipH="1" flipV="1">
            <a:off x="1683379" y="9185478"/>
            <a:ext cx="437530" cy="397975"/>
          </a:xfrm>
          <a:prstGeom prst="line">
            <a:avLst/>
          </a:prstGeom>
          <a:ln w="19050">
            <a:solidFill>
              <a:srgbClr val="416F7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0AEB4F5-863D-A652-D0D2-D906B5D73C3A}"/>
              </a:ext>
            </a:extLst>
          </p:cNvPr>
          <p:cNvCxnSpPr>
            <a:cxnSpLocks/>
          </p:cNvCxnSpPr>
          <p:nvPr/>
        </p:nvCxnSpPr>
        <p:spPr>
          <a:xfrm flipH="1" flipV="1">
            <a:off x="4140244" y="9185478"/>
            <a:ext cx="437530" cy="397975"/>
          </a:xfrm>
          <a:prstGeom prst="line">
            <a:avLst/>
          </a:prstGeom>
          <a:ln w="19050">
            <a:solidFill>
              <a:srgbClr val="416F7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6F4D0D9-23F2-71D0-E691-3198F93931EF}"/>
              </a:ext>
            </a:extLst>
          </p:cNvPr>
          <p:cNvCxnSpPr>
            <a:cxnSpLocks/>
          </p:cNvCxnSpPr>
          <p:nvPr/>
        </p:nvCxnSpPr>
        <p:spPr>
          <a:xfrm flipV="1">
            <a:off x="2911811" y="9185478"/>
            <a:ext cx="437530" cy="397975"/>
          </a:xfrm>
          <a:prstGeom prst="line">
            <a:avLst/>
          </a:prstGeom>
          <a:ln w="19050">
            <a:solidFill>
              <a:srgbClr val="416F7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FE397A5-A56E-2E5C-4F0A-DA7FA074985A}"/>
              </a:ext>
            </a:extLst>
          </p:cNvPr>
          <p:cNvCxnSpPr>
            <a:cxnSpLocks/>
          </p:cNvCxnSpPr>
          <p:nvPr/>
        </p:nvCxnSpPr>
        <p:spPr>
          <a:xfrm flipV="1">
            <a:off x="5368675" y="9185478"/>
            <a:ext cx="437530" cy="397975"/>
          </a:xfrm>
          <a:prstGeom prst="line">
            <a:avLst/>
          </a:prstGeom>
          <a:ln w="19050">
            <a:solidFill>
              <a:srgbClr val="416F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406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DFE9B4-D354-7094-EB21-B8F1F3B8DBCD}"/>
              </a:ext>
            </a:extLst>
          </p:cNvPr>
          <p:cNvSpPr>
            <a:spLocks noGrp="1"/>
          </p:cNvSpPr>
          <p:nvPr>
            <p:ph type="body" sz="quarter" idx="32"/>
          </p:nvPr>
        </p:nvSpPr>
        <p:spPr>
          <a:xfrm>
            <a:off x="537662" y="1261918"/>
            <a:ext cx="6526988" cy="2479643"/>
          </a:xfrm>
        </p:spPr>
        <p:txBody>
          <a:bodyPr numCol="1"/>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To achieve the full benefit from our Good Practice case studies in your learning we encourage you to approach each case with the following </a:t>
            </a:r>
            <a:r>
              <a:rPr kumimoji="0" lang="en-IE" sz="1200" b="1"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guidelines</a:t>
            </a:r>
            <a:r>
              <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marL="171450" marR="0" lvl="0" indent="-171450" defTabSz="914400" rtl="0" eaLnBrk="1" fontAlgn="auto" latinLnBrk="0" hangingPunct="1">
              <a:lnSpc>
                <a:spcPct val="100000"/>
              </a:lnSpc>
              <a:spcBef>
                <a:spcPts val="0"/>
              </a:spcBef>
              <a:spcAft>
                <a:spcPts val="0"/>
              </a:spcAft>
              <a:buClr>
                <a:srgbClr val="F5C15B"/>
              </a:buClr>
              <a:buSzTx/>
              <a:buFont typeface="Arial" panose="020B0604020202020204" pitchFamily="34" charset="0"/>
              <a:buChar char="•"/>
              <a:tabLst/>
              <a:defRPr/>
            </a:pPr>
            <a:r>
              <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Thoroughly read the Good Practice case and formulate your own opinions before sharing ideas with others in your group or class. You must be able to critically examine the best practice presented, identify the problems/opportunities on your own, as well as be able to offer solutions and alternatives. Before the study is discussed with the group, you must be able to form your own outline and course of action.</a:t>
            </a:r>
          </a:p>
          <a:p>
            <a:pPr marL="171450" marR="0" lvl="0" indent="-171450" defTabSz="914400" rtl="0" eaLnBrk="1" fontAlgn="auto" latinLnBrk="0" hangingPunct="1">
              <a:lnSpc>
                <a:spcPct val="100000"/>
              </a:lnSpc>
              <a:spcBef>
                <a:spcPts val="0"/>
              </a:spcBef>
              <a:spcAft>
                <a:spcPts val="0"/>
              </a:spcAft>
              <a:buClr>
                <a:srgbClr val="F5C15B"/>
              </a:buClr>
              <a:buSzTx/>
              <a:buFont typeface="Arial" panose="020B0604020202020204" pitchFamily="34" charset="0"/>
              <a:buChar char="•"/>
              <a:tabLst/>
              <a:defRPr/>
            </a:pPr>
            <a:r>
              <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Once you have a clear understanding of the good practice, you can share your ideas with other members of your group.  </a:t>
            </a:r>
          </a:p>
          <a:p>
            <a:pPr marL="171450" marR="0" lvl="0" indent="-171450" defTabSz="914400" rtl="0" eaLnBrk="1" fontAlgn="auto" latinLnBrk="0" hangingPunct="1">
              <a:lnSpc>
                <a:spcPct val="100000"/>
              </a:lnSpc>
              <a:spcBef>
                <a:spcPts val="0"/>
              </a:spcBef>
              <a:spcAft>
                <a:spcPts val="0"/>
              </a:spcAft>
              <a:buClr>
                <a:srgbClr val="F5C15B"/>
              </a:buClr>
              <a:buSzTx/>
              <a:buFont typeface="Arial" panose="020B0604020202020204" pitchFamily="34" charset="0"/>
              <a:buChar char="•"/>
              <a:tabLst/>
              <a:defRPr/>
            </a:pPr>
            <a:r>
              <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Open discussion of the case and listen to the input of others in your group and class.</a:t>
            </a:r>
          </a:p>
          <a:p>
            <a:pPr marL="171450" marR="0" lvl="0" indent="-171450" defTabSz="914400" rtl="0" eaLnBrk="1" fontAlgn="auto" latinLnBrk="0" hangingPunct="1">
              <a:lnSpc>
                <a:spcPct val="100000"/>
              </a:lnSpc>
              <a:spcBef>
                <a:spcPts val="0"/>
              </a:spcBef>
              <a:spcAft>
                <a:spcPts val="0"/>
              </a:spcAft>
              <a:buClr>
                <a:srgbClr val="F5C15B"/>
              </a:buClr>
              <a:buSzTx/>
              <a:buFont typeface="Arial" panose="020B0604020202020204" pitchFamily="34" charset="0"/>
              <a:buChar char="•"/>
              <a:tabLst/>
              <a:defRPr/>
            </a:pPr>
            <a:r>
              <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Reflect on how your original ideas changed as a result of the group discussion.</a:t>
            </a:r>
          </a:p>
          <a:p>
            <a:endParaRPr lang="en-IE" sz="1200" dirty="0">
              <a:solidFill>
                <a:srgbClr val="000D41"/>
              </a:solidFill>
            </a:endParaRPr>
          </a:p>
        </p:txBody>
      </p:sp>
      <p:sp>
        <p:nvSpPr>
          <p:cNvPr id="3" name="Text Placeholder 2">
            <a:extLst>
              <a:ext uri="{FF2B5EF4-FFF2-40B4-BE49-F238E27FC236}">
                <a16:creationId xmlns:a16="http://schemas.microsoft.com/office/drawing/2014/main" id="{65633B38-D5E0-9C0A-9EE0-024A9A872FE1}"/>
              </a:ext>
            </a:extLst>
          </p:cNvPr>
          <p:cNvSpPr>
            <a:spLocks noGrp="1"/>
          </p:cNvSpPr>
          <p:nvPr>
            <p:ph type="body" sz="quarter" idx="33"/>
          </p:nvPr>
        </p:nvSpPr>
        <p:spPr>
          <a:xfrm>
            <a:off x="515712" y="660136"/>
            <a:ext cx="6570888" cy="540867"/>
          </a:xfrm>
        </p:spPr>
        <p:txBody>
          <a:bodyPr/>
          <a:lstStyle/>
          <a:p>
            <a:r>
              <a:rPr lang="en-IE" dirty="0"/>
              <a:t>Instructions for Learners</a:t>
            </a:r>
          </a:p>
          <a:p>
            <a:endParaRPr lang="en-IE" dirty="0"/>
          </a:p>
        </p:txBody>
      </p:sp>
      <p:sp>
        <p:nvSpPr>
          <p:cNvPr id="5" name="Text Placeholder 4">
            <a:extLst>
              <a:ext uri="{FF2B5EF4-FFF2-40B4-BE49-F238E27FC236}">
                <a16:creationId xmlns:a16="http://schemas.microsoft.com/office/drawing/2014/main" id="{DEB1FCA2-0E01-249C-5F3F-801F0191A6B8}"/>
              </a:ext>
            </a:extLst>
          </p:cNvPr>
          <p:cNvSpPr>
            <a:spLocks noGrp="1"/>
          </p:cNvSpPr>
          <p:nvPr>
            <p:ph type="body" sz="quarter" idx="17"/>
          </p:nvPr>
        </p:nvSpPr>
        <p:spPr/>
        <p:txBody>
          <a:bodyPr/>
          <a:lstStyle/>
          <a:p>
            <a:pPr>
              <a:lnSpc>
                <a:spcPct val="100000"/>
              </a:lnSpc>
            </a:pPr>
            <a:r>
              <a:rPr lang="en-US" sz="2400" i="1" dirty="0"/>
              <a:t>People never learn anything by being told, they have to find out for themselves.</a:t>
            </a:r>
          </a:p>
          <a:p>
            <a:pPr>
              <a:lnSpc>
                <a:spcPct val="100000"/>
              </a:lnSpc>
            </a:pPr>
            <a:endParaRPr lang="en-IE" sz="2000" b="0" i="0" dirty="0">
              <a:effectLst/>
              <a:latin typeface="+mn-lt"/>
            </a:endParaRPr>
          </a:p>
          <a:p>
            <a:pPr algn="r">
              <a:lnSpc>
                <a:spcPct val="100000"/>
              </a:lnSpc>
            </a:pPr>
            <a:r>
              <a:rPr lang="en-IE" sz="2000" b="0" i="0" dirty="0">
                <a:effectLst/>
                <a:latin typeface="+mn-lt"/>
              </a:rPr>
              <a:t>Paulo Coelho</a:t>
            </a:r>
            <a:endParaRPr lang="en-IE" sz="2400" i="1" dirty="0">
              <a:latin typeface="+mn-lt"/>
            </a:endParaRPr>
          </a:p>
        </p:txBody>
      </p:sp>
      <p:sp>
        <p:nvSpPr>
          <p:cNvPr id="8" name="Slide Number Placeholder 7">
            <a:extLst>
              <a:ext uri="{FF2B5EF4-FFF2-40B4-BE49-F238E27FC236}">
                <a16:creationId xmlns:a16="http://schemas.microsoft.com/office/drawing/2014/main" id="{4E495103-F20F-8A30-50E1-894B2A3E04CD}"/>
              </a:ext>
            </a:extLst>
          </p:cNvPr>
          <p:cNvSpPr>
            <a:spLocks noGrp="1"/>
          </p:cNvSpPr>
          <p:nvPr>
            <p:ph type="sldNum" sz="quarter" idx="4"/>
          </p:nvPr>
        </p:nvSpPr>
        <p:spPr/>
        <p:txBody>
          <a:bodyPr/>
          <a:lstStyle/>
          <a:p>
            <a:fld id="{9C527BFA-2C0E-4CEC-B6A5-913A56FEF4B4}" type="slidenum">
              <a:rPr lang="fr-CA" smtClean="0"/>
              <a:pPr/>
              <a:t>14</a:t>
            </a:fld>
            <a:endParaRPr lang="fr-CA" dirty="0"/>
          </a:p>
        </p:txBody>
      </p:sp>
      <p:sp>
        <p:nvSpPr>
          <p:cNvPr id="10" name="TextBox 9">
            <a:extLst>
              <a:ext uri="{FF2B5EF4-FFF2-40B4-BE49-F238E27FC236}">
                <a16:creationId xmlns:a16="http://schemas.microsoft.com/office/drawing/2014/main" id="{90161E62-E6D2-0A34-906C-ACD5BE88DC06}"/>
              </a:ext>
            </a:extLst>
          </p:cNvPr>
          <p:cNvSpPr txBox="1"/>
          <p:nvPr/>
        </p:nvSpPr>
        <p:spPr>
          <a:xfrm>
            <a:off x="537662" y="3673039"/>
            <a:ext cx="6976909" cy="1938992"/>
          </a:xfrm>
          <a:prstGeom prst="rect">
            <a:avLst/>
          </a:prstGeom>
          <a:noFill/>
        </p:spPr>
        <p:txBody>
          <a:bodyPr wrap="square">
            <a:spAutoFit/>
          </a:bodyPr>
          <a:lstStyle/>
          <a:p>
            <a:pPr algn="just"/>
            <a:r>
              <a:rPr lang="en-GB" sz="1200" b="1" dirty="0">
                <a:solidFill>
                  <a:srgbClr val="90278E"/>
                </a:solidFill>
                <a:latin typeface="+mn-lt"/>
              </a:rPr>
              <a:t>This is part of a suite of training deliverables of We Lead. As an educator and as the project progresses, you will also benefit from our:-</a:t>
            </a:r>
          </a:p>
          <a:p>
            <a:pPr algn="just"/>
            <a:endParaRPr lang="en-IE" sz="800" dirty="0">
              <a:solidFill>
                <a:srgbClr val="000D41"/>
              </a:solidFill>
              <a:highlight>
                <a:srgbClr val="FED103"/>
              </a:highlight>
              <a:latin typeface="+mn-lt"/>
            </a:endParaRPr>
          </a:p>
          <a:p>
            <a:pPr marL="171450" lvl="0" indent="-171450" algn="just">
              <a:buClr>
                <a:srgbClr val="F5C15B"/>
              </a:buClr>
              <a:buFont typeface="Arial" panose="020B0604020202020204" pitchFamily="34" charset="0"/>
              <a:buChar char="•"/>
            </a:pPr>
            <a:r>
              <a:rPr lang="en-GB" sz="1200" dirty="0">
                <a:solidFill>
                  <a:srgbClr val="000D41"/>
                </a:solidFill>
                <a:latin typeface="+mn-lt"/>
              </a:rPr>
              <a:t>Eye-opener Discovery Report </a:t>
            </a:r>
            <a:r>
              <a:rPr lang="en-US" sz="1200" dirty="0">
                <a:solidFill>
                  <a:srgbClr val="000D41"/>
                </a:solidFill>
                <a:latin typeface="+mn-lt"/>
              </a:rPr>
              <a:t>to improve understanding of the status of women in the sector with current statistics, trends, development needs, and outlooks.</a:t>
            </a:r>
            <a:endParaRPr lang="en-GB" sz="1200" dirty="0">
              <a:solidFill>
                <a:srgbClr val="000D41"/>
              </a:solidFill>
              <a:latin typeface="+mn-lt"/>
            </a:endParaRPr>
          </a:p>
          <a:p>
            <a:pPr marL="171450" lvl="0" indent="-171450" algn="just">
              <a:buClr>
                <a:srgbClr val="F5C15B"/>
              </a:buClr>
              <a:buFont typeface="Arial" panose="020B0604020202020204" pitchFamily="34" charset="0"/>
              <a:buChar char="•"/>
            </a:pPr>
            <a:r>
              <a:rPr lang="en-GB" sz="1200" dirty="0">
                <a:solidFill>
                  <a:srgbClr val="000D41"/>
                </a:solidFill>
                <a:latin typeface="+mn-lt"/>
              </a:rPr>
              <a:t>Open Education Resources which realises a classroom course that makes maximum use of multimedia resources and our Educator’s guide will introduce educators to the Education 4.0 agenda of forward-looking technology for adaptive learning.</a:t>
            </a:r>
          </a:p>
          <a:p>
            <a:pPr marL="171450" lvl="0" indent="-171450" algn="just">
              <a:buClr>
                <a:srgbClr val="F5C15B"/>
              </a:buClr>
              <a:buFont typeface="Arial" panose="020B0604020202020204" pitchFamily="34" charset="0"/>
              <a:buChar char="•"/>
            </a:pPr>
            <a:r>
              <a:rPr lang="en-GB" sz="1200" dirty="0">
                <a:solidFill>
                  <a:srgbClr val="000D41"/>
                </a:solidFill>
                <a:latin typeface="+mn-lt"/>
              </a:rPr>
              <a:t>Online Course which enables Women in Tourism, Hospitality &amp; Leisure sectors to continue learning in a flexible, mobile environment.</a:t>
            </a:r>
          </a:p>
        </p:txBody>
      </p:sp>
      <p:pic>
        <p:nvPicPr>
          <p:cNvPr id="16" name="Picture Placeholder 15" descr="Top view of books arranged in circle">
            <a:extLst>
              <a:ext uri="{FF2B5EF4-FFF2-40B4-BE49-F238E27FC236}">
                <a16:creationId xmlns:a16="http://schemas.microsoft.com/office/drawing/2014/main" id="{53C56500-55AF-F581-F8E9-A4368771F401}"/>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24955" r="29096"/>
          <a:stretch/>
        </p:blipFill>
        <p:spPr>
          <a:xfrm>
            <a:off x="-23930" y="4642535"/>
            <a:ext cx="3449060" cy="6265185"/>
          </a:xfrm>
        </p:spPr>
      </p:pic>
    </p:spTree>
    <p:extLst>
      <p:ext uri="{BB962C8B-B14F-4D97-AF65-F5344CB8AC3E}">
        <p14:creationId xmlns:p14="http://schemas.microsoft.com/office/powerpoint/2010/main" val="333921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C77A678-0597-F008-29BE-9431B80F874E}"/>
              </a:ext>
            </a:extLst>
          </p:cNvPr>
          <p:cNvSpPr>
            <a:spLocks noGrp="1"/>
          </p:cNvSpPr>
          <p:nvPr>
            <p:ph type="body" sz="quarter" idx="18"/>
          </p:nvPr>
        </p:nvSpPr>
        <p:spPr/>
        <p:txBody>
          <a:bodyPr/>
          <a:lstStyle/>
          <a:p>
            <a:r>
              <a:rPr lang="en-US" dirty="0"/>
              <a:t>CASE STUDIES</a:t>
            </a:r>
          </a:p>
        </p:txBody>
      </p:sp>
      <p:sp>
        <p:nvSpPr>
          <p:cNvPr id="19" name="Slide Number Placeholder 4">
            <a:extLst>
              <a:ext uri="{FF2B5EF4-FFF2-40B4-BE49-F238E27FC236}">
                <a16:creationId xmlns:a16="http://schemas.microsoft.com/office/drawing/2014/main" id="{674AD559-75F4-9ACE-24B1-DB0A0E3A067B}"/>
              </a:ext>
            </a:extLst>
          </p:cNvPr>
          <p:cNvSpPr>
            <a:spLocks noGrp="1"/>
          </p:cNvSpPr>
          <p:nvPr>
            <p:ph type="sldNum" sz="quarter" idx="4"/>
          </p:nvPr>
        </p:nvSpPr>
        <p:spPr>
          <a:xfrm>
            <a:off x="7231721" y="10425450"/>
            <a:ext cx="383229" cy="370938"/>
          </a:xfrm>
        </p:spPr>
        <p:txBody>
          <a:bodyPr/>
          <a:lstStyle/>
          <a:p>
            <a:pPr algn="ctr"/>
            <a:fld id="{9C527BFA-2C0E-4CEC-B6A5-913A56FEF4B4}" type="slidenum">
              <a:rPr lang="fr-CA" smtClean="0"/>
              <a:pPr algn="ctr"/>
              <a:t>15</a:t>
            </a:fld>
            <a:endParaRPr lang="fr-CA" dirty="0"/>
          </a:p>
        </p:txBody>
      </p:sp>
      <p:sp>
        <p:nvSpPr>
          <p:cNvPr id="17" name="Text Placeholder 16">
            <a:extLst>
              <a:ext uri="{FF2B5EF4-FFF2-40B4-BE49-F238E27FC236}">
                <a16:creationId xmlns:a16="http://schemas.microsoft.com/office/drawing/2014/main" id="{D250E396-C438-FBE3-3129-41335D6DF70E}"/>
              </a:ext>
            </a:extLst>
          </p:cNvPr>
          <p:cNvSpPr>
            <a:spLocks noGrp="1"/>
          </p:cNvSpPr>
          <p:nvPr>
            <p:ph type="body" sz="quarter" idx="14"/>
          </p:nvPr>
        </p:nvSpPr>
        <p:spPr/>
        <p:txBody>
          <a:bodyPr/>
          <a:lstStyle/>
          <a:p>
            <a:r>
              <a:rPr lang="en-US" dirty="0"/>
              <a:t>03</a:t>
            </a:r>
          </a:p>
        </p:txBody>
      </p:sp>
      <p:pic>
        <p:nvPicPr>
          <p:cNvPr id="15" name="Picture Placeholder 14" descr="Woman in an indoor garden">
            <a:extLst>
              <a:ext uri="{FF2B5EF4-FFF2-40B4-BE49-F238E27FC236}">
                <a16:creationId xmlns:a16="http://schemas.microsoft.com/office/drawing/2014/main" id="{651A3C5C-DB6B-075A-61F2-BAD9A9E8A6D4}"/>
              </a:ext>
            </a:extLst>
          </p:cNvPr>
          <p:cNvPicPr>
            <a:picLocks noGrp="1" noChangeAspect="1"/>
          </p:cNvPicPr>
          <p:nvPr>
            <p:ph type="pic" sz="quarter" idx="19"/>
          </p:nvPr>
        </p:nvPicPr>
        <p:blipFill rotWithShape="1">
          <a:blip r:embed="rId2">
            <a:extLst>
              <a:ext uri="{28A0092B-C50C-407E-A947-70E740481C1C}">
                <a14:useLocalDpi xmlns:a14="http://schemas.microsoft.com/office/drawing/2010/main" val="0"/>
              </a:ext>
            </a:extLst>
          </a:blip>
          <a:srcRect l="30162" t="297" r="37314" b="7993"/>
          <a:stretch/>
        </p:blipFill>
        <p:spPr>
          <a:xfrm>
            <a:off x="0" y="2924295"/>
            <a:ext cx="3621157" cy="7241015"/>
          </a:xfrm>
        </p:spPr>
      </p:pic>
    </p:spTree>
    <p:extLst>
      <p:ext uri="{BB962C8B-B14F-4D97-AF65-F5344CB8AC3E}">
        <p14:creationId xmlns:p14="http://schemas.microsoft.com/office/powerpoint/2010/main" val="1564034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CD2FE8-59D1-D318-FDF7-2F06D45A651F}"/>
              </a:ext>
            </a:extLst>
          </p:cNvPr>
          <p:cNvSpPr>
            <a:spLocks noGrp="1"/>
          </p:cNvSpPr>
          <p:nvPr>
            <p:ph type="body" sz="quarter" idx="32"/>
          </p:nvPr>
        </p:nvSpPr>
        <p:spPr>
          <a:xfrm>
            <a:off x="532400" y="7345180"/>
            <a:ext cx="6526988" cy="2908092"/>
          </a:xfrm>
        </p:spPr>
        <p:txBody>
          <a:bodyPr/>
          <a:lstStyle/>
          <a:p>
            <a:r>
              <a:rPr lang="en-US" sz="1200" b="1" dirty="0"/>
              <a:t>Field of Tourism</a:t>
            </a:r>
          </a:p>
          <a:p>
            <a:r>
              <a:rPr lang="en-US" sz="1200" dirty="0"/>
              <a:t>Vilborg has an educational background in rural tourism and business administration. For several years she was full-time with her own travel business in Iceland, offering guided outdoor adventure trips for the Icelandic market, both domestically and abroad.</a:t>
            </a:r>
          </a:p>
          <a:p>
            <a:r>
              <a:rPr lang="en-US" sz="1200" dirty="0"/>
              <a:t>After moving to Slovenia her focus shifted away from guiding to more work as an advisor, but she still stays within the field of outdoor and activity tourism.  </a:t>
            </a:r>
          </a:p>
          <a:p>
            <a:endParaRPr lang="en-US" sz="1200" dirty="0"/>
          </a:p>
          <a:p>
            <a:r>
              <a:rPr lang="en-US" sz="1200" b="1" dirty="0"/>
              <a:t>What is the importance of sustainability and climate change in tourism?</a:t>
            </a:r>
          </a:p>
          <a:p>
            <a:r>
              <a:rPr lang="en-US" sz="1200" dirty="0"/>
              <a:t>When asked about sustainability and climate change Vilborg sees a clear connection, both </a:t>
            </a:r>
          </a:p>
          <a:p>
            <a:endParaRPr lang="en-US" sz="1200" dirty="0"/>
          </a:p>
          <a:p>
            <a:r>
              <a:rPr lang="en-US" sz="1200" dirty="0"/>
              <a:t>with respect to the environmental impact of traveling but also how tourism can influence local communities in both positive and negative ways. “I have experienced myself having to call out a helicopter to rescue me from a glacier due to flooding”, she reveals.</a:t>
            </a:r>
          </a:p>
          <a:p>
            <a:endParaRPr lang="en-US" sz="1200" dirty="0"/>
          </a:p>
          <a:p>
            <a:r>
              <a:rPr lang="en-US" sz="1200" b="1" dirty="0"/>
              <a:t>What has motivated you to work on sustainability and/or climate change initiatives?</a:t>
            </a:r>
          </a:p>
          <a:p>
            <a:r>
              <a:rPr lang="en-US" sz="1200" dirty="0"/>
              <a:t>Having firsthand experience of how climate change is impacting nature as well as witnessing the impact of tourism on local communities in some developing countries, sustainability issues are something Vilborg constantly has on her mind. </a:t>
            </a:r>
            <a:endParaRPr lang="en-IE" sz="1200" dirty="0"/>
          </a:p>
        </p:txBody>
      </p:sp>
      <p:sp>
        <p:nvSpPr>
          <p:cNvPr id="4" name="Text Placeholder 3">
            <a:extLst>
              <a:ext uri="{FF2B5EF4-FFF2-40B4-BE49-F238E27FC236}">
                <a16:creationId xmlns:a16="http://schemas.microsoft.com/office/drawing/2014/main" id="{180749BB-ADF8-8D44-1454-18FB0713FA63}"/>
              </a:ext>
            </a:extLst>
          </p:cNvPr>
          <p:cNvSpPr>
            <a:spLocks noGrp="1"/>
          </p:cNvSpPr>
          <p:nvPr>
            <p:ph type="body" sz="quarter" idx="34"/>
          </p:nvPr>
        </p:nvSpPr>
        <p:spPr>
          <a:xfrm>
            <a:off x="532400" y="5453856"/>
            <a:ext cx="6526988" cy="1064757"/>
          </a:xfrm>
        </p:spPr>
        <p:txBody>
          <a:bodyPr/>
          <a:lstStyle/>
          <a:p>
            <a:r>
              <a:rPr lang="en-US" b="1" u="sng" dirty="0"/>
              <a:t>Brief Introduction</a:t>
            </a:r>
          </a:p>
          <a:p>
            <a:r>
              <a:rPr lang="en-US" b="1" dirty="0"/>
              <a:t>Vilborg Arna </a:t>
            </a:r>
            <a:r>
              <a:rPr lang="en-US" b="1" dirty="0" err="1"/>
              <a:t>Gissurardóttir</a:t>
            </a:r>
            <a:r>
              <a:rPr lang="en-US" b="1" dirty="0"/>
              <a:t> </a:t>
            </a:r>
            <a:r>
              <a:rPr lang="en-US" dirty="0"/>
              <a:t>is a mountaineer who splits her time between her own expeditions and working in outdoor adventure tourism, either as an advisor or a guide. She is also a popular motivational speaker who earned the badge of being the first Icelander who skied solo to the South Pole.</a:t>
            </a:r>
          </a:p>
          <a:p>
            <a:endParaRPr lang="en-IE" dirty="0"/>
          </a:p>
        </p:txBody>
      </p:sp>
      <p:sp>
        <p:nvSpPr>
          <p:cNvPr id="5" name="Text Placeholder 4">
            <a:extLst>
              <a:ext uri="{FF2B5EF4-FFF2-40B4-BE49-F238E27FC236}">
                <a16:creationId xmlns:a16="http://schemas.microsoft.com/office/drawing/2014/main" id="{C1093347-CA7A-B0E4-9EF0-0D93E8C5BB43}"/>
              </a:ext>
            </a:extLst>
          </p:cNvPr>
          <p:cNvSpPr>
            <a:spLocks noGrp="1"/>
          </p:cNvSpPr>
          <p:nvPr>
            <p:ph type="body" sz="quarter" idx="17"/>
          </p:nvPr>
        </p:nvSpPr>
        <p:spPr>
          <a:xfrm>
            <a:off x="324164" y="1112476"/>
            <a:ext cx="4098491" cy="2289739"/>
          </a:xfrm>
        </p:spPr>
        <p:txBody>
          <a:bodyPr/>
          <a:lstStyle/>
          <a:p>
            <a:pPr>
              <a:lnSpc>
                <a:spcPct val="100000"/>
              </a:lnSpc>
            </a:pPr>
            <a:r>
              <a:rPr lang="en-IE" sz="3600" dirty="0" err="1"/>
              <a:t>Vilborg</a:t>
            </a:r>
            <a:r>
              <a:rPr lang="en-IE" sz="3600" dirty="0"/>
              <a:t> Arna </a:t>
            </a:r>
            <a:r>
              <a:rPr lang="en-IE" sz="3600" dirty="0" err="1"/>
              <a:t>Gissurardóttir</a:t>
            </a:r>
            <a:r>
              <a:rPr lang="en-IE" sz="3600" dirty="0"/>
              <a:t> </a:t>
            </a:r>
            <a:r>
              <a:rPr lang="en-IE" sz="2400" dirty="0"/>
              <a:t>–</a:t>
            </a:r>
          </a:p>
          <a:p>
            <a:pPr>
              <a:lnSpc>
                <a:spcPct val="100000"/>
              </a:lnSpc>
            </a:pPr>
            <a:r>
              <a:rPr lang="en-IE" sz="2400" dirty="0"/>
              <a:t>Adventure tourism</a:t>
            </a:r>
          </a:p>
        </p:txBody>
      </p:sp>
      <p:sp>
        <p:nvSpPr>
          <p:cNvPr id="6" name="Text Placeholder 5">
            <a:extLst>
              <a:ext uri="{FF2B5EF4-FFF2-40B4-BE49-F238E27FC236}">
                <a16:creationId xmlns:a16="http://schemas.microsoft.com/office/drawing/2014/main" id="{0909BE02-D495-D210-84C8-793A8DAD891B}"/>
              </a:ext>
            </a:extLst>
          </p:cNvPr>
          <p:cNvSpPr>
            <a:spLocks noGrp="1"/>
          </p:cNvSpPr>
          <p:nvPr>
            <p:ph type="body" sz="quarter" idx="14"/>
          </p:nvPr>
        </p:nvSpPr>
        <p:spPr/>
        <p:txBody>
          <a:bodyPr/>
          <a:lstStyle/>
          <a:p>
            <a:r>
              <a:rPr lang="en-IE" sz="1800" dirty="0"/>
              <a:t>ICELAND</a:t>
            </a:r>
          </a:p>
        </p:txBody>
      </p:sp>
      <p:pic>
        <p:nvPicPr>
          <p:cNvPr id="10" name="Picture Placeholder 9">
            <a:extLst>
              <a:ext uri="{FF2B5EF4-FFF2-40B4-BE49-F238E27FC236}">
                <a16:creationId xmlns:a16="http://schemas.microsoft.com/office/drawing/2014/main" id="{20E4F687-E9A7-57FE-E271-73503B89A675}"/>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1827" t="-1259" r="19753" b="1259"/>
          <a:stretch/>
        </p:blipFill>
        <p:spPr>
          <a:xfrm>
            <a:off x="4258320" y="-1"/>
            <a:ext cx="3541182" cy="6432523"/>
          </a:xfrm>
        </p:spPr>
      </p:pic>
      <p:sp>
        <p:nvSpPr>
          <p:cNvPr id="8" name="Slide Number Placeholder 7">
            <a:extLst>
              <a:ext uri="{FF2B5EF4-FFF2-40B4-BE49-F238E27FC236}">
                <a16:creationId xmlns:a16="http://schemas.microsoft.com/office/drawing/2014/main" id="{87CFF4EB-0415-B81D-C591-6FC68BC87B8B}"/>
              </a:ext>
            </a:extLst>
          </p:cNvPr>
          <p:cNvSpPr>
            <a:spLocks noGrp="1"/>
          </p:cNvSpPr>
          <p:nvPr>
            <p:ph type="sldNum" sz="quarter" idx="4"/>
          </p:nvPr>
        </p:nvSpPr>
        <p:spPr/>
        <p:txBody>
          <a:bodyPr/>
          <a:lstStyle/>
          <a:p>
            <a:fld id="{9C527BFA-2C0E-4CEC-B6A5-913A56FEF4B4}" type="slidenum">
              <a:rPr lang="fr-CA" smtClean="0"/>
              <a:pPr/>
              <a:t>16</a:t>
            </a:fld>
            <a:endParaRPr lang="fr-CA" dirty="0"/>
          </a:p>
        </p:txBody>
      </p:sp>
    </p:spTree>
    <p:extLst>
      <p:ext uri="{BB962C8B-B14F-4D97-AF65-F5344CB8AC3E}">
        <p14:creationId xmlns:p14="http://schemas.microsoft.com/office/powerpoint/2010/main" val="4031212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CC6125-B502-E821-1C71-109227A4663E}"/>
              </a:ext>
            </a:extLst>
          </p:cNvPr>
          <p:cNvSpPr>
            <a:spLocks noGrp="1"/>
          </p:cNvSpPr>
          <p:nvPr>
            <p:ph type="body" sz="quarter" idx="32"/>
          </p:nvPr>
        </p:nvSpPr>
        <p:spPr>
          <a:xfrm>
            <a:off x="578472" y="1543987"/>
            <a:ext cx="6526988" cy="8849114"/>
          </a:xfrm>
        </p:spPr>
        <p:txBody>
          <a:bodyPr/>
          <a:lstStyle/>
          <a:p>
            <a:r>
              <a:rPr lang="en-US" sz="1200" b="1" dirty="0"/>
              <a:t>What actions have you/your business carried out in this area?</a:t>
            </a:r>
          </a:p>
          <a:p>
            <a:r>
              <a:rPr lang="en-US" sz="1200" dirty="0"/>
              <a:t>Working directly with local actors during her tours, rather than Western businesses, is what first comes to mind when asked about concrete actions. She mentions the example of cooperating with a Sherpa in Nepal that was working as a cook in the Everest basecamp when she first met him. Through her connections, he has now assisted over 300 Icelanders traveling to the base camp. On the environmental front, Vilborg is one of the initiators of the project “The Climate Leader” supported by the Icelandic Climate Fund.  </a:t>
            </a:r>
          </a:p>
          <a:p>
            <a:endParaRPr lang="en-US" b="1" dirty="0"/>
          </a:p>
          <a:p>
            <a:r>
              <a:rPr lang="en-US" sz="1200" b="1" dirty="0"/>
              <a:t>Notable achievements</a:t>
            </a:r>
          </a:p>
          <a:p>
            <a:r>
              <a:rPr lang="en-US" sz="1200" i="1" dirty="0"/>
              <a:t>The Climate Leader </a:t>
            </a:r>
            <a:r>
              <a:rPr lang="en-US" sz="1200" dirty="0"/>
              <a:t>Project has been successful so far in increasing awareness, both among the public and some key businesses in Iceland. Vilborg is especially happy with the fruitful dialogue they have had with some businesses and would like to find funding to develop this initiative further.</a:t>
            </a:r>
          </a:p>
          <a:p>
            <a:endParaRPr lang="en-US" dirty="0"/>
          </a:p>
          <a:p>
            <a:r>
              <a:rPr lang="en-US" sz="1200" b="1" dirty="0"/>
              <a:t>Current situation in the sector</a:t>
            </a:r>
          </a:p>
          <a:p>
            <a:r>
              <a:rPr lang="en-US" sz="1200" dirty="0"/>
              <a:t>Vilborg stresses the need for the tourism sector to address sustainability challenges but feels that so far, the actions tend to be more at surface level, such as buying carbon credits. Very little work is being done in terms of developing a strategy for how to respond to the present and upcoming changes in the environment, e.g. with respect to security threats. “We need a future vision and an action plan” she says.</a:t>
            </a:r>
          </a:p>
          <a:p>
            <a:endParaRPr lang="en-US" dirty="0"/>
          </a:p>
          <a:p>
            <a:r>
              <a:rPr lang="en-US" sz="1200" b="1" dirty="0"/>
              <a:t>Current situation of women as leaders in tourism</a:t>
            </a:r>
          </a:p>
          <a:p>
            <a:r>
              <a:rPr lang="en-US" sz="1200" dirty="0"/>
              <a:t>When Vilborg started doing expeditions she was often one of the few women among the guys but according to her this situation is changing fast and more women are active in outdoor adventure tourism. She is happy about this development and says women approach tourism differently and therefore a gender balance is important. Earlier, she often was in a situation where she just played by the rules the men had created. Now, however, she approaches things differently and is unafraid to show up as a woman with her own way of doing things. She also </a:t>
            </a:r>
            <a:r>
              <a:rPr lang="en-US" sz="1200" dirty="0" err="1"/>
              <a:t>recognised</a:t>
            </a:r>
            <a:r>
              <a:rPr lang="en-US" sz="1200" dirty="0"/>
              <a:t> the importance of role models that people of diverse groups can identify with.</a:t>
            </a:r>
          </a:p>
          <a:p>
            <a:endParaRPr lang="en-US" dirty="0"/>
          </a:p>
          <a:p>
            <a:r>
              <a:rPr lang="en-US" sz="1200" b="1" dirty="0"/>
              <a:t>What is your vision for the future?</a:t>
            </a:r>
          </a:p>
          <a:p>
            <a:r>
              <a:rPr lang="en-US" sz="1200" dirty="0"/>
              <a:t>“In outdoor tourism I would like to see more focus on professionalism. We need to emphasize training and education and the need to think more long term,” she states.</a:t>
            </a:r>
          </a:p>
          <a:p>
            <a:endParaRPr lang="en-US" dirty="0"/>
          </a:p>
          <a:p>
            <a:r>
              <a:rPr lang="en-US" sz="1200" b="1" dirty="0"/>
              <a:t>What is the importance of this approach in VET?</a:t>
            </a:r>
          </a:p>
          <a:p>
            <a:r>
              <a:rPr lang="en-US" sz="1200" dirty="0"/>
              <a:t>Sustainability issues are crucial, in </a:t>
            </a:r>
            <a:r>
              <a:rPr lang="en-US" sz="1200" dirty="0" err="1"/>
              <a:t>Vilborg´s</a:t>
            </a:r>
            <a:r>
              <a:rPr lang="en-US" sz="1200" dirty="0"/>
              <a:t> mind, when it comes to training of people in the tourism sector. She finds it important that people working in tourism are more aware of both environmental issues but also issues related to social justice, and finding ways to contribute to local development, especially when operating tours in less advantaged parts of the world.</a:t>
            </a:r>
          </a:p>
          <a:p>
            <a:endParaRPr lang="en-IE" sz="1200" dirty="0"/>
          </a:p>
        </p:txBody>
      </p:sp>
      <p:sp>
        <p:nvSpPr>
          <p:cNvPr id="3" name="Text Placeholder 2">
            <a:extLst>
              <a:ext uri="{FF2B5EF4-FFF2-40B4-BE49-F238E27FC236}">
                <a16:creationId xmlns:a16="http://schemas.microsoft.com/office/drawing/2014/main" id="{9E16D235-FBB6-C5E0-C5A4-552E991E86AF}"/>
              </a:ext>
            </a:extLst>
          </p:cNvPr>
          <p:cNvSpPr>
            <a:spLocks noGrp="1"/>
          </p:cNvSpPr>
          <p:nvPr>
            <p:ph type="body" sz="quarter" idx="33"/>
          </p:nvPr>
        </p:nvSpPr>
        <p:spPr>
          <a:xfrm>
            <a:off x="534571" y="945398"/>
            <a:ext cx="6570888" cy="598589"/>
          </a:xfrm>
        </p:spPr>
        <p:txBody>
          <a:bodyPr/>
          <a:lstStyle/>
          <a:p>
            <a:r>
              <a:rPr lang="en-GB" sz="1800" dirty="0" err="1">
                <a:effectLst/>
                <a:latin typeface="Calibri" panose="020F0502020204030204" pitchFamily="34" charset="0"/>
                <a:ea typeface="Calibri" panose="020F0502020204030204" pitchFamily="34" charset="0"/>
                <a:cs typeface="Times New Roman" panose="02020603050405020304" pitchFamily="18" charset="0"/>
              </a:rPr>
              <a:t>Vilborg</a:t>
            </a:r>
            <a:r>
              <a:rPr lang="en-GB" sz="1800" dirty="0">
                <a:effectLst/>
                <a:latin typeface="Calibri" panose="020F0502020204030204" pitchFamily="34" charset="0"/>
                <a:ea typeface="Calibri" panose="020F0502020204030204" pitchFamily="34" charset="0"/>
                <a:cs typeface="Times New Roman" panose="02020603050405020304" pitchFamily="18" charset="0"/>
              </a:rPr>
              <a:t> Arna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Gissurardóttir</a:t>
            </a:r>
            <a:r>
              <a:rPr lang="en-GB" sz="1800" dirty="0">
                <a:effectLst/>
                <a:latin typeface="Calibri" panose="020F0502020204030204" pitchFamily="34" charset="0"/>
                <a:ea typeface="Calibri" panose="020F0502020204030204" pitchFamily="34" charset="0"/>
                <a:cs typeface="Times New Roman" panose="02020603050405020304" pitchFamily="18" charset="0"/>
              </a:rPr>
              <a:t> - continued</a:t>
            </a:r>
            <a:endParaRPr lang="en-IE" dirty="0"/>
          </a:p>
        </p:txBody>
      </p:sp>
      <p:sp>
        <p:nvSpPr>
          <p:cNvPr id="5" name="Slide Number Placeholder 4">
            <a:extLst>
              <a:ext uri="{FF2B5EF4-FFF2-40B4-BE49-F238E27FC236}">
                <a16:creationId xmlns:a16="http://schemas.microsoft.com/office/drawing/2014/main" id="{35D522CB-9EF6-EABA-CFDC-38231279D46B}"/>
              </a:ext>
            </a:extLst>
          </p:cNvPr>
          <p:cNvSpPr>
            <a:spLocks noGrp="1"/>
          </p:cNvSpPr>
          <p:nvPr>
            <p:ph type="sldNum" sz="quarter" idx="4"/>
          </p:nvPr>
        </p:nvSpPr>
        <p:spPr/>
        <p:txBody>
          <a:bodyPr/>
          <a:lstStyle/>
          <a:p>
            <a:fld id="{9C527BFA-2C0E-4CEC-B6A5-913A56FEF4B4}" type="slidenum">
              <a:rPr lang="fr-CA" smtClean="0"/>
              <a:pPr/>
              <a:t>17</a:t>
            </a:fld>
            <a:endParaRPr lang="fr-CA" dirty="0"/>
          </a:p>
        </p:txBody>
      </p:sp>
      <p:pic>
        <p:nvPicPr>
          <p:cNvPr id="10" name="Picture 9" descr="A person climbing a rock wall&#10;&#10;Description automatically generated with medium confidence">
            <a:extLst>
              <a:ext uri="{FF2B5EF4-FFF2-40B4-BE49-F238E27FC236}">
                <a16:creationId xmlns:a16="http://schemas.microsoft.com/office/drawing/2014/main" id="{8D2182A3-8905-999E-8CFE-88C498A13A0C}"/>
              </a:ext>
            </a:extLst>
          </p:cNvPr>
          <p:cNvPicPr>
            <a:picLocks noChangeAspect="1"/>
          </p:cNvPicPr>
          <p:nvPr/>
        </p:nvPicPr>
        <p:blipFill rotWithShape="1">
          <a:blip r:embed="rId2">
            <a:extLst>
              <a:ext uri="{28A0092B-C50C-407E-A947-70E740481C1C}">
                <a14:useLocalDpi xmlns:a14="http://schemas.microsoft.com/office/drawing/2010/main" val="0"/>
              </a:ext>
            </a:extLst>
          </a:blip>
          <a:srcRect l="15130"/>
          <a:stretch/>
        </p:blipFill>
        <p:spPr>
          <a:xfrm>
            <a:off x="3998794" y="5518869"/>
            <a:ext cx="3254103" cy="2558192"/>
          </a:xfrm>
          <a:prstGeom prst="rect">
            <a:avLst/>
          </a:prstGeom>
        </p:spPr>
      </p:pic>
      <p:grpSp>
        <p:nvGrpSpPr>
          <p:cNvPr id="4" name="Group 3">
            <a:extLst>
              <a:ext uri="{FF2B5EF4-FFF2-40B4-BE49-F238E27FC236}">
                <a16:creationId xmlns:a16="http://schemas.microsoft.com/office/drawing/2014/main" id="{E3C77D06-C4B4-F94B-90D3-4988E8A89132}"/>
              </a:ext>
            </a:extLst>
          </p:cNvPr>
          <p:cNvGrpSpPr/>
          <p:nvPr/>
        </p:nvGrpSpPr>
        <p:grpSpPr>
          <a:xfrm>
            <a:off x="3998794" y="8202581"/>
            <a:ext cx="3005500" cy="2064999"/>
            <a:chOff x="7252897" y="4427673"/>
            <a:chExt cx="3005500" cy="2361470"/>
          </a:xfrm>
        </p:grpSpPr>
        <p:sp>
          <p:nvSpPr>
            <p:cNvPr id="6" name="TextBox 5">
              <a:extLst>
                <a:ext uri="{FF2B5EF4-FFF2-40B4-BE49-F238E27FC236}">
                  <a16:creationId xmlns:a16="http://schemas.microsoft.com/office/drawing/2014/main" id="{1FDCF10B-F832-C606-493E-C50049753812}"/>
                </a:ext>
              </a:extLst>
            </p:cNvPr>
            <p:cNvSpPr txBox="1"/>
            <p:nvPr/>
          </p:nvSpPr>
          <p:spPr>
            <a:xfrm>
              <a:off x="7295580" y="5078620"/>
              <a:ext cx="2920133" cy="1583838"/>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Website</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Facebook</a:t>
              </a:r>
              <a:r>
                <a:rPr lang="en-GB" sz="1400" dirty="0">
                  <a:solidFill>
                    <a:srgbClr val="90278E"/>
                  </a:solidFill>
                  <a:latin typeface="Calibri" panose="020F0502020204030204" pitchFamily="34" charset="0"/>
                  <a:ea typeface="Times New Roman" panose="02020603050405020304" pitchFamily="18" charset="0"/>
                </a:rPr>
                <a:t> </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Instagram</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LinkedIn</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The Climate</a:t>
              </a:r>
              <a:r>
                <a:rPr lang="en-GB" sz="1400" dirty="0">
                  <a:solidFill>
                    <a:srgbClr val="90278E"/>
                  </a:solidFill>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 Leader Project</a:t>
              </a:r>
              <a:endParaRPr lang="en-GB" sz="1400" dirty="0">
                <a:solidFill>
                  <a:srgbClr val="90278E"/>
                </a:solidFill>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8">
                    <a:extLst>
                      <a:ext uri="{A12FA001-AC4F-418D-AE19-62706E023703}">
                        <ahyp:hlinkClr xmlns:ahyp="http://schemas.microsoft.com/office/drawing/2018/hyperlinkcolor" val="tx"/>
                      </a:ext>
                    </a:extLst>
                  </a:hlinkClick>
                </a:rPr>
                <a:t>YouTube</a:t>
              </a:r>
              <a:endParaRPr lang="en-IE" sz="1400" dirty="0">
                <a:solidFill>
                  <a:srgbClr val="90278E"/>
                </a:solidFill>
                <a:effectLst/>
                <a:latin typeface="Times New Roman" panose="02020603050405020304" pitchFamily="18" charset="0"/>
                <a:ea typeface="Times New Roman" panose="02020603050405020304" pitchFamily="18" charset="0"/>
              </a:endParaRPr>
            </a:p>
          </p:txBody>
        </p:sp>
        <p:sp>
          <p:nvSpPr>
            <p:cNvPr id="7" name="Rounded Rectangle 45">
              <a:extLst>
                <a:ext uri="{FF2B5EF4-FFF2-40B4-BE49-F238E27FC236}">
                  <a16:creationId xmlns:a16="http://schemas.microsoft.com/office/drawing/2014/main" id="{AAF788D1-A63E-0F05-1F31-3D51FCEC8556}"/>
                </a:ext>
              </a:extLst>
            </p:cNvPr>
            <p:cNvSpPr/>
            <p:nvPr/>
          </p:nvSpPr>
          <p:spPr>
            <a:xfrm>
              <a:off x="7252897" y="4705260"/>
              <a:ext cx="3005500" cy="2083883"/>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0CE0915-1898-9133-589F-9A4B0A4A2946}"/>
                </a:ext>
              </a:extLst>
            </p:cNvPr>
            <p:cNvSpPr txBox="1"/>
            <p:nvPr/>
          </p:nvSpPr>
          <p:spPr>
            <a:xfrm>
              <a:off x="7375794" y="4523447"/>
              <a:ext cx="2337968" cy="369332"/>
            </a:xfrm>
            <a:prstGeom prst="rect">
              <a:avLst/>
            </a:prstGeom>
            <a:noFill/>
          </p:spPr>
          <p:txBody>
            <a:bodyPr wrap="square">
              <a:spAutoFit/>
            </a:bodyPr>
            <a:lstStyle/>
            <a:p>
              <a:pPr algn="just" fontAlgn="base"/>
              <a:r>
                <a:rPr lang="en-GB" b="1" dirty="0">
                  <a:solidFill>
                    <a:schemeClr val="bg1"/>
                  </a:solidFill>
                  <a:highlight>
                    <a:srgbClr val="F15B2A"/>
                  </a:highlight>
                  <a:latin typeface="Calibri" panose="020F0502020204030204" pitchFamily="34" charset="0"/>
                  <a:ea typeface="Times New Roman" panose="02020603050405020304" pitchFamily="18" charset="0"/>
                </a:rPr>
                <a:t> USEFUL </a:t>
              </a:r>
              <a:r>
                <a:rPr lang="en-GB" b="1" dirty="0">
                  <a:solidFill>
                    <a:schemeClr val="bg1"/>
                  </a:solidFill>
                  <a:effectLst/>
                  <a:highlight>
                    <a:srgbClr val="F15B2A"/>
                  </a:highlight>
                  <a:latin typeface="Calibri" panose="020F0502020204030204" pitchFamily="34" charset="0"/>
                  <a:ea typeface="Times New Roman" panose="02020603050405020304" pitchFamily="18" charset="0"/>
                </a:rPr>
                <a:t>LINKS</a:t>
              </a:r>
              <a:r>
                <a:rPr lang="en-GB" b="1" dirty="0">
                  <a:solidFill>
                    <a:srgbClr val="F15B2A"/>
                  </a:solidFill>
                  <a:effectLst/>
                  <a:highlight>
                    <a:srgbClr val="F15B2A"/>
                  </a:highlight>
                  <a:latin typeface="Calibri" panose="020F0502020204030204" pitchFamily="34" charset="0"/>
                  <a:ea typeface="Times New Roman" panose="02020603050405020304" pitchFamily="18" charset="0"/>
                </a:rPr>
                <a:t>.</a:t>
              </a:r>
              <a:r>
                <a:rPr lang="en-GB" dirty="0">
                  <a:solidFill>
                    <a:schemeClr val="bg1"/>
                  </a:solidFill>
                  <a:effectLst/>
                  <a:highlight>
                    <a:srgbClr val="F15B2A"/>
                  </a:highlight>
                  <a:latin typeface="Calibri" panose="020F0502020204030204" pitchFamily="34" charset="0"/>
                  <a:ea typeface="Times New Roman" panose="02020603050405020304" pitchFamily="18" charset="0"/>
                </a:rPr>
                <a:t> </a:t>
              </a:r>
            </a:p>
          </p:txBody>
        </p:sp>
        <p:sp>
          <p:nvSpPr>
            <p:cNvPr id="9" name="Rectangle 8">
              <a:extLst>
                <a:ext uri="{FF2B5EF4-FFF2-40B4-BE49-F238E27FC236}">
                  <a16:creationId xmlns:a16="http://schemas.microsoft.com/office/drawing/2014/main" id="{9C3B6E3C-4D6E-0982-4D4A-54F836727251}"/>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aphic 2">
              <a:extLst>
                <a:ext uri="{FF2B5EF4-FFF2-40B4-BE49-F238E27FC236}">
                  <a16:creationId xmlns:a16="http://schemas.microsoft.com/office/drawing/2014/main" id="{65E1147D-F3DB-A815-23E3-F7184383E1B2}"/>
                </a:ext>
              </a:extLst>
            </p:cNvPr>
            <p:cNvGrpSpPr/>
            <p:nvPr/>
          </p:nvGrpSpPr>
          <p:grpSpPr>
            <a:xfrm>
              <a:off x="9480073" y="4427673"/>
              <a:ext cx="555180" cy="555173"/>
              <a:chOff x="10387608" y="788458"/>
              <a:chExt cx="896094" cy="896083"/>
            </a:xfrm>
            <a:solidFill>
              <a:srgbClr val="C5198A"/>
            </a:solidFill>
          </p:grpSpPr>
          <p:grpSp>
            <p:nvGrpSpPr>
              <p:cNvPr id="13" name="Graphic 2">
                <a:extLst>
                  <a:ext uri="{FF2B5EF4-FFF2-40B4-BE49-F238E27FC236}">
                    <a16:creationId xmlns:a16="http://schemas.microsoft.com/office/drawing/2014/main" id="{BC231C32-DDAD-8190-7B80-CEA88CB8E119}"/>
                  </a:ext>
                </a:extLst>
              </p:cNvPr>
              <p:cNvGrpSpPr/>
              <p:nvPr/>
            </p:nvGrpSpPr>
            <p:grpSpPr>
              <a:xfrm>
                <a:off x="10647765" y="1164229"/>
                <a:ext cx="375781" cy="505860"/>
                <a:chOff x="10647765" y="1164229"/>
                <a:chExt cx="375781" cy="505860"/>
              </a:xfrm>
              <a:grpFill/>
            </p:grpSpPr>
            <p:sp>
              <p:nvSpPr>
                <p:cNvPr id="19" name="Freeform 55">
                  <a:extLst>
                    <a:ext uri="{FF2B5EF4-FFF2-40B4-BE49-F238E27FC236}">
                      <a16:creationId xmlns:a16="http://schemas.microsoft.com/office/drawing/2014/main" id="{700F3271-BFA8-63AB-1315-3B8A3A93E6AE}"/>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56">
                  <a:extLst>
                    <a:ext uri="{FF2B5EF4-FFF2-40B4-BE49-F238E27FC236}">
                      <a16:creationId xmlns:a16="http://schemas.microsoft.com/office/drawing/2014/main" id="{E4F0A076-7FE3-A964-1FCF-226079CF346D}"/>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57">
                  <a:extLst>
                    <a:ext uri="{FF2B5EF4-FFF2-40B4-BE49-F238E27FC236}">
                      <a16:creationId xmlns:a16="http://schemas.microsoft.com/office/drawing/2014/main" id="{00D2A810-6F01-DBE7-BBB1-D4B6317C8C03}"/>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4" name="Graphic 2">
                <a:extLst>
                  <a:ext uri="{FF2B5EF4-FFF2-40B4-BE49-F238E27FC236}">
                    <a16:creationId xmlns:a16="http://schemas.microsoft.com/office/drawing/2014/main" id="{869F05A0-845C-8A42-A9F4-7CAD0A66383E}"/>
                  </a:ext>
                </a:extLst>
              </p:cNvPr>
              <p:cNvGrpSpPr/>
              <p:nvPr/>
            </p:nvGrpSpPr>
            <p:grpSpPr>
              <a:xfrm>
                <a:off x="10387608" y="788458"/>
                <a:ext cx="896094" cy="896083"/>
                <a:chOff x="10387608" y="788458"/>
                <a:chExt cx="896094" cy="896083"/>
              </a:xfrm>
              <a:grpFill/>
            </p:grpSpPr>
            <p:sp>
              <p:nvSpPr>
                <p:cNvPr id="15" name="Freeform 51">
                  <a:extLst>
                    <a:ext uri="{FF2B5EF4-FFF2-40B4-BE49-F238E27FC236}">
                      <a16:creationId xmlns:a16="http://schemas.microsoft.com/office/drawing/2014/main" id="{B41D3930-BCF2-978D-56DD-5FA389EDCDC1}"/>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52">
                  <a:extLst>
                    <a:ext uri="{FF2B5EF4-FFF2-40B4-BE49-F238E27FC236}">
                      <a16:creationId xmlns:a16="http://schemas.microsoft.com/office/drawing/2014/main" id="{CE46B87C-82FB-FF13-3939-74076321C0EA}"/>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53">
                  <a:extLst>
                    <a:ext uri="{FF2B5EF4-FFF2-40B4-BE49-F238E27FC236}">
                      <a16:creationId xmlns:a16="http://schemas.microsoft.com/office/drawing/2014/main" id="{F73C8151-C081-382D-CB34-6C1986974942}"/>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54">
                  <a:extLst>
                    <a:ext uri="{FF2B5EF4-FFF2-40B4-BE49-F238E27FC236}">
                      <a16:creationId xmlns:a16="http://schemas.microsoft.com/office/drawing/2014/main" id="{A86DC0E0-B86A-EE9E-53DC-487829333B29}"/>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pic>
        <p:nvPicPr>
          <p:cNvPr id="12" name="Picture 2" descr="Vilborg Arna">
            <a:extLst>
              <a:ext uri="{FF2B5EF4-FFF2-40B4-BE49-F238E27FC236}">
                <a16:creationId xmlns:a16="http://schemas.microsoft.com/office/drawing/2014/main" id="{9704CBDA-2D0C-D06A-A6A7-FC9C4B380E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76834" y="5309599"/>
            <a:ext cx="85725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609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D99C8A-8595-7033-FA27-8A87FD848FF7}"/>
              </a:ext>
            </a:extLst>
          </p:cNvPr>
          <p:cNvSpPr>
            <a:spLocks noGrp="1"/>
          </p:cNvSpPr>
          <p:nvPr>
            <p:ph type="body" sz="quarter" idx="32"/>
          </p:nvPr>
        </p:nvSpPr>
        <p:spPr>
          <a:xfrm>
            <a:off x="532400" y="7072620"/>
            <a:ext cx="6526988" cy="3552668"/>
          </a:xfrm>
        </p:spPr>
        <p:txBody>
          <a:bodyPr/>
          <a:lstStyle/>
          <a:p>
            <a:r>
              <a:rPr lang="en-US" sz="1200" b="1" dirty="0"/>
              <a:t>Why tourism?</a:t>
            </a:r>
          </a:p>
          <a:p>
            <a:r>
              <a:rPr lang="en-US" sz="1200" dirty="0" err="1"/>
              <a:t>Rannveig’s</a:t>
            </a:r>
            <a:r>
              <a:rPr lang="en-US" sz="1200" dirty="0"/>
              <a:t> mother has always been very interested in travelling and tourism. She was the main person to introduce Rannveig to the sector and encourage her to make a career within the tourism sector. It was her parents’ idea to buy a boat back in the year 2000 and start a whale-watching company. Initially, Rannveig only worked part-time for the family business but enjoyed it so much that she soon decided to change career paths completely from accounting to tourism. What she especially likes about tourism is how it connects people; you meet so many different people and get to create experiences for them. </a:t>
            </a:r>
          </a:p>
          <a:p>
            <a:r>
              <a:rPr lang="en-US" sz="1200" dirty="0"/>
              <a:t>When she took the decision to fully commit to a career in tourism, she enrolled in an MBA education and used the degree to create a business strategy for what kind of business they wanted to build within tourism. Because from the beginning they saw that by engaging with nature tourism, it was imperative to include principles of nature conservation and sustainability. Rannveig graduated in 2004 and has been working full time in tourism ever since. </a:t>
            </a:r>
          </a:p>
          <a:p>
            <a:r>
              <a:rPr lang="en-US" sz="1200" dirty="0"/>
              <a:t>Early on Rannveig also </a:t>
            </a:r>
            <a:r>
              <a:rPr lang="en-US" sz="1200" dirty="0" err="1"/>
              <a:t>realised</a:t>
            </a:r>
            <a:r>
              <a:rPr lang="en-US" sz="1200" dirty="0"/>
              <a:t> the potential tourism has to be a platform for educating people about Iceland, its nature and how best to protect it. Their customers are onboard their boats for up to three hours and it puts them in a unique position to teach the customers about how they can take better care of the ocean and about animal welfare. Rannveig got assistance in creating teaching material for the guides on the best way to educate and engage tourists who come onboard their boats. </a:t>
            </a:r>
          </a:p>
          <a:p>
            <a:endParaRPr lang="en-US" sz="1200" dirty="0"/>
          </a:p>
          <a:p>
            <a:endParaRPr lang="en-IE" sz="1200" dirty="0"/>
          </a:p>
        </p:txBody>
      </p:sp>
      <p:sp>
        <p:nvSpPr>
          <p:cNvPr id="4" name="Text Placeholder 3">
            <a:extLst>
              <a:ext uri="{FF2B5EF4-FFF2-40B4-BE49-F238E27FC236}">
                <a16:creationId xmlns:a16="http://schemas.microsoft.com/office/drawing/2014/main" id="{8ED2D288-0E4D-BD25-A6C8-A1401DE2F37E}"/>
              </a:ext>
            </a:extLst>
          </p:cNvPr>
          <p:cNvSpPr>
            <a:spLocks noGrp="1"/>
          </p:cNvSpPr>
          <p:nvPr>
            <p:ph type="body" sz="quarter" idx="34"/>
          </p:nvPr>
        </p:nvSpPr>
        <p:spPr>
          <a:xfrm>
            <a:off x="532400" y="5230919"/>
            <a:ext cx="6526988" cy="1064757"/>
          </a:xfrm>
        </p:spPr>
        <p:txBody>
          <a:bodyPr/>
          <a:lstStyle/>
          <a:p>
            <a:r>
              <a:rPr lang="en-US" b="1" u="sng" dirty="0"/>
              <a:t>Brief Introduction</a:t>
            </a:r>
          </a:p>
          <a:p>
            <a:r>
              <a:rPr lang="en-US" dirty="0"/>
              <a:t>Rannveig is the CEO of </a:t>
            </a:r>
            <a:r>
              <a:rPr lang="en-US" dirty="0" err="1"/>
              <a:t>Elding</a:t>
            </a:r>
            <a:r>
              <a:rPr lang="en-US" dirty="0"/>
              <a:t> in Reykjavík, Iceland. </a:t>
            </a:r>
            <a:r>
              <a:rPr lang="en-US" dirty="0" err="1"/>
              <a:t>Elding</a:t>
            </a:r>
            <a:r>
              <a:rPr lang="en-US" dirty="0"/>
              <a:t> is a family-owned whale watching company that started in the year 2000 and was one of the very first whale watching companies in the capital. </a:t>
            </a:r>
          </a:p>
          <a:p>
            <a:r>
              <a:rPr lang="en-US" dirty="0"/>
              <a:t>Rannveig also sits on the board of the Icelandic Travel Industry Association. </a:t>
            </a:r>
          </a:p>
          <a:p>
            <a:endParaRPr lang="en-IE" dirty="0"/>
          </a:p>
        </p:txBody>
      </p:sp>
      <p:sp>
        <p:nvSpPr>
          <p:cNvPr id="5" name="Text Placeholder 4">
            <a:extLst>
              <a:ext uri="{FF2B5EF4-FFF2-40B4-BE49-F238E27FC236}">
                <a16:creationId xmlns:a16="http://schemas.microsoft.com/office/drawing/2014/main" id="{B102E51C-0B9D-DBBD-3F16-CCB74F53C396}"/>
              </a:ext>
            </a:extLst>
          </p:cNvPr>
          <p:cNvSpPr>
            <a:spLocks noGrp="1"/>
          </p:cNvSpPr>
          <p:nvPr>
            <p:ph type="body" sz="quarter" idx="17"/>
          </p:nvPr>
        </p:nvSpPr>
        <p:spPr>
          <a:xfrm>
            <a:off x="532400" y="1112476"/>
            <a:ext cx="3541182" cy="2289739"/>
          </a:xfrm>
        </p:spPr>
        <p:txBody>
          <a:bodyPr/>
          <a:lstStyle/>
          <a:p>
            <a:pPr>
              <a:lnSpc>
                <a:spcPct val="100000"/>
              </a:lnSpc>
            </a:pPr>
            <a:r>
              <a:rPr lang="en-IE" sz="3600" dirty="0" err="1"/>
              <a:t>Rannveig</a:t>
            </a:r>
            <a:r>
              <a:rPr lang="en-IE" sz="3600" dirty="0"/>
              <a:t> </a:t>
            </a:r>
            <a:r>
              <a:rPr lang="en-IE" sz="3600" dirty="0" err="1"/>
              <a:t>Grétarsdóttir</a:t>
            </a:r>
            <a:r>
              <a:rPr lang="en-IE" sz="3600" dirty="0"/>
              <a:t> </a:t>
            </a:r>
            <a:r>
              <a:rPr lang="en-IE" sz="2400" dirty="0"/>
              <a:t>– </a:t>
            </a:r>
          </a:p>
          <a:p>
            <a:pPr>
              <a:lnSpc>
                <a:spcPct val="100000"/>
              </a:lnSpc>
            </a:pPr>
            <a:r>
              <a:rPr lang="en-US" sz="2400" dirty="0"/>
              <a:t>CEO of </a:t>
            </a:r>
            <a:r>
              <a:rPr lang="en-US" sz="2400" dirty="0" err="1"/>
              <a:t>Elding</a:t>
            </a:r>
            <a:r>
              <a:rPr lang="en-US" sz="2400" dirty="0"/>
              <a:t> in Reykjavík, </a:t>
            </a:r>
            <a:endParaRPr lang="en-IE" sz="2400" dirty="0"/>
          </a:p>
        </p:txBody>
      </p:sp>
      <p:sp>
        <p:nvSpPr>
          <p:cNvPr id="6" name="Text Placeholder 5">
            <a:extLst>
              <a:ext uri="{FF2B5EF4-FFF2-40B4-BE49-F238E27FC236}">
                <a16:creationId xmlns:a16="http://schemas.microsoft.com/office/drawing/2014/main" id="{A7CBA722-BE4D-0349-A58C-9FDA8278881C}"/>
              </a:ext>
            </a:extLst>
          </p:cNvPr>
          <p:cNvSpPr>
            <a:spLocks noGrp="1"/>
          </p:cNvSpPr>
          <p:nvPr>
            <p:ph type="body" sz="quarter" idx="14"/>
          </p:nvPr>
        </p:nvSpPr>
        <p:spPr/>
        <p:txBody>
          <a:bodyPr/>
          <a:lstStyle/>
          <a:p>
            <a:r>
              <a:rPr lang="en-IE" sz="1800" dirty="0"/>
              <a:t>ICELAND </a:t>
            </a:r>
          </a:p>
        </p:txBody>
      </p:sp>
      <p:sp>
        <p:nvSpPr>
          <p:cNvPr id="8" name="Slide Number Placeholder 7">
            <a:extLst>
              <a:ext uri="{FF2B5EF4-FFF2-40B4-BE49-F238E27FC236}">
                <a16:creationId xmlns:a16="http://schemas.microsoft.com/office/drawing/2014/main" id="{C43EE597-8827-BB40-4C17-DBC49B84710D}"/>
              </a:ext>
            </a:extLst>
          </p:cNvPr>
          <p:cNvSpPr>
            <a:spLocks noGrp="1"/>
          </p:cNvSpPr>
          <p:nvPr>
            <p:ph type="sldNum" sz="quarter" idx="4"/>
          </p:nvPr>
        </p:nvSpPr>
        <p:spPr/>
        <p:txBody>
          <a:bodyPr/>
          <a:lstStyle/>
          <a:p>
            <a:fld id="{9C527BFA-2C0E-4CEC-B6A5-913A56FEF4B4}" type="slidenum">
              <a:rPr lang="fr-CA" smtClean="0"/>
              <a:pPr/>
              <a:t>18</a:t>
            </a:fld>
            <a:endParaRPr lang="fr-CA" dirty="0"/>
          </a:p>
        </p:txBody>
      </p:sp>
      <p:pic>
        <p:nvPicPr>
          <p:cNvPr id="11" name="Picture Placeholder 10">
            <a:extLst>
              <a:ext uri="{FF2B5EF4-FFF2-40B4-BE49-F238E27FC236}">
                <a16:creationId xmlns:a16="http://schemas.microsoft.com/office/drawing/2014/main" id="{9FDC5CD5-FC46-7D59-0BD0-9BD6CF4231C0}"/>
              </a:ext>
            </a:extLst>
          </p:cNvPr>
          <p:cNvPicPr>
            <a:picLocks noGrp="1" noChangeAspect="1"/>
          </p:cNvPicPr>
          <p:nvPr>
            <p:ph type="pic" sz="quarter" idx="35"/>
          </p:nvPr>
        </p:nvPicPr>
        <p:blipFill rotWithShape="1">
          <a:blip r:embed="rId2" cstate="screen">
            <a:extLst>
              <a:ext uri="{28A0092B-C50C-407E-A947-70E740481C1C}">
                <a14:useLocalDpi xmlns:a14="http://schemas.microsoft.com/office/drawing/2010/main"/>
              </a:ext>
            </a:extLst>
          </a:blip>
          <a:srcRect t="-787"/>
          <a:stretch/>
        </p:blipFill>
        <p:spPr>
          <a:xfrm>
            <a:off x="4258320" y="-164891"/>
            <a:ext cx="3631956" cy="6597414"/>
          </a:xfrm>
        </p:spPr>
      </p:pic>
    </p:spTree>
    <p:extLst>
      <p:ext uri="{BB962C8B-B14F-4D97-AF65-F5344CB8AC3E}">
        <p14:creationId xmlns:p14="http://schemas.microsoft.com/office/powerpoint/2010/main" val="897543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524609-9969-A4CE-3AAA-6AE109850F04}"/>
              </a:ext>
            </a:extLst>
          </p:cNvPr>
          <p:cNvSpPr>
            <a:spLocks noGrp="1"/>
          </p:cNvSpPr>
          <p:nvPr>
            <p:ph type="body" sz="quarter" idx="32"/>
          </p:nvPr>
        </p:nvSpPr>
        <p:spPr>
          <a:xfrm>
            <a:off x="578472" y="1738859"/>
            <a:ext cx="6526988" cy="7862341"/>
          </a:xfrm>
        </p:spPr>
        <p:txBody>
          <a:bodyPr/>
          <a:lstStyle/>
          <a:p>
            <a:r>
              <a:rPr lang="en-US" b="1" dirty="0"/>
              <a:t>Why Sustainability/Why Focus On Climate Change  </a:t>
            </a:r>
          </a:p>
          <a:p>
            <a:r>
              <a:rPr lang="en-US" dirty="0"/>
              <a:t>Rannveig firmly believes that you need to be very knowledgeable about the resources you are using for your business and how best to handle them. She has therefore always been very ambitious to make the business as sustainable as possible and be a leader in implementing measures to meet the company’s sustainability goals. The natural resources they are </a:t>
            </a:r>
            <a:r>
              <a:rPr lang="en-US" dirty="0" err="1"/>
              <a:t>utilising</a:t>
            </a:r>
            <a:r>
              <a:rPr lang="en-US" dirty="0"/>
              <a:t> in their business are the ocean and the whales, and in order for the business to succeed and have a future long term, it’s imperative for them to do everything in their power to protect it. Rannveig has put an emphasis on implementing various measures and taking part in research projects to do just that. Because she believes that tourism actors need to be aware of the impact their companies have on their environment, both natural and society, and find ways to limit harm and increase positive impacts. </a:t>
            </a:r>
          </a:p>
          <a:p>
            <a:r>
              <a:rPr lang="en-US" dirty="0" err="1"/>
              <a:t>Elding</a:t>
            </a:r>
            <a:r>
              <a:rPr lang="en-US" dirty="0"/>
              <a:t> started following a sustainability certification program in 2006 and used the program as a device to create environmental and sustainable guidelines for the entire company. Early on in the process, Rannveig got good advice about how best to approach this process. “It’s all about the journey, not the destination”. Don’t expect to meet all standards tomorrow, instead take one step at a time and have a clear idea about where you want to be heading. Where do you want to be in 5 years, 10 years? Rannveig also stresses the importance of not getting complacent but keep asking yourself how you could do better. Over the years </a:t>
            </a:r>
            <a:r>
              <a:rPr lang="en-US" dirty="0" err="1"/>
              <a:t>Elding</a:t>
            </a:r>
            <a:r>
              <a:rPr lang="en-US" dirty="0"/>
              <a:t> has, for example, taken part in various initiatives to reduce carbon admission and implemented sustainable practices onboard all their boats. </a:t>
            </a:r>
          </a:p>
          <a:p>
            <a:endParaRPr lang="en-US" dirty="0"/>
          </a:p>
          <a:p>
            <a:r>
              <a:rPr lang="en-US" b="1" dirty="0"/>
              <a:t>Achievements Up To Now  </a:t>
            </a:r>
          </a:p>
          <a:p>
            <a:r>
              <a:rPr lang="en-US" dirty="0" err="1"/>
              <a:t>Elding</a:t>
            </a:r>
            <a:r>
              <a:rPr lang="en-US" dirty="0"/>
              <a:t> has been awarded numerous environmental awards over the years. Rannveig states that while they are nice acknowledgments of the work they are doing, they also inspire her to continue to do better. </a:t>
            </a:r>
          </a:p>
          <a:p>
            <a:r>
              <a:rPr lang="en-US" dirty="0"/>
              <a:t>However, what she is proudest of is how they have developed their whale-watching tours over the years, how passionate their guides are about educating and the positive feedback they get back from the customers on the information and experience they gain on their tours. Even on days when there are no whales to be seen, they leave the tour with a good experience. </a:t>
            </a:r>
          </a:p>
          <a:p>
            <a:endParaRPr lang="en-US" dirty="0"/>
          </a:p>
          <a:p>
            <a:r>
              <a:rPr lang="en-US" b="1" dirty="0"/>
              <a:t>Next Steps/Future Vision </a:t>
            </a:r>
          </a:p>
          <a:p>
            <a:r>
              <a:rPr lang="en-US" dirty="0"/>
              <a:t>Rannveig believes it is important for the tourism sector to work together to take the necessary steps toward a more sustainable tourism sector. Especially in a country like Iceland that relies so much on nature-based  experiences. A good dialogue is needed between the government, tourism companies and other tourism actors to move forwards together. </a:t>
            </a:r>
          </a:p>
          <a:p>
            <a:r>
              <a:rPr lang="en-US" dirty="0"/>
              <a:t> </a:t>
            </a:r>
          </a:p>
          <a:p>
            <a:endParaRPr lang="en-IE" dirty="0"/>
          </a:p>
        </p:txBody>
      </p:sp>
      <p:sp>
        <p:nvSpPr>
          <p:cNvPr id="3" name="Text Placeholder 2">
            <a:extLst>
              <a:ext uri="{FF2B5EF4-FFF2-40B4-BE49-F238E27FC236}">
                <a16:creationId xmlns:a16="http://schemas.microsoft.com/office/drawing/2014/main" id="{D186F14C-9DAD-07F2-C1AD-2FFA0544CA13}"/>
              </a:ext>
            </a:extLst>
          </p:cNvPr>
          <p:cNvSpPr>
            <a:spLocks noGrp="1"/>
          </p:cNvSpPr>
          <p:nvPr>
            <p:ph type="body" sz="quarter" idx="33"/>
          </p:nvPr>
        </p:nvSpPr>
        <p:spPr>
          <a:xfrm>
            <a:off x="534571" y="945398"/>
            <a:ext cx="6570888" cy="793461"/>
          </a:xfrm>
        </p:spPr>
        <p:txBody>
          <a:bodyPr/>
          <a:lstStyle/>
          <a:p>
            <a:r>
              <a:rPr lang="en-IE" sz="1800" dirty="0" err="1"/>
              <a:t>Rannveig</a:t>
            </a:r>
            <a:r>
              <a:rPr lang="en-IE" sz="1800" dirty="0"/>
              <a:t> </a:t>
            </a:r>
            <a:r>
              <a:rPr lang="en-IE" sz="1800" dirty="0" err="1"/>
              <a:t>Grétarsdóttir</a:t>
            </a:r>
            <a:r>
              <a:rPr lang="en-IE" sz="1800" dirty="0"/>
              <a:t> - continued</a:t>
            </a:r>
          </a:p>
        </p:txBody>
      </p:sp>
      <p:sp>
        <p:nvSpPr>
          <p:cNvPr id="5" name="Slide Number Placeholder 4">
            <a:extLst>
              <a:ext uri="{FF2B5EF4-FFF2-40B4-BE49-F238E27FC236}">
                <a16:creationId xmlns:a16="http://schemas.microsoft.com/office/drawing/2014/main" id="{8C0992FA-029F-7B89-B7DD-16EF0B1702F4}"/>
              </a:ext>
            </a:extLst>
          </p:cNvPr>
          <p:cNvSpPr>
            <a:spLocks noGrp="1"/>
          </p:cNvSpPr>
          <p:nvPr>
            <p:ph type="sldNum" sz="quarter" idx="4"/>
          </p:nvPr>
        </p:nvSpPr>
        <p:spPr/>
        <p:txBody>
          <a:bodyPr/>
          <a:lstStyle/>
          <a:p>
            <a:fld id="{9C527BFA-2C0E-4CEC-B6A5-913A56FEF4B4}" type="slidenum">
              <a:rPr lang="fr-CA" smtClean="0"/>
              <a:pPr/>
              <a:t>19</a:t>
            </a:fld>
            <a:endParaRPr lang="fr-CA" dirty="0"/>
          </a:p>
        </p:txBody>
      </p:sp>
      <p:grpSp>
        <p:nvGrpSpPr>
          <p:cNvPr id="4" name="Group 3">
            <a:extLst>
              <a:ext uri="{FF2B5EF4-FFF2-40B4-BE49-F238E27FC236}">
                <a16:creationId xmlns:a16="http://schemas.microsoft.com/office/drawing/2014/main" id="{D58D17CF-84E4-2CCA-3652-C0B9723DED4A}"/>
              </a:ext>
            </a:extLst>
          </p:cNvPr>
          <p:cNvGrpSpPr/>
          <p:nvPr/>
        </p:nvGrpSpPr>
        <p:grpSpPr>
          <a:xfrm>
            <a:off x="4032928" y="6875958"/>
            <a:ext cx="3005500" cy="2610517"/>
            <a:chOff x="7252897" y="4427673"/>
            <a:chExt cx="3005500" cy="2610517"/>
          </a:xfrm>
        </p:grpSpPr>
        <p:sp>
          <p:nvSpPr>
            <p:cNvPr id="6" name="TextBox 5">
              <a:extLst>
                <a:ext uri="{FF2B5EF4-FFF2-40B4-BE49-F238E27FC236}">
                  <a16:creationId xmlns:a16="http://schemas.microsoft.com/office/drawing/2014/main" id="{0F1A3D0D-97CA-3531-B32B-416D8D38D283}"/>
                </a:ext>
              </a:extLst>
            </p:cNvPr>
            <p:cNvSpPr txBox="1"/>
            <p:nvPr/>
          </p:nvSpPr>
          <p:spPr>
            <a:xfrm>
              <a:off x="7338264" y="5218472"/>
              <a:ext cx="2920133" cy="1600438"/>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Elding’s Sustainability Timeline </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YouTube - Elding’s sustainability policies </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Facebook -</a:t>
              </a:r>
              <a:r>
                <a:rPr lang="en-GB" sz="1400" u="sng" dirty="0">
                  <a:solidFill>
                    <a:srgbClr val="90278E"/>
                  </a:solidFill>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Elding Whale Watching</a:t>
              </a:r>
              <a:r>
                <a:rPr lang="en-GB" sz="1400" dirty="0">
                  <a:solidFill>
                    <a:srgbClr val="90278E"/>
                  </a:solidFill>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 </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Instagram</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YouTube</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TikTok</a:t>
              </a:r>
              <a:endParaRPr lang="en-IE" sz="1400" dirty="0">
                <a:solidFill>
                  <a:srgbClr val="90278E"/>
                </a:solidFill>
                <a:effectLst/>
                <a:latin typeface="Times New Roman" panose="02020603050405020304" pitchFamily="18" charset="0"/>
                <a:ea typeface="Times New Roman" panose="02020603050405020304" pitchFamily="18" charset="0"/>
              </a:endParaRPr>
            </a:p>
          </p:txBody>
        </p:sp>
        <p:sp>
          <p:nvSpPr>
            <p:cNvPr id="8" name="Rounded Rectangle 45">
              <a:extLst>
                <a:ext uri="{FF2B5EF4-FFF2-40B4-BE49-F238E27FC236}">
                  <a16:creationId xmlns:a16="http://schemas.microsoft.com/office/drawing/2014/main" id="{43A7CA60-A755-18F0-1672-9B0D87097820}"/>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561F272-E599-0ECF-DE34-862045ED8AE9}"/>
                </a:ext>
              </a:extLst>
            </p:cNvPr>
            <p:cNvSpPr txBox="1"/>
            <p:nvPr/>
          </p:nvSpPr>
          <p:spPr>
            <a:xfrm>
              <a:off x="7375794" y="4523447"/>
              <a:ext cx="2337968" cy="369332"/>
            </a:xfrm>
            <a:prstGeom prst="rect">
              <a:avLst/>
            </a:prstGeom>
            <a:noFill/>
          </p:spPr>
          <p:txBody>
            <a:bodyPr wrap="square">
              <a:spAutoFit/>
            </a:bodyPr>
            <a:lstStyle/>
            <a:p>
              <a:pPr algn="just" fontAlgn="base"/>
              <a:r>
                <a:rPr lang="en-GB" b="1" dirty="0">
                  <a:solidFill>
                    <a:schemeClr val="bg1"/>
                  </a:solidFill>
                  <a:highlight>
                    <a:srgbClr val="F15B2A"/>
                  </a:highlight>
                  <a:latin typeface="Calibri" panose="020F0502020204030204" pitchFamily="34" charset="0"/>
                  <a:ea typeface="Times New Roman" panose="02020603050405020304" pitchFamily="18" charset="0"/>
                </a:rPr>
                <a:t> USEFUL </a:t>
              </a:r>
              <a:r>
                <a:rPr lang="en-GB" b="1" dirty="0">
                  <a:solidFill>
                    <a:schemeClr val="bg1"/>
                  </a:solidFill>
                  <a:effectLst/>
                  <a:highlight>
                    <a:srgbClr val="F15B2A"/>
                  </a:highlight>
                  <a:latin typeface="Calibri" panose="020F0502020204030204" pitchFamily="34" charset="0"/>
                  <a:ea typeface="Times New Roman" panose="02020603050405020304" pitchFamily="18" charset="0"/>
                </a:rPr>
                <a:t>LINKS</a:t>
              </a:r>
              <a:r>
                <a:rPr lang="en-GB" b="1" dirty="0">
                  <a:solidFill>
                    <a:srgbClr val="F15B2A"/>
                  </a:solidFill>
                  <a:effectLst/>
                  <a:highlight>
                    <a:srgbClr val="F15B2A"/>
                  </a:highlight>
                  <a:latin typeface="Calibri" panose="020F0502020204030204" pitchFamily="34" charset="0"/>
                  <a:ea typeface="Times New Roman" panose="02020603050405020304" pitchFamily="18" charset="0"/>
                </a:rPr>
                <a:t>.</a:t>
              </a:r>
              <a:r>
                <a:rPr lang="en-GB" dirty="0">
                  <a:solidFill>
                    <a:schemeClr val="bg1"/>
                  </a:solidFill>
                  <a:effectLst/>
                  <a:highlight>
                    <a:srgbClr val="F15B2A"/>
                  </a:highlight>
                  <a:latin typeface="Calibri" panose="020F0502020204030204" pitchFamily="34" charset="0"/>
                  <a:ea typeface="Times New Roman" panose="02020603050405020304" pitchFamily="18" charset="0"/>
                </a:rPr>
                <a:t> </a:t>
              </a:r>
            </a:p>
          </p:txBody>
        </p:sp>
        <p:sp>
          <p:nvSpPr>
            <p:cNvPr id="10" name="Rectangle 9">
              <a:extLst>
                <a:ext uri="{FF2B5EF4-FFF2-40B4-BE49-F238E27FC236}">
                  <a16:creationId xmlns:a16="http://schemas.microsoft.com/office/drawing/2014/main" id="{055080A0-A603-E527-C20E-DC67379788D6}"/>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aphic 2">
              <a:extLst>
                <a:ext uri="{FF2B5EF4-FFF2-40B4-BE49-F238E27FC236}">
                  <a16:creationId xmlns:a16="http://schemas.microsoft.com/office/drawing/2014/main" id="{9DCC5102-FD28-703B-2BD6-808E21E733B7}"/>
                </a:ext>
              </a:extLst>
            </p:cNvPr>
            <p:cNvGrpSpPr/>
            <p:nvPr/>
          </p:nvGrpSpPr>
          <p:grpSpPr>
            <a:xfrm>
              <a:off x="9480073" y="4427673"/>
              <a:ext cx="555180" cy="555173"/>
              <a:chOff x="10387608" y="788458"/>
              <a:chExt cx="896094" cy="896083"/>
            </a:xfrm>
            <a:solidFill>
              <a:srgbClr val="C5198A"/>
            </a:solidFill>
          </p:grpSpPr>
          <p:grpSp>
            <p:nvGrpSpPr>
              <p:cNvPr id="12" name="Graphic 2">
                <a:extLst>
                  <a:ext uri="{FF2B5EF4-FFF2-40B4-BE49-F238E27FC236}">
                    <a16:creationId xmlns:a16="http://schemas.microsoft.com/office/drawing/2014/main" id="{0D722AF2-4265-3CBB-088E-348CD9CA4297}"/>
                  </a:ext>
                </a:extLst>
              </p:cNvPr>
              <p:cNvGrpSpPr/>
              <p:nvPr/>
            </p:nvGrpSpPr>
            <p:grpSpPr>
              <a:xfrm>
                <a:off x="10647765" y="1164229"/>
                <a:ext cx="375781" cy="505860"/>
                <a:chOff x="10647765" y="1164229"/>
                <a:chExt cx="375781" cy="505860"/>
              </a:xfrm>
              <a:grpFill/>
            </p:grpSpPr>
            <p:sp>
              <p:nvSpPr>
                <p:cNvPr id="18" name="Freeform 55">
                  <a:extLst>
                    <a:ext uri="{FF2B5EF4-FFF2-40B4-BE49-F238E27FC236}">
                      <a16:creationId xmlns:a16="http://schemas.microsoft.com/office/drawing/2014/main" id="{EF11B828-33CE-3247-E229-234AFD65BA93}"/>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56">
                  <a:extLst>
                    <a:ext uri="{FF2B5EF4-FFF2-40B4-BE49-F238E27FC236}">
                      <a16:creationId xmlns:a16="http://schemas.microsoft.com/office/drawing/2014/main" id="{DB1CF1F0-1B67-5A26-B14E-3485B23C3536}"/>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57">
                  <a:extLst>
                    <a:ext uri="{FF2B5EF4-FFF2-40B4-BE49-F238E27FC236}">
                      <a16:creationId xmlns:a16="http://schemas.microsoft.com/office/drawing/2014/main" id="{951184B7-13C6-9ECB-B709-CD24D4291FD2}"/>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3" name="Graphic 2">
                <a:extLst>
                  <a:ext uri="{FF2B5EF4-FFF2-40B4-BE49-F238E27FC236}">
                    <a16:creationId xmlns:a16="http://schemas.microsoft.com/office/drawing/2014/main" id="{50F98DB4-80F1-27C5-73F0-0890D1C17F93}"/>
                  </a:ext>
                </a:extLst>
              </p:cNvPr>
              <p:cNvGrpSpPr/>
              <p:nvPr/>
            </p:nvGrpSpPr>
            <p:grpSpPr>
              <a:xfrm>
                <a:off x="10387608" y="788458"/>
                <a:ext cx="896094" cy="896083"/>
                <a:chOff x="10387608" y="788458"/>
                <a:chExt cx="896094" cy="896083"/>
              </a:xfrm>
              <a:grpFill/>
            </p:grpSpPr>
            <p:sp>
              <p:nvSpPr>
                <p:cNvPr id="14" name="Freeform 51">
                  <a:extLst>
                    <a:ext uri="{FF2B5EF4-FFF2-40B4-BE49-F238E27FC236}">
                      <a16:creationId xmlns:a16="http://schemas.microsoft.com/office/drawing/2014/main" id="{DC8EFE0B-03F8-3204-3B12-F995106A7D3C}"/>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52">
                  <a:extLst>
                    <a:ext uri="{FF2B5EF4-FFF2-40B4-BE49-F238E27FC236}">
                      <a16:creationId xmlns:a16="http://schemas.microsoft.com/office/drawing/2014/main" id="{B44180C1-968C-6BF1-93FB-454012D63A27}"/>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53">
                  <a:extLst>
                    <a:ext uri="{FF2B5EF4-FFF2-40B4-BE49-F238E27FC236}">
                      <a16:creationId xmlns:a16="http://schemas.microsoft.com/office/drawing/2014/main" id="{AA25D5E4-1D6B-2376-128D-A6F8BA856F04}"/>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54">
                  <a:extLst>
                    <a:ext uri="{FF2B5EF4-FFF2-40B4-BE49-F238E27FC236}">
                      <a16:creationId xmlns:a16="http://schemas.microsoft.com/office/drawing/2014/main" id="{EEA674B9-E9E6-0A5A-84F9-B4C110F5DD66}"/>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pic>
        <p:nvPicPr>
          <p:cNvPr id="22" name="Picture 21">
            <a:extLst>
              <a:ext uri="{FF2B5EF4-FFF2-40B4-BE49-F238E27FC236}">
                <a16:creationId xmlns:a16="http://schemas.microsoft.com/office/drawing/2014/main" id="{F5814828-3CD8-6877-A70B-6E3E6EB6219B}"/>
              </a:ext>
            </a:extLst>
          </p:cNvPr>
          <p:cNvPicPr>
            <a:picLocks noChangeAspect="1"/>
          </p:cNvPicPr>
          <p:nvPr/>
        </p:nvPicPr>
        <p:blipFill rotWithShape="1">
          <a:blip r:embed="rId8"/>
          <a:srcRect l="3649"/>
          <a:stretch/>
        </p:blipFill>
        <p:spPr>
          <a:xfrm>
            <a:off x="3992416" y="4156754"/>
            <a:ext cx="3227366" cy="2527029"/>
          </a:xfrm>
          <a:prstGeom prst="rect">
            <a:avLst/>
          </a:prstGeom>
        </p:spPr>
      </p:pic>
      <p:pic>
        <p:nvPicPr>
          <p:cNvPr id="23" name="Picture 22">
            <a:extLst>
              <a:ext uri="{FF2B5EF4-FFF2-40B4-BE49-F238E27FC236}">
                <a16:creationId xmlns:a16="http://schemas.microsoft.com/office/drawing/2014/main" id="{67C6AE65-588B-FC08-6443-3D3FD33D7D1F}"/>
              </a:ext>
            </a:extLst>
          </p:cNvPr>
          <p:cNvPicPr>
            <a:picLocks noChangeAspect="1"/>
          </p:cNvPicPr>
          <p:nvPr/>
        </p:nvPicPr>
        <p:blipFill>
          <a:blip r:embed="rId9"/>
          <a:stretch>
            <a:fillRect/>
          </a:stretch>
        </p:blipFill>
        <p:spPr>
          <a:xfrm>
            <a:off x="6673692" y="4069961"/>
            <a:ext cx="787440" cy="539778"/>
          </a:xfrm>
          <a:prstGeom prst="rect">
            <a:avLst/>
          </a:prstGeom>
        </p:spPr>
      </p:pic>
    </p:spTree>
    <p:extLst>
      <p:ext uri="{BB962C8B-B14F-4D97-AF65-F5344CB8AC3E}">
        <p14:creationId xmlns:p14="http://schemas.microsoft.com/office/powerpoint/2010/main" val="1891229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9E6D07-DBAB-F2A5-BD23-AAC1637603CF}"/>
              </a:ext>
            </a:extLst>
          </p:cNvPr>
          <p:cNvSpPr>
            <a:spLocks noGrp="1"/>
          </p:cNvSpPr>
          <p:nvPr>
            <p:ph type="sldNum" sz="quarter" idx="4"/>
          </p:nvPr>
        </p:nvSpPr>
        <p:spPr>
          <a:xfrm>
            <a:off x="7252898" y="10393101"/>
            <a:ext cx="410546" cy="464375"/>
          </a:xfrm>
        </p:spPr>
        <p:txBody>
          <a:bodyPr/>
          <a:lstStyle/>
          <a:p>
            <a:fld id="{9C527BFA-2C0E-4CEC-B6A5-913A56FEF4B4}" type="slidenum">
              <a:rPr lang="fr-CA" smtClean="0"/>
              <a:pPr/>
              <a:t>2</a:t>
            </a:fld>
            <a:endParaRPr lang="fr-CA" dirty="0"/>
          </a:p>
        </p:txBody>
      </p:sp>
      <p:sp>
        <p:nvSpPr>
          <p:cNvPr id="3" name="Text Placeholder 2">
            <a:extLst>
              <a:ext uri="{FF2B5EF4-FFF2-40B4-BE49-F238E27FC236}">
                <a16:creationId xmlns:a16="http://schemas.microsoft.com/office/drawing/2014/main" id="{F5EC107B-79FA-BB9D-F9A7-CB561CD08055}"/>
              </a:ext>
            </a:extLst>
          </p:cNvPr>
          <p:cNvSpPr>
            <a:spLocks noGrp="1"/>
          </p:cNvSpPr>
          <p:nvPr>
            <p:ph type="body" sz="quarter" idx="10"/>
          </p:nvPr>
        </p:nvSpPr>
        <p:spPr/>
        <p:txBody>
          <a:bodyPr/>
          <a:lstStyle/>
          <a:p>
            <a:r>
              <a:rPr lang="en-US" dirty="0"/>
              <a:t>CONTENTS</a:t>
            </a:r>
          </a:p>
        </p:txBody>
      </p:sp>
      <p:sp>
        <p:nvSpPr>
          <p:cNvPr id="4" name="Text Placeholder 3">
            <a:extLst>
              <a:ext uri="{FF2B5EF4-FFF2-40B4-BE49-F238E27FC236}">
                <a16:creationId xmlns:a16="http://schemas.microsoft.com/office/drawing/2014/main" id="{A5D91865-C72F-A44A-B63E-37461FE5AC60}"/>
              </a:ext>
            </a:extLst>
          </p:cNvPr>
          <p:cNvSpPr>
            <a:spLocks noGrp="1"/>
          </p:cNvSpPr>
          <p:nvPr>
            <p:ph type="body" sz="quarter" idx="11"/>
          </p:nvPr>
        </p:nvSpPr>
        <p:spPr>
          <a:xfrm>
            <a:off x="2536367" y="2480653"/>
            <a:ext cx="648000" cy="348400"/>
          </a:xfrm>
        </p:spPr>
        <p:txBody>
          <a:bodyPr/>
          <a:lstStyle/>
          <a:p>
            <a:r>
              <a:rPr lang="en-US" dirty="0"/>
              <a:t>01</a:t>
            </a:r>
          </a:p>
        </p:txBody>
      </p:sp>
      <p:sp>
        <p:nvSpPr>
          <p:cNvPr id="5" name="Text Placeholder 4">
            <a:extLst>
              <a:ext uri="{FF2B5EF4-FFF2-40B4-BE49-F238E27FC236}">
                <a16:creationId xmlns:a16="http://schemas.microsoft.com/office/drawing/2014/main" id="{9C59C56F-72B8-6D23-0551-821D408D22AA}"/>
              </a:ext>
            </a:extLst>
          </p:cNvPr>
          <p:cNvSpPr>
            <a:spLocks noGrp="1"/>
          </p:cNvSpPr>
          <p:nvPr>
            <p:ph type="body" sz="quarter" idx="49"/>
          </p:nvPr>
        </p:nvSpPr>
        <p:spPr>
          <a:xfrm>
            <a:off x="3237496" y="2477017"/>
            <a:ext cx="3544003" cy="348400"/>
          </a:xfrm>
        </p:spPr>
        <p:txBody>
          <a:bodyPr/>
          <a:lstStyle/>
          <a:p>
            <a:r>
              <a:rPr lang="en-US" dirty="0"/>
              <a:t>Introduction</a:t>
            </a:r>
          </a:p>
        </p:txBody>
      </p:sp>
      <p:sp>
        <p:nvSpPr>
          <p:cNvPr id="6" name="Text Placeholder 5">
            <a:extLst>
              <a:ext uri="{FF2B5EF4-FFF2-40B4-BE49-F238E27FC236}">
                <a16:creationId xmlns:a16="http://schemas.microsoft.com/office/drawing/2014/main" id="{AB038A82-31B2-23F4-2C10-658D0518C1D8}"/>
              </a:ext>
            </a:extLst>
          </p:cNvPr>
          <p:cNvSpPr>
            <a:spLocks noGrp="1"/>
          </p:cNvSpPr>
          <p:nvPr>
            <p:ph type="body" sz="quarter" idx="13"/>
          </p:nvPr>
        </p:nvSpPr>
        <p:spPr>
          <a:xfrm>
            <a:off x="2536367" y="2955895"/>
            <a:ext cx="648000" cy="348400"/>
          </a:xfrm>
        </p:spPr>
        <p:txBody>
          <a:bodyPr/>
          <a:lstStyle/>
          <a:p>
            <a:r>
              <a:rPr lang="en-US" dirty="0"/>
              <a:t>02</a:t>
            </a:r>
          </a:p>
        </p:txBody>
      </p:sp>
      <p:sp>
        <p:nvSpPr>
          <p:cNvPr id="7" name="Text Placeholder 6">
            <a:extLst>
              <a:ext uri="{FF2B5EF4-FFF2-40B4-BE49-F238E27FC236}">
                <a16:creationId xmlns:a16="http://schemas.microsoft.com/office/drawing/2014/main" id="{A811FF5D-F682-6273-1E4F-0D4DEDDF6CA4}"/>
              </a:ext>
            </a:extLst>
          </p:cNvPr>
          <p:cNvSpPr>
            <a:spLocks noGrp="1"/>
          </p:cNvSpPr>
          <p:nvPr>
            <p:ph type="body" sz="quarter" idx="14"/>
          </p:nvPr>
        </p:nvSpPr>
        <p:spPr>
          <a:xfrm>
            <a:off x="3237497" y="2978807"/>
            <a:ext cx="3544003" cy="349200"/>
          </a:xfrm>
        </p:spPr>
        <p:txBody>
          <a:bodyPr/>
          <a:lstStyle/>
          <a:p>
            <a:r>
              <a:rPr lang="en-US" dirty="0"/>
              <a:t>About this Compendium</a:t>
            </a:r>
          </a:p>
        </p:txBody>
      </p:sp>
      <p:sp>
        <p:nvSpPr>
          <p:cNvPr id="8" name="Text Placeholder 7">
            <a:extLst>
              <a:ext uri="{FF2B5EF4-FFF2-40B4-BE49-F238E27FC236}">
                <a16:creationId xmlns:a16="http://schemas.microsoft.com/office/drawing/2014/main" id="{D41FECA8-3EE2-71DE-A898-698A9A3BDE73}"/>
              </a:ext>
            </a:extLst>
          </p:cNvPr>
          <p:cNvSpPr>
            <a:spLocks noGrp="1"/>
          </p:cNvSpPr>
          <p:nvPr>
            <p:ph type="body" sz="quarter" idx="15"/>
          </p:nvPr>
        </p:nvSpPr>
        <p:spPr>
          <a:xfrm>
            <a:off x="2536367" y="3457029"/>
            <a:ext cx="648000" cy="348400"/>
          </a:xfrm>
        </p:spPr>
        <p:txBody>
          <a:bodyPr/>
          <a:lstStyle/>
          <a:p>
            <a:r>
              <a:rPr lang="en-US" dirty="0"/>
              <a:t>03</a:t>
            </a:r>
          </a:p>
        </p:txBody>
      </p:sp>
      <p:sp>
        <p:nvSpPr>
          <p:cNvPr id="9" name="Text Placeholder 8">
            <a:extLst>
              <a:ext uri="{FF2B5EF4-FFF2-40B4-BE49-F238E27FC236}">
                <a16:creationId xmlns:a16="http://schemas.microsoft.com/office/drawing/2014/main" id="{908E041E-2293-734C-627C-586DE5F62FD0}"/>
              </a:ext>
            </a:extLst>
          </p:cNvPr>
          <p:cNvSpPr>
            <a:spLocks noGrp="1"/>
          </p:cNvSpPr>
          <p:nvPr>
            <p:ph type="body" sz="quarter" idx="19"/>
          </p:nvPr>
        </p:nvSpPr>
        <p:spPr>
          <a:xfrm>
            <a:off x="3239323" y="3457029"/>
            <a:ext cx="3544003" cy="348400"/>
          </a:xfrm>
        </p:spPr>
        <p:txBody>
          <a:bodyPr/>
          <a:lstStyle/>
          <a:p>
            <a:r>
              <a:rPr lang="en-US" dirty="0"/>
              <a:t>Case Studies</a:t>
            </a:r>
          </a:p>
        </p:txBody>
      </p:sp>
      <p:sp>
        <p:nvSpPr>
          <p:cNvPr id="10" name="Text Placeholder 9">
            <a:extLst>
              <a:ext uri="{FF2B5EF4-FFF2-40B4-BE49-F238E27FC236}">
                <a16:creationId xmlns:a16="http://schemas.microsoft.com/office/drawing/2014/main" id="{D3B9440C-68F0-B851-3A6A-E27178280683}"/>
              </a:ext>
            </a:extLst>
          </p:cNvPr>
          <p:cNvSpPr>
            <a:spLocks noGrp="1"/>
          </p:cNvSpPr>
          <p:nvPr>
            <p:ph type="body" sz="quarter" idx="17"/>
          </p:nvPr>
        </p:nvSpPr>
        <p:spPr>
          <a:xfrm>
            <a:off x="2536367" y="3957984"/>
            <a:ext cx="648000" cy="348400"/>
          </a:xfrm>
        </p:spPr>
        <p:txBody>
          <a:bodyPr/>
          <a:lstStyle/>
          <a:p>
            <a:r>
              <a:rPr lang="en-US" dirty="0"/>
              <a:t>04</a:t>
            </a:r>
          </a:p>
        </p:txBody>
      </p:sp>
      <p:sp>
        <p:nvSpPr>
          <p:cNvPr id="11" name="Text Placeholder 10">
            <a:extLst>
              <a:ext uri="{FF2B5EF4-FFF2-40B4-BE49-F238E27FC236}">
                <a16:creationId xmlns:a16="http://schemas.microsoft.com/office/drawing/2014/main" id="{6929A872-CA96-15E7-A8E8-89E6EFBDF6E6}"/>
              </a:ext>
            </a:extLst>
          </p:cNvPr>
          <p:cNvSpPr>
            <a:spLocks noGrp="1"/>
          </p:cNvSpPr>
          <p:nvPr>
            <p:ph type="body" sz="quarter" idx="20"/>
          </p:nvPr>
        </p:nvSpPr>
        <p:spPr>
          <a:xfrm>
            <a:off x="3239323" y="3957984"/>
            <a:ext cx="3544003" cy="348400"/>
          </a:xfrm>
        </p:spPr>
        <p:txBody>
          <a:bodyPr/>
          <a:lstStyle/>
          <a:p>
            <a:r>
              <a:rPr lang="en-US" dirty="0"/>
              <a:t>Conclusion </a:t>
            </a:r>
          </a:p>
        </p:txBody>
      </p:sp>
      <p:sp>
        <p:nvSpPr>
          <p:cNvPr id="14" name="Text Placeholder 8">
            <a:extLst>
              <a:ext uri="{FF2B5EF4-FFF2-40B4-BE49-F238E27FC236}">
                <a16:creationId xmlns:a16="http://schemas.microsoft.com/office/drawing/2014/main" id="{7E966CB1-790C-BCCD-0D6C-385A92494775}"/>
              </a:ext>
            </a:extLst>
          </p:cNvPr>
          <p:cNvSpPr txBox="1">
            <a:spLocks/>
          </p:cNvSpPr>
          <p:nvPr/>
        </p:nvSpPr>
        <p:spPr>
          <a:xfrm>
            <a:off x="3380801" y="5675812"/>
            <a:ext cx="3257392" cy="1845861"/>
          </a:xfrm>
          <a:prstGeom prst="rect">
            <a:avLst/>
          </a:prstGeom>
        </p:spPr>
        <p:txBody>
          <a:bodyPr anchor="ctr">
            <a:noAutofit/>
          </a:bodyPr>
          <a:lstStyle>
            <a:lvl1pPr marL="0" indent="0" algn="ctr" defTabSz="777514" rtl="0" eaLnBrk="1" latinLnBrk="0" hangingPunct="1">
              <a:lnSpc>
                <a:spcPct val="90000"/>
              </a:lnSpc>
              <a:spcBef>
                <a:spcPts val="850"/>
              </a:spcBef>
              <a:buFont typeface="Arial" panose="020B0604020202020204" pitchFamily="34" charset="0"/>
              <a:buNone/>
              <a:defRPr sz="1800" b="1" i="0" kern="120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IE" sz="2000" i="1" dirty="0">
                <a:solidFill>
                  <a:srgbClr val="000D41"/>
                </a:solidFill>
                <a:latin typeface="UniversLTStd-Bold"/>
              </a:rPr>
              <a:t>Education is the most powerful weapon, which you can use to change the world.</a:t>
            </a:r>
            <a:endParaRPr lang="en-US" sz="2000" dirty="0">
              <a:solidFill>
                <a:srgbClr val="000D41"/>
              </a:solidFill>
            </a:endParaRPr>
          </a:p>
        </p:txBody>
      </p:sp>
      <p:sp>
        <p:nvSpPr>
          <p:cNvPr id="15" name="Text Placeholder 15">
            <a:extLst>
              <a:ext uri="{FF2B5EF4-FFF2-40B4-BE49-F238E27FC236}">
                <a16:creationId xmlns:a16="http://schemas.microsoft.com/office/drawing/2014/main" id="{C56B01F5-67DE-320D-573F-4FBF4F28FE81}"/>
              </a:ext>
            </a:extLst>
          </p:cNvPr>
          <p:cNvSpPr txBox="1">
            <a:spLocks/>
          </p:cNvSpPr>
          <p:nvPr/>
        </p:nvSpPr>
        <p:spPr>
          <a:xfrm>
            <a:off x="5154629" y="7342040"/>
            <a:ext cx="3257392" cy="522755"/>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kern="120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dirty="0">
                <a:solidFill>
                  <a:srgbClr val="F15B2A"/>
                </a:solidFill>
              </a:rPr>
              <a:t>Nelson Mandela</a:t>
            </a:r>
          </a:p>
          <a:p>
            <a:endParaRPr lang="en-US" dirty="0">
              <a:solidFill>
                <a:srgbClr val="000D41"/>
              </a:solidFill>
            </a:endParaRPr>
          </a:p>
        </p:txBody>
      </p:sp>
      <p:grpSp>
        <p:nvGrpSpPr>
          <p:cNvPr id="16" name="Group 15">
            <a:extLst>
              <a:ext uri="{FF2B5EF4-FFF2-40B4-BE49-F238E27FC236}">
                <a16:creationId xmlns:a16="http://schemas.microsoft.com/office/drawing/2014/main" id="{BCA1790F-5C41-6B8E-7D9E-623812756070}"/>
              </a:ext>
            </a:extLst>
          </p:cNvPr>
          <p:cNvGrpSpPr/>
          <p:nvPr/>
        </p:nvGrpSpPr>
        <p:grpSpPr>
          <a:xfrm>
            <a:off x="2536367" y="5393380"/>
            <a:ext cx="1242097" cy="904267"/>
            <a:chOff x="3400450" y="986392"/>
            <a:chExt cx="1487826" cy="1083162"/>
          </a:xfrm>
          <a:solidFill>
            <a:srgbClr val="F15B2A"/>
          </a:solidFill>
        </p:grpSpPr>
        <p:sp>
          <p:nvSpPr>
            <p:cNvPr id="17" name="Freeform 29">
              <a:extLst>
                <a:ext uri="{FF2B5EF4-FFF2-40B4-BE49-F238E27FC236}">
                  <a16:creationId xmlns:a16="http://schemas.microsoft.com/office/drawing/2014/main" id="{4EA51AE7-F09E-1FE2-5BDF-5A94A8B45D3B}"/>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grpFill/>
            <a:ln w="8971" cap="flat">
              <a:noFill/>
              <a:prstDash val="solid"/>
              <a:miter/>
            </a:ln>
          </p:spPr>
          <p:txBody>
            <a:bodyPr rtlCol="0" anchor="ctr"/>
            <a:lstStyle/>
            <a:p>
              <a:endParaRPr lang="en-US" dirty="0">
                <a:solidFill>
                  <a:srgbClr val="90278E"/>
                </a:solidFill>
              </a:endParaRPr>
            </a:p>
          </p:txBody>
        </p:sp>
        <p:sp>
          <p:nvSpPr>
            <p:cNvPr id="18" name="Freeform 30">
              <a:extLst>
                <a:ext uri="{FF2B5EF4-FFF2-40B4-BE49-F238E27FC236}">
                  <a16:creationId xmlns:a16="http://schemas.microsoft.com/office/drawing/2014/main" id="{5DED2C94-BE5E-F50E-880A-52EAD5AEBB5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chemeClr val="tx1"/>
            </a:solidFill>
            <a:ln w="8971" cap="flat">
              <a:noFill/>
              <a:prstDash val="solid"/>
              <a:miter/>
            </a:ln>
          </p:spPr>
          <p:txBody>
            <a:bodyPr rtlCol="0" anchor="ctr"/>
            <a:lstStyle/>
            <a:p>
              <a:endParaRPr lang="en-US" dirty="0"/>
            </a:p>
          </p:txBody>
        </p:sp>
      </p:grpSp>
      <p:pic>
        <p:nvPicPr>
          <p:cNvPr id="12" name="Picture 11" descr="A black and white circle with a person in it&#10;&#10;Description automatically generated">
            <a:extLst>
              <a:ext uri="{FF2B5EF4-FFF2-40B4-BE49-F238E27FC236}">
                <a16:creationId xmlns:a16="http://schemas.microsoft.com/office/drawing/2014/main" id="{381B7CBE-D55D-3E51-C281-44B6AC78134D}"/>
              </a:ext>
            </a:extLst>
          </p:cNvPr>
          <p:cNvPicPr>
            <a:picLocks noChangeAspect="1"/>
          </p:cNvPicPr>
          <p:nvPr/>
        </p:nvPicPr>
        <p:blipFill>
          <a:blip r:embed="rId2"/>
          <a:stretch>
            <a:fillRect/>
          </a:stretch>
        </p:blipFill>
        <p:spPr>
          <a:xfrm>
            <a:off x="3037839" y="9222877"/>
            <a:ext cx="431157" cy="393847"/>
          </a:xfrm>
          <a:prstGeom prst="rect">
            <a:avLst/>
          </a:prstGeom>
        </p:spPr>
      </p:pic>
      <p:sp>
        <p:nvSpPr>
          <p:cNvPr id="13" name="TextBox 2">
            <a:extLst>
              <a:ext uri="{FF2B5EF4-FFF2-40B4-BE49-F238E27FC236}">
                <a16:creationId xmlns:a16="http://schemas.microsoft.com/office/drawing/2014/main" id="{B369142B-93AF-6DDA-2FE6-95D2B0A0E26E}"/>
              </a:ext>
            </a:extLst>
          </p:cNvPr>
          <p:cNvSpPr txBox="1"/>
          <p:nvPr/>
        </p:nvSpPr>
        <p:spPr>
          <a:xfrm>
            <a:off x="4169053" y="9158908"/>
            <a:ext cx="2898954"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600" dirty="0">
                <a:latin typeface="Calibri"/>
                <a:ea typeface="Calibri"/>
                <a:cs typeface="Calibri"/>
              </a:rPr>
              <a:t>This license enables </a:t>
            </a:r>
            <a:r>
              <a:rPr lang="en-US" sz="600" dirty="0" err="1">
                <a:latin typeface="Calibri"/>
                <a:ea typeface="Calibri"/>
                <a:cs typeface="Calibri"/>
              </a:rPr>
              <a:t>reusers</a:t>
            </a:r>
            <a:r>
              <a:rPr lang="en-US" sz="600" dirty="0">
                <a:latin typeface="Calibri"/>
                <a:ea typeface="Calibri"/>
                <a:cs typeface="Calibri"/>
              </a:rPr>
              <a:t> to distribute, remix, adapt, and build upon the material in any medium or format, so long as attribution is given to the creator. The license allows for commercial use. CC BY includes the following elements:</a:t>
            </a:r>
          </a:p>
          <a:p>
            <a:r>
              <a:rPr lang="en-US" sz="600" dirty="0">
                <a:latin typeface="Calibri"/>
                <a:ea typeface="Calibri"/>
                <a:cs typeface="Calibri"/>
              </a:rPr>
              <a:t>BY: credit must be given to the creator.</a:t>
            </a:r>
          </a:p>
        </p:txBody>
      </p:sp>
    </p:spTree>
    <p:extLst>
      <p:ext uri="{BB962C8B-B14F-4D97-AF65-F5344CB8AC3E}">
        <p14:creationId xmlns:p14="http://schemas.microsoft.com/office/powerpoint/2010/main" val="3248635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4B9E5-9FFE-D91F-95CF-AAC9E3922D5D}"/>
              </a:ext>
            </a:extLst>
          </p:cNvPr>
          <p:cNvSpPr>
            <a:spLocks noGrp="1"/>
          </p:cNvSpPr>
          <p:nvPr>
            <p:ph type="body" sz="quarter" idx="32"/>
          </p:nvPr>
        </p:nvSpPr>
        <p:spPr>
          <a:xfrm>
            <a:off x="532400" y="7809876"/>
            <a:ext cx="6526988" cy="2234513"/>
          </a:xfrm>
        </p:spPr>
        <p:txBody>
          <a:bodyPr/>
          <a:lstStyle/>
          <a:p>
            <a:r>
              <a:rPr lang="en-US" sz="1200" dirty="0"/>
              <a:t>Susana is also a lecturer at universities in several countries and a project manager in the development and implementation of public and private sustainable tourism projects. She also acts as a Trainer, Lecturer and consultant specializing in sustainable tourism, ecotourism and climate change.</a:t>
            </a:r>
          </a:p>
          <a:p>
            <a:endParaRPr lang="en-IE" sz="1200" dirty="0"/>
          </a:p>
          <a:p>
            <a:r>
              <a:rPr lang="en-US" sz="1200" b="1" dirty="0"/>
              <a:t>Why Tourism?</a:t>
            </a:r>
          </a:p>
          <a:p>
            <a:r>
              <a:rPr lang="en-US" sz="1200" dirty="0"/>
              <a:t>I had always been interested in the world of travel, but when I really got involved was when I decided to make my passion for travel my professional future, motivated by an adverse economic situation and my intention to undertake a commitment to promote more responsible tourism.</a:t>
            </a:r>
          </a:p>
          <a:p>
            <a:r>
              <a:rPr lang="en-US" sz="1200" dirty="0"/>
              <a:t>Fortunately, I am finding more and more women colleagues playing important roles in the tourism sector. Perhaps the presence of women in the field of sustainable tourism is more egalitarian, precisely because of the principles of equality that are defended with it, but we must continue to fight for women to actively participate in tourism development in an equal and fair manner.</a:t>
            </a:r>
          </a:p>
          <a:p>
            <a:endParaRPr lang="en-IE" sz="1200" dirty="0"/>
          </a:p>
        </p:txBody>
      </p:sp>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32400" y="5410259"/>
            <a:ext cx="6526988" cy="1064757"/>
          </a:xfrm>
        </p:spPr>
        <p:txBody>
          <a:bodyPr/>
          <a:lstStyle/>
          <a:p>
            <a:r>
              <a:rPr lang="en-US" b="1" u="sng" dirty="0"/>
              <a:t>Brief Introduction</a:t>
            </a:r>
          </a:p>
          <a:p>
            <a:r>
              <a:rPr lang="en-US" dirty="0"/>
              <a:t>Founder and director of several sustainable tourism initiatives, both corporate and non-profit such as Genuine Spain, Agrotravel Responsible Tourism, Rethink Tourism Sustainably. She is an ex-member of the board of directors of international sustainable tourism organizations such as the Global Sustainable Tourism Council (gstcouncil.org) and Foundation for European Sustainable Tourism (festfoundation.eu). </a:t>
            </a:r>
            <a:endParaRPr lang="en-IE" dirty="0"/>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488499" y="863324"/>
            <a:ext cx="3888629" cy="2289739"/>
          </a:xfrm>
        </p:spPr>
        <p:txBody>
          <a:bodyPr lIns="91440" tIns="45720" rIns="91440" bIns="45720" anchor="t">
            <a:noAutofit/>
          </a:bodyPr>
          <a:lstStyle/>
          <a:p>
            <a:pPr>
              <a:lnSpc>
                <a:spcPct val="100000"/>
              </a:lnSpc>
            </a:pPr>
            <a:r>
              <a:rPr lang="en-IE" sz="3600" dirty="0">
                <a:latin typeface="Calibri"/>
                <a:cs typeface="Calibri"/>
              </a:rPr>
              <a:t>Susana Conde </a:t>
            </a:r>
            <a:r>
              <a:rPr lang="en-IE" sz="2400" dirty="0">
                <a:latin typeface="Calibri"/>
                <a:cs typeface="Calibri"/>
              </a:rPr>
              <a:t>– </a:t>
            </a:r>
            <a:endParaRPr lang="es-ES" dirty="0"/>
          </a:p>
          <a:p>
            <a:r>
              <a:rPr lang="en-IE" sz="2400" dirty="0">
                <a:latin typeface="Calibri"/>
                <a:cs typeface="Calibri"/>
              </a:rPr>
              <a:t>CEO and Founder of </a:t>
            </a:r>
            <a:r>
              <a:rPr lang="en-IE" sz="2400" dirty="0" err="1">
                <a:latin typeface="Calibri"/>
                <a:cs typeface="Calibri"/>
              </a:rPr>
              <a:t>Agrotravel</a:t>
            </a:r>
            <a:r>
              <a:rPr lang="en-IE" sz="2400" dirty="0">
                <a:latin typeface="Calibri"/>
                <a:cs typeface="Calibri"/>
              </a:rPr>
              <a:t>-Responsible Tourism and Genuine Spain  </a:t>
            </a:r>
            <a:endParaRPr lang="en-IE" dirty="0"/>
          </a:p>
          <a:p>
            <a:pPr>
              <a:lnSpc>
                <a:spcPct val="100000"/>
              </a:lnSpc>
            </a:pPr>
            <a:endParaRPr lang="en-IE" dirty="0"/>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p:txBody>
          <a:bodyPr/>
          <a:lstStyle/>
          <a:p>
            <a:r>
              <a:rPr lang="en-IE" sz="1800" b="1" dirty="0"/>
              <a:t>SPAIN</a:t>
            </a:r>
          </a:p>
        </p:txBody>
      </p:sp>
      <p:pic>
        <p:nvPicPr>
          <p:cNvPr id="10" name="Picture Placeholder 9">
            <a:extLst>
              <a:ext uri="{FF2B5EF4-FFF2-40B4-BE49-F238E27FC236}">
                <a16:creationId xmlns:a16="http://schemas.microsoft.com/office/drawing/2014/main" id="{69E9287D-1197-44E5-6FCA-235148972EBE}"/>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257" t="-782" r="34198" b="662"/>
          <a:stretch/>
        </p:blipFill>
        <p:spPr>
          <a:xfrm>
            <a:off x="4258320" y="-1"/>
            <a:ext cx="3541182" cy="6432523"/>
          </a:xfrm>
        </p:spPr>
      </p:pic>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20</a:t>
            </a:fld>
            <a:endParaRPr lang="fr-CA" dirty="0"/>
          </a:p>
        </p:txBody>
      </p:sp>
    </p:spTree>
    <p:extLst>
      <p:ext uri="{BB962C8B-B14F-4D97-AF65-F5344CB8AC3E}">
        <p14:creationId xmlns:p14="http://schemas.microsoft.com/office/powerpoint/2010/main" val="2064709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1EA2F2-F3BB-ED00-B820-2FAACB4D431F}"/>
              </a:ext>
            </a:extLst>
          </p:cNvPr>
          <p:cNvSpPr>
            <a:spLocks noGrp="1"/>
          </p:cNvSpPr>
          <p:nvPr>
            <p:ph type="body" sz="quarter" idx="32"/>
          </p:nvPr>
        </p:nvSpPr>
        <p:spPr>
          <a:xfrm>
            <a:off x="578472" y="1573967"/>
            <a:ext cx="6526988" cy="8819133"/>
          </a:xfrm>
        </p:spPr>
        <p:txBody>
          <a:bodyPr/>
          <a:lstStyle/>
          <a:p>
            <a:r>
              <a:rPr lang="en-US" sz="1200" b="1" dirty="0"/>
              <a:t>Why Sustainability ?</a:t>
            </a:r>
          </a:p>
          <a:p>
            <a:r>
              <a:rPr lang="en-US" sz="1200" dirty="0"/>
              <a:t>For me, it means really making tourism a fantastic tool to improve our lives and that of the Planet. When I detect these possibilities with sustainable tourism projects, the satisfaction for our work is immense; we are helping, through tourism, to create a better world.</a:t>
            </a:r>
          </a:p>
          <a:p>
            <a:r>
              <a:rPr lang="en-US" sz="1200" dirty="0"/>
              <a:t>In all areas of my life, both professional and personal, I try to lead a life in coherence with what I promote in my activity in sustainable tourism. I am passionate about destinations with identity and where there is a great cultural and natural heritage well preserved, especially places where you can enjoy a unique intangible heritage; languages, traditions, folklore, costumes, and gastronomy. All destinations that besides offering other attractions allow me to enjoy these experiences are my passion. I am also passionate about the natural wealth and biodiversity of the planet and the most biodiverse and best-preserved destinations, such as Spain, a world leader in Biosphere Reserves in Europe.</a:t>
            </a:r>
          </a:p>
          <a:p>
            <a:endParaRPr lang="en-US" sz="1200" dirty="0"/>
          </a:p>
          <a:p>
            <a:r>
              <a:rPr lang="en-US" sz="1200" b="1" dirty="0"/>
              <a:t>Achievements Up To Now </a:t>
            </a:r>
          </a:p>
          <a:p>
            <a:r>
              <a:rPr lang="en-US" sz="1200" dirty="0"/>
              <a:t>Agrotravel Responsible Tourism, is a pioneer in promoting and </a:t>
            </a:r>
            <a:r>
              <a:rPr lang="en-US" sz="1200" dirty="0" err="1"/>
              <a:t>organising</a:t>
            </a:r>
            <a:r>
              <a:rPr lang="en-US" sz="1200" dirty="0"/>
              <a:t> responsible and sustainable tourism travels. It is one of the first and most important travel agencies </a:t>
            </a:r>
            <a:r>
              <a:rPr lang="en-US" sz="1200" dirty="0" err="1"/>
              <a:t>specialising</a:t>
            </a:r>
            <a:r>
              <a:rPr lang="en-US" sz="1200" dirty="0"/>
              <a:t> in sustainable tourism throughout different countries. In fact, it has become a reference to this travel philosophy in Spain. Agrotravel Responsible Tourism promotes and raises awareness for more responsible and sustainable tourism, and it also offers travel proposals for more than 50 destinations around the world, both for trips to rural places and urban destinations, such as eco-tourism, honeymoon trips, luxury trips, incentive trips for green companies or responsible travels for families. In addition, it is one of the few agencies that receive tourists to Basque Country and other parts of Spain for sustainable tourism.</a:t>
            </a:r>
          </a:p>
          <a:p>
            <a:r>
              <a:rPr lang="en-US" sz="1200" dirty="0"/>
              <a:t>Rethink Tourism Sustainably is a Think Tank by and for tourism companies, tourist destinations and professionals of the sector that provides innovative solutions based on sustainable </a:t>
            </a:r>
          </a:p>
          <a:p>
            <a:endParaRPr lang="en-US" sz="1200" dirty="0"/>
          </a:p>
          <a:p>
            <a:r>
              <a:rPr lang="en-US" sz="1200" dirty="0"/>
              <a:t>tourism and its measurement through business intelligence. With its specific services it promotes sustainable and regenerative tourism development, it provides impact measurement, sustainable product development, business model analysis, green marketing and communication, digital transformation and business intelligence.</a:t>
            </a:r>
          </a:p>
          <a:p>
            <a:endParaRPr lang="en-US" sz="1200" dirty="0"/>
          </a:p>
          <a:p>
            <a:r>
              <a:rPr lang="en-US" sz="1200" b="1" dirty="0"/>
              <a:t>Next Steps/Future Vision</a:t>
            </a:r>
          </a:p>
          <a:p>
            <a:r>
              <a:rPr lang="en-US" sz="1200" dirty="0"/>
              <a:t>Women, both in the sector and new professionals, must value their own abilities and believe in themselves. This is often difficult when you find yourself in a more masculine environment or where men hold higher positions. From sustainable tourism itself, we must promote this access of women to empowered roles in the sector, and with this approach, we must work with all companies and </a:t>
            </a:r>
            <a:r>
              <a:rPr lang="en-US" sz="1200" dirty="0" err="1"/>
              <a:t>organisations</a:t>
            </a:r>
            <a:r>
              <a:rPr lang="en-US" sz="1200" dirty="0"/>
              <a:t> that promote more responsible tourism.</a:t>
            </a:r>
          </a:p>
          <a:p>
            <a:r>
              <a:rPr lang="en-US" sz="1200" dirty="0"/>
              <a:t>We will be actively contributing to sustainable development by supporting women entrepreneurs, community leaders, businesswomen, and managers who work in the tourism sector, always remembering that equity and social inclusion are very important aspects of sustainability.</a:t>
            </a:r>
          </a:p>
        </p:txBody>
      </p:sp>
      <p:sp>
        <p:nvSpPr>
          <p:cNvPr id="5" name="Slide Number Placeholder 4">
            <a:extLst>
              <a:ext uri="{FF2B5EF4-FFF2-40B4-BE49-F238E27FC236}">
                <a16:creationId xmlns:a16="http://schemas.microsoft.com/office/drawing/2014/main" id="{64C0B4D3-00A9-6000-4824-0093E74D269C}"/>
              </a:ext>
            </a:extLst>
          </p:cNvPr>
          <p:cNvSpPr>
            <a:spLocks noGrp="1"/>
          </p:cNvSpPr>
          <p:nvPr>
            <p:ph type="sldNum" sz="quarter" idx="4"/>
          </p:nvPr>
        </p:nvSpPr>
        <p:spPr/>
        <p:txBody>
          <a:bodyPr/>
          <a:lstStyle/>
          <a:p>
            <a:fld id="{9C527BFA-2C0E-4CEC-B6A5-913A56FEF4B4}" type="slidenum">
              <a:rPr lang="fr-CA" smtClean="0"/>
              <a:pPr/>
              <a:t>21</a:t>
            </a:fld>
            <a:endParaRPr lang="fr-CA" dirty="0"/>
          </a:p>
        </p:txBody>
      </p:sp>
      <p:sp>
        <p:nvSpPr>
          <p:cNvPr id="6" name="Text Placeholder 2">
            <a:extLst>
              <a:ext uri="{FF2B5EF4-FFF2-40B4-BE49-F238E27FC236}">
                <a16:creationId xmlns:a16="http://schemas.microsoft.com/office/drawing/2014/main" id="{FFD453FA-42EC-132B-E4A4-8507B67486FB}"/>
              </a:ext>
            </a:extLst>
          </p:cNvPr>
          <p:cNvSpPr>
            <a:spLocks noGrp="1"/>
          </p:cNvSpPr>
          <p:nvPr>
            <p:ph type="body" sz="quarter" idx="34"/>
          </p:nvPr>
        </p:nvSpPr>
        <p:spPr>
          <a:xfrm>
            <a:off x="577660" y="1013970"/>
            <a:ext cx="6527800" cy="559997"/>
          </a:xfrm>
        </p:spPr>
        <p:txBody>
          <a:bodyPr/>
          <a:lstStyle/>
          <a:p>
            <a:r>
              <a:rPr lang="en-IE" b="1" dirty="0"/>
              <a:t>Susana Conde - continued</a:t>
            </a:r>
          </a:p>
        </p:txBody>
      </p:sp>
      <p:grpSp>
        <p:nvGrpSpPr>
          <p:cNvPr id="3" name="Group 2">
            <a:extLst>
              <a:ext uri="{FF2B5EF4-FFF2-40B4-BE49-F238E27FC236}">
                <a16:creationId xmlns:a16="http://schemas.microsoft.com/office/drawing/2014/main" id="{9A2ADA59-CBD7-D867-4353-3300C76AF717}"/>
              </a:ext>
            </a:extLst>
          </p:cNvPr>
          <p:cNvGrpSpPr/>
          <p:nvPr/>
        </p:nvGrpSpPr>
        <p:grpSpPr>
          <a:xfrm>
            <a:off x="3887787" y="7020654"/>
            <a:ext cx="3005500" cy="3001770"/>
            <a:chOff x="7252897" y="4427673"/>
            <a:chExt cx="3005500" cy="2610517"/>
          </a:xfrm>
        </p:grpSpPr>
        <p:sp>
          <p:nvSpPr>
            <p:cNvPr id="4" name="TextBox 3">
              <a:extLst>
                <a:ext uri="{FF2B5EF4-FFF2-40B4-BE49-F238E27FC236}">
                  <a16:creationId xmlns:a16="http://schemas.microsoft.com/office/drawing/2014/main" id="{CD071D19-3E7F-1936-0CFC-D60A4FABAB6D}"/>
                </a:ext>
              </a:extLst>
            </p:cNvPr>
            <p:cNvSpPr txBox="1"/>
            <p:nvPr/>
          </p:nvSpPr>
          <p:spPr>
            <a:xfrm>
              <a:off x="7338264" y="5218472"/>
              <a:ext cx="2920133" cy="1579199"/>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IE" sz="1400" dirty="0">
                  <a:solidFill>
                    <a:srgbClr val="90278E"/>
                  </a:solidFill>
                  <a:hlinkClick r:id="rId2">
                    <a:extLst>
                      <a:ext uri="{A12FA001-AC4F-418D-AE19-62706E023703}">
                        <ahyp:hlinkClr xmlns:ahyp="http://schemas.microsoft.com/office/drawing/2018/hyperlinkcolor" val="tx"/>
                      </a:ext>
                    </a:extLst>
                  </a:hlinkClick>
                </a:rPr>
                <a:t>Website: Genuine Spain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3">
                    <a:extLst>
                      <a:ext uri="{A12FA001-AC4F-418D-AE19-62706E023703}">
                        <ahyp:hlinkClr xmlns:ahyp="http://schemas.microsoft.com/office/drawing/2018/hyperlinkcolor" val="tx"/>
                      </a:ext>
                    </a:extLst>
                  </a:hlinkClick>
                </a:rPr>
                <a:t>LinkedIn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4">
                    <a:extLst>
                      <a:ext uri="{A12FA001-AC4F-418D-AE19-62706E023703}">
                        <ahyp:hlinkClr xmlns:ahyp="http://schemas.microsoft.com/office/drawing/2018/hyperlinkcolor" val="tx"/>
                      </a:ext>
                    </a:extLst>
                  </a:hlinkClick>
                </a:rPr>
                <a:t>Agrotravel Responsible Tourism</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5">
                    <a:extLst>
                      <a:ext uri="{A12FA001-AC4F-418D-AE19-62706E023703}">
                        <ahyp:hlinkClr xmlns:ahyp="http://schemas.microsoft.com/office/drawing/2018/hyperlinkcolor" val="tx"/>
                      </a:ext>
                    </a:extLst>
                  </a:hlinkClick>
                </a:rPr>
                <a:t>REthink Sustainably </a:t>
              </a:r>
              <a:endParaRPr lang="en-US" sz="1400" dirty="0">
                <a:solidFill>
                  <a:srgbClr val="90278E"/>
                </a:solidFill>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Forum </a:t>
              </a:r>
              <a:r>
                <a:rPr lang="en-GB" sz="1400" dirty="0" err="1">
                  <a:solidFill>
                    <a:srgbClr val="90278E"/>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TurisTIC</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An Interview with </a:t>
              </a:r>
              <a:r>
                <a:rPr lang="en-GB" sz="1400" dirty="0" err="1">
                  <a:solidFill>
                    <a:srgbClr val="90278E"/>
                  </a:solidFill>
                  <a:effectLst/>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Travindy</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err="1">
                  <a:solidFill>
                    <a:srgbClr val="90278E"/>
                  </a:solidFill>
                  <a:effectLst/>
                  <a:latin typeface="Calibri" panose="020F0502020204030204" pitchFamily="34" charset="0"/>
                  <a:ea typeface="Times New Roman" panose="02020603050405020304" pitchFamily="18" charset="0"/>
                  <a:hlinkClick r:id="rId8">
                    <a:extLst>
                      <a:ext uri="{A12FA001-AC4F-418D-AE19-62706E023703}">
                        <ahyp:hlinkClr xmlns:ahyp="http://schemas.microsoft.com/office/drawing/2018/hyperlinkcolor" val="tx"/>
                      </a:ext>
                    </a:extLst>
                  </a:hlinkClick>
                </a:rPr>
                <a:t>Ecoavant</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9">
                    <a:extLst>
                      <a:ext uri="{A12FA001-AC4F-418D-AE19-62706E023703}">
                        <ahyp:hlinkClr xmlns:ahyp="http://schemas.microsoft.com/office/drawing/2018/hyperlinkcolor" val="tx"/>
                      </a:ext>
                    </a:extLst>
                  </a:hlinkClick>
                </a:rPr>
                <a:t>YouTube</a:t>
              </a:r>
              <a:endParaRPr lang="en-GB" sz="1400" dirty="0">
                <a:solidFill>
                  <a:srgbClr val="90278E"/>
                </a:solidFill>
                <a:effectLst/>
                <a:latin typeface="Calibri" panose="020F0502020204030204" pitchFamily="34" charset="0"/>
                <a:ea typeface="Times New Roman" panose="02020603050405020304" pitchFamily="18" charset="0"/>
              </a:endParaRPr>
            </a:p>
          </p:txBody>
        </p:sp>
        <p:sp>
          <p:nvSpPr>
            <p:cNvPr id="7" name="Rounded Rectangle 45">
              <a:extLst>
                <a:ext uri="{FF2B5EF4-FFF2-40B4-BE49-F238E27FC236}">
                  <a16:creationId xmlns:a16="http://schemas.microsoft.com/office/drawing/2014/main" id="{320187D6-74BF-0F65-9C28-6E1A5933B42C}"/>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C8237DC-4F75-8BFB-4BA7-31D7F6E140AC}"/>
                </a:ext>
              </a:extLst>
            </p:cNvPr>
            <p:cNvSpPr txBox="1"/>
            <p:nvPr/>
          </p:nvSpPr>
          <p:spPr>
            <a:xfrm>
              <a:off x="7375794" y="4523447"/>
              <a:ext cx="2337968" cy="321193"/>
            </a:xfrm>
            <a:prstGeom prst="rect">
              <a:avLst/>
            </a:prstGeom>
            <a:noFill/>
          </p:spPr>
          <p:txBody>
            <a:bodyPr wrap="square">
              <a:spAutoFit/>
            </a:bodyPr>
            <a:lstStyle/>
            <a:p>
              <a:pPr algn="just" fontAlgn="base"/>
              <a:r>
                <a:rPr lang="en-GB" b="1" dirty="0">
                  <a:solidFill>
                    <a:schemeClr val="bg1"/>
                  </a:solidFill>
                  <a:highlight>
                    <a:srgbClr val="F15B2A"/>
                  </a:highlight>
                  <a:latin typeface="Calibri" panose="020F0502020204030204" pitchFamily="34" charset="0"/>
                  <a:ea typeface="Times New Roman" panose="02020603050405020304" pitchFamily="18" charset="0"/>
                </a:rPr>
                <a:t> RELEVANT </a:t>
              </a:r>
              <a:r>
                <a:rPr lang="en-GB" b="1" dirty="0">
                  <a:solidFill>
                    <a:schemeClr val="bg1"/>
                  </a:solidFill>
                  <a:effectLst/>
                  <a:highlight>
                    <a:srgbClr val="F15B2A"/>
                  </a:highlight>
                  <a:latin typeface="Calibri" panose="020F0502020204030204" pitchFamily="34" charset="0"/>
                  <a:ea typeface="Times New Roman" panose="02020603050405020304" pitchFamily="18" charset="0"/>
                </a:rPr>
                <a:t>LINKS</a:t>
              </a:r>
              <a:r>
                <a:rPr lang="en-GB" b="1" dirty="0">
                  <a:solidFill>
                    <a:srgbClr val="F15B2A"/>
                  </a:solidFill>
                  <a:effectLst/>
                  <a:highlight>
                    <a:srgbClr val="F15B2A"/>
                  </a:highlight>
                  <a:latin typeface="Calibri" panose="020F0502020204030204" pitchFamily="34" charset="0"/>
                  <a:ea typeface="Times New Roman" panose="02020603050405020304" pitchFamily="18" charset="0"/>
                </a:rPr>
                <a:t>.</a:t>
              </a:r>
              <a:r>
                <a:rPr lang="en-GB" dirty="0">
                  <a:solidFill>
                    <a:schemeClr val="bg1"/>
                  </a:solidFill>
                  <a:effectLst/>
                  <a:highlight>
                    <a:srgbClr val="F15B2A"/>
                  </a:highlight>
                  <a:latin typeface="Calibri" panose="020F0502020204030204" pitchFamily="34" charset="0"/>
                  <a:ea typeface="Times New Roman" panose="02020603050405020304" pitchFamily="18" charset="0"/>
                </a:rPr>
                <a:t> </a:t>
              </a:r>
            </a:p>
          </p:txBody>
        </p:sp>
        <p:sp>
          <p:nvSpPr>
            <p:cNvPr id="9" name="Rectangle 8">
              <a:extLst>
                <a:ext uri="{FF2B5EF4-FFF2-40B4-BE49-F238E27FC236}">
                  <a16:creationId xmlns:a16="http://schemas.microsoft.com/office/drawing/2014/main" id="{A359D0AB-72B6-EF9B-087E-D15907DB58A6}"/>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aphic 2">
              <a:extLst>
                <a:ext uri="{FF2B5EF4-FFF2-40B4-BE49-F238E27FC236}">
                  <a16:creationId xmlns:a16="http://schemas.microsoft.com/office/drawing/2014/main" id="{7DAEBDD9-225D-809A-197F-8032A3E8DF03}"/>
                </a:ext>
              </a:extLst>
            </p:cNvPr>
            <p:cNvGrpSpPr/>
            <p:nvPr/>
          </p:nvGrpSpPr>
          <p:grpSpPr>
            <a:xfrm>
              <a:off x="9480073" y="4427673"/>
              <a:ext cx="555180" cy="555173"/>
              <a:chOff x="10387608" y="788458"/>
              <a:chExt cx="896094" cy="896083"/>
            </a:xfrm>
            <a:solidFill>
              <a:srgbClr val="C5198A"/>
            </a:solidFill>
          </p:grpSpPr>
          <p:grpSp>
            <p:nvGrpSpPr>
              <p:cNvPr id="11" name="Graphic 2">
                <a:extLst>
                  <a:ext uri="{FF2B5EF4-FFF2-40B4-BE49-F238E27FC236}">
                    <a16:creationId xmlns:a16="http://schemas.microsoft.com/office/drawing/2014/main" id="{7DF685C3-66BC-29E4-E127-4301A9A80FE4}"/>
                  </a:ext>
                </a:extLst>
              </p:cNvPr>
              <p:cNvGrpSpPr/>
              <p:nvPr/>
            </p:nvGrpSpPr>
            <p:grpSpPr>
              <a:xfrm>
                <a:off x="10647765" y="1164229"/>
                <a:ext cx="375781" cy="505860"/>
                <a:chOff x="10647765" y="1164229"/>
                <a:chExt cx="375781" cy="505860"/>
              </a:xfrm>
              <a:grpFill/>
            </p:grpSpPr>
            <p:sp>
              <p:nvSpPr>
                <p:cNvPr id="17" name="Freeform 55">
                  <a:extLst>
                    <a:ext uri="{FF2B5EF4-FFF2-40B4-BE49-F238E27FC236}">
                      <a16:creationId xmlns:a16="http://schemas.microsoft.com/office/drawing/2014/main" id="{4228B7F9-99AF-6455-E1E3-A6025B00737F}"/>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56">
                  <a:extLst>
                    <a:ext uri="{FF2B5EF4-FFF2-40B4-BE49-F238E27FC236}">
                      <a16:creationId xmlns:a16="http://schemas.microsoft.com/office/drawing/2014/main" id="{1BCF748F-1A6B-2D35-C1B3-F8933FFA0D5A}"/>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57">
                  <a:extLst>
                    <a:ext uri="{FF2B5EF4-FFF2-40B4-BE49-F238E27FC236}">
                      <a16:creationId xmlns:a16="http://schemas.microsoft.com/office/drawing/2014/main" id="{083B3F30-35D7-395E-463A-206FE2733625}"/>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2" name="Graphic 2">
                <a:extLst>
                  <a:ext uri="{FF2B5EF4-FFF2-40B4-BE49-F238E27FC236}">
                    <a16:creationId xmlns:a16="http://schemas.microsoft.com/office/drawing/2014/main" id="{78AAE694-D08F-5892-E037-DA22AB553A95}"/>
                  </a:ext>
                </a:extLst>
              </p:cNvPr>
              <p:cNvGrpSpPr/>
              <p:nvPr/>
            </p:nvGrpSpPr>
            <p:grpSpPr>
              <a:xfrm>
                <a:off x="10387608" y="788458"/>
                <a:ext cx="896094" cy="896083"/>
                <a:chOff x="10387608" y="788458"/>
                <a:chExt cx="896094" cy="896083"/>
              </a:xfrm>
              <a:grpFill/>
            </p:grpSpPr>
            <p:sp>
              <p:nvSpPr>
                <p:cNvPr id="13" name="Freeform 51">
                  <a:extLst>
                    <a:ext uri="{FF2B5EF4-FFF2-40B4-BE49-F238E27FC236}">
                      <a16:creationId xmlns:a16="http://schemas.microsoft.com/office/drawing/2014/main" id="{CEC2AA44-CFCE-0A32-922A-0DBFA8EE8C4A}"/>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52">
                  <a:extLst>
                    <a:ext uri="{FF2B5EF4-FFF2-40B4-BE49-F238E27FC236}">
                      <a16:creationId xmlns:a16="http://schemas.microsoft.com/office/drawing/2014/main" id="{93972A99-EE2B-5527-EF37-4C0FFD7AC6CC}"/>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53">
                  <a:extLst>
                    <a:ext uri="{FF2B5EF4-FFF2-40B4-BE49-F238E27FC236}">
                      <a16:creationId xmlns:a16="http://schemas.microsoft.com/office/drawing/2014/main" id="{1EA3CF06-F2A9-BC86-9B1F-56DDE0EB7C01}"/>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54">
                  <a:extLst>
                    <a:ext uri="{FF2B5EF4-FFF2-40B4-BE49-F238E27FC236}">
                      <a16:creationId xmlns:a16="http://schemas.microsoft.com/office/drawing/2014/main" id="{CCE08587-7F5E-61F0-3B4A-A99C5AF77945}"/>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3563904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82F764-23F3-701F-1D7B-914CD8150BA8}"/>
              </a:ext>
            </a:extLst>
          </p:cNvPr>
          <p:cNvSpPr>
            <a:spLocks noGrp="1"/>
          </p:cNvSpPr>
          <p:nvPr>
            <p:ph type="body" sz="quarter" idx="33"/>
          </p:nvPr>
        </p:nvSpPr>
        <p:spPr>
          <a:xfrm>
            <a:off x="493762" y="710555"/>
            <a:ext cx="6570888" cy="1064757"/>
          </a:xfrm>
        </p:spPr>
        <p:txBody>
          <a:bodyPr/>
          <a:lstStyle/>
          <a:p>
            <a:r>
              <a:rPr lang="en-IE" sz="1800" dirty="0"/>
              <a:t>Susana Conde - Continued</a:t>
            </a:r>
          </a:p>
        </p:txBody>
      </p:sp>
      <p:sp>
        <p:nvSpPr>
          <p:cNvPr id="4" name="Text Placeholder 3">
            <a:extLst>
              <a:ext uri="{FF2B5EF4-FFF2-40B4-BE49-F238E27FC236}">
                <a16:creationId xmlns:a16="http://schemas.microsoft.com/office/drawing/2014/main" id="{F74893E7-2E9D-457F-AD10-091B77F9CE0B}"/>
              </a:ext>
            </a:extLst>
          </p:cNvPr>
          <p:cNvSpPr>
            <a:spLocks noGrp="1"/>
          </p:cNvSpPr>
          <p:nvPr>
            <p:ph type="body" sz="quarter" idx="34"/>
          </p:nvPr>
        </p:nvSpPr>
        <p:spPr>
          <a:xfrm>
            <a:off x="537662" y="1322589"/>
            <a:ext cx="6526988" cy="1064757"/>
          </a:xfrm>
        </p:spPr>
        <p:txBody>
          <a:bodyPr lIns="91440" tIns="45720" rIns="91440" bIns="45720" numCol="1" spcCol="288000" anchor="t">
            <a:noAutofit/>
          </a:bodyPr>
          <a:lstStyle/>
          <a:p>
            <a:r>
              <a:rPr lang="en-IE" dirty="0">
                <a:latin typeface="Calibri"/>
                <a:cs typeface="Calibri"/>
              </a:rPr>
              <a:t>In this video, you hear from Susana as she discusses the increase of women in higher management roles in the tourism sector, but she feels there is still progress to be made in promoting women in leadership roles. She also mentions her organisation </a:t>
            </a:r>
            <a:r>
              <a:rPr lang="en-IE" dirty="0" err="1">
                <a:latin typeface="Calibri"/>
                <a:cs typeface="Calibri"/>
              </a:rPr>
              <a:t>Agro</a:t>
            </a:r>
            <a:r>
              <a:rPr lang="en-IE" dirty="0">
                <a:latin typeface="Calibri"/>
                <a:cs typeface="Calibri"/>
              </a:rPr>
              <a:t>-travel responsible tourism and the company </a:t>
            </a:r>
            <a:r>
              <a:rPr lang="en-IE" dirty="0" err="1">
                <a:latin typeface="Calibri"/>
                <a:cs typeface="Calibri"/>
              </a:rPr>
              <a:t>GenuineSpain</a:t>
            </a:r>
            <a:r>
              <a:rPr lang="en-IE" dirty="0">
                <a:latin typeface="Calibri"/>
                <a:cs typeface="Calibri"/>
              </a:rPr>
              <a:t> and the sustainable actions that they are currently carrying out. </a:t>
            </a:r>
            <a:endParaRPr lang="en-IE" dirty="0"/>
          </a:p>
        </p:txBody>
      </p:sp>
      <p:sp>
        <p:nvSpPr>
          <p:cNvPr id="5" name="Slide Number Placeholder 4">
            <a:extLst>
              <a:ext uri="{FF2B5EF4-FFF2-40B4-BE49-F238E27FC236}">
                <a16:creationId xmlns:a16="http://schemas.microsoft.com/office/drawing/2014/main" id="{50E6B196-E980-0024-D612-2CD4DF82D203}"/>
              </a:ext>
            </a:extLst>
          </p:cNvPr>
          <p:cNvSpPr>
            <a:spLocks noGrp="1"/>
          </p:cNvSpPr>
          <p:nvPr>
            <p:ph type="sldNum" sz="quarter" idx="4"/>
          </p:nvPr>
        </p:nvSpPr>
        <p:spPr/>
        <p:txBody>
          <a:bodyPr/>
          <a:lstStyle/>
          <a:p>
            <a:fld id="{9C527BFA-2C0E-4CEC-B6A5-913A56FEF4B4}" type="slidenum">
              <a:rPr lang="fr-CA" smtClean="0"/>
              <a:pPr/>
              <a:t>22</a:t>
            </a:fld>
            <a:endParaRPr lang="fr-CA" dirty="0"/>
          </a:p>
        </p:txBody>
      </p:sp>
      <p:sp>
        <p:nvSpPr>
          <p:cNvPr id="6" name="Picture Placeholder 5">
            <a:extLst>
              <a:ext uri="{FF2B5EF4-FFF2-40B4-BE49-F238E27FC236}">
                <a16:creationId xmlns:a16="http://schemas.microsoft.com/office/drawing/2014/main" id="{B1019BA6-3BE1-28AF-364A-2D89DECACE4E}"/>
              </a:ext>
            </a:extLst>
          </p:cNvPr>
          <p:cNvSpPr>
            <a:spLocks noGrp="1"/>
          </p:cNvSpPr>
          <p:nvPr>
            <p:ph type="pic" sz="quarter" idx="13"/>
          </p:nvPr>
        </p:nvSpPr>
        <p:spPr/>
        <p:txBody>
          <a:bodyPr/>
          <a:lstStyle/>
          <a:p>
            <a:endParaRPr lang="en-IE"/>
          </a:p>
        </p:txBody>
      </p:sp>
      <p:pic>
        <p:nvPicPr>
          <p:cNvPr id="2" name="Online Media 1" title="We Lead - Interview with Susana Conde (Agrotravel Turismo Responsible y GenuienSpain)">
            <a:hlinkClick r:id="" action="ppaction://media"/>
            <a:extLst>
              <a:ext uri="{FF2B5EF4-FFF2-40B4-BE49-F238E27FC236}">
                <a16:creationId xmlns:a16="http://schemas.microsoft.com/office/drawing/2014/main" id="{7ADBAC5A-5D47-4189-0982-B444EFD39942}"/>
              </a:ext>
            </a:extLst>
          </p:cNvPr>
          <p:cNvPicPr>
            <a:picLocks noRot="1" noChangeAspect="1"/>
          </p:cNvPicPr>
          <p:nvPr>
            <a:videoFile r:link="rId1"/>
          </p:nvPr>
        </p:nvPicPr>
        <p:blipFill>
          <a:blip r:embed="rId3"/>
          <a:stretch>
            <a:fillRect/>
          </a:stretch>
        </p:blipFill>
        <p:spPr>
          <a:xfrm>
            <a:off x="1237175" y="6145825"/>
            <a:ext cx="4800753" cy="2958870"/>
          </a:xfrm>
          <a:prstGeom prst="rect">
            <a:avLst/>
          </a:prstGeom>
        </p:spPr>
      </p:pic>
      <p:sp>
        <p:nvSpPr>
          <p:cNvPr id="9" name="TextBox 8">
            <a:extLst>
              <a:ext uri="{FF2B5EF4-FFF2-40B4-BE49-F238E27FC236}">
                <a16:creationId xmlns:a16="http://schemas.microsoft.com/office/drawing/2014/main" id="{FC5478FA-C3FD-B22C-4D5B-C4A38B85450D}"/>
              </a:ext>
            </a:extLst>
          </p:cNvPr>
          <p:cNvSpPr txBox="1"/>
          <p:nvPr/>
        </p:nvSpPr>
        <p:spPr>
          <a:xfrm>
            <a:off x="4046029" y="4902808"/>
            <a:ext cx="3415103" cy="738664"/>
          </a:xfrm>
          <a:prstGeom prst="rect">
            <a:avLst/>
          </a:prstGeom>
          <a:noFill/>
        </p:spPr>
        <p:txBody>
          <a:bodyPr wrap="square">
            <a:spAutoFit/>
          </a:bodyPr>
          <a:lstStyle/>
          <a:p>
            <a:r>
              <a:rPr lang="en-IE" sz="1400" dirty="0">
                <a:hlinkClick r:id="rId4"/>
              </a:rPr>
              <a:t>We Lead - Interview with Susana Conde (</a:t>
            </a:r>
            <a:r>
              <a:rPr lang="en-IE" sz="1400" dirty="0" err="1">
                <a:hlinkClick r:id="rId4"/>
              </a:rPr>
              <a:t>Agrotravel</a:t>
            </a:r>
            <a:r>
              <a:rPr lang="en-IE" sz="1400" dirty="0">
                <a:hlinkClick r:id="rId4"/>
              </a:rPr>
              <a:t> Turismo Responsible y </a:t>
            </a:r>
            <a:r>
              <a:rPr lang="en-IE" sz="1400" dirty="0" err="1">
                <a:hlinkClick r:id="rId4"/>
              </a:rPr>
              <a:t>GenuienSpain</a:t>
            </a:r>
            <a:r>
              <a:rPr lang="en-IE" sz="1400" dirty="0">
                <a:hlinkClick r:id="rId4"/>
              </a:rPr>
              <a:t>) - YouTube</a:t>
            </a:r>
            <a:endParaRPr lang="en-IE" sz="1400" dirty="0"/>
          </a:p>
        </p:txBody>
      </p:sp>
      <p:pic>
        <p:nvPicPr>
          <p:cNvPr id="25" name="Picture 2" descr="Responsible Tourism">
            <a:extLst>
              <a:ext uri="{FF2B5EF4-FFF2-40B4-BE49-F238E27FC236}">
                <a16:creationId xmlns:a16="http://schemas.microsoft.com/office/drawing/2014/main" id="{F1FF7D2C-B30B-2D58-DB80-92C05EEEA9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625" y="3733848"/>
            <a:ext cx="1181100" cy="6572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F9304CF-3F61-EC89-67B6-878BD6BD50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7829" y="3663482"/>
            <a:ext cx="1676400" cy="72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37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4B9E5-9FFE-D91F-95CF-AAC9E3922D5D}"/>
              </a:ext>
            </a:extLst>
          </p:cNvPr>
          <p:cNvSpPr>
            <a:spLocks noGrp="1"/>
          </p:cNvSpPr>
          <p:nvPr>
            <p:ph type="body" sz="quarter" idx="32"/>
          </p:nvPr>
        </p:nvSpPr>
        <p:spPr>
          <a:xfrm>
            <a:off x="532400" y="7180288"/>
            <a:ext cx="6526988" cy="3212813"/>
          </a:xfrm>
        </p:spPr>
        <p:txBody>
          <a:bodyPr/>
          <a:lstStyle/>
          <a:p>
            <a:r>
              <a:rPr lang="en-US" sz="1200" dirty="0" err="1"/>
              <a:t>Naiara</a:t>
            </a:r>
            <a:r>
              <a:rPr lang="en-US" sz="1200" dirty="0"/>
              <a:t> </a:t>
            </a:r>
            <a:r>
              <a:rPr lang="en-US" sz="1200" dirty="0" err="1"/>
              <a:t>Malavé</a:t>
            </a:r>
            <a:r>
              <a:rPr lang="en-US" sz="1200" dirty="0"/>
              <a:t> is an Environmental communicator and ecotourism, active tourism and nature tourism enthusiast, and the President of AKTIBA, an Association of Active Tourism, Adventure and Nature Companies of the Basque Country). </a:t>
            </a:r>
          </a:p>
          <a:p>
            <a:r>
              <a:rPr lang="en-US" sz="1200" dirty="0"/>
              <a:t>In recent years Naiara has been implementing new projects that enhance the value of the maritime heritage of Gipuzkoa with TERRITORIO ELKANO visits program and since 2022 a project for the reduction, reuse and recycling of plastic waste in rivers and beaches as part of a citizen science proposal with SURF RIDER in </a:t>
            </a:r>
            <a:r>
              <a:rPr lang="en-US" sz="1200" dirty="0">
                <a:hlinkClick r:id="rId2">
                  <a:extLst>
                    <a:ext uri="{A12FA001-AC4F-418D-AE19-62706E023703}">
                      <ahyp:hlinkClr xmlns:ahyp="http://schemas.microsoft.com/office/drawing/2018/hyperlinkcolor" val="tx"/>
                    </a:ext>
                  </a:extLst>
                </a:hlinkClick>
              </a:rPr>
              <a:t>PLASTIC ORIGINS</a:t>
            </a:r>
            <a:r>
              <a:rPr lang="en-US" sz="1200" dirty="0"/>
              <a:t>; and in collaboration with </a:t>
            </a:r>
            <a:r>
              <a:rPr lang="en-US" sz="1200" dirty="0" err="1"/>
              <a:t>SurfRider</a:t>
            </a:r>
            <a:r>
              <a:rPr lang="en-US" sz="1200" dirty="0"/>
              <a:t> and the University of Barcelona in </a:t>
            </a:r>
            <a:r>
              <a:rPr lang="en-US" sz="1200" dirty="0">
                <a:hlinkClick r:id="rId3">
                  <a:extLst>
                    <a:ext uri="{A12FA001-AC4F-418D-AE19-62706E023703}">
                      <ahyp:hlinkClr xmlns:ahyp="http://schemas.microsoft.com/office/drawing/2018/hyperlinkcolor" val="tx"/>
                    </a:ext>
                  </a:extLst>
                </a:hlinkClick>
              </a:rPr>
              <a:t>the Surfing for Science project</a:t>
            </a:r>
            <a:endParaRPr lang="en-US" sz="1200" dirty="0"/>
          </a:p>
          <a:p>
            <a:endParaRPr lang="en-IE" sz="1200" dirty="0"/>
          </a:p>
          <a:p>
            <a:endParaRPr lang="en-US" sz="1200" b="1" dirty="0"/>
          </a:p>
          <a:p>
            <a:endParaRPr lang="en-US" sz="1200" b="1" dirty="0"/>
          </a:p>
          <a:p>
            <a:r>
              <a:rPr lang="en-US" sz="1200" b="1" dirty="0"/>
              <a:t>Why Tourism?</a:t>
            </a:r>
          </a:p>
          <a:p>
            <a:r>
              <a:rPr lang="en-US" sz="1200" dirty="0"/>
              <a:t>Our work since the creation of </a:t>
            </a:r>
            <a:r>
              <a:rPr lang="en-US" sz="1200" dirty="0" err="1"/>
              <a:t>Begi</a:t>
            </a:r>
            <a:r>
              <a:rPr lang="en-US" sz="1200" dirty="0"/>
              <a:t> </a:t>
            </a:r>
            <a:r>
              <a:rPr lang="en-US" sz="1200" dirty="0" err="1"/>
              <a:t>Bistan</a:t>
            </a:r>
            <a:r>
              <a:rPr lang="en-US" sz="1200" dirty="0"/>
              <a:t> has been to disseminate and </a:t>
            </a:r>
            <a:r>
              <a:rPr lang="en-US" sz="1200" dirty="0" err="1"/>
              <a:t>publicise</a:t>
            </a:r>
            <a:r>
              <a:rPr lang="en-US" sz="1200" dirty="0"/>
              <a:t> the natural and cultural heritage that we have in our environment. For us, </a:t>
            </a:r>
            <a:r>
              <a:rPr lang="en-US" sz="1200" dirty="0" err="1"/>
              <a:t>Begi</a:t>
            </a:r>
            <a:r>
              <a:rPr lang="en-US" sz="1200" dirty="0"/>
              <a:t> </a:t>
            </a:r>
            <a:r>
              <a:rPr lang="en-US" sz="1200" dirty="0" err="1"/>
              <a:t>Bistan</a:t>
            </a:r>
            <a:r>
              <a:rPr lang="en-US" sz="1200" dirty="0"/>
              <a:t> is the spirit of our ancestors, great adventurers, navigators &amp; explorers. </a:t>
            </a:r>
            <a:r>
              <a:rPr lang="en-US" sz="1200" dirty="0" err="1"/>
              <a:t>Begi</a:t>
            </a:r>
            <a:r>
              <a:rPr lang="en-US" sz="1200" dirty="0"/>
              <a:t> </a:t>
            </a:r>
            <a:r>
              <a:rPr lang="en-US" sz="1200" dirty="0" err="1"/>
              <a:t>Bistan</a:t>
            </a:r>
            <a:r>
              <a:rPr lang="en-US" sz="1200" dirty="0"/>
              <a:t> is the incomparable beauty of our environment: that which is within our sight and is yet to be discovered. </a:t>
            </a:r>
            <a:r>
              <a:rPr lang="en-US" sz="1200" dirty="0" err="1"/>
              <a:t>Begi</a:t>
            </a:r>
            <a:r>
              <a:rPr lang="en-US" sz="1200" dirty="0"/>
              <a:t> </a:t>
            </a:r>
            <a:r>
              <a:rPr lang="en-US" sz="1200" dirty="0" err="1"/>
              <a:t>Bistan</a:t>
            </a:r>
            <a:r>
              <a:rPr lang="en-US" sz="1200" dirty="0"/>
              <a:t> is freedom, exploration, adventure and pride in being able to share our world with you. </a:t>
            </a:r>
          </a:p>
          <a:p>
            <a:r>
              <a:rPr lang="en-US" sz="1200" dirty="0"/>
              <a:t>Currently, the Flysch is well known, but when we started 23 years ago, people passed through this environment without knowing the value that these pebbles had both nationally and internationally. This is how we started to value the natural and cultural spaces that we have in our environment, making them last in time.</a:t>
            </a:r>
            <a:endParaRPr lang="en-IE" sz="1200" dirty="0"/>
          </a:p>
        </p:txBody>
      </p:sp>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32400" y="5367765"/>
            <a:ext cx="6526988" cy="1064757"/>
          </a:xfrm>
        </p:spPr>
        <p:txBody>
          <a:bodyPr/>
          <a:lstStyle/>
          <a:p>
            <a:r>
              <a:rPr lang="en-US" b="1" u="sng" dirty="0"/>
              <a:t>Brief Introduction</a:t>
            </a:r>
          </a:p>
          <a:p>
            <a:r>
              <a:rPr lang="en-US" dirty="0"/>
              <a:t>Naiara is one of the co-creators of </a:t>
            </a:r>
            <a:r>
              <a:rPr lang="en-US" dirty="0" err="1"/>
              <a:t>Begi</a:t>
            </a:r>
            <a:r>
              <a:rPr lang="en-US" dirty="0"/>
              <a:t> </a:t>
            </a:r>
            <a:r>
              <a:rPr lang="en-US" dirty="0" err="1"/>
              <a:t>Bistan</a:t>
            </a:r>
            <a:r>
              <a:rPr lang="en-US" dirty="0"/>
              <a:t>, a tourist services company that has been designing and offering activities related to ecotourism, nature, and leisure for 23 years. They work mainly in the regions of Gipuzkoa, the </a:t>
            </a:r>
            <a:r>
              <a:rPr lang="en-US" dirty="0" err="1"/>
              <a:t>Flysh</a:t>
            </a:r>
            <a:r>
              <a:rPr lang="en-US" dirty="0"/>
              <a:t> between </a:t>
            </a:r>
            <a:r>
              <a:rPr lang="en-US" dirty="0" err="1"/>
              <a:t>Zumaia</a:t>
            </a:r>
            <a:r>
              <a:rPr lang="en-US" dirty="0"/>
              <a:t> and </a:t>
            </a:r>
            <a:r>
              <a:rPr lang="en-US" dirty="0" err="1"/>
              <a:t>Mutriku</a:t>
            </a:r>
            <a:r>
              <a:rPr lang="en-US" dirty="0"/>
              <a:t> as well as in </a:t>
            </a:r>
            <a:r>
              <a:rPr lang="en-US" dirty="0" err="1"/>
              <a:t>Debabarrena</a:t>
            </a:r>
            <a:r>
              <a:rPr lang="en-US" dirty="0"/>
              <a:t> and Orio.</a:t>
            </a:r>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488499" y="863324"/>
            <a:ext cx="3888629" cy="2289739"/>
          </a:xfrm>
        </p:spPr>
        <p:txBody>
          <a:bodyPr/>
          <a:lstStyle/>
          <a:p>
            <a:pPr>
              <a:lnSpc>
                <a:spcPct val="100000"/>
              </a:lnSpc>
            </a:pPr>
            <a:r>
              <a:rPr lang="en-IE" sz="3600" dirty="0"/>
              <a:t>Naiara </a:t>
            </a:r>
            <a:r>
              <a:rPr lang="en-IE" sz="3600" dirty="0" err="1"/>
              <a:t>Malavé</a:t>
            </a:r>
            <a:r>
              <a:rPr lang="en-IE" sz="3600" dirty="0"/>
              <a:t> </a:t>
            </a:r>
            <a:r>
              <a:rPr lang="en-IE" sz="2400" dirty="0"/>
              <a:t>– </a:t>
            </a:r>
          </a:p>
          <a:p>
            <a:pPr>
              <a:lnSpc>
                <a:spcPct val="100000"/>
              </a:lnSpc>
            </a:pPr>
            <a:r>
              <a:rPr lang="en-US" sz="2400" dirty="0"/>
              <a:t>Co-manager of </a:t>
            </a:r>
            <a:r>
              <a:rPr lang="en-US" sz="2400" dirty="0" err="1"/>
              <a:t>Begi</a:t>
            </a:r>
            <a:r>
              <a:rPr lang="en-US" sz="2400" dirty="0"/>
              <a:t> </a:t>
            </a:r>
            <a:r>
              <a:rPr lang="en-US" sz="2400" dirty="0" err="1"/>
              <a:t>Bistan</a:t>
            </a:r>
            <a:endParaRPr lang="en-US" sz="2400" dirty="0"/>
          </a:p>
          <a:p>
            <a:pPr>
              <a:lnSpc>
                <a:spcPct val="100000"/>
              </a:lnSpc>
            </a:pPr>
            <a:r>
              <a:rPr lang="en-US" sz="2400" dirty="0"/>
              <a:t> &amp; President of AKTIBA </a:t>
            </a:r>
            <a:endParaRPr lang="en-IE" sz="2400" dirty="0"/>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p:txBody>
          <a:bodyPr/>
          <a:lstStyle/>
          <a:p>
            <a:r>
              <a:rPr lang="en-IE" sz="1800" b="1" dirty="0"/>
              <a:t>SPAIN</a:t>
            </a:r>
          </a:p>
        </p:txBody>
      </p:sp>
      <p:pic>
        <p:nvPicPr>
          <p:cNvPr id="10" name="Picture Placeholder 9">
            <a:extLst>
              <a:ext uri="{FF2B5EF4-FFF2-40B4-BE49-F238E27FC236}">
                <a16:creationId xmlns:a16="http://schemas.microsoft.com/office/drawing/2014/main" id="{69E9287D-1197-44E5-6FCA-235148972EBE}"/>
              </a:ext>
            </a:extLst>
          </p:cNvPr>
          <p:cNvPicPr>
            <a:picLocks noGrp="1" noChangeAspect="1"/>
          </p:cNvPicPr>
          <p:nvPr>
            <p:ph type="pic" sz="quarter" idx="35"/>
          </p:nvPr>
        </p:nvPicPr>
        <p:blipFill rotWithShape="1">
          <a:blip r:embed="rId4" cstate="screen">
            <a:extLst>
              <a:ext uri="{28A0092B-C50C-407E-A947-70E740481C1C}">
                <a14:useLocalDpi xmlns:a14="http://schemas.microsoft.com/office/drawing/2010/main"/>
              </a:ext>
            </a:extLst>
          </a:blip>
          <a:srcRect/>
          <a:stretch/>
        </p:blipFill>
        <p:spPr>
          <a:xfrm>
            <a:off x="4258320" y="-1"/>
            <a:ext cx="3541182" cy="6432523"/>
          </a:xfrm>
        </p:spPr>
      </p:pic>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23</a:t>
            </a:fld>
            <a:endParaRPr lang="fr-CA" dirty="0"/>
          </a:p>
        </p:txBody>
      </p:sp>
    </p:spTree>
    <p:extLst>
      <p:ext uri="{BB962C8B-B14F-4D97-AF65-F5344CB8AC3E}">
        <p14:creationId xmlns:p14="http://schemas.microsoft.com/office/powerpoint/2010/main" val="4265456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1EA2F2-F3BB-ED00-B820-2FAACB4D431F}"/>
              </a:ext>
            </a:extLst>
          </p:cNvPr>
          <p:cNvSpPr>
            <a:spLocks noGrp="1"/>
          </p:cNvSpPr>
          <p:nvPr>
            <p:ph type="body" sz="quarter" idx="32"/>
          </p:nvPr>
        </p:nvSpPr>
        <p:spPr>
          <a:xfrm>
            <a:off x="623887" y="1573968"/>
            <a:ext cx="6526988" cy="8819133"/>
          </a:xfrm>
        </p:spPr>
        <p:txBody>
          <a:bodyPr/>
          <a:lstStyle/>
          <a:p>
            <a:r>
              <a:rPr lang="en-US" sz="1200" b="1" dirty="0"/>
              <a:t>Why Sustainability?</a:t>
            </a:r>
          </a:p>
          <a:p>
            <a:r>
              <a:rPr lang="en-US" sz="1200" dirty="0"/>
              <a:t>For us, nowadays, it doesn´t make sense to work in tourism without thinking about sustainability. Our work is based on protecting the environment, the local economy, and culture. Our goal is to discover our land without haste, take the time to learn, understand and appreciate the small details and savor the moment. We propose that people live experiences of proximity at a slow pace.</a:t>
            </a:r>
          </a:p>
          <a:p>
            <a:r>
              <a:rPr lang="en-US" sz="1200" dirty="0"/>
              <a:t>Climate change does affect our activities very much be it in the sea or in the river. In the last few years, the storms are much more violent and they last longer.  On one hand, global warming has given us the opportunity to work more during the winter season which was unthinkable in the past but on the other hand, there are more storms during the summer. Consequently, our activities have changed and we are learning how to adapt adequately.</a:t>
            </a:r>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r>
              <a:rPr lang="en-US" sz="1200" b="1" dirty="0"/>
              <a:t>Achievements Up To Now </a:t>
            </a:r>
          </a:p>
          <a:p>
            <a:r>
              <a:rPr lang="en-US" sz="1200" dirty="0"/>
              <a:t>Euskadi - Basque Country has developed as a fairly sustainable brand from our point of view and from </a:t>
            </a:r>
            <a:r>
              <a:rPr lang="en-US" sz="1200" dirty="0" err="1"/>
              <a:t>Begi</a:t>
            </a:r>
            <a:r>
              <a:rPr lang="en-US" sz="1200" dirty="0"/>
              <a:t> </a:t>
            </a:r>
            <a:r>
              <a:rPr lang="en-US" sz="1200" dirty="0" err="1"/>
              <a:t>Bistan</a:t>
            </a:r>
            <a:r>
              <a:rPr lang="en-US" sz="1200" dirty="0"/>
              <a:t> we contribute our bit to this quality tourism that is being worked on by public institutions and private enterprises.</a:t>
            </a:r>
          </a:p>
          <a:p>
            <a:r>
              <a:rPr lang="en-US" sz="1200" dirty="0"/>
              <a:t>Quality tourism, local, autochthonous, that consumes locally and that leaves wealth in the destination is the best thing that can happen to us, and this is the path that has been followed and that is creating endless opportunities to lay the foundations.</a:t>
            </a:r>
          </a:p>
          <a:p>
            <a:endParaRPr lang="en-US" sz="1200" dirty="0"/>
          </a:p>
          <a:p>
            <a:r>
              <a:rPr lang="en-US" sz="1200" b="1" dirty="0"/>
              <a:t>Next Steps/Future Vision</a:t>
            </a:r>
          </a:p>
          <a:p>
            <a:r>
              <a:rPr lang="en-US" sz="1200" dirty="0"/>
              <a:t>Our vision for the future is positive. We are a country that has always embraced innovation and even though lots of improvement has taken place there is still much more to be accomplished. The strategies within sustainability are still not very well defined, or at least we as a company have not been able to find them, but we are doing the best we can, and we see that the possibilities to achieve sustainability are endless.</a:t>
            </a:r>
          </a:p>
          <a:p>
            <a:r>
              <a:rPr lang="en-US" sz="1200" dirty="0"/>
              <a:t> </a:t>
            </a:r>
          </a:p>
          <a:p>
            <a:endParaRPr lang="en-US" sz="1200" dirty="0"/>
          </a:p>
          <a:p>
            <a:endParaRPr lang="en-US" sz="1200" dirty="0"/>
          </a:p>
          <a:p>
            <a:endParaRPr lang="en-IE" sz="800" dirty="0"/>
          </a:p>
        </p:txBody>
      </p:sp>
      <p:sp>
        <p:nvSpPr>
          <p:cNvPr id="5" name="Slide Number Placeholder 4">
            <a:extLst>
              <a:ext uri="{FF2B5EF4-FFF2-40B4-BE49-F238E27FC236}">
                <a16:creationId xmlns:a16="http://schemas.microsoft.com/office/drawing/2014/main" id="{64C0B4D3-00A9-6000-4824-0093E74D269C}"/>
              </a:ext>
            </a:extLst>
          </p:cNvPr>
          <p:cNvSpPr>
            <a:spLocks noGrp="1"/>
          </p:cNvSpPr>
          <p:nvPr>
            <p:ph type="sldNum" sz="quarter" idx="4"/>
          </p:nvPr>
        </p:nvSpPr>
        <p:spPr/>
        <p:txBody>
          <a:bodyPr/>
          <a:lstStyle/>
          <a:p>
            <a:fld id="{9C527BFA-2C0E-4CEC-B6A5-913A56FEF4B4}" type="slidenum">
              <a:rPr lang="fr-CA" smtClean="0"/>
              <a:pPr/>
              <a:t>24</a:t>
            </a:fld>
            <a:endParaRPr lang="fr-CA" dirty="0"/>
          </a:p>
        </p:txBody>
      </p:sp>
      <p:sp>
        <p:nvSpPr>
          <p:cNvPr id="6" name="Text Placeholder 2">
            <a:extLst>
              <a:ext uri="{FF2B5EF4-FFF2-40B4-BE49-F238E27FC236}">
                <a16:creationId xmlns:a16="http://schemas.microsoft.com/office/drawing/2014/main" id="{FFD453FA-42EC-132B-E4A4-8507B67486FB}"/>
              </a:ext>
            </a:extLst>
          </p:cNvPr>
          <p:cNvSpPr>
            <a:spLocks noGrp="1"/>
          </p:cNvSpPr>
          <p:nvPr>
            <p:ph type="body" sz="quarter" idx="34"/>
          </p:nvPr>
        </p:nvSpPr>
        <p:spPr>
          <a:xfrm>
            <a:off x="623887" y="981310"/>
            <a:ext cx="6527800" cy="559997"/>
          </a:xfrm>
        </p:spPr>
        <p:txBody>
          <a:bodyPr/>
          <a:lstStyle/>
          <a:p>
            <a:r>
              <a:rPr lang="en-IE" sz="1800" b="1" dirty="0"/>
              <a:t>Naiara </a:t>
            </a:r>
            <a:r>
              <a:rPr lang="en-IE" sz="1800" b="1" dirty="0" err="1"/>
              <a:t>Malavé</a:t>
            </a:r>
            <a:r>
              <a:rPr lang="en-IE" sz="1800" b="1" dirty="0"/>
              <a:t> - continued</a:t>
            </a:r>
          </a:p>
        </p:txBody>
      </p:sp>
      <p:grpSp>
        <p:nvGrpSpPr>
          <p:cNvPr id="3" name="Group 2">
            <a:extLst>
              <a:ext uri="{FF2B5EF4-FFF2-40B4-BE49-F238E27FC236}">
                <a16:creationId xmlns:a16="http://schemas.microsoft.com/office/drawing/2014/main" id="{FF8B346A-7FF1-F643-6CAE-EB24597B3CE0}"/>
              </a:ext>
            </a:extLst>
          </p:cNvPr>
          <p:cNvGrpSpPr/>
          <p:nvPr/>
        </p:nvGrpSpPr>
        <p:grpSpPr>
          <a:xfrm>
            <a:off x="4145375" y="6924633"/>
            <a:ext cx="3005500" cy="3001770"/>
            <a:chOff x="7252897" y="4427673"/>
            <a:chExt cx="3005500" cy="2610517"/>
          </a:xfrm>
        </p:grpSpPr>
        <p:sp>
          <p:nvSpPr>
            <p:cNvPr id="4" name="TextBox 3">
              <a:extLst>
                <a:ext uri="{FF2B5EF4-FFF2-40B4-BE49-F238E27FC236}">
                  <a16:creationId xmlns:a16="http://schemas.microsoft.com/office/drawing/2014/main" id="{5162CD80-C1FE-4952-56DF-2E5BFDBD55B0}"/>
                </a:ext>
              </a:extLst>
            </p:cNvPr>
            <p:cNvSpPr txBox="1"/>
            <p:nvPr/>
          </p:nvSpPr>
          <p:spPr>
            <a:xfrm>
              <a:off x="7338264" y="5218472"/>
              <a:ext cx="2920133" cy="1579199"/>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IE" sz="1400" dirty="0">
                  <a:solidFill>
                    <a:srgbClr val="90278E"/>
                  </a:solidFill>
                  <a:hlinkClick r:id="rId2">
                    <a:extLst>
                      <a:ext uri="{A12FA001-AC4F-418D-AE19-62706E023703}">
                        <ahyp:hlinkClr xmlns:ahyp="http://schemas.microsoft.com/office/drawing/2018/hyperlinkcolor" val="tx"/>
                      </a:ext>
                    </a:extLst>
                  </a:hlinkClick>
                </a:rPr>
                <a:t>Website: </a:t>
              </a:r>
              <a:r>
                <a:rPr lang="en-IE" sz="1400" dirty="0" err="1">
                  <a:solidFill>
                    <a:srgbClr val="90278E"/>
                  </a:solidFill>
                  <a:hlinkClick r:id="rId2">
                    <a:extLst>
                      <a:ext uri="{A12FA001-AC4F-418D-AE19-62706E023703}">
                        <ahyp:hlinkClr xmlns:ahyp="http://schemas.microsoft.com/office/drawing/2018/hyperlinkcolor" val="tx"/>
                      </a:ext>
                    </a:extLst>
                  </a:hlinkClick>
                </a:rPr>
                <a:t>Begi-Bistan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3">
                    <a:extLst>
                      <a:ext uri="{A12FA001-AC4F-418D-AE19-62706E023703}">
                        <ahyp:hlinkClr xmlns:ahyp="http://schemas.microsoft.com/office/drawing/2018/hyperlinkcolor" val="tx"/>
                      </a:ext>
                    </a:extLst>
                  </a:hlinkClick>
                </a:rPr>
                <a:t>LinkedIn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4">
                    <a:extLst>
                      <a:ext uri="{A12FA001-AC4F-418D-AE19-62706E023703}">
                        <ahyp:hlinkClr xmlns:ahyp="http://schemas.microsoft.com/office/drawing/2018/hyperlinkcolor" val="tx"/>
                      </a:ext>
                    </a:extLst>
                  </a:hlinkClick>
                </a:rPr>
                <a:t>Facebook</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5">
                    <a:extLst>
                      <a:ext uri="{A12FA001-AC4F-418D-AE19-62706E023703}">
                        <ahyp:hlinkClr xmlns:ahyp="http://schemas.microsoft.com/office/drawing/2018/hyperlinkcolor" val="tx"/>
                      </a:ext>
                    </a:extLst>
                  </a:hlinkClick>
                </a:rPr>
                <a:t>Instagram</a:t>
              </a:r>
              <a:endParaRPr lang="en-US" sz="1400" dirty="0">
                <a:solidFill>
                  <a:srgbClr val="90278E"/>
                </a:solidFill>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Euskadi Ecotourism Forum</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Soy Eco Turista- I am an Eco tourist</a:t>
              </a:r>
              <a:endParaRPr lang="en-GB" sz="1400" dirty="0">
                <a:solidFill>
                  <a:srgbClr val="90278E"/>
                </a:solidFill>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US" sz="1400" dirty="0">
                  <a:solidFill>
                    <a:srgbClr val="90278E"/>
                  </a:solidFill>
                  <a:hlinkClick r:id="rId8">
                    <a:extLst>
                      <a:ext uri="{A12FA001-AC4F-418D-AE19-62706E023703}">
                        <ahyp:hlinkClr xmlns:ahyp="http://schemas.microsoft.com/office/drawing/2018/hyperlinkcolor" val="tx"/>
                      </a:ext>
                    </a:extLst>
                  </a:hlinkClick>
                </a:rPr>
                <a:t>PLASTIC ORIGINS</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9">
                    <a:extLst>
                      <a:ext uri="{A12FA001-AC4F-418D-AE19-62706E023703}">
                        <ahyp:hlinkClr xmlns:ahyp="http://schemas.microsoft.com/office/drawing/2018/hyperlinkcolor" val="tx"/>
                      </a:ext>
                    </a:extLst>
                  </a:hlinkClick>
                </a:rPr>
                <a:t>Surfing for Science project</a:t>
              </a:r>
              <a:endParaRPr lang="en-GB" sz="1400" dirty="0">
                <a:solidFill>
                  <a:srgbClr val="90278E"/>
                </a:solidFill>
                <a:effectLst/>
                <a:latin typeface="Calibri" panose="020F0502020204030204" pitchFamily="34" charset="0"/>
                <a:ea typeface="Times New Roman" panose="02020603050405020304" pitchFamily="18" charset="0"/>
              </a:endParaRPr>
            </a:p>
          </p:txBody>
        </p:sp>
        <p:sp>
          <p:nvSpPr>
            <p:cNvPr id="7" name="Rounded Rectangle 45">
              <a:extLst>
                <a:ext uri="{FF2B5EF4-FFF2-40B4-BE49-F238E27FC236}">
                  <a16:creationId xmlns:a16="http://schemas.microsoft.com/office/drawing/2014/main" id="{295939C6-5A49-B8FA-D2DD-BC0531A9B0CD}"/>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3B97B97-94BB-BED4-58D7-603210B4BB84}"/>
                </a:ext>
              </a:extLst>
            </p:cNvPr>
            <p:cNvSpPr txBox="1"/>
            <p:nvPr/>
          </p:nvSpPr>
          <p:spPr>
            <a:xfrm>
              <a:off x="7375794" y="4523447"/>
              <a:ext cx="2337968" cy="321193"/>
            </a:xfrm>
            <a:prstGeom prst="rect">
              <a:avLst/>
            </a:prstGeom>
            <a:noFill/>
          </p:spPr>
          <p:txBody>
            <a:bodyPr wrap="square">
              <a:spAutoFit/>
            </a:bodyPr>
            <a:lstStyle/>
            <a:p>
              <a:pPr algn="just" fontAlgn="base"/>
              <a:r>
                <a:rPr lang="en-GB" b="1" dirty="0">
                  <a:solidFill>
                    <a:schemeClr val="bg1"/>
                  </a:solidFill>
                  <a:highlight>
                    <a:srgbClr val="F15B2A"/>
                  </a:highlight>
                  <a:latin typeface="Calibri" panose="020F0502020204030204" pitchFamily="34" charset="0"/>
                  <a:ea typeface="Times New Roman" panose="02020603050405020304" pitchFamily="18" charset="0"/>
                </a:rPr>
                <a:t> RELEVANT </a:t>
              </a:r>
              <a:r>
                <a:rPr lang="en-GB" b="1" dirty="0">
                  <a:solidFill>
                    <a:schemeClr val="bg1"/>
                  </a:solidFill>
                  <a:effectLst/>
                  <a:highlight>
                    <a:srgbClr val="F15B2A"/>
                  </a:highlight>
                  <a:latin typeface="Calibri" panose="020F0502020204030204" pitchFamily="34" charset="0"/>
                  <a:ea typeface="Times New Roman" panose="02020603050405020304" pitchFamily="18" charset="0"/>
                </a:rPr>
                <a:t>LINKS</a:t>
              </a:r>
              <a:r>
                <a:rPr lang="en-GB" b="1" dirty="0">
                  <a:solidFill>
                    <a:srgbClr val="F15B2A"/>
                  </a:solidFill>
                  <a:effectLst/>
                  <a:highlight>
                    <a:srgbClr val="F15B2A"/>
                  </a:highlight>
                  <a:latin typeface="Calibri" panose="020F0502020204030204" pitchFamily="34" charset="0"/>
                  <a:ea typeface="Times New Roman" panose="02020603050405020304" pitchFamily="18" charset="0"/>
                </a:rPr>
                <a:t>.</a:t>
              </a:r>
              <a:r>
                <a:rPr lang="en-GB" dirty="0">
                  <a:solidFill>
                    <a:schemeClr val="bg1"/>
                  </a:solidFill>
                  <a:effectLst/>
                  <a:highlight>
                    <a:srgbClr val="F15B2A"/>
                  </a:highlight>
                  <a:latin typeface="Calibri" panose="020F0502020204030204" pitchFamily="34" charset="0"/>
                  <a:ea typeface="Times New Roman" panose="02020603050405020304" pitchFamily="18" charset="0"/>
                </a:rPr>
                <a:t> </a:t>
              </a:r>
            </a:p>
          </p:txBody>
        </p:sp>
        <p:sp>
          <p:nvSpPr>
            <p:cNvPr id="12" name="Rectangle 11">
              <a:extLst>
                <a:ext uri="{FF2B5EF4-FFF2-40B4-BE49-F238E27FC236}">
                  <a16:creationId xmlns:a16="http://schemas.microsoft.com/office/drawing/2014/main" id="{D02F2913-C323-2DAE-7841-915F000FA32E}"/>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2">
              <a:extLst>
                <a:ext uri="{FF2B5EF4-FFF2-40B4-BE49-F238E27FC236}">
                  <a16:creationId xmlns:a16="http://schemas.microsoft.com/office/drawing/2014/main" id="{6AB38906-750D-13AC-1C0A-813EDF298223}"/>
                </a:ext>
              </a:extLst>
            </p:cNvPr>
            <p:cNvGrpSpPr/>
            <p:nvPr/>
          </p:nvGrpSpPr>
          <p:grpSpPr>
            <a:xfrm>
              <a:off x="9480073" y="4427673"/>
              <a:ext cx="555180" cy="555173"/>
              <a:chOff x="10387608" y="788458"/>
              <a:chExt cx="896094" cy="896083"/>
            </a:xfrm>
            <a:solidFill>
              <a:srgbClr val="C5198A"/>
            </a:solidFill>
          </p:grpSpPr>
          <p:grpSp>
            <p:nvGrpSpPr>
              <p:cNvPr id="14" name="Graphic 2">
                <a:extLst>
                  <a:ext uri="{FF2B5EF4-FFF2-40B4-BE49-F238E27FC236}">
                    <a16:creationId xmlns:a16="http://schemas.microsoft.com/office/drawing/2014/main" id="{E941E945-BEB6-FD67-ADC0-51E7E0B61AC8}"/>
                  </a:ext>
                </a:extLst>
              </p:cNvPr>
              <p:cNvGrpSpPr/>
              <p:nvPr/>
            </p:nvGrpSpPr>
            <p:grpSpPr>
              <a:xfrm>
                <a:off x="10647765" y="1164229"/>
                <a:ext cx="375781" cy="505860"/>
                <a:chOff x="10647765" y="1164229"/>
                <a:chExt cx="375781" cy="505860"/>
              </a:xfrm>
              <a:grpFill/>
            </p:grpSpPr>
            <p:sp>
              <p:nvSpPr>
                <p:cNvPr id="20" name="Freeform 55">
                  <a:extLst>
                    <a:ext uri="{FF2B5EF4-FFF2-40B4-BE49-F238E27FC236}">
                      <a16:creationId xmlns:a16="http://schemas.microsoft.com/office/drawing/2014/main" id="{6F8AA05B-2A1A-0E5D-FDFE-C6AC5B18F83C}"/>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56">
                  <a:extLst>
                    <a:ext uri="{FF2B5EF4-FFF2-40B4-BE49-F238E27FC236}">
                      <a16:creationId xmlns:a16="http://schemas.microsoft.com/office/drawing/2014/main" id="{3C1B691A-6469-BC45-08F9-F0C1D15ED638}"/>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57">
                  <a:extLst>
                    <a:ext uri="{FF2B5EF4-FFF2-40B4-BE49-F238E27FC236}">
                      <a16:creationId xmlns:a16="http://schemas.microsoft.com/office/drawing/2014/main" id="{7C05A0DF-B02C-489E-58EC-F46121CB10CD}"/>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5" name="Graphic 2">
                <a:extLst>
                  <a:ext uri="{FF2B5EF4-FFF2-40B4-BE49-F238E27FC236}">
                    <a16:creationId xmlns:a16="http://schemas.microsoft.com/office/drawing/2014/main" id="{9E9CFE85-2077-D4DD-2AA6-52A27E6B9271}"/>
                  </a:ext>
                </a:extLst>
              </p:cNvPr>
              <p:cNvGrpSpPr/>
              <p:nvPr/>
            </p:nvGrpSpPr>
            <p:grpSpPr>
              <a:xfrm>
                <a:off x="10387608" y="788458"/>
                <a:ext cx="896094" cy="896083"/>
                <a:chOff x="10387608" y="788458"/>
                <a:chExt cx="896094" cy="896083"/>
              </a:xfrm>
              <a:grpFill/>
            </p:grpSpPr>
            <p:sp>
              <p:nvSpPr>
                <p:cNvPr id="16" name="Freeform 51">
                  <a:extLst>
                    <a:ext uri="{FF2B5EF4-FFF2-40B4-BE49-F238E27FC236}">
                      <a16:creationId xmlns:a16="http://schemas.microsoft.com/office/drawing/2014/main" id="{426E9E8F-2E39-2EE7-78E2-225DBCCAFF7A}"/>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52">
                  <a:extLst>
                    <a:ext uri="{FF2B5EF4-FFF2-40B4-BE49-F238E27FC236}">
                      <a16:creationId xmlns:a16="http://schemas.microsoft.com/office/drawing/2014/main" id="{0F370D07-74B7-9D61-3A31-00E3C26C0F8B}"/>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53">
                  <a:extLst>
                    <a:ext uri="{FF2B5EF4-FFF2-40B4-BE49-F238E27FC236}">
                      <a16:creationId xmlns:a16="http://schemas.microsoft.com/office/drawing/2014/main" id="{748BAAA6-D941-1982-3336-9256B21E96A2}"/>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54">
                  <a:extLst>
                    <a:ext uri="{FF2B5EF4-FFF2-40B4-BE49-F238E27FC236}">
                      <a16:creationId xmlns:a16="http://schemas.microsoft.com/office/drawing/2014/main" id="{BC60EB24-51DE-B2FC-DF11-41B4ECFA82E9}"/>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pic>
        <p:nvPicPr>
          <p:cNvPr id="23" name="Picture 22">
            <a:extLst>
              <a:ext uri="{FF2B5EF4-FFF2-40B4-BE49-F238E27FC236}">
                <a16:creationId xmlns:a16="http://schemas.microsoft.com/office/drawing/2014/main" id="{9392D0C5-3722-DE0C-D615-0C4820912F82}"/>
              </a:ext>
            </a:extLst>
          </p:cNvPr>
          <p:cNvPicPr>
            <a:picLocks noChangeAspect="1"/>
          </p:cNvPicPr>
          <p:nvPr/>
        </p:nvPicPr>
        <p:blipFill>
          <a:blip r:embed="rId10"/>
          <a:stretch>
            <a:fillRect/>
          </a:stretch>
        </p:blipFill>
        <p:spPr>
          <a:xfrm>
            <a:off x="866335" y="5557735"/>
            <a:ext cx="2793687" cy="704009"/>
          </a:xfrm>
          <a:prstGeom prst="rect">
            <a:avLst/>
          </a:prstGeom>
        </p:spPr>
      </p:pic>
      <p:sp>
        <p:nvSpPr>
          <p:cNvPr id="25" name="TextBox 24">
            <a:extLst>
              <a:ext uri="{FF2B5EF4-FFF2-40B4-BE49-F238E27FC236}">
                <a16:creationId xmlns:a16="http://schemas.microsoft.com/office/drawing/2014/main" id="{133D22B8-C250-1A43-B418-B7E0C7DAF347}"/>
              </a:ext>
            </a:extLst>
          </p:cNvPr>
          <p:cNvSpPr txBox="1"/>
          <p:nvPr/>
        </p:nvSpPr>
        <p:spPr>
          <a:xfrm>
            <a:off x="637867" y="6466901"/>
            <a:ext cx="3889612" cy="369332"/>
          </a:xfrm>
          <a:prstGeom prst="rect">
            <a:avLst/>
          </a:prstGeom>
          <a:noFill/>
        </p:spPr>
        <p:txBody>
          <a:bodyPr wrap="square">
            <a:spAutoFit/>
          </a:bodyPr>
          <a:lstStyle/>
          <a:p>
            <a:pPr algn="l"/>
            <a:r>
              <a:rPr lang="en-US" b="1" i="1" dirty="0">
                <a:solidFill>
                  <a:srgbClr val="F15B2A"/>
                </a:solidFill>
                <a:effectLst/>
                <a:latin typeface="sen"/>
              </a:rPr>
              <a:t>WHAT DOES BEGI BISTAN MEAN?</a:t>
            </a:r>
          </a:p>
        </p:txBody>
      </p:sp>
      <p:sp>
        <p:nvSpPr>
          <p:cNvPr id="27" name="TextBox 26">
            <a:extLst>
              <a:ext uri="{FF2B5EF4-FFF2-40B4-BE49-F238E27FC236}">
                <a16:creationId xmlns:a16="http://schemas.microsoft.com/office/drawing/2014/main" id="{87C050FA-FBEC-66A8-F75B-B00FDC812791}"/>
              </a:ext>
            </a:extLst>
          </p:cNvPr>
          <p:cNvSpPr txBox="1"/>
          <p:nvPr/>
        </p:nvSpPr>
        <p:spPr>
          <a:xfrm>
            <a:off x="637867" y="6916682"/>
            <a:ext cx="3166345" cy="646331"/>
          </a:xfrm>
          <a:prstGeom prst="rect">
            <a:avLst/>
          </a:prstGeom>
          <a:noFill/>
        </p:spPr>
        <p:txBody>
          <a:bodyPr wrap="square">
            <a:spAutoFit/>
          </a:bodyPr>
          <a:lstStyle/>
          <a:p>
            <a:pPr algn="ctr"/>
            <a:r>
              <a:rPr lang="en-US" b="0" i="0" cap="all" dirty="0">
                <a:solidFill>
                  <a:srgbClr val="F15B2A"/>
                </a:solidFill>
                <a:effectLst/>
                <a:latin typeface="worksans"/>
              </a:rPr>
              <a:t>IN BASQUE IT MEANS </a:t>
            </a:r>
            <a:r>
              <a:rPr lang="en-US" b="0" i="1" cap="all" dirty="0">
                <a:solidFill>
                  <a:srgbClr val="F15B2A"/>
                </a:solidFill>
                <a:effectLst/>
                <a:latin typeface="worksans"/>
              </a:rPr>
              <a:t>"WITHIN SIGHT OF SIGHT"</a:t>
            </a:r>
            <a:endParaRPr lang="en-IE" i="1" dirty="0">
              <a:solidFill>
                <a:srgbClr val="F15B2A"/>
              </a:solidFill>
            </a:endParaRPr>
          </a:p>
        </p:txBody>
      </p:sp>
      <p:sp>
        <p:nvSpPr>
          <p:cNvPr id="29" name="TextBox 28">
            <a:extLst>
              <a:ext uri="{FF2B5EF4-FFF2-40B4-BE49-F238E27FC236}">
                <a16:creationId xmlns:a16="http://schemas.microsoft.com/office/drawing/2014/main" id="{01C25B1A-6812-36D9-AF7D-0A443CA71173}"/>
              </a:ext>
            </a:extLst>
          </p:cNvPr>
          <p:cNvSpPr txBox="1"/>
          <p:nvPr/>
        </p:nvSpPr>
        <p:spPr>
          <a:xfrm>
            <a:off x="4045855" y="4338687"/>
            <a:ext cx="3233631" cy="1938992"/>
          </a:xfrm>
          <a:prstGeom prst="rect">
            <a:avLst/>
          </a:prstGeom>
          <a:noFill/>
        </p:spPr>
        <p:txBody>
          <a:bodyPr wrap="square">
            <a:spAutoFit/>
          </a:bodyPr>
          <a:lstStyle/>
          <a:p>
            <a:pPr algn="ctr"/>
            <a:r>
              <a:rPr lang="en-US" sz="2000" b="0" i="1" dirty="0" err="1">
                <a:solidFill>
                  <a:srgbClr val="C5198A"/>
                </a:solidFill>
                <a:effectLst/>
              </a:rPr>
              <a:t>Begi</a:t>
            </a:r>
            <a:r>
              <a:rPr lang="en-US" sz="2000" b="0" i="1" dirty="0">
                <a:solidFill>
                  <a:srgbClr val="C5198A"/>
                </a:solidFill>
                <a:effectLst/>
              </a:rPr>
              <a:t> </a:t>
            </a:r>
            <a:r>
              <a:rPr lang="en-US" sz="2000" b="0" i="1" dirty="0" err="1">
                <a:solidFill>
                  <a:srgbClr val="C5198A"/>
                </a:solidFill>
                <a:effectLst/>
              </a:rPr>
              <a:t>Bistan</a:t>
            </a:r>
            <a:r>
              <a:rPr lang="en-US" sz="2000" b="0" i="1" dirty="0">
                <a:solidFill>
                  <a:srgbClr val="C5198A"/>
                </a:solidFill>
                <a:effectLst/>
              </a:rPr>
              <a:t> is the </a:t>
            </a:r>
            <a:r>
              <a:rPr lang="en-US" sz="2000" b="1" i="1" dirty="0">
                <a:solidFill>
                  <a:srgbClr val="C5198A"/>
                </a:solidFill>
                <a:effectLst/>
              </a:rPr>
              <a:t>incomparable beauty</a:t>
            </a:r>
            <a:r>
              <a:rPr lang="en-US" sz="2000" b="0" i="1" dirty="0">
                <a:solidFill>
                  <a:srgbClr val="C5198A"/>
                </a:solidFill>
                <a:effectLst/>
              </a:rPr>
              <a:t> of our surroundings: the one that is within reach of our sight and the one that is yet to be discovered.</a:t>
            </a:r>
            <a:endParaRPr lang="en-IE" sz="2000" i="1" dirty="0">
              <a:solidFill>
                <a:srgbClr val="C5198A"/>
              </a:solidFill>
            </a:endParaRPr>
          </a:p>
        </p:txBody>
      </p:sp>
      <p:grpSp>
        <p:nvGrpSpPr>
          <p:cNvPr id="30" name="Group 29">
            <a:extLst>
              <a:ext uri="{FF2B5EF4-FFF2-40B4-BE49-F238E27FC236}">
                <a16:creationId xmlns:a16="http://schemas.microsoft.com/office/drawing/2014/main" id="{E856ADB0-3AC5-508D-62F2-D242C65B59E7}"/>
              </a:ext>
            </a:extLst>
          </p:cNvPr>
          <p:cNvGrpSpPr/>
          <p:nvPr/>
        </p:nvGrpSpPr>
        <p:grpSpPr>
          <a:xfrm>
            <a:off x="6408369" y="3645230"/>
            <a:ext cx="1078753" cy="705731"/>
            <a:chOff x="3400450" y="986392"/>
            <a:chExt cx="1487826" cy="1083162"/>
          </a:xfrm>
          <a:solidFill>
            <a:srgbClr val="F15B2A"/>
          </a:solidFill>
        </p:grpSpPr>
        <p:sp>
          <p:nvSpPr>
            <p:cNvPr id="31" name="Freeform 17">
              <a:extLst>
                <a:ext uri="{FF2B5EF4-FFF2-40B4-BE49-F238E27FC236}">
                  <a16:creationId xmlns:a16="http://schemas.microsoft.com/office/drawing/2014/main" id="{EAAFA3CF-1CC8-9C88-7C3D-9A461CBF0CAC}"/>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grpFill/>
            <a:ln w="8971" cap="flat">
              <a:noFill/>
              <a:prstDash val="solid"/>
              <a:miter/>
            </a:ln>
          </p:spPr>
          <p:txBody>
            <a:bodyPr rtlCol="0" anchor="ctr"/>
            <a:lstStyle/>
            <a:p>
              <a:endParaRPr lang="en-US" dirty="0">
                <a:solidFill>
                  <a:srgbClr val="90278E"/>
                </a:solidFill>
              </a:endParaRPr>
            </a:p>
          </p:txBody>
        </p:sp>
        <p:sp>
          <p:nvSpPr>
            <p:cNvPr id="32" name="Freeform 18">
              <a:extLst>
                <a:ext uri="{FF2B5EF4-FFF2-40B4-BE49-F238E27FC236}">
                  <a16:creationId xmlns:a16="http://schemas.microsoft.com/office/drawing/2014/main" id="{DDD3A085-E003-3CA0-202E-29CCADD2542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00D4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3296757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AE6E54-E94E-E433-679B-D8260C61F42D}"/>
              </a:ext>
            </a:extLst>
          </p:cNvPr>
          <p:cNvSpPr>
            <a:spLocks noGrp="1"/>
          </p:cNvSpPr>
          <p:nvPr>
            <p:ph type="body" sz="quarter" idx="33"/>
          </p:nvPr>
        </p:nvSpPr>
        <p:spPr/>
        <p:txBody>
          <a:bodyPr/>
          <a:lstStyle/>
          <a:p>
            <a:r>
              <a:rPr lang="en-IE" sz="1800" dirty="0" err="1"/>
              <a:t>Naiara</a:t>
            </a:r>
            <a:r>
              <a:rPr lang="en-IE" sz="1800" dirty="0"/>
              <a:t> </a:t>
            </a:r>
            <a:r>
              <a:rPr lang="en-IE" sz="1800" dirty="0" err="1"/>
              <a:t>Malavé</a:t>
            </a:r>
            <a:r>
              <a:rPr lang="en-IE" sz="1800" dirty="0"/>
              <a:t>- continued</a:t>
            </a:r>
          </a:p>
        </p:txBody>
      </p:sp>
      <p:sp>
        <p:nvSpPr>
          <p:cNvPr id="4" name="Text Placeholder 3">
            <a:extLst>
              <a:ext uri="{FF2B5EF4-FFF2-40B4-BE49-F238E27FC236}">
                <a16:creationId xmlns:a16="http://schemas.microsoft.com/office/drawing/2014/main" id="{5DA9F214-8F0A-8757-CE8C-1C338CD3683A}"/>
              </a:ext>
            </a:extLst>
          </p:cNvPr>
          <p:cNvSpPr>
            <a:spLocks noGrp="1"/>
          </p:cNvSpPr>
          <p:nvPr>
            <p:ph type="body" sz="quarter" idx="34"/>
          </p:nvPr>
        </p:nvSpPr>
        <p:spPr>
          <a:xfrm>
            <a:off x="559613" y="1428751"/>
            <a:ext cx="6526988" cy="1501000"/>
          </a:xfrm>
        </p:spPr>
        <p:txBody>
          <a:bodyPr/>
          <a:lstStyle/>
          <a:p>
            <a:r>
              <a:rPr lang="en-IE" dirty="0"/>
              <a:t>In this short video, we meet </a:t>
            </a:r>
            <a:r>
              <a:rPr lang="en-IE" dirty="0" err="1"/>
              <a:t>Naiara</a:t>
            </a:r>
            <a:r>
              <a:rPr lang="en-IE" dirty="0"/>
              <a:t> as she tells us more about the work they do at </a:t>
            </a:r>
            <a:r>
              <a:rPr lang="en-IE" dirty="0" err="1"/>
              <a:t>Bigi</a:t>
            </a:r>
            <a:r>
              <a:rPr lang="en-IE" dirty="0"/>
              <a:t> </a:t>
            </a:r>
            <a:r>
              <a:rPr lang="en-IE" dirty="0" err="1"/>
              <a:t>Bistan</a:t>
            </a:r>
            <a:r>
              <a:rPr lang="en-IE" dirty="0"/>
              <a:t>, and their motivation for doing it. She mentions how “it doesn’t make sense to work in tourism without thinking about sustainability” and how women in the Basque region are very prevalent in climate action initiatives.</a:t>
            </a:r>
          </a:p>
        </p:txBody>
      </p:sp>
      <p:sp>
        <p:nvSpPr>
          <p:cNvPr id="5" name="Slide Number Placeholder 4">
            <a:extLst>
              <a:ext uri="{FF2B5EF4-FFF2-40B4-BE49-F238E27FC236}">
                <a16:creationId xmlns:a16="http://schemas.microsoft.com/office/drawing/2014/main" id="{DE583B19-E5FE-5520-8D85-74E20F67ADD9}"/>
              </a:ext>
            </a:extLst>
          </p:cNvPr>
          <p:cNvSpPr>
            <a:spLocks noGrp="1"/>
          </p:cNvSpPr>
          <p:nvPr>
            <p:ph type="sldNum" sz="quarter" idx="4"/>
          </p:nvPr>
        </p:nvSpPr>
        <p:spPr/>
        <p:txBody>
          <a:bodyPr/>
          <a:lstStyle/>
          <a:p>
            <a:fld id="{9C527BFA-2C0E-4CEC-B6A5-913A56FEF4B4}" type="slidenum">
              <a:rPr lang="fr-CA" smtClean="0"/>
              <a:pPr/>
              <a:t>25</a:t>
            </a:fld>
            <a:endParaRPr lang="fr-CA" dirty="0"/>
          </a:p>
        </p:txBody>
      </p:sp>
      <p:sp>
        <p:nvSpPr>
          <p:cNvPr id="6" name="Picture Placeholder 5">
            <a:extLst>
              <a:ext uri="{FF2B5EF4-FFF2-40B4-BE49-F238E27FC236}">
                <a16:creationId xmlns:a16="http://schemas.microsoft.com/office/drawing/2014/main" id="{3053481F-EE0D-6462-7E3C-34D8901FF8AE}"/>
              </a:ext>
            </a:extLst>
          </p:cNvPr>
          <p:cNvSpPr>
            <a:spLocks noGrp="1"/>
          </p:cNvSpPr>
          <p:nvPr>
            <p:ph type="pic" sz="quarter" idx="13"/>
          </p:nvPr>
        </p:nvSpPr>
        <p:spPr/>
        <p:txBody>
          <a:bodyPr/>
          <a:lstStyle/>
          <a:p>
            <a:endParaRPr lang="en-IE"/>
          </a:p>
        </p:txBody>
      </p:sp>
      <p:pic>
        <p:nvPicPr>
          <p:cNvPr id="9" name="Picture 8">
            <a:extLst>
              <a:ext uri="{FF2B5EF4-FFF2-40B4-BE49-F238E27FC236}">
                <a16:creationId xmlns:a16="http://schemas.microsoft.com/office/drawing/2014/main" id="{7383B1A6-8565-F7BA-B619-AC5008681FCC}"/>
              </a:ext>
            </a:extLst>
          </p:cNvPr>
          <p:cNvPicPr>
            <a:picLocks noChangeAspect="1"/>
          </p:cNvPicPr>
          <p:nvPr/>
        </p:nvPicPr>
        <p:blipFill>
          <a:blip r:embed="rId3"/>
          <a:stretch>
            <a:fillRect/>
          </a:stretch>
        </p:blipFill>
        <p:spPr>
          <a:xfrm>
            <a:off x="1237175" y="3590540"/>
            <a:ext cx="1827339" cy="618342"/>
          </a:xfrm>
          <a:prstGeom prst="rect">
            <a:avLst/>
          </a:prstGeom>
        </p:spPr>
      </p:pic>
      <p:pic>
        <p:nvPicPr>
          <p:cNvPr id="10" name="Online Media 9" title="We Lead - Interview with Naiara Malavé (Begi Bistan)">
            <a:hlinkClick r:id="" action="ppaction://media"/>
            <a:extLst>
              <a:ext uri="{FF2B5EF4-FFF2-40B4-BE49-F238E27FC236}">
                <a16:creationId xmlns:a16="http://schemas.microsoft.com/office/drawing/2014/main" id="{4AA7029E-8C71-C6D6-9A3C-9AA8620E94F9}"/>
              </a:ext>
            </a:extLst>
          </p:cNvPr>
          <p:cNvPicPr>
            <a:picLocks noRot="1" noChangeAspect="1"/>
          </p:cNvPicPr>
          <p:nvPr>
            <a:videoFile r:link="rId1"/>
          </p:nvPr>
        </p:nvPicPr>
        <p:blipFill>
          <a:blip r:embed="rId4"/>
          <a:stretch>
            <a:fillRect/>
          </a:stretch>
        </p:blipFill>
        <p:spPr>
          <a:xfrm>
            <a:off x="1237175" y="6145825"/>
            <a:ext cx="4751938" cy="2958870"/>
          </a:xfrm>
          <a:prstGeom prst="rect">
            <a:avLst/>
          </a:prstGeom>
        </p:spPr>
      </p:pic>
      <p:sp>
        <p:nvSpPr>
          <p:cNvPr id="12" name="TextBox 11">
            <a:extLst>
              <a:ext uri="{FF2B5EF4-FFF2-40B4-BE49-F238E27FC236}">
                <a16:creationId xmlns:a16="http://schemas.microsoft.com/office/drawing/2014/main" id="{B2F25436-E76D-2567-4AD2-F3FCFD83EBB5}"/>
              </a:ext>
            </a:extLst>
          </p:cNvPr>
          <p:cNvSpPr txBox="1"/>
          <p:nvPr/>
        </p:nvSpPr>
        <p:spPr>
          <a:xfrm>
            <a:off x="3887787" y="5221943"/>
            <a:ext cx="3198813" cy="523220"/>
          </a:xfrm>
          <a:prstGeom prst="rect">
            <a:avLst/>
          </a:prstGeom>
          <a:noFill/>
        </p:spPr>
        <p:txBody>
          <a:bodyPr wrap="square">
            <a:spAutoFit/>
          </a:bodyPr>
          <a:lstStyle/>
          <a:p>
            <a:r>
              <a:rPr lang="en-US" sz="1400" dirty="0">
                <a:hlinkClick r:id="rId5"/>
              </a:rPr>
              <a:t>We Lead - Interview with </a:t>
            </a:r>
            <a:r>
              <a:rPr lang="en-US" sz="1400" dirty="0" err="1">
                <a:hlinkClick r:id="rId5"/>
              </a:rPr>
              <a:t>Naiara</a:t>
            </a:r>
            <a:r>
              <a:rPr lang="en-US" sz="1400" dirty="0">
                <a:hlinkClick r:id="rId5"/>
              </a:rPr>
              <a:t> </a:t>
            </a:r>
            <a:r>
              <a:rPr lang="en-US" sz="1400" dirty="0" err="1">
                <a:hlinkClick r:id="rId5"/>
              </a:rPr>
              <a:t>Malavé</a:t>
            </a:r>
            <a:r>
              <a:rPr lang="en-US" sz="1400" dirty="0">
                <a:hlinkClick r:id="rId5"/>
              </a:rPr>
              <a:t> (</a:t>
            </a:r>
            <a:r>
              <a:rPr lang="en-US" sz="1400" dirty="0" err="1">
                <a:hlinkClick r:id="rId5"/>
              </a:rPr>
              <a:t>Begi</a:t>
            </a:r>
            <a:r>
              <a:rPr lang="en-US" sz="1400" dirty="0">
                <a:hlinkClick r:id="rId5"/>
              </a:rPr>
              <a:t> </a:t>
            </a:r>
            <a:r>
              <a:rPr lang="en-US" sz="1400" dirty="0" err="1">
                <a:hlinkClick r:id="rId5"/>
              </a:rPr>
              <a:t>Bistan</a:t>
            </a:r>
            <a:r>
              <a:rPr lang="en-US" sz="1400" dirty="0">
                <a:hlinkClick r:id="rId5"/>
              </a:rPr>
              <a:t>) - YouTube</a:t>
            </a:r>
            <a:endParaRPr lang="en-IE" sz="1400" dirty="0"/>
          </a:p>
        </p:txBody>
      </p:sp>
      <p:pic>
        <p:nvPicPr>
          <p:cNvPr id="14" name="Picture 13">
            <a:extLst>
              <a:ext uri="{FF2B5EF4-FFF2-40B4-BE49-F238E27FC236}">
                <a16:creationId xmlns:a16="http://schemas.microsoft.com/office/drawing/2014/main" id="{8BAFA378-AC14-5758-4CCD-22349E0CED05}"/>
              </a:ext>
            </a:extLst>
          </p:cNvPr>
          <p:cNvPicPr>
            <a:picLocks noChangeAspect="1"/>
          </p:cNvPicPr>
          <p:nvPr/>
        </p:nvPicPr>
        <p:blipFill rotWithShape="1">
          <a:blip r:embed="rId6"/>
          <a:srcRect b="13727"/>
          <a:stretch/>
        </p:blipFill>
        <p:spPr>
          <a:xfrm>
            <a:off x="3955292" y="2981357"/>
            <a:ext cx="2845563" cy="2240586"/>
          </a:xfrm>
          <a:prstGeom prst="rect">
            <a:avLst/>
          </a:prstGeom>
        </p:spPr>
      </p:pic>
    </p:spTree>
    <p:extLst>
      <p:ext uri="{BB962C8B-B14F-4D97-AF65-F5344CB8AC3E}">
        <p14:creationId xmlns:p14="http://schemas.microsoft.com/office/powerpoint/2010/main" val="134898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4B9E5-9FFE-D91F-95CF-AAC9E3922D5D}"/>
              </a:ext>
            </a:extLst>
          </p:cNvPr>
          <p:cNvSpPr>
            <a:spLocks noGrp="1"/>
          </p:cNvSpPr>
          <p:nvPr>
            <p:ph type="body" sz="quarter" idx="32"/>
          </p:nvPr>
        </p:nvSpPr>
        <p:spPr>
          <a:xfrm>
            <a:off x="506826" y="7295847"/>
            <a:ext cx="6526988" cy="2537701"/>
          </a:xfrm>
        </p:spPr>
        <p:txBody>
          <a:bodyPr/>
          <a:lstStyle/>
          <a:p>
            <a:r>
              <a:rPr lang="en-US" sz="1200" dirty="0"/>
              <a:t>For the past 25 years, I have run Pyrenean Experience Ltd single-handedly – and as a single mother - from my home, a renovated 200-year-old stone homestead in the tiny hamlet of </a:t>
            </a:r>
            <a:r>
              <a:rPr lang="en-US" sz="1200" dirty="0" err="1"/>
              <a:t>Ameztia</a:t>
            </a:r>
            <a:r>
              <a:rPr lang="en-US" sz="1200" dirty="0"/>
              <a:t> in the Basque Pyrenees. </a:t>
            </a:r>
          </a:p>
          <a:p>
            <a:r>
              <a:rPr lang="en-US" sz="1200" dirty="0"/>
              <a:t>I work together with an inspiring team of teachers, cooks, historians, guides, environmentalists, shepherds, and musicians and no day is ever the same. We like it that way.</a:t>
            </a:r>
          </a:p>
          <a:p>
            <a:endParaRPr lang="en-US" sz="1200" b="1" dirty="0"/>
          </a:p>
          <a:p>
            <a:r>
              <a:rPr lang="en-US" sz="1200" b="1" dirty="0"/>
              <a:t>Why Tourism?</a:t>
            </a:r>
          </a:p>
          <a:p>
            <a:r>
              <a:rPr lang="en-US" sz="1200" dirty="0"/>
              <a:t>It was my writing that led me to this eagle’s eyrie in the Pyrenees from where I sit and speak to you now. Not so much those zany children’s poems of my youth such as ‘The Cuckoo and the Socks’ or ‘The Spider and the Washing-up Rack’ </a:t>
            </a:r>
          </a:p>
          <a:p>
            <a:endParaRPr lang="en-US" sz="1200" dirty="0"/>
          </a:p>
          <a:p>
            <a:r>
              <a:rPr lang="en-US" sz="1200" dirty="0"/>
              <a:t>but my first book, ‘Freedom to Choose’, which naively laid out the process between articulating one’s dreams and making them come true.</a:t>
            </a:r>
          </a:p>
          <a:p>
            <a:r>
              <a:rPr lang="en-US" sz="1200" dirty="0"/>
              <a:t>With no idea of what this meant in practice, I decided to put my ideas to the test and, two decades ago, I headed south in Fred, my Ford Escort, with a map, a couple of Danish candleholders, a jar of marmite and a box of Earl Grey tea. My journey took me to this remote hamlet in the Pyrenees where I have lived among the Basque shepherds for the past two decades. The dream was to create a small, original, and friendly walking, cultural and language company, uniting people from all walks of life - with trials and tribulations - Pyrenean Experience has become just that.</a:t>
            </a:r>
          </a:p>
          <a:p>
            <a:endParaRPr lang="en-IE" sz="1200" dirty="0"/>
          </a:p>
        </p:txBody>
      </p:sp>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06826" y="5225634"/>
            <a:ext cx="6526988" cy="1064757"/>
          </a:xfrm>
        </p:spPr>
        <p:txBody>
          <a:bodyPr/>
          <a:lstStyle/>
          <a:p>
            <a:r>
              <a:rPr lang="en-US" b="1" u="sng" dirty="0"/>
              <a:t>Brief Introduction</a:t>
            </a:r>
          </a:p>
          <a:p>
            <a:r>
              <a:rPr lang="en-US" dirty="0"/>
              <a:t>My name is Georgina Howard, and I was born and educated in England where I took a degree in European Studies and French followed by a postgraduate course in International Marketing. I have lived in France, Italy &amp; Denmark where I worked as a writer, language teacher &amp; cultural awareness trainer before driving south to Spain in 1999 to set up my company, Pyrenean Experience Ltd.</a:t>
            </a:r>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488499" y="863324"/>
            <a:ext cx="3888629" cy="2289739"/>
          </a:xfrm>
        </p:spPr>
        <p:txBody>
          <a:bodyPr/>
          <a:lstStyle/>
          <a:p>
            <a:pPr>
              <a:lnSpc>
                <a:spcPct val="100000"/>
              </a:lnSpc>
            </a:pPr>
            <a:r>
              <a:rPr lang="en-IE" sz="3600" dirty="0"/>
              <a:t>Georgina Howard </a:t>
            </a:r>
            <a:r>
              <a:rPr lang="en-IE" sz="2400" dirty="0"/>
              <a:t>– </a:t>
            </a:r>
          </a:p>
          <a:p>
            <a:pPr>
              <a:lnSpc>
                <a:spcPct val="100000"/>
              </a:lnSpc>
            </a:pPr>
            <a:r>
              <a:rPr lang="en-US" sz="2400" dirty="0"/>
              <a:t>Writer and Founder of Pyrenean Experience Lt,</a:t>
            </a:r>
            <a:endParaRPr lang="en-IE" sz="2400" dirty="0"/>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p:txBody>
          <a:bodyPr/>
          <a:lstStyle/>
          <a:p>
            <a:r>
              <a:rPr lang="en-IE" sz="1800" b="1" dirty="0"/>
              <a:t>SPAIN</a:t>
            </a:r>
          </a:p>
        </p:txBody>
      </p:sp>
      <p:pic>
        <p:nvPicPr>
          <p:cNvPr id="10" name="Picture Placeholder 9">
            <a:extLst>
              <a:ext uri="{FF2B5EF4-FFF2-40B4-BE49-F238E27FC236}">
                <a16:creationId xmlns:a16="http://schemas.microsoft.com/office/drawing/2014/main" id="{69E9287D-1197-44E5-6FCA-235148972EBE}"/>
              </a:ext>
            </a:extLst>
          </p:cNvPr>
          <p:cNvPicPr>
            <a:picLocks noGrp="1" noChangeAspect="1"/>
          </p:cNvPicPr>
          <p:nvPr>
            <p:ph type="pic" sz="quarter" idx="35"/>
          </p:nvPr>
        </p:nvPicPr>
        <p:blipFill rotWithShape="1">
          <a:blip r:embed="rId2" cstate="screen">
            <a:extLst>
              <a:ext uri="{28A0092B-C50C-407E-A947-70E740481C1C}">
                <a14:useLocalDpi xmlns:a14="http://schemas.microsoft.com/office/drawing/2010/main"/>
              </a:ext>
            </a:extLst>
          </a:blip>
          <a:srcRect t="-6545"/>
          <a:stretch/>
        </p:blipFill>
        <p:spPr>
          <a:xfrm>
            <a:off x="4258320" y="-1"/>
            <a:ext cx="3541182" cy="6432523"/>
          </a:xfrm>
        </p:spPr>
      </p:pic>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26</a:t>
            </a:fld>
            <a:endParaRPr lang="fr-CA" dirty="0"/>
          </a:p>
        </p:txBody>
      </p:sp>
    </p:spTree>
    <p:extLst>
      <p:ext uri="{BB962C8B-B14F-4D97-AF65-F5344CB8AC3E}">
        <p14:creationId xmlns:p14="http://schemas.microsoft.com/office/powerpoint/2010/main" val="2282425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1EA2F2-F3BB-ED00-B820-2FAACB4D431F}"/>
              </a:ext>
            </a:extLst>
          </p:cNvPr>
          <p:cNvSpPr>
            <a:spLocks noGrp="1"/>
          </p:cNvSpPr>
          <p:nvPr>
            <p:ph type="body" sz="quarter" idx="32"/>
          </p:nvPr>
        </p:nvSpPr>
        <p:spPr>
          <a:xfrm>
            <a:off x="623887" y="1573969"/>
            <a:ext cx="6526988" cy="7392610"/>
          </a:xfrm>
        </p:spPr>
        <p:txBody>
          <a:bodyPr/>
          <a:lstStyle/>
          <a:p>
            <a:r>
              <a:rPr lang="en-US" sz="1200" b="1" dirty="0"/>
              <a:t>Why Sustainability?</a:t>
            </a:r>
          </a:p>
          <a:p>
            <a:r>
              <a:rPr lang="en-US" sz="1200" dirty="0" err="1"/>
              <a:t>Ameztia</a:t>
            </a:r>
            <a:r>
              <a:rPr lang="en-US" sz="1200" dirty="0"/>
              <a:t> depends administratively on the village of </a:t>
            </a:r>
            <a:r>
              <a:rPr lang="en-US" sz="1200" dirty="0" err="1"/>
              <a:t>Ituren</a:t>
            </a:r>
            <a:r>
              <a:rPr lang="en-US" sz="1200" dirty="0"/>
              <a:t> in northern Navarra.  It is home to several traditional farms and barns: about 20 Basque farmers and over 1000 sheep. Life here is virtually self-sufficient and the farmers raise their own cows, sheep, pigs and chickens giving them a constant source of meat, eggs and milk. They also cultivate their own vegetable plots where they grow an assortment of vegetables and legumes which include potatoes, onions, tomatoes, peppers, maize, black beans and chard. Some farms still use their old bread ovens and also make their own sheep cheese, sausages, jams and liqueurs.</a:t>
            </a:r>
          </a:p>
          <a:p>
            <a:endParaRPr lang="en-US" dirty="0"/>
          </a:p>
          <a:p>
            <a:r>
              <a:rPr lang="en-US" sz="1200" dirty="0"/>
              <a:t>It is in this traditional Basque farming environment that my company, Pyrenean Experience Ltd, opens its doors to its guests offering personal - and vaguely idiosyncratic - low-impact walking, cultural and language holidays for small groups of walkers the world over. As I have always had a passion for languages and cultural diversity, giving these subjects a practical and palpable setting within the realm of tourism seemed a logical and liberating next step. In fact, </a:t>
            </a:r>
            <a:r>
              <a:rPr lang="en-US" sz="1200" b="1" dirty="0"/>
              <a:t>I believe that travel companies have a duty to expose people to new cultures and different approaches. </a:t>
            </a:r>
            <a:r>
              <a:rPr lang="en-US" sz="1200" dirty="0"/>
              <a:t>They can (and should) play a vital role in educating people in tolerance and understanding through tangible, emotional, and visceral real-life experiences.</a:t>
            </a:r>
          </a:p>
          <a:p>
            <a:r>
              <a:rPr lang="en-US" sz="1200" b="1" dirty="0"/>
              <a:t>Zero-</a:t>
            </a:r>
            <a:r>
              <a:rPr lang="en-US" sz="1200" b="1" dirty="0" err="1"/>
              <a:t>Kilometre</a:t>
            </a:r>
            <a:r>
              <a:rPr lang="en-US" sz="1200" b="1" dirty="0"/>
              <a:t> Activities </a:t>
            </a:r>
          </a:p>
          <a:p>
            <a:r>
              <a:rPr lang="en-US" sz="1200" dirty="0"/>
              <a:t>Naturally, on a practical level, our ‘Total Basque Mountain Experience Walking Holidays’ and ‘Spanish Immersion Courses’ source as many food products as they can from the Basque farms in our hamlet, when the seasons allow it. Our house runs on spring water and – to a certain extent – our wood fires are stoked by fallen branches and twigs foraged from our land. Recycling and energy conversation are the norm. However, one of our greater steps towards sustainability and zero-</a:t>
            </a:r>
            <a:r>
              <a:rPr lang="en-US" sz="1200" dirty="0" err="1"/>
              <a:t>kilometre</a:t>
            </a:r>
            <a:r>
              <a:rPr lang="en-US" sz="1200" dirty="0"/>
              <a:t> travel is to have mapped many circular walking trails following old shepherding and smuggling routes. </a:t>
            </a:r>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r>
              <a:rPr lang="en-US" sz="1200" dirty="0"/>
              <a:t>All our walks start and finish at the farmhouse door meaning that once guests arrive at our home (usually via public transport) there is absolutely no need for a car all week. </a:t>
            </a:r>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r>
              <a:rPr lang="en-US" sz="1200" dirty="0"/>
              <a:t>Respect for the environment has many guises and as well as taking care to conserve our physical resources, </a:t>
            </a:r>
            <a:r>
              <a:rPr lang="en-US" sz="1200" b="1" dirty="0"/>
              <a:t>an important focus of my work is to teach my guests an understanding and respect for the indigenous Basque culture </a:t>
            </a:r>
            <a:r>
              <a:rPr lang="en-US" sz="1200" dirty="0"/>
              <a:t>too. All walks come with their stories where the emphasis is on educating my guests about traditional Basque farming methods (such as planting with the moon) as well as the important effects of Basque cultural values such as community, honesty, diligence, and humility. Where possible I integrate my guests into everyday life in the hamlet or integrate them with the villagers in one of our numerous local festivals.  A vocabulary of common Basque words and phrases is left in every bedroom and my guests are encouraged to use them when they meet the farmers in the hamlet, first and foremost as a token of respect but also as an opening gambit for possible interaction. As so few people make an attempt to speak Basque the locals are charmed. By building bridges through language and cultural exchange, I passionately believe that we gain an understanding, empathy and respect. Given the undeniable effects of climate change on migration and the continual mixing, merging and clashing of cultures, cultural sensitivity and respect are of paramount importance. </a:t>
            </a:r>
          </a:p>
          <a:p>
            <a:endParaRPr lang="en-US" sz="1200" dirty="0"/>
          </a:p>
          <a:p>
            <a:r>
              <a:rPr lang="en-US" sz="1200" dirty="0"/>
              <a:t> </a:t>
            </a:r>
          </a:p>
          <a:p>
            <a:endParaRPr lang="en-US" sz="1200" dirty="0"/>
          </a:p>
          <a:p>
            <a:endParaRPr lang="en-US" sz="1200" dirty="0"/>
          </a:p>
          <a:p>
            <a:endParaRPr lang="en-IE" sz="800" dirty="0"/>
          </a:p>
        </p:txBody>
      </p:sp>
      <p:sp>
        <p:nvSpPr>
          <p:cNvPr id="5" name="Slide Number Placeholder 4">
            <a:extLst>
              <a:ext uri="{FF2B5EF4-FFF2-40B4-BE49-F238E27FC236}">
                <a16:creationId xmlns:a16="http://schemas.microsoft.com/office/drawing/2014/main" id="{64C0B4D3-00A9-6000-4824-0093E74D269C}"/>
              </a:ext>
            </a:extLst>
          </p:cNvPr>
          <p:cNvSpPr>
            <a:spLocks noGrp="1"/>
          </p:cNvSpPr>
          <p:nvPr>
            <p:ph type="sldNum" sz="quarter" idx="4"/>
          </p:nvPr>
        </p:nvSpPr>
        <p:spPr/>
        <p:txBody>
          <a:bodyPr/>
          <a:lstStyle/>
          <a:p>
            <a:fld id="{9C527BFA-2C0E-4CEC-B6A5-913A56FEF4B4}" type="slidenum">
              <a:rPr lang="fr-CA" smtClean="0"/>
              <a:pPr/>
              <a:t>27</a:t>
            </a:fld>
            <a:endParaRPr lang="fr-CA" dirty="0"/>
          </a:p>
        </p:txBody>
      </p:sp>
      <p:sp>
        <p:nvSpPr>
          <p:cNvPr id="6" name="Text Placeholder 2">
            <a:extLst>
              <a:ext uri="{FF2B5EF4-FFF2-40B4-BE49-F238E27FC236}">
                <a16:creationId xmlns:a16="http://schemas.microsoft.com/office/drawing/2014/main" id="{FFD453FA-42EC-132B-E4A4-8507B67486FB}"/>
              </a:ext>
            </a:extLst>
          </p:cNvPr>
          <p:cNvSpPr>
            <a:spLocks noGrp="1"/>
          </p:cNvSpPr>
          <p:nvPr>
            <p:ph type="body" sz="quarter" idx="34"/>
          </p:nvPr>
        </p:nvSpPr>
        <p:spPr>
          <a:xfrm>
            <a:off x="623887" y="981310"/>
            <a:ext cx="6527800" cy="559997"/>
          </a:xfrm>
        </p:spPr>
        <p:txBody>
          <a:bodyPr/>
          <a:lstStyle/>
          <a:p>
            <a:r>
              <a:rPr lang="en-IE" sz="1800" b="1" dirty="0"/>
              <a:t>Georgina Howard - continued</a:t>
            </a:r>
          </a:p>
        </p:txBody>
      </p:sp>
      <p:pic>
        <p:nvPicPr>
          <p:cNvPr id="3" name="Picture 2">
            <a:extLst>
              <a:ext uri="{FF2B5EF4-FFF2-40B4-BE49-F238E27FC236}">
                <a16:creationId xmlns:a16="http://schemas.microsoft.com/office/drawing/2014/main" id="{B680D226-CEB4-9AEF-2B51-8E86CD827A97}"/>
              </a:ext>
            </a:extLst>
          </p:cNvPr>
          <p:cNvPicPr>
            <a:picLocks noChangeAspect="1"/>
          </p:cNvPicPr>
          <p:nvPr/>
        </p:nvPicPr>
        <p:blipFill>
          <a:blip r:embed="rId2"/>
          <a:stretch>
            <a:fillRect/>
          </a:stretch>
        </p:blipFill>
        <p:spPr>
          <a:xfrm>
            <a:off x="3987009" y="2577014"/>
            <a:ext cx="3068332" cy="2297315"/>
          </a:xfrm>
          <a:prstGeom prst="rect">
            <a:avLst/>
          </a:prstGeom>
        </p:spPr>
      </p:pic>
    </p:spTree>
    <p:extLst>
      <p:ext uri="{BB962C8B-B14F-4D97-AF65-F5344CB8AC3E}">
        <p14:creationId xmlns:p14="http://schemas.microsoft.com/office/powerpoint/2010/main" val="3974981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96F94E-E252-07FC-6530-5FFA6B592E58}"/>
              </a:ext>
            </a:extLst>
          </p:cNvPr>
          <p:cNvSpPr>
            <a:spLocks noGrp="1"/>
          </p:cNvSpPr>
          <p:nvPr>
            <p:ph type="body" sz="quarter" idx="32"/>
          </p:nvPr>
        </p:nvSpPr>
        <p:spPr>
          <a:xfrm>
            <a:off x="578472" y="1558977"/>
            <a:ext cx="6526988" cy="8834124"/>
          </a:xfrm>
        </p:spPr>
        <p:txBody>
          <a:bodyPr/>
          <a:lstStyle/>
          <a:p>
            <a:r>
              <a:rPr lang="en-US" sz="1200" b="1" dirty="0"/>
              <a:t>Achievements Up To Now </a:t>
            </a:r>
          </a:p>
          <a:p>
            <a:pPr>
              <a:lnSpc>
                <a:spcPts val="1265"/>
              </a:lnSpc>
              <a:spcAft>
                <a:spcPts val="1000"/>
              </a:spcAft>
            </a:pPr>
            <a:r>
              <a:rPr lang="en-GB" sz="1200" dirty="0">
                <a:effectLst/>
                <a:latin typeface="Calibri" panose="020F0502020204030204" pitchFamily="34" charset="0"/>
                <a:ea typeface="Calibri" panose="020F0502020204030204" pitchFamily="34" charset="0"/>
                <a:cs typeface="Calibri" panose="020F0502020204030204" pitchFamily="34" charset="0"/>
              </a:rPr>
              <a:t>Today our </a:t>
            </a:r>
            <a:r>
              <a:rPr lang="en-GB" sz="1200" u="sng" dirty="0">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Basque Mountain Experience Walking Holidays </a:t>
            </a:r>
            <a:r>
              <a:rPr lang="en-GB" sz="1200" dirty="0">
                <a:effectLst/>
                <a:latin typeface="Calibri" panose="020F0502020204030204" pitchFamily="34" charset="0"/>
                <a:ea typeface="Calibri" panose="020F0502020204030204" pitchFamily="34" charset="0"/>
                <a:cs typeface="Calibri" panose="020F0502020204030204" pitchFamily="34" charset="0"/>
              </a:rPr>
              <a:t>are known to people and to the press the world over</a:t>
            </a:r>
            <a:r>
              <a:rPr lang="en-GB" sz="1200" dirty="0">
                <a:effectLst/>
                <a:latin typeface="Calibri" panose="020F0502020204030204" pitchFamily="34" charset="0"/>
                <a:ea typeface="Times New Roman" panose="02020603050405020304" pitchFamily="18" charset="0"/>
                <a:cs typeface="Calibri" panose="020F0502020204030204" pitchFamily="34" charset="0"/>
              </a:rPr>
              <a:t>.</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65"/>
              </a:lnSpc>
              <a:spcAft>
                <a:spcPts val="100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I can converse in 7 languages and have picked up the gauntlet with Basque, a most complicated but beautiful language. I have published two non-fiction books, the first was ‘Freedom to Choose (1998)’, a book about self-realisation and how to change one's dreams into goals and achieve them, and the second, ‘Breaking the Language Barrier (2001)’, a self-help book to help non-linguists (English speakers in particular) tackle the task of learning a foreign language. Combined, these two books have given me a platform of ideas and theories as well as the confidence to grow Pyrenean Experience into an internationally recognised company.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65"/>
              </a:lnSpc>
              <a:spcAft>
                <a:spcPts val="100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My latest book ‘Life on a Basque Mountain’ (currently with a publisher) describes the complex journey of building the Pyrenean Experience – as a foreigner, a woman, and a single mother - and elaborates on a quarter of a century of experiences in tourism with guests from all over the world. ‘Life on a Basque Mountain’ also goes into great depth in documenting and preserving the history, daily traditions and values of the indigenous Basque mountain culture based on extensive research and innumerable anecdotes taken from my personal experience. In another light, it is a colourful introduction – a rhapsody – of all things Basque.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1500"/>
              </a:spcAft>
            </a:pPr>
            <a:r>
              <a:rPr lang="en-GB" sz="1200" dirty="0">
                <a:effectLst/>
                <a:latin typeface="Calibri" panose="020F0502020204030204" pitchFamily="34" charset="0"/>
                <a:ea typeface="Times New Roman" panose="02020603050405020304" pitchFamily="18" charset="0"/>
              </a:rPr>
              <a:t>I am a feature journalist for The Sunday Times and our </a:t>
            </a:r>
            <a:r>
              <a:rPr lang="en-GB" sz="1200" b="1" u="sng" dirty="0">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Spanish Language Immersion</a:t>
            </a:r>
            <a:r>
              <a:rPr lang="en-GB" sz="1200" dirty="0">
                <a:effectLst/>
                <a:latin typeface="Calibri" panose="020F0502020204030204" pitchFamily="34" charset="0"/>
                <a:ea typeface="Times New Roman" panose="02020603050405020304" pitchFamily="18" charset="0"/>
              </a:rPr>
              <a:t> weeks (based on my second book, ‘</a:t>
            </a:r>
            <a:r>
              <a:rPr lang="en-GB" sz="1200" i="1" dirty="0">
                <a:effectLst/>
                <a:latin typeface="Calibri" panose="020F0502020204030204" pitchFamily="34" charset="0"/>
                <a:ea typeface="Times New Roman" panose="02020603050405020304" pitchFamily="18" charset="0"/>
              </a:rPr>
              <a:t>Breaking the Language Barrier’</a:t>
            </a:r>
            <a:r>
              <a:rPr lang="en-GB" sz="1200" dirty="0">
                <a:effectLst/>
                <a:latin typeface="Calibri" panose="020F0502020204030204" pitchFamily="34" charset="0"/>
                <a:ea typeface="Times New Roman" panose="02020603050405020304" pitchFamily="18" charset="0"/>
              </a:rPr>
              <a:t>) was listed by </a:t>
            </a:r>
            <a:r>
              <a:rPr lang="en-GB" sz="1200" b="1" dirty="0">
                <a:effectLst/>
                <a:latin typeface="Calibri" panose="020F0502020204030204" pitchFamily="34" charset="0"/>
                <a:ea typeface="Times New Roman" panose="02020603050405020304" pitchFamily="18" charset="0"/>
              </a:rPr>
              <a:t>The Times</a:t>
            </a:r>
            <a:r>
              <a:rPr lang="en-GB" sz="1200" dirty="0">
                <a:effectLst/>
                <a:latin typeface="Calibri" panose="020F0502020204030204" pitchFamily="34" charset="0"/>
                <a:ea typeface="Times New Roman" panose="02020603050405020304" pitchFamily="18" charset="0"/>
              </a:rPr>
              <a:t>, 2021, as one of the top 10 learning holidays worldwide. </a:t>
            </a:r>
            <a:r>
              <a:rPr lang="en-GB" sz="1200" b="1" dirty="0">
                <a:effectLst/>
                <a:latin typeface="Calibri" panose="020F0502020204030204" pitchFamily="34" charset="0"/>
                <a:ea typeface="Times New Roman" panose="02020603050405020304" pitchFamily="18" charset="0"/>
              </a:rPr>
              <a:t>(</a:t>
            </a:r>
            <a:r>
              <a:rPr lang="en-GB" sz="1200" b="1" u="sng" dirty="0">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See reviews</a:t>
            </a:r>
            <a:r>
              <a:rPr lang="en-GB" sz="1200" b="1" dirty="0">
                <a:effectLst/>
                <a:latin typeface="Calibri" panose="020F0502020204030204" pitchFamily="34" charset="0"/>
                <a:ea typeface="Times New Roman" panose="02020603050405020304" pitchFamily="18" charset="0"/>
              </a:rPr>
              <a:t>)</a:t>
            </a:r>
            <a:endParaRPr lang="en-US" sz="1200" b="1" dirty="0"/>
          </a:p>
          <a:p>
            <a:r>
              <a:rPr lang="en-US" sz="1200" b="1" dirty="0"/>
              <a:t>Next Steps/Future Vision</a:t>
            </a:r>
          </a:p>
          <a:p>
            <a:r>
              <a:rPr lang="en-US" sz="1200" dirty="0"/>
              <a:t>As for the future, I still look forward to meeting my guests every summer and introducing them to this beautiful part of the planet that I feel so lucky to live in – every person is a world unto themselves. I am also slowly looking for someone of the next generation to join me in my work and to take the company forward into the future. I have no interest in making the company any bigger, just to adapt to the environment and make this particular brand of tourism as sustainable and sensitive as possible. I am far more interested in quality, integrity and authenticity than quantity and profit margins. As for me, now my daughter has grown up, I have itchy feet and would like to write more and see more of the world around me – perhaps even give talks and inspire others to follow their dreams and develop sustainable and enlightening projects for others to enjoy. </a:t>
            </a:r>
          </a:p>
          <a:p>
            <a:endParaRPr lang="en-US" sz="1200" dirty="0"/>
          </a:p>
          <a:p>
            <a:endParaRPr lang="en-US" sz="1200" dirty="0"/>
          </a:p>
          <a:p>
            <a:endParaRPr lang="en-IE" sz="1200" dirty="0"/>
          </a:p>
        </p:txBody>
      </p:sp>
      <p:sp>
        <p:nvSpPr>
          <p:cNvPr id="5" name="Slide Number Placeholder 4">
            <a:extLst>
              <a:ext uri="{FF2B5EF4-FFF2-40B4-BE49-F238E27FC236}">
                <a16:creationId xmlns:a16="http://schemas.microsoft.com/office/drawing/2014/main" id="{6329009D-EA1B-5AA2-7732-34775A789D5B}"/>
              </a:ext>
            </a:extLst>
          </p:cNvPr>
          <p:cNvSpPr>
            <a:spLocks noGrp="1"/>
          </p:cNvSpPr>
          <p:nvPr>
            <p:ph type="sldNum" sz="quarter" idx="4"/>
          </p:nvPr>
        </p:nvSpPr>
        <p:spPr/>
        <p:txBody>
          <a:bodyPr/>
          <a:lstStyle/>
          <a:p>
            <a:fld id="{9C527BFA-2C0E-4CEC-B6A5-913A56FEF4B4}" type="slidenum">
              <a:rPr lang="fr-CA" smtClean="0"/>
              <a:pPr/>
              <a:t>28</a:t>
            </a:fld>
            <a:endParaRPr lang="fr-CA" dirty="0"/>
          </a:p>
        </p:txBody>
      </p:sp>
      <p:pic>
        <p:nvPicPr>
          <p:cNvPr id="4" name="Picture 3">
            <a:extLst>
              <a:ext uri="{FF2B5EF4-FFF2-40B4-BE49-F238E27FC236}">
                <a16:creationId xmlns:a16="http://schemas.microsoft.com/office/drawing/2014/main" id="{F48E4F60-8925-7AE4-D9F8-04B42830ED14}"/>
              </a:ext>
            </a:extLst>
          </p:cNvPr>
          <p:cNvPicPr>
            <a:picLocks noChangeAspect="1"/>
          </p:cNvPicPr>
          <p:nvPr/>
        </p:nvPicPr>
        <p:blipFill>
          <a:blip r:embed="rId5"/>
          <a:stretch>
            <a:fillRect/>
          </a:stretch>
        </p:blipFill>
        <p:spPr>
          <a:xfrm>
            <a:off x="4040149" y="4811345"/>
            <a:ext cx="3219722" cy="2513774"/>
          </a:xfrm>
          <a:prstGeom prst="rect">
            <a:avLst/>
          </a:prstGeom>
        </p:spPr>
      </p:pic>
      <p:grpSp>
        <p:nvGrpSpPr>
          <p:cNvPr id="10" name="Group 9">
            <a:extLst>
              <a:ext uri="{FF2B5EF4-FFF2-40B4-BE49-F238E27FC236}">
                <a16:creationId xmlns:a16="http://schemas.microsoft.com/office/drawing/2014/main" id="{6263E6F5-BF69-D9AA-A3B5-B018B46808DC}"/>
              </a:ext>
            </a:extLst>
          </p:cNvPr>
          <p:cNvGrpSpPr/>
          <p:nvPr/>
        </p:nvGrpSpPr>
        <p:grpSpPr>
          <a:xfrm>
            <a:off x="4040149" y="7888405"/>
            <a:ext cx="3005500" cy="2232389"/>
            <a:chOff x="7252897" y="4427673"/>
            <a:chExt cx="3005500" cy="2610517"/>
          </a:xfrm>
        </p:grpSpPr>
        <p:sp>
          <p:nvSpPr>
            <p:cNvPr id="11" name="TextBox 10">
              <a:extLst>
                <a:ext uri="{FF2B5EF4-FFF2-40B4-BE49-F238E27FC236}">
                  <a16:creationId xmlns:a16="http://schemas.microsoft.com/office/drawing/2014/main" id="{D56E1300-B383-941B-0963-B74204675EC5}"/>
                </a:ext>
              </a:extLst>
            </p:cNvPr>
            <p:cNvSpPr txBox="1"/>
            <p:nvPr/>
          </p:nvSpPr>
          <p:spPr>
            <a:xfrm>
              <a:off x="7338264" y="5424457"/>
              <a:ext cx="2920133" cy="990826"/>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IE" sz="1400" dirty="0">
                  <a:solidFill>
                    <a:srgbClr val="90278E"/>
                  </a:solidFill>
                  <a:hlinkClick r:id="rId6">
                    <a:extLst>
                      <a:ext uri="{A12FA001-AC4F-418D-AE19-62706E023703}">
                        <ahyp:hlinkClr xmlns:ahyp="http://schemas.microsoft.com/office/drawing/2018/hyperlinkcolor" val="tx"/>
                      </a:ext>
                    </a:extLst>
                  </a:hlinkClick>
                </a:rPr>
                <a:t>Website: Pyrenean Experience</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7">
                    <a:extLst>
                      <a:ext uri="{A12FA001-AC4F-418D-AE19-62706E023703}">
                        <ahyp:hlinkClr xmlns:ahyp="http://schemas.microsoft.com/office/drawing/2018/hyperlinkcolor" val="tx"/>
                      </a:ext>
                    </a:extLst>
                  </a:hlinkClick>
                </a:rPr>
                <a:t>LinkedIn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8">
                    <a:extLst>
                      <a:ext uri="{A12FA001-AC4F-418D-AE19-62706E023703}">
                        <ahyp:hlinkClr xmlns:ahyp="http://schemas.microsoft.com/office/drawing/2018/hyperlinkcolor" val="tx"/>
                      </a:ext>
                    </a:extLst>
                  </a:hlinkClick>
                </a:rPr>
                <a:t>Facebook</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9">
                    <a:extLst>
                      <a:ext uri="{A12FA001-AC4F-418D-AE19-62706E023703}">
                        <ahyp:hlinkClr xmlns:ahyp="http://schemas.microsoft.com/office/drawing/2018/hyperlinkcolor" val="tx"/>
                      </a:ext>
                    </a:extLst>
                  </a:hlinkClick>
                </a:rPr>
                <a:t>Instagram</a:t>
              </a:r>
              <a:endParaRPr lang="en-US" sz="1400" dirty="0">
                <a:solidFill>
                  <a:srgbClr val="90278E"/>
                </a:solidFill>
              </a:endParaRPr>
            </a:p>
          </p:txBody>
        </p:sp>
        <p:sp>
          <p:nvSpPr>
            <p:cNvPr id="12" name="Rounded Rectangle 45">
              <a:extLst>
                <a:ext uri="{FF2B5EF4-FFF2-40B4-BE49-F238E27FC236}">
                  <a16:creationId xmlns:a16="http://schemas.microsoft.com/office/drawing/2014/main" id="{36B16570-2644-A3BA-18C0-D1D261862893}"/>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5AF83F3-5609-AAF8-9FAE-02025143FE9F}"/>
                </a:ext>
              </a:extLst>
            </p:cNvPr>
            <p:cNvSpPr txBox="1"/>
            <p:nvPr/>
          </p:nvSpPr>
          <p:spPr>
            <a:xfrm>
              <a:off x="7375794" y="4523447"/>
              <a:ext cx="2337968" cy="321193"/>
            </a:xfrm>
            <a:prstGeom prst="rect">
              <a:avLst/>
            </a:prstGeom>
            <a:noFill/>
          </p:spPr>
          <p:txBody>
            <a:bodyPr wrap="square">
              <a:spAutoFit/>
            </a:bodyPr>
            <a:lstStyle/>
            <a:p>
              <a:pPr algn="just" fontAlgn="base"/>
              <a:r>
                <a:rPr lang="en-GB" b="1" dirty="0">
                  <a:solidFill>
                    <a:schemeClr val="bg1"/>
                  </a:solidFill>
                  <a:highlight>
                    <a:srgbClr val="F15B2A"/>
                  </a:highlight>
                  <a:latin typeface="Calibri" panose="020F0502020204030204" pitchFamily="34" charset="0"/>
                  <a:ea typeface="Times New Roman" panose="02020603050405020304" pitchFamily="18" charset="0"/>
                </a:rPr>
                <a:t> RELEVANT </a:t>
              </a:r>
              <a:r>
                <a:rPr lang="en-GB" b="1" dirty="0">
                  <a:solidFill>
                    <a:schemeClr val="bg1"/>
                  </a:solidFill>
                  <a:effectLst/>
                  <a:highlight>
                    <a:srgbClr val="F15B2A"/>
                  </a:highlight>
                  <a:latin typeface="Calibri" panose="020F0502020204030204" pitchFamily="34" charset="0"/>
                  <a:ea typeface="Times New Roman" panose="02020603050405020304" pitchFamily="18" charset="0"/>
                </a:rPr>
                <a:t>LINKS</a:t>
              </a:r>
              <a:r>
                <a:rPr lang="en-GB" b="1" dirty="0">
                  <a:solidFill>
                    <a:srgbClr val="F15B2A"/>
                  </a:solidFill>
                  <a:effectLst/>
                  <a:highlight>
                    <a:srgbClr val="F15B2A"/>
                  </a:highlight>
                  <a:latin typeface="Calibri" panose="020F0502020204030204" pitchFamily="34" charset="0"/>
                  <a:ea typeface="Times New Roman" panose="02020603050405020304" pitchFamily="18" charset="0"/>
                </a:rPr>
                <a:t>.</a:t>
              </a:r>
              <a:r>
                <a:rPr lang="en-GB" dirty="0">
                  <a:solidFill>
                    <a:schemeClr val="bg1"/>
                  </a:solidFill>
                  <a:effectLst/>
                  <a:highlight>
                    <a:srgbClr val="F15B2A"/>
                  </a:highlight>
                  <a:latin typeface="Calibri" panose="020F0502020204030204" pitchFamily="34" charset="0"/>
                  <a:ea typeface="Times New Roman" panose="02020603050405020304" pitchFamily="18" charset="0"/>
                </a:rPr>
                <a:t> </a:t>
              </a:r>
            </a:p>
          </p:txBody>
        </p:sp>
        <p:sp>
          <p:nvSpPr>
            <p:cNvPr id="14" name="Rectangle 13">
              <a:extLst>
                <a:ext uri="{FF2B5EF4-FFF2-40B4-BE49-F238E27FC236}">
                  <a16:creationId xmlns:a16="http://schemas.microsoft.com/office/drawing/2014/main" id="{88A637D0-9D8B-F578-1A1C-EAFF630229D5}"/>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aphic 2">
              <a:extLst>
                <a:ext uri="{FF2B5EF4-FFF2-40B4-BE49-F238E27FC236}">
                  <a16:creationId xmlns:a16="http://schemas.microsoft.com/office/drawing/2014/main" id="{4BB740D8-2F1E-5B6A-666C-5ACE44214E80}"/>
                </a:ext>
              </a:extLst>
            </p:cNvPr>
            <p:cNvGrpSpPr/>
            <p:nvPr/>
          </p:nvGrpSpPr>
          <p:grpSpPr>
            <a:xfrm>
              <a:off x="9480073" y="4427673"/>
              <a:ext cx="555180" cy="555173"/>
              <a:chOff x="10387608" y="788458"/>
              <a:chExt cx="896094" cy="896083"/>
            </a:xfrm>
            <a:solidFill>
              <a:srgbClr val="C5198A"/>
            </a:solidFill>
          </p:grpSpPr>
          <p:grpSp>
            <p:nvGrpSpPr>
              <p:cNvPr id="16" name="Graphic 2">
                <a:extLst>
                  <a:ext uri="{FF2B5EF4-FFF2-40B4-BE49-F238E27FC236}">
                    <a16:creationId xmlns:a16="http://schemas.microsoft.com/office/drawing/2014/main" id="{231C62B3-9599-ED5B-0D9A-5B3EC98D6E4D}"/>
                  </a:ext>
                </a:extLst>
              </p:cNvPr>
              <p:cNvGrpSpPr/>
              <p:nvPr/>
            </p:nvGrpSpPr>
            <p:grpSpPr>
              <a:xfrm>
                <a:off x="10647765" y="1164229"/>
                <a:ext cx="375781" cy="505860"/>
                <a:chOff x="10647765" y="1164229"/>
                <a:chExt cx="375781" cy="505860"/>
              </a:xfrm>
              <a:grpFill/>
            </p:grpSpPr>
            <p:sp>
              <p:nvSpPr>
                <p:cNvPr id="22" name="Freeform 55">
                  <a:extLst>
                    <a:ext uri="{FF2B5EF4-FFF2-40B4-BE49-F238E27FC236}">
                      <a16:creationId xmlns:a16="http://schemas.microsoft.com/office/drawing/2014/main" id="{6BAE1531-625E-DB0F-0CD7-7E72D6E23459}"/>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56">
                  <a:extLst>
                    <a:ext uri="{FF2B5EF4-FFF2-40B4-BE49-F238E27FC236}">
                      <a16:creationId xmlns:a16="http://schemas.microsoft.com/office/drawing/2014/main" id="{820AC4EC-451E-88D5-E47F-33102D7AFD78}"/>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57">
                  <a:extLst>
                    <a:ext uri="{FF2B5EF4-FFF2-40B4-BE49-F238E27FC236}">
                      <a16:creationId xmlns:a16="http://schemas.microsoft.com/office/drawing/2014/main" id="{98DC93AD-C9F2-0802-1DD7-0603A80767DE}"/>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7" name="Graphic 2">
                <a:extLst>
                  <a:ext uri="{FF2B5EF4-FFF2-40B4-BE49-F238E27FC236}">
                    <a16:creationId xmlns:a16="http://schemas.microsoft.com/office/drawing/2014/main" id="{8AC26C6E-618F-0798-4F2F-7A006E42CFF5}"/>
                  </a:ext>
                </a:extLst>
              </p:cNvPr>
              <p:cNvGrpSpPr/>
              <p:nvPr/>
            </p:nvGrpSpPr>
            <p:grpSpPr>
              <a:xfrm>
                <a:off x="10387608" y="788458"/>
                <a:ext cx="896094" cy="896083"/>
                <a:chOff x="10387608" y="788458"/>
                <a:chExt cx="896094" cy="896083"/>
              </a:xfrm>
              <a:grpFill/>
            </p:grpSpPr>
            <p:sp>
              <p:nvSpPr>
                <p:cNvPr id="18" name="Freeform 51">
                  <a:extLst>
                    <a:ext uri="{FF2B5EF4-FFF2-40B4-BE49-F238E27FC236}">
                      <a16:creationId xmlns:a16="http://schemas.microsoft.com/office/drawing/2014/main" id="{942ED51B-0ED2-C56B-053A-99566F60E2AC}"/>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52">
                  <a:extLst>
                    <a:ext uri="{FF2B5EF4-FFF2-40B4-BE49-F238E27FC236}">
                      <a16:creationId xmlns:a16="http://schemas.microsoft.com/office/drawing/2014/main" id="{FBF1D07A-55F7-A20B-4BCA-382837AAD2B9}"/>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53">
                  <a:extLst>
                    <a:ext uri="{FF2B5EF4-FFF2-40B4-BE49-F238E27FC236}">
                      <a16:creationId xmlns:a16="http://schemas.microsoft.com/office/drawing/2014/main" id="{F4BA47B8-540A-EEFC-921D-D61CF995F41A}"/>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54">
                  <a:extLst>
                    <a:ext uri="{FF2B5EF4-FFF2-40B4-BE49-F238E27FC236}">
                      <a16:creationId xmlns:a16="http://schemas.microsoft.com/office/drawing/2014/main" id="{F6BF1549-773A-11F0-1FAF-51F3E301ED35}"/>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pic>
        <p:nvPicPr>
          <p:cNvPr id="26" name="Picture 25">
            <a:extLst>
              <a:ext uri="{FF2B5EF4-FFF2-40B4-BE49-F238E27FC236}">
                <a16:creationId xmlns:a16="http://schemas.microsoft.com/office/drawing/2014/main" id="{50B3F40D-BB35-CEC0-759E-8754FB544395}"/>
              </a:ext>
            </a:extLst>
          </p:cNvPr>
          <p:cNvPicPr>
            <a:picLocks noChangeAspect="1"/>
          </p:cNvPicPr>
          <p:nvPr/>
        </p:nvPicPr>
        <p:blipFill>
          <a:blip r:embed="rId10"/>
          <a:stretch>
            <a:fillRect/>
          </a:stretch>
        </p:blipFill>
        <p:spPr>
          <a:xfrm>
            <a:off x="6143095" y="3910759"/>
            <a:ext cx="1122074" cy="1423527"/>
          </a:xfrm>
          <a:prstGeom prst="rect">
            <a:avLst/>
          </a:prstGeom>
        </p:spPr>
      </p:pic>
    </p:spTree>
    <p:extLst>
      <p:ext uri="{BB962C8B-B14F-4D97-AF65-F5344CB8AC3E}">
        <p14:creationId xmlns:p14="http://schemas.microsoft.com/office/powerpoint/2010/main" val="1763226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AE6E54-E94E-E433-679B-D8260C61F42D}"/>
              </a:ext>
            </a:extLst>
          </p:cNvPr>
          <p:cNvSpPr>
            <a:spLocks noGrp="1"/>
          </p:cNvSpPr>
          <p:nvPr>
            <p:ph type="body" sz="quarter" idx="33"/>
          </p:nvPr>
        </p:nvSpPr>
        <p:spPr/>
        <p:txBody>
          <a:bodyPr/>
          <a:lstStyle/>
          <a:p>
            <a:r>
              <a:rPr lang="en-IE" sz="1800" dirty="0"/>
              <a:t>Georgina Howard - continued</a:t>
            </a:r>
          </a:p>
        </p:txBody>
      </p:sp>
      <p:sp>
        <p:nvSpPr>
          <p:cNvPr id="4" name="Text Placeholder 3">
            <a:extLst>
              <a:ext uri="{FF2B5EF4-FFF2-40B4-BE49-F238E27FC236}">
                <a16:creationId xmlns:a16="http://schemas.microsoft.com/office/drawing/2014/main" id="{5DA9F214-8F0A-8757-CE8C-1C338CD3683A}"/>
              </a:ext>
            </a:extLst>
          </p:cNvPr>
          <p:cNvSpPr>
            <a:spLocks noGrp="1"/>
          </p:cNvSpPr>
          <p:nvPr>
            <p:ph type="body" sz="quarter" idx="34"/>
          </p:nvPr>
        </p:nvSpPr>
        <p:spPr>
          <a:xfrm>
            <a:off x="559613" y="1428751"/>
            <a:ext cx="6526988" cy="1501000"/>
          </a:xfrm>
        </p:spPr>
        <p:txBody>
          <a:bodyPr/>
          <a:lstStyle/>
          <a:p>
            <a:r>
              <a:rPr lang="en-IE" dirty="0"/>
              <a:t>In this video, author Georgina Howard tells us her story and journey to how she came to be a sustainable tourism operator. Her belief is that if you respect your surroundings, you can preserve them. Georgina mentions the importance of the link between languages, culture, and the environment within communities.</a:t>
            </a:r>
          </a:p>
        </p:txBody>
      </p:sp>
      <p:sp>
        <p:nvSpPr>
          <p:cNvPr id="5" name="Slide Number Placeholder 4">
            <a:extLst>
              <a:ext uri="{FF2B5EF4-FFF2-40B4-BE49-F238E27FC236}">
                <a16:creationId xmlns:a16="http://schemas.microsoft.com/office/drawing/2014/main" id="{DE583B19-E5FE-5520-8D85-74E20F67ADD9}"/>
              </a:ext>
            </a:extLst>
          </p:cNvPr>
          <p:cNvSpPr>
            <a:spLocks noGrp="1"/>
          </p:cNvSpPr>
          <p:nvPr>
            <p:ph type="sldNum" sz="quarter" idx="4"/>
          </p:nvPr>
        </p:nvSpPr>
        <p:spPr/>
        <p:txBody>
          <a:bodyPr/>
          <a:lstStyle/>
          <a:p>
            <a:fld id="{9C527BFA-2C0E-4CEC-B6A5-913A56FEF4B4}" type="slidenum">
              <a:rPr lang="fr-CA" smtClean="0"/>
              <a:pPr/>
              <a:t>29</a:t>
            </a:fld>
            <a:endParaRPr lang="fr-CA" dirty="0"/>
          </a:p>
        </p:txBody>
      </p:sp>
      <p:sp>
        <p:nvSpPr>
          <p:cNvPr id="6" name="Picture Placeholder 5">
            <a:extLst>
              <a:ext uri="{FF2B5EF4-FFF2-40B4-BE49-F238E27FC236}">
                <a16:creationId xmlns:a16="http://schemas.microsoft.com/office/drawing/2014/main" id="{3053481F-EE0D-6462-7E3C-34D8901FF8AE}"/>
              </a:ext>
            </a:extLst>
          </p:cNvPr>
          <p:cNvSpPr>
            <a:spLocks noGrp="1"/>
          </p:cNvSpPr>
          <p:nvPr>
            <p:ph type="pic" sz="quarter" idx="13"/>
          </p:nvPr>
        </p:nvSpPr>
        <p:spPr/>
        <p:txBody>
          <a:bodyPr/>
          <a:lstStyle/>
          <a:p>
            <a:endParaRPr lang="en-IE"/>
          </a:p>
        </p:txBody>
      </p:sp>
      <p:pic>
        <p:nvPicPr>
          <p:cNvPr id="6146" name="Picture 2" descr="Pyrenean Experience">
            <a:extLst>
              <a:ext uri="{FF2B5EF4-FFF2-40B4-BE49-F238E27FC236}">
                <a16:creationId xmlns:a16="http://schemas.microsoft.com/office/drawing/2014/main" id="{7B23CF1B-9EB1-B1B3-4D8A-D75B11253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26" y="3481814"/>
            <a:ext cx="2395462" cy="756827"/>
          </a:xfrm>
          <a:prstGeom prst="rect">
            <a:avLst/>
          </a:prstGeom>
          <a:noFill/>
          <a:extLst>
            <a:ext uri="{909E8E84-426E-40DD-AFC4-6F175D3DCCD1}">
              <a14:hiddenFill xmlns:a14="http://schemas.microsoft.com/office/drawing/2010/main">
                <a:solidFill>
                  <a:srgbClr val="FFFFFF"/>
                </a:solidFill>
              </a14:hiddenFill>
            </a:ext>
          </a:extLst>
        </p:spPr>
      </p:pic>
      <p:pic>
        <p:nvPicPr>
          <p:cNvPr id="2" name="Online Media 1" title="We Lead - Interview with Georgina Howard (Pyrenean Experience)">
            <a:hlinkClick r:id="" action="ppaction://media"/>
            <a:extLst>
              <a:ext uri="{FF2B5EF4-FFF2-40B4-BE49-F238E27FC236}">
                <a16:creationId xmlns:a16="http://schemas.microsoft.com/office/drawing/2014/main" id="{7213A25D-F962-A9FD-A4A1-ECE0DADEF4F6}"/>
              </a:ext>
            </a:extLst>
          </p:cNvPr>
          <p:cNvPicPr>
            <a:picLocks noRot="1" noChangeAspect="1"/>
          </p:cNvPicPr>
          <p:nvPr>
            <a:videoFile r:link="rId1"/>
          </p:nvPr>
        </p:nvPicPr>
        <p:blipFill>
          <a:blip r:embed="rId4"/>
          <a:stretch>
            <a:fillRect/>
          </a:stretch>
        </p:blipFill>
        <p:spPr>
          <a:xfrm>
            <a:off x="1237175" y="6145825"/>
            <a:ext cx="4718222" cy="2958870"/>
          </a:xfrm>
          <a:prstGeom prst="rect">
            <a:avLst/>
          </a:prstGeom>
        </p:spPr>
      </p:pic>
      <p:sp>
        <p:nvSpPr>
          <p:cNvPr id="8" name="TextBox 7">
            <a:extLst>
              <a:ext uri="{FF2B5EF4-FFF2-40B4-BE49-F238E27FC236}">
                <a16:creationId xmlns:a16="http://schemas.microsoft.com/office/drawing/2014/main" id="{423AD01A-756C-484A-86BF-34925C5C75E0}"/>
              </a:ext>
            </a:extLst>
          </p:cNvPr>
          <p:cNvSpPr txBox="1"/>
          <p:nvPr/>
        </p:nvSpPr>
        <p:spPr>
          <a:xfrm>
            <a:off x="3887787" y="5192246"/>
            <a:ext cx="3886200" cy="523220"/>
          </a:xfrm>
          <a:prstGeom prst="rect">
            <a:avLst/>
          </a:prstGeom>
          <a:noFill/>
        </p:spPr>
        <p:txBody>
          <a:bodyPr wrap="square">
            <a:spAutoFit/>
          </a:bodyPr>
          <a:lstStyle/>
          <a:p>
            <a:r>
              <a:rPr lang="en-US" sz="1400" dirty="0">
                <a:hlinkClick r:id="rId5"/>
              </a:rPr>
              <a:t>We Lead - Interview with Georgina Howard (Pyrenean Experience) - YouTube</a:t>
            </a:r>
            <a:endParaRPr lang="en-IE" sz="1400" dirty="0"/>
          </a:p>
        </p:txBody>
      </p:sp>
      <p:pic>
        <p:nvPicPr>
          <p:cNvPr id="13" name="Picture 12">
            <a:extLst>
              <a:ext uri="{FF2B5EF4-FFF2-40B4-BE49-F238E27FC236}">
                <a16:creationId xmlns:a16="http://schemas.microsoft.com/office/drawing/2014/main" id="{4D24B896-146A-4FA4-C661-7AC475A56402}"/>
              </a:ext>
            </a:extLst>
          </p:cNvPr>
          <p:cNvPicPr>
            <a:picLocks noChangeAspect="1"/>
          </p:cNvPicPr>
          <p:nvPr/>
        </p:nvPicPr>
        <p:blipFill>
          <a:blip r:embed="rId6"/>
          <a:stretch>
            <a:fillRect/>
          </a:stretch>
        </p:blipFill>
        <p:spPr>
          <a:xfrm>
            <a:off x="4220256" y="3090297"/>
            <a:ext cx="2395462" cy="1757256"/>
          </a:xfrm>
          <a:prstGeom prst="rect">
            <a:avLst/>
          </a:prstGeom>
        </p:spPr>
      </p:pic>
    </p:spTree>
    <p:extLst>
      <p:ext uri="{BB962C8B-B14F-4D97-AF65-F5344CB8AC3E}">
        <p14:creationId xmlns:p14="http://schemas.microsoft.com/office/powerpoint/2010/main" val="106373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C77A678-0597-F008-29BE-9431B80F874E}"/>
              </a:ext>
            </a:extLst>
          </p:cNvPr>
          <p:cNvSpPr>
            <a:spLocks noGrp="1"/>
          </p:cNvSpPr>
          <p:nvPr>
            <p:ph type="body" sz="quarter" idx="18"/>
          </p:nvPr>
        </p:nvSpPr>
        <p:spPr/>
        <p:txBody>
          <a:bodyPr/>
          <a:lstStyle/>
          <a:p>
            <a:r>
              <a:rPr lang="en-US" dirty="0"/>
              <a:t>INTRODUCTION</a:t>
            </a:r>
          </a:p>
        </p:txBody>
      </p:sp>
      <p:sp>
        <p:nvSpPr>
          <p:cNvPr id="19" name="Slide Number Placeholder 4">
            <a:extLst>
              <a:ext uri="{FF2B5EF4-FFF2-40B4-BE49-F238E27FC236}">
                <a16:creationId xmlns:a16="http://schemas.microsoft.com/office/drawing/2014/main" id="{674AD559-75F4-9ACE-24B1-DB0A0E3A067B}"/>
              </a:ext>
            </a:extLst>
          </p:cNvPr>
          <p:cNvSpPr>
            <a:spLocks noGrp="1"/>
          </p:cNvSpPr>
          <p:nvPr>
            <p:ph type="sldNum" sz="quarter" idx="4"/>
          </p:nvPr>
        </p:nvSpPr>
        <p:spPr>
          <a:xfrm>
            <a:off x="7231721" y="10425450"/>
            <a:ext cx="383229" cy="370938"/>
          </a:xfrm>
        </p:spPr>
        <p:txBody>
          <a:bodyPr/>
          <a:lstStyle/>
          <a:p>
            <a:pPr algn="ctr"/>
            <a:fld id="{9C527BFA-2C0E-4CEC-B6A5-913A56FEF4B4}" type="slidenum">
              <a:rPr lang="fr-CA" smtClean="0"/>
              <a:pPr algn="ctr"/>
              <a:t>3</a:t>
            </a:fld>
            <a:endParaRPr lang="fr-CA" dirty="0"/>
          </a:p>
        </p:txBody>
      </p:sp>
      <p:sp>
        <p:nvSpPr>
          <p:cNvPr id="17" name="Text Placeholder 16">
            <a:extLst>
              <a:ext uri="{FF2B5EF4-FFF2-40B4-BE49-F238E27FC236}">
                <a16:creationId xmlns:a16="http://schemas.microsoft.com/office/drawing/2014/main" id="{D250E396-C438-FBE3-3129-41335D6DF70E}"/>
              </a:ext>
            </a:extLst>
          </p:cNvPr>
          <p:cNvSpPr>
            <a:spLocks noGrp="1"/>
          </p:cNvSpPr>
          <p:nvPr>
            <p:ph type="body" sz="quarter" idx="14"/>
          </p:nvPr>
        </p:nvSpPr>
        <p:spPr/>
        <p:txBody>
          <a:bodyPr/>
          <a:lstStyle/>
          <a:p>
            <a:r>
              <a:rPr lang="en-US" dirty="0"/>
              <a:t>01</a:t>
            </a:r>
          </a:p>
        </p:txBody>
      </p:sp>
      <p:pic>
        <p:nvPicPr>
          <p:cNvPr id="8" name="Picture Placeholder 7" descr="Person blowing flower">
            <a:extLst>
              <a:ext uri="{FF2B5EF4-FFF2-40B4-BE49-F238E27FC236}">
                <a16:creationId xmlns:a16="http://schemas.microsoft.com/office/drawing/2014/main" id="{AF934FF1-0B69-7C4F-503E-B76A149666F5}"/>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b="-207"/>
          <a:stretch/>
        </p:blipFill>
        <p:spPr>
          <a:xfrm>
            <a:off x="0" y="2924295"/>
            <a:ext cx="3621157" cy="7241015"/>
          </a:xfrm>
        </p:spPr>
      </p:pic>
    </p:spTree>
    <p:extLst>
      <p:ext uri="{BB962C8B-B14F-4D97-AF65-F5344CB8AC3E}">
        <p14:creationId xmlns:p14="http://schemas.microsoft.com/office/powerpoint/2010/main" val="1955347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4B9E5-9FFE-D91F-95CF-AAC9E3922D5D}"/>
              </a:ext>
            </a:extLst>
          </p:cNvPr>
          <p:cNvSpPr>
            <a:spLocks noGrp="1"/>
          </p:cNvSpPr>
          <p:nvPr>
            <p:ph type="body" sz="quarter" idx="32"/>
          </p:nvPr>
        </p:nvSpPr>
        <p:spPr>
          <a:xfrm>
            <a:off x="532400" y="7365075"/>
            <a:ext cx="6526988" cy="2564297"/>
          </a:xfrm>
        </p:spPr>
        <p:txBody>
          <a:bodyPr/>
          <a:lstStyle/>
          <a:p>
            <a:r>
              <a:rPr lang="en-US" sz="1200" dirty="0"/>
              <a:t>Sierra y Sol, the first of them, was born with the mission of bringing nature closer to visitors, guiding, teaching, sharing knowledge, and enjoyment of natural areas. It has been carrying out this work of creating interpreted itineraries since 2014 but soon found that its market should be expanded with multi-day trips, an activity that requires a license as a Travel Agency. Therefore, I founded </a:t>
            </a:r>
            <a:r>
              <a:rPr lang="en-US" sz="1200" dirty="0" err="1"/>
              <a:t>Ecoturismo</a:t>
            </a:r>
            <a:r>
              <a:rPr lang="en-US" sz="1200" dirty="0"/>
              <a:t> Granada Travel Agency in 2018, designing, selling &amp; generally guiding groups through different areas.</a:t>
            </a:r>
          </a:p>
          <a:p>
            <a:r>
              <a:rPr lang="en-US" sz="1200" dirty="0"/>
              <a:t>Since the beginning of my activity in ecotourism, I joined and became actively involved in the European Charter for Sustainable Tourism in Sierra Nevada. I am currently the president of the Charter Forum Association.</a:t>
            </a:r>
          </a:p>
          <a:p>
            <a:r>
              <a:rPr lang="en-US" sz="1200" dirty="0"/>
              <a:t>My promotion work is not only restricted to my work as a guide, but throughout my life, I have collaborated in many didactic and scientific publications related to natural areas.</a:t>
            </a:r>
          </a:p>
          <a:p>
            <a:endParaRPr lang="en-IE" sz="1200" dirty="0"/>
          </a:p>
          <a:p>
            <a:r>
              <a:rPr lang="en-US" sz="1200" b="1" dirty="0"/>
              <a:t>Why Tourism?</a:t>
            </a:r>
          </a:p>
          <a:p>
            <a:r>
              <a:rPr lang="en-US" sz="1200" dirty="0"/>
              <a:t>Tourism is a window to different cultures, a tunnel of learning, of personal re-positioning in our world. It is an essential economic activity but, most importantly, it is a transformative, enriching activity that can lead us to positions of understanding of the planet and, therefore, to be more proactive in the dense cultural and natural heritage.</a:t>
            </a:r>
          </a:p>
          <a:p>
            <a:endParaRPr lang="en-IE" sz="1200" dirty="0"/>
          </a:p>
        </p:txBody>
      </p:sp>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32400" y="5367765"/>
            <a:ext cx="6526988" cy="1064757"/>
          </a:xfrm>
        </p:spPr>
        <p:txBody>
          <a:bodyPr/>
          <a:lstStyle/>
          <a:p>
            <a:r>
              <a:rPr lang="en-US" b="1" u="sng" dirty="0"/>
              <a:t>Brief Introduction</a:t>
            </a:r>
          </a:p>
          <a:p>
            <a:r>
              <a:rPr lang="en-US" dirty="0"/>
              <a:t>Teaching and Environmental education and business have been the two main professional lines at the center of my life. During my first professional stage, I taught Biology and Geology in public schools and after 11 years as a teacher I started my entrepreneurial life: first with an environmental consultancy for another 11 years and later creating two companies in the world of ecotourism.</a:t>
            </a:r>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259863" y="835682"/>
            <a:ext cx="4533877" cy="2289739"/>
          </a:xfrm>
        </p:spPr>
        <p:txBody>
          <a:bodyPr/>
          <a:lstStyle/>
          <a:p>
            <a:pPr>
              <a:lnSpc>
                <a:spcPct val="100000"/>
              </a:lnSpc>
            </a:pPr>
            <a:r>
              <a:rPr lang="en-IE" sz="3600" dirty="0"/>
              <a:t>Maria Teresa Madrona Moreno </a:t>
            </a:r>
            <a:r>
              <a:rPr lang="en-IE" sz="2400" dirty="0"/>
              <a:t>– </a:t>
            </a:r>
          </a:p>
          <a:p>
            <a:pPr>
              <a:lnSpc>
                <a:spcPct val="100000"/>
              </a:lnSpc>
            </a:pPr>
            <a:r>
              <a:rPr lang="es-ES" sz="2400" dirty="0"/>
              <a:t>Director </a:t>
            </a:r>
            <a:r>
              <a:rPr lang="es-ES" sz="2400" dirty="0" err="1"/>
              <a:t>of</a:t>
            </a:r>
            <a:r>
              <a:rPr lang="es-ES" sz="2400" dirty="0"/>
              <a:t> Ecoturismo Granada AV &amp; Sierra y Sol</a:t>
            </a:r>
            <a:endParaRPr lang="en-IE" sz="2400" dirty="0"/>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a:xfrm>
            <a:off x="259863" y="3281259"/>
            <a:ext cx="3257392" cy="522755"/>
          </a:xfrm>
        </p:spPr>
        <p:txBody>
          <a:bodyPr/>
          <a:lstStyle/>
          <a:p>
            <a:r>
              <a:rPr lang="en-IE" sz="1800" b="1" dirty="0"/>
              <a:t>SPAIN</a:t>
            </a:r>
          </a:p>
        </p:txBody>
      </p:sp>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30</a:t>
            </a:fld>
            <a:endParaRPr lang="fr-CA" dirty="0"/>
          </a:p>
        </p:txBody>
      </p:sp>
      <p:pic>
        <p:nvPicPr>
          <p:cNvPr id="11" name="Picture Placeholder 10">
            <a:extLst>
              <a:ext uri="{FF2B5EF4-FFF2-40B4-BE49-F238E27FC236}">
                <a16:creationId xmlns:a16="http://schemas.microsoft.com/office/drawing/2014/main" id="{46104E82-923C-2C98-95F8-9FFAD74B0EB3}"/>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25310" r="26408"/>
          <a:stretch/>
        </p:blipFill>
        <p:spPr>
          <a:xfrm>
            <a:off x="4258320" y="-1"/>
            <a:ext cx="3541182" cy="6432523"/>
          </a:xfrm>
        </p:spPr>
      </p:pic>
    </p:spTree>
    <p:extLst>
      <p:ext uri="{BB962C8B-B14F-4D97-AF65-F5344CB8AC3E}">
        <p14:creationId xmlns:p14="http://schemas.microsoft.com/office/powerpoint/2010/main" val="1202677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1EA2F2-F3BB-ED00-B820-2FAACB4D431F}"/>
              </a:ext>
            </a:extLst>
          </p:cNvPr>
          <p:cNvSpPr>
            <a:spLocks noGrp="1"/>
          </p:cNvSpPr>
          <p:nvPr>
            <p:ph type="body" sz="quarter" idx="32"/>
          </p:nvPr>
        </p:nvSpPr>
        <p:spPr>
          <a:xfrm>
            <a:off x="578472" y="1573967"/>
            <a:ext cx="6526988" cy="8819133"/>
          </a:xfrm>
        </p:spPr>
        <p:txBody>
          <a:bodyPr/>
          <a:lstStyle/>
          <a:p>
            <a:r>
              <a:rPr lang="en-US" sz="1200" b="1" dirty="0"/>
              <a:t>Why Sustainability?</a:t>
            </a:r>
          </a:p>
          <a:p>
            <a:r>
              <a:rPr lang="en-US" sz="1200" dirty="0"/>
              <a:t>Women play a more significant role in ecotourism and rural tourism. Many of the companies that offer ecotourism are run by women, especially the lodgings in rural areas are usually managed by women. Women are at the center of rural life because they are usually the protagonists of multiple artisan tasks and the repository of much of the traditional knowledge on which the ecotourism experience is based. Women create social ties that generate work networks and links with the territory with greater strength and efficiency than men.</a:t>
            </a:r>
          </a:p>
          <a:p>
            <a:r>
              <a:rPr lang="en-US" sz="1200" dirty="0"/>
              <a:t>For me, sustainability is imperative in all economic activities because if we cannot sustain the economy of the people and the resources on which it is based, the activity itself will disappear. For its part, </a:t>
            </a:r>
            <a:r>
              <a:rPr lang="en-US" sz="1200" b="1" dirty="0"/>
              <a:t>ecotourism is the only possible form of tourism in nature. It informs, teaches, raises awareness and makes tourists enjoy themselves while conserving resources and sustaining local communities.</a:t>
            </a:r>
          </a:p>
          <a:p>
            <a:r>
              <a:rPr lang="en-US" sz="1200" dirty="0"/>
              <a:t>The fight against climate change is urgent because essential resources for life are at stake. Climate change and justice, poverty, quality of life, go hand in hand and, therefore, this is an opportunity to achieve important and unavoidable objectives for our future.</a:t>
            </a:r>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r>
              <a:rPr lang="en-US" sz="1200" b="1" dirty="0"/>
              <a:t>Achievements Up To Now </a:t>
            </a:r>
          </a:p>
          <a:p>
            <a:r>
              <a:rPr lang="en-US" sz="1200" dirty="0"/>
              <a:t>Hundreds of clients have lived with us a different experience. They have learned to read the landscape, to understand the relationships between ecosystems and societies, they have lived a real and authentic tourism immersion in the natural areas they visit. When a client tells you that now they understand and feel nature in a different way, that they find meaning in conservation, it is a great reward for us.</a:t>
            </a:r>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r>
              <a:rPr lang="en-US" sz="1200" b="1" dirty="0"/>
              <a:t>Next Steps/Future Vision</a:t>
            </a:r>
          </a:p>
          <a:p>
            <a:r>
              <a:rPr lang="en-US" sz="1200" dirty="0"/>
              <a:t>We must continue to work on understanding the impact and footprint of our activities and we must continue to invest in conservation projects. Prevention measures can be improved and so can mitigation measures.</a:t>
            </a:r>
          </a:p>
          <a:p>
            <a:endParaRPr lang="en-US" sz="1200" dirty="0"/>
          </a:p>
        </p:txBody>
      </p:sp>
      <p:sp>
        <p:nvSpPr>
          <p:cNvPr id="5" name="Slide Number Placeholder 4">
            <a:extLst>
              <a:ext uri="{FF2B5EF4-FFF2-40B4-BE49-F238E27FC236}">
                <a16:creationId xmlns:a16="http://schemas.microsoft.com/office/drawing/2014/main" id="{64C0B4D3-00A9-6000-4824-0093E74D269C}"/>
              </a:ext>
            </a:extLst>
          </p:cNvPr>
          <p:cNvSpPr>
            <a:spLocks noGrp="1"/>
          </p:cNvSpPr>
          <p:nvPr>
            <p:ph type="sldNum" sz="quarter" idx="4"/>
          </p:nvPr>
        </p:nvSpPr>
        <p:spPr/>
        <p:txBody>
          <a:bodyPr/>
          <a:lstStyle/>
          <a:p>
            <a:fld id="{9C527BFA-2C0E-4CEC-B6A5-913A56FEF4B4}" type="slidenum">
              <a:rPr lang="fr-CA" smtClean="0"/>
              <a:pPr/>
              <a:t>31</a:t>
            </a:fld>
            <a:endParaRPr lang="fr-CA" dirty="0"/>
          </a:p>
        </p:txBody>
      </p:sp>
      <p:sp>
        <p:nvSpPr>
          <p:cNvPr id="6" name="Text Placeholder 2">
            <a:extLst>
              <a:ext uri="{FF2B5EF4-FFF2-40B4-BE49-F238E27FC236}">
                <a16:creationId xmlns:a16="http://schemas.microsoft.com/office/drawing/2014/main" id="{FFD453FA-42EC-132B-E4A4-8507B67486FB}"/>
              </a:ext>
            </a:extLst>
          </p:cNvPr>
          <p:cNvSpPr>
            <a:spLocks noGrp="1"/>
          </p:cNvSpPr>
          <p:nvPr>
            <p:ph type="body" sz="quarter" idx="34"/>
          </p:nvPr>
        </p:nvSpPr>
        <p:spPr>
          <a:xfrm>
            <a:off x="577660" y="1013970"/>
            <a:ext cx="6527800" cy="559997"/>
          </a:xfrm>
        </p:spPr>
        <p:txBody>
          <a:bodyPr/>
          <a:lstStyle/>
          <a:p>
            <a:r>
              <a:rPr lang="en-IE" sz="1800" b="1" dirty="0"/>
              <a:t>M Teresa Madrona Moreno - continued</a:t>
            </a:r>
          </a:p>
        </p:txBody>
      </p:sp>
      <p:grpSp>
        <p:nvGrpSpPr>
          <p:cNvPr id="3" name="Group 2">
            <a:extLst>
              <a:ext uri="{FF2B5EF4-FFF2-40B4-BE49-F238E27FC236}">
                <a16:creationId xmlns:a16="http://schemas.microsoft.com/office/drawing/2014/main" id="{1A4E8DAE-D333-EB04-921A-3E2C7D064BED}"/>
              </a:ext>
            </a:extLst>
          </p:cNvPr>
          <p:cNvGrpSpPr/>
          <p:nvPr/>
        </p:nvGrpSpPr>
        <p:grpSpPr>
          <a:xfrm>
            <a:off x="4145375" y="6924633"/>
            <a:ext cx="3005500" cy="3001770"/>
            <a:chOff x="7252897" y="4427673"/>
            <a:chExt cx="3005500" cy="2610517"/>
          </a:xfrm>
        </p:grpSpPr>
        <p:sp>
          <p:nvSpPr>
            <p:cNvPr id="4" name="TextBox 3">
              <a:extLst>
                <a:ext uri="{FF2B5EF4-FFF2-40B4-BE49-F238E27FC236}">
                  <a16:creationId xmlns:a16="http://schemas.microsoft.com/office/drawing/2014/main" id="{90220CEB-D1AA-ECE3-A748-F8F08565FA9D}"/>
                </a:ext>
              </a:extLst>
            </p:cNvPr>
            <p:cNvSpPr txBox="1"/>
            <p:nvPr/>
          </p:nvSpPr>
          <p:spPr>
            <a:xfrm>
              <a:off x="7338264" y="5218472"/>
              <a:ext cx="2920133" cy="1391836"/>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IE" sz="1400" dirty="0">
                  <a:solidFill>
                    <a:srgbClr val="90278E"/>
                  </a:solidFill>
                  <a:hlinkClick r:id="rId2">
                    <a:extLst>
                      <a:ext uri="{A12FA001-AC4F-418D-AE19-62706E023703}">
                        <ahyp:hlinkClr xmlns:ahyp="http://schemas.microsoft.com/office/drawing/2018/hyperlinkcolor" val="tx"/>
                      </a:ext>
                    </a:extLst>
                  </a:hlinkClick>
                </a:rPr>
                <a:t>Website: Sierra y Sol</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3">
                    <a:extLst>
                      <a:ext uri="{A12FA001-AC4F-418D-AE19-62706E023703}">
                        <ahyp:hlinkClr xmlns:ahyp="http://schemas.microsoft.com/office/drawing/2018/hyperlinkcolor" val="tx"/>
                      </a:ext>
                    </a:extLst>
                  </a:hlinkClick>
                </a:rPr>
                <a:t>Website: Eco Turismo Granada</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4">
                    <a:extLst>
                      <a:ext uri="{A12FA001-AC4F-418D-AE19-62706E023703}">
                        <ahyp:hlinkClr xmlns:ahyp="http://schemas.microsoft.com/office/drawing/2018/hyperlinkcolor" val="tx"/>
                      </a:ext>
                    </a:extLst>
                  </a:hlinkClick>
                </a:rPr>
                <a:t>LinkedIn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5">
                    <a:extLst>
                      <a:ext uri="{A12FA001-AC4F-418D-AE19-62706E023703}">
                        <ahyp:hlinkClr xmlns:ahyp="http://schemas.microsoft.com/office/drawing/2018/hyperlinkcolor" val="tx"/>
                      </a:ext>
                    </a:extLst>
                  </a:hlinkClick>
                </a:rPr>
                <a:t>Facebook</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6">
                    <a:extLst>
                      <a:ext uri="{A12FA001-AC4F-418D-AE19-62706E023703}">
                        <ahyp:hlinkClr xmlns:ahyp="http://schemas.microsoft.com/office/drawing/2018/hyperlinkcolor" val="tx"/>
                      </a:ext>
                    </a:extLst>
                  </a:hlinkClick>
                </a:rPr>
                <a:t>Instagram</a:t>
              </a:r>
              <a:endParaRPr lang="en-US" sz="1400" dirty="0">
                <a:solidFill>
                  <a:srgbClr val="90278E"/>
                </a:solidFill>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Twitter – Eco Turismo</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latin typeface="Calibri" panose="020F0502020204030204" pitchFamily="34" charset="0"/>
                  <a:ea typeface="Times New Roman" panose="02020603050405020304" pitchFamily="18" charset="0"/>
                  <a:hlinkClick r:id="rId8">
                    <a:extLst>
                      <a:ext uri="{A12FA001-AC4F-418D-AE19-62706E023703}">
                        <ahyp:hlinkClr xmlns:ahyp="http://schemas.microsoft.com/office/drawing/2018/hyperlinkcolor" val="tx"/>
                      </a:ext>
                    </a:extLst>
                  </a:hlinkClick>
                </a:rPr>
                <a:t>YouTube</a:t>
              </a:r>
              <a:endParaRPr lang="en-GB" sz="1400" dirty="0">
                <a:solidFill>
                  <a:srgbClr val="90278E"/>
                </a:solidFill>
                <a:effectLst/>
                <a:latin typeface="Calibri" panose="020F0502020204030204" pitchFamily="34" charset="0"/>
                <a:ea typeface="Times New Roman" panose="02020603050405020304" pitchFamily="18" charset="0"/>
              </a:endParaRPr>
            </a:p>
          </p:txBody>
        </p:sp>
        <p:sp>
          <p:nvSpPr>
            <p:cNvPr id="7" name="Rounded Rectangle 45">
              <a:extLst>
                <a:ext uri="{FF2B5EF4-FFF2-40B4-BE49-F238E27FC236}">
                  <a16:creationId xmlns:a16="http://schemas.microsoft.com/office/drawing/2014/main" id="{7585C230-27DD-37AB-F174-CF5E65730DED}"/>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0D74A1B-34E4-758C-B2F5-9DC5D4A8781A}"/>
                </a:ext>
              </a:extLst>
            </p:cNvPr>
            <p:cNvSpPr txBox="1"/>
            <p:nvPr/>
          </p:nvSpPr>
          <p:spPr>
            <a:xfrm>
              <a:off x="7375794" y="4523447"/>
              <a:ext cx="2337968" cy="321193"/>
            </a:xfrm>
            <a:prstGeom prst="rect">
              <a:avLst/>
            </a:prstGeom>
            <a:noFill/>
          </p:spPr>
          <p:txBody>
            <a:bodyPr wrap="square">
              <a:spAutoFit/>
            </a:bodyPr>
            <a:lstStyle/>
            <a:p>
              <a:pPr algn="just" fontAlgn="base"/>
              <a:r>
                <a:rPr lang="en-GB" b="1" dirty="0">
                  <a:solidFill>
                    <a:schemeClr val="bg1"/>
                  </a:solidFill>
                  <a:highlight>
                    <a:srgbClr val="F15B2A"/>
                  </a:highlight>
                  <a:latin typeface="Calibri" panose="020F0502020204030204" pitchFamily="34" charset="0"/>
                  <a:ea typeface="Times New Roman" panose="02020603050405020304" pitchFamily="18" charset="0"/>
                </a:rPr>
                <a:t> RELEVANT </a:t>
              </a:r>
              <a:r>
                <a:rPr lang="en-GB" b="1" dirty="0">
                  <a:solidFill>
                    <a:schemeClr val="bg1"/>
                  </a:solidFill>
                  <a:effectLst/>
                  <a:highlight>
                    <a:srgbClr val="F15B2A"/>
                  </a:highlight>
                  <a:latin typeface="Calibri" panose="020F0502020204030204" pitchFamily="34" charset="0"/>
                  <a:ea typeface="Times New Roman" panose="02020603050405020304" pitchFamily="18" charset="0"/>
                </a:rPr>
                <a:t>LINKS</a:t>
              </a:r>
              <a:r>
                <a:rPr lang="en-GB" b="1" dirty="0">
                  <a:solidFill>
                    <a:srgbClr val="F15B2A"/>
                  </a:solidFill>
                  <a:effectLst/>
                  <a:highlight>
                    <a:srgbClr val="F15B2A"/>
                  </a:highlight>
                  <a:latin typeface="Calibri" panose="020F0502020204030204" pitchFamily="34" charset="0"/>
                  <a:ea typeface="Times New Roman" panose="02020603050405020304" pitchFamily="18" charset="0"/>
                </a:rPr>
                <a:t>.</a:t>
              </a:r>
              <a:r>
                <a:rPr lang="en-GB" dirty="0">
                  <a:solidFill>
                    <a:schemeClr val="bg1"/>
                  </a:solidFill>
                  <a:effectLst/>
                  <a:highlight>
                    <a:srgbClr val="F15B2A"/>
                  </a:highlight>
                  <a:latin typeface="Calibri" panose="020F0502020204030204" pitchFamily="34" charset="0"/>
                  <a:ea typeface="Times New Roman" panose="02020603050405020304" pitchFamily="18" charset="0"/>
                </a:rPr>
                <a:t> </a:t>
              </a:r>
            </a:p>
          </p:txBody>
        </p:sp>
        <p:sp>
          <p:nvSpPr>
            <p:cNvPr id="9" name="Rectangle 8">
              <a:extLst>
                <a:ext uri="{FF2B5EF4-FFF2-40B4-BE49-F238E27FC236}">
                  <a16:creationId xmlns:a16="http://schemas.microsoft.com/office/drawing/2014/main" id="{41E0121D-5BF4-E840-DDC9-FE768BBBE8B6}"/>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aphic 2">
              <a:extLst>
                <a:ext uri="{FF2B5EF4-FFF2-40B4-BE49-F238E27FC236}">
                  <a16:creationId xmlns:a16="http://schemas.microsoft.com/office/drawing/2014/main" id="{31EF30F9-68A1-6BA0-9C5B-E96E287F6079}"/>
                </a:ext>
              </a:extLst>
            </p:cNvPr>
            <p:cNvGrpSpPr/>
            <p:nvPr/>
          </p:nvGrpSpPr>
          <p:grpSpPr>
            <a:xfrm>
              <a:off x="9480073" y="4427673"/>
              <a:ext cx="555180" cy="555173"/>
              <a:chOff x="10387608" y="788458"/>
              <a:chExt cx="896094" cy="896083"/>
            </a:xfrm>
            <a:solidFill>
              <a:srgbClr val="C5198A"/>
            </a:solidFill>
          </p:grpSpPr>
          <p:grpSp>
            <p:nvGrpSpPr>
              <p:cNvPr id="11" name="Graphic 2">
                <a:extLst>
                  <a:ext uri="{FF2B5EF4-FFF2-40B4-BE49-F238E27FC236}">
                    <a16:creationId xmlns:a16="http://schemas.microsoft.com/office/drawing/2014/main" id="{DF98C75D-5FA7-B320-C0CD-1816DAEE3B0A}"/>
                  </a:ext>
                </a:extLst>
              </p:cNvPr>
              <p:cNvGrpSpPr/>
              <p:nvPr/>
            </p:nvGrpSpPr>
            <p:grpSpPr>
              <a:xfrm>
                <a:off x="10647765" y="1164229"/>
                <a:ext cx="375781" cy="505860"/>
                <a:chOff x="10647765" y="1164229"/>
                <a:chExt cx="375781" cy="505860"/>
              </a:xfrm>
              <a:grpFill/>
            </p:grpSpPr>
            <p:sp>
              <p:nvSpPr>
                <p:cNvPr id="17" name="Freeform 55">
                  <a:extLst>
                    <a:ext uri="{FF2B5EF4-FFF2-40B4-BE49-F238E27FC236}">
                      <a16:creationId xmlns:a16="http://schemas.microsoft.com/office/drawing/2014/main" id="{B6C56554-6737-A289-69DB-F6285CDA01DD}"/>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56">
                  <a:extLst>
                    <a:ext uri="{FF2B5EF4-FFF2-40B4-BE49-F238E27FC236}">
                      <a16:creationId xmlns:a16="http://schemas.microsoft.com/office/drawing/2014/main" id="{7E8365D9-63F6-E428-514D-1EFF8DF40B0E}"/>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57">
                  <a:extLst>
                    <a:ext uri="{FF2B5EF4-FFF2-40B4-BE49-F238E27FC236}">
                      <a16:creationId xmlns:a16="http://schemas.microsoft.com/office/drawing/2014/main" id="{EEEA3564-9A5E-560A-C6D6-9228933C46A6}"/>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2" name="Graphic 2">
                <a:extLst>
                  <a:ext uri="{FF2B5EF4-FFF2-40B4-BE49-F238E27FC236}">
                    <a16:creationId xmlns:a16="http://schemas.microsoft.com/office/drawing/2014/main" id="{D5379ABB-695C-00AF-50DF-02DC0082B733}"/>
                  </a:ext>
                </a:extLst>
              </p:cNvPr>
              <p:cNvGrpSpPr/>
              <p:nvPr/>
            </p:nvGrpSpPr>
            <p:grpSpPr>
              <a:xfrm>
                <a:off x="10387608" y="788458"/>
                <a:ext cx="896094" cy="896083"/>
                <a:chOff x="10387608" y="788458"/>
                <a:chExt cx="896094" cy="896083"/>
              </a:xfrm>
              <a:grpFill/>
            </p:grpSpPr>
            <p:sp>
              <p:nvSpPr>
                <p:cNvPr id="13" name="Freeform 51">
                  <a:extLst>
                    <a:ext uri="{FF2B5EF4-FFF2-40B4-BE49-F238E27FC236}">
                      <a16:creationId xmlns:a16="http://schemas.microsoft.com/office/drawing/2014/main" id="{A4287E75-38C2-F175-684E-126F8958D605}"/>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52">
                  <a:extLst>
                    <a:ext uri="{FF2B5EF4-FFF2-40B4-BE49-F238E27FC236}">
                      <a16:creationId xmlns:a16="http://schemas.microsoft.com/office/drawing/2014/main" id="{9AA9EE65-C045-AA82-8821-9AC0BE498A37}"/>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53">
                  <a:extLst>
                    <a:ext uri="{FF2B5EF4-FFF2-40B4-BE49-F238E27FC236}">
                      <a16:creationId xmlns:a16="http://schemas.microsoft.com/office/drawing/2014/main" id="{0739E02D-602F-4F79-0014-861D2E3382A1}"/>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54">
                  <a:extLst>
                    <a:ext uri="{FF2B5EF4-FFF2-40B4-BE49-F238E27FC236}">
                      <a16:creationId xmlns:a16="http://schemas.microsoft.com/office/drawing/2014/main" id="{E56455FA-1225-05CB-A5ED-56C776FEB266}"/>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pic>
        <p:nvPicPr>
          <p:cNvPr id="21" name="Picture 20">
            <a:extLst>
              <a:ext uri="{FF2B5EF4-FFF2-40B4-BE49-F238E27FC236}">
                <a16:creationId xmlns:a16="http://schemas.microsoft.com/office/drawing/2014/main" id="{2C74FCAB-7A4D-9994-B0FC-C97403467EFB}"/>
              </a:ext>
            </a:extLst>
          </p:cNvPr>
          <p:cNvPicPr>
            <a:picLocks noChangeAspect="1"/>
          </p:cNvPicPr>
          <p:nvPr/>
        </p:nvPicPr>
        <p:blipFill>
          <a:blip r:embed="rId9"/>
          <a:stretch>
            <a:fillRect/>
          </a:stretch>
        </p:blipFill>
        <p:spPr>
          <a:xfrm>
            <a:off x="624861" y="7019791"/>
            <a:ext cx="3112181" cy="2999633"/>
          </a:xfrm>
          <a:prstGeom prst="rect">
            <a:avLst/>
          </a:prstGeom>
        </p:spPr>
      </p:pic>
      <p:sp>
        <p:nvSpPr>
          <p:cNvPr id="23" name="TextBox 22">
            <a:extLst>
              <a:ext uri="{FF2B5EF4-FFF2-40B4-BE49-F238E27FC236}">
                <a16:creationId xmlns:a16="http://schemas.microsoft.com/office/drawing/2014/main" id="{FA3DEC43-4019-A64D-19FE-00493B0FD059}"/>
              </a:ext>
            </a:extLst>
          </p:cNvPr>
          <p:cNvSpPr txBox="1"/>
          <p:nvPr/>
        </p:nvSpPr>
        <p:spPr>
          <a:xfrm>
            <a:off x="3885963" y="3983079"/>
            <a:ext cx="3264912" cy="1323439"/>
          </a:xfrm>
          <a:prstGeom prst="rect">
            <a:avLst/>
          </a:prstGeom>
          <a:noFill/>
        </p:spPr>
        <p:txBody>
          <a:bodyPr wrap="square">
            <a:spAutoFit/>
          </a:bodyPr>
          <a:lstStyle/>
          <a:p>
            <a:pPr algn="ctr"/>
            <a:r>
              <a:rPr lang="en-US" sz="2000" b="1" i="1" dirty="0">
                <a:solidFill>
                  <a:srgbClr val="90278E"/>
                </a:solidFill>
                <a:effectLst/>
                <a:latin typeface="Content"/>
              </a:rPr>
              <a:t>Tourism in nature can generate an impact, but it is also part of the solution to the impacts.</a:t>
            </a:r>
            <a:endParaRPr lang="en-IE" sz="2000" b="1" i="1" dirty="0">
              <a:solidFill>
                <a:srgbClr val="90278E"/>
              </a:solidFill>
            </a:endParaRPr>
          </a:p>
        </p:txBody>
      </p:sp>
      <p:grpSp>
        <p:nvGrpSpPr>
          <p:cNvPr id="24" name="Group 23">
            <a:extLst>
              <a:ext uri="{FF2B5EF4-FFF2-40B4-BE49-F238E27FC236}">
                <a16:creationId xmlns:a16="http://schemas.microsoft.com/office/drawing/2014/main" id="{78695C05-94F4-F0CA-2D86-AA04C888D679}"/>
              </a:ext>
            </a:extLst>
          </p:cNvPr>
          <p:cNvGrpSpPr/>
          <p:nvPr/>
        </p:nvGrpSpPr>
        <p:grpSpPr>
          <a:xfrm>
            <a:off x="6587460" y="3439337"/>
            <a:ext cx="1081908" cy="657623"/>
            <a:chOff x="3400450" y="986392"/>
            <a:chExt cx="1487826" cy="1083162"/>
          </a:xfrm>
          <a:solidFill>
            <a:srgbClr val="F15B2A"/>
          </a:solidFill>
        </p:grpSpPr>
        <p:sp>
          <p:nvSpPr>
            <p:cNvPr id="25" name="Freeform 17">
              <a:extLst>
                <a:ext uri="{FF2B5EF4-FFF2-40B4-BE49-F238E27FC236}">
                  <a16:creationId xmlns:a16="http://schemas.microsoft.com/office/drawing/2014/main" id="{B4A47C7C-4237-2D65-2870-0AE5FF359E6F}"/>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grpFill/>
            <a:ln w="8971" cap="flat">
              <a:noFill/>
              <a:prstDash val="solid"/>
              <a:miter/>
            </a:ln>
          </p:spPr>
          <p:txBody>
            <a:bodyPr rtlCol="0" anchor="ctr"/>
            <a:lstStyle/>
            <a:p>
              <a:endParaRPr lang="en-US" dirty="0">
                <a:solidFill>
                  <a:srgbClr val="90278E"/>
                </a:solidFill>
              </a:endParaRPr>
            </a:p>
          </p:txBody>
        </p:sp>
        <p:sp>
          <p:nvSpPr>
            <p:cNvPr id="26" name="Freeform 18">
              <a:extLst>
                <a:ext uri="{FF2B5EF4-FFF2-40B4-BE49-F238E27FC236}">
                  <a16:creationId xmlns:a16="http://schemas.microsoft.com/office/drawing/2014/main" id="{DD61AC87-AF8A-ACA7-3FC6-4865FC2A6A9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00D4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4188190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4B9E5-9FFE-D91F-95CF-AAC9E3922D5D}"/>
              </a:ext>
            </a:extLst>
          </p:cNvPr>
          <p:cNvSpPr>
            <a:spLocks noGrp="1"/>
          </p:cNvSpPr>
          <p:nvPr>
            <p:ph type="body" sz="quarter" idx="32"/>
          </p:nvPr>
        </p:nvSpPr>
        <p:spPr>
          <a:xfrm>
            <a:off x="532400" y="7480092"/>
            <a:ext cx="6526988" cy="2564297"/>
          </a:xfrm>
        </p:spPr>
        <p:txBody>
          <a:bodyPr/>
          <a:lstStyle/>
          <a:p>
            <a:r>
              <a:rPr lang="en-US" sz="1200" dirty="0"/>
              <a:t>Mary’s career spans almost 60 years, and the Centre will animate her legacy to inspire future generations – educating, informing and </a:t>
            </a:r>
            <a:r>
              <a:rPr lang="en-US" sz="1200" dirty="0" err="1"/>
              <a:t>catalysing</a:t>
            </a:r>
            <a:r>
              <a:rPr lang="en-US" sz="1200" dirty="0"/>
              <a:t> change for good in our community here in Ballina and amongst visitors to the Centre – both in person and online. </a:t>
            </a:r>
          </a:p>
          <a:p>
            <a:r>
              <a:rPr lang="en-US" sz="1200" dirty="0"/>
              <a:t>I am Susan Heffernan, the Project Manager at the Mary Robinson Centre. In reaching this stage of my career, there have been some challenges. Among them, are the challenges faced in working in small SMEs, such as the lack of opportunities for career progression, and the relatively low-paid and casual roles offered in the sector outside of public service. The tourism sector (in advisory / consultancy / project management) is largely sole trader and smaller consultancies, so entrepreneurship is the only real career advancement opportunity.</a:t>
            </a:r>
          </a:p>
          <a:p>
            <a:endParaRPr lang="en-IE" sz="1200" dirty="0"/>
          </a:p>
          <a:p>
            <a:r>
              <a:rPr lang="en-US" sz="1200" b="1" dirty="0"/>
              <a:t>Why Tourism?</a:t>
            </a:r>
          </a:p>
          <a:p>
            <a:r>
              <a:rPr lang="en-US" sz="1200" b="1" dirty="0"/>
              <a:t>Tourism presents great opportunities and also great challenges for communities, </a:t>
            </a:r>
            <a:r>
              <a:rPr lang="en-US" sz="1200" dirty="0"/>
              <a:t>both in terms of the capacity to sustain volume of visitors and their potential negative/positive impacts on local community and environment. Equally, the aviation industry is a key challenge in emissions and pollution.</a:t>
            </a:r>
          </a:p>
        </p:txBody>
      </p:sp>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32400" y="5367765"/>
            <a:ext cx="6526988" cy="1064757"/>
          </a:xfrm>
        </p:spPr>
        <p:txBody>
          <a:bodyPr/>
          <a:lstStyle/>
          <a:p>
            <a:r>
              <a:rPr lang="en-US" b="1" u="sng" dirty="0"/>
              <a:t>Brief Introduction</a:t>
            </a:r>
          </a:p>
          <a:p>
            <a:r>
              <a:rPr lang="en-US" dirty="0"/>
              <a:t>Mary Robinson is one of Ireland’s most accomplished leaders, both in Ireland and internationally. She transformed Ireland’s presidency and brought far-reaching social change to Ireland. Her post-Presidency career has seen her advocate for human rights, climate justice and a sustainable approach to development that </a:t>
            </a:r>
            <a:r>
              <a:rPr lang="en-US" dirty="0" err="1"/>
              <a:t>recognises</a:t>
            </a:r>
            <a:r>
              <a:rPr lang="en-US" dirty="0"/>
              <a:t> our global responsibility to each other</a:t>
            </a:r>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488499" y="863324"/>
            <a:ext cx="3888629" cy="2289739"/>
          </a:xfrm>
        </p:spPr>
        <p:txBody>
          <a:bodyPr/>
          <a:lstStyle/>
          <a:p>
            <a:pPr>
              <a:lnSpc>
                <a:spcPct val="100000"/>
              </a:lnSpc>
            </a:pPr>
            <a:r>
              <a:rPr lang="en-IE" sz="3600" dirty="0"/>
              <a:t>Susan Heffernan </a:t>
            </a:r>
            <a:r>
              <a:rPr lang="en-IE" sz="2400" dirty="0"/>
              <a:t>– </a:t>
            </a:r>
          </a:p>
          <a:p>
            <a:pPr>
              <a:lnSpc>
                <a:spcPct val="100000"/>
              </a:lnSpc>
            </a:pPr>
            <a:r>
              <a:rPr lang="es-ES" sz="2400" dirty="0"/>
              <a:t>Project Manager at </a:t>
            </a:r>
          </a:p>
          <a:p>
            <a:pPr>
              <a:lnSpc>
                <a:spcPct val="100000"/>
              </a:lnSpc>
            </a:pPr>
            <a:r>
              <a:rPr lang="es-ES" sz="2400" dirty="0"/>
              <a:t>The Mary Robinson Centre </a:t>
            </a:r>
            <a:endParaRPr lang="en-IE" sz="2400" dirty="0"/>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a:xfrm>
            <a:off x="324726" y="2954882"/>
            <a:ext cx="3257392" cy="522755"/>
          </a:xfrm>
        </p:spPr>
        <p:txBody>
          <a:bodyPr/>
          <a:lstStyle/>
          <a:p>
            <a:r>
              <a:rPr lang="en-IE" sz="1800" b="1" dirty="0"/>
              <a:t>IRELAND</a:t>
            </a:r>
          </a:p>
        </p:txBody>
      </p:sp>
      <p:pic>
        <p:nvPicPr>
          <p:cNvPr id="10" name="Picture Placeholder 9">
            <a:extLst>
              <a:ext uri="{FF2B5EF4-FFF2-40B4-BE49-F238E27FC236}">
                <a16:creationId xmlns:a16="http://schemas.microsoft.com/office/drawing/2014/main" id="{69E9287D-1197-44E5-6FCA-235148972EBE}"/>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8632" r="28793"/>
          <a:stretch/>
        </p:blipFill>
        <p:spPr>
          <a:xfrm>
            <a:off x="4234393" y="-3"/>
            <a:ext cx="3541182" cy="6432523"/>
          </a:xfrm>
        </p:spPr>
      </p:pic>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32</a:t>
            </a:fld>
            <a:endParaRPr lang="fr-CA" dirty="0"/>
          </a:p>
        </p:txBody>
      </p:sp>
    </p:spTree>
    <p:extLst>
      <p:ext uri="{BB962C8B-B14F-4D97-AF65-F5344CB8AC3E}">
        <p14:creationId xmlns:p14="http://schemas.microsoft.com/office/powerpoint/2010/main" val="14713962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54775E-A444-87D4-C288-8937B08350A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843" t="13274" r="6254"/>
          <a:stretch/>
        </p:blipFill>
        <p:spPr>
          <a:xfrm>
            <a:off x="569735" y="6494697"/>
            <a:ext cx="3179929" cy="2509678"/>
          </a:xfrm>
          <a:prstGeom prst="rect">
            <a:avLst/>
          </a:prstGeom>
        </p:spPr>
      </p:pic>
      <p:sp>
        <p:nvSpPr>
          <p:cNvPr id="2" name="Text Placeholder 1">
            <a:extLst>
              <a:ext uri="{FF2B5EF4-FFF2-40B4-BE49-F238E27FC236}">
                <a16:creationId xmlns:a16="http://schemas.microsoft.com/office/drawing/2014/main" id="{D11EA2F2-F3BB-ED00-B820-2FAACB4D431F}"/>
              </a:ext>
            </a:extLst>
          </p:cNvPr>
          <p:cNvSpPr>
            <a:spLocks noGrp="1"/>
          </p:cNvSpPr>
          <p:nvPr>
            <p:ph type="body" sz="quarter" idx="32"/>
          </p:nvPr>
        </p:nvSpPr>
        <p:spPr>
          <a:xfrm>
            <a:off x="624293" y="1475638"/>
            <a:ext cx="6526988" cy="8917463"/>
          </a:xfrm>
        </p:spPr>
        <p:txBody>
          <a:bodyPr/>
          <a:lstStyle/>
          <a:p>
            <a:r>
              <a:rPr lang="en-US" sz="1200" b="1" dirty="0"/>
              <a:t>Why Sustainability?</a:t>
            </a:r>
          </a:p>
          <a:p>
            <a:r>
              <a:rPr lang="en-US" sz="1200" dirty="0"/>
              <a:t>In Ballina and at the Centre, we have a focus on local, supporting local businesses and connecting with our local community. Where we can we will encourage visitors to sustainable transport. I am a member of Ballina’s Green Town, </a:t>
            </a:r>
            <a:r>
              <a:rPr lang="en-US" sz="1200" b="1" dirty="0"/>
              <a:t>a collective community drive to make Ballina Ireland’s Greenest Town</a:t>
            </a:r>
            <a:r>
              <a:rPr lang="en-US" sz="1200" dirty="0"/>
              <a:t>, and a Board Member of Sligo Volunteer Centre.  I have worked with many local authorities, State agencies, and communities across the island of Ireland on themes including community development, diaspora engagement, and sustainability, with a particular focus on sustainable tourism.</a:t>
            </a:r>
          </a:p>
          <a:p>
            <a:r>
              <a:rPr lang="en-US" sz="1200" dirty="0"/>
              <a:t>Sustainable Tourism Ireland has developed a sustainability quality assessment that aligns with the UN Global Sustainable Tourism Criteria, which I think is an important global standard for sustainable tourism that we can aim for. </a:t>
            </a:r>
          </a:p>
          <a:p>
            <a:r>
              <a:rPr lang="en-US" sz="1200" dirty="0"/>
              <a:t>I was motivated to work at the MRC as it presented a good opportunity to work on a project that leaves a physical legacy, to work with a global leader that I admire greatly, and to be part of a development that has values I identify with and </a:t>
            </a:r>
            <a:r>
              <a:rPr lang="en-US" sz="1200" dirty="0" err="1"/>
              <a:t>recognise</a:t>
            </a:r>
            <a:r>
              <a:rPr lang="en-US" sz="1200" dirty="0"/>
              <a:t> that it can create a transformative legacy. </a:t>
            </a:r>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b="1" dirty="0"/>
          </a:p>
          <a:p>
            <a:endParaRPr lang="en-US" sz="1200" dirty="0"/>
          </a:p>
          <a:p>
            <a:endParaRPr lang="en-US" sz="1200" dirty="0"/>
          </a:p>
          <a:p>
            <a:endParaRPr lang="en-US" sz="1200" dirty="0"/>
          </a:p>
          <a:p>
            <a:endParaRPr lang="en-US" sz="900" dirty="0"/>
          </a:p>
          <a:p>
            <a:r>
              <a:rPr lang="en-US" sz="1200" b="1" dirty="0"/>
              <a:t>Challenges in the Tourism Sector</a:t>
            </a:r>
          </a:p>
          <a:p>
            <a:r>
              <a:rPr lang="en-US" sz="1200" dirty="0"/>
              <a:t>There are huge challenges in the sector, in rising costs, attracting staff, creating quality career roles, and being future-focused. I think Ireland has sought to target growth in scale rather than </a:t>
            </a:r>
            <a:r>
              <a:rPr lang="en-US" sz="1200" dirty="0" err="1"/>
              <a:t>specialisation</a:t>
            </a:r>
            <a:r>
              <a:rPr lang="en-US" sz="1200" dirty="0"/>
              <a:t>, where we are potentially best placed to achieve more sustainable tourism growth. I think the recent shift in focus towards slower, more engaged tourism is very positive, and I believe it will bring more meaningful, connected, benefits and opportunities for Ireland – and for tourists. </a:t>
            </a:r>
          </a:p>
          <a:p>
            <a:endParaRPr lang="en-US" sz="900" b="1" dirty="0"/>
          </a:p>
          <a:p>
            <a:r>
              <a:rPr lang="en-US" sz="1200" b="1" dirty="0"/>
              <a:t>Next Steps/Future Vision</a:t>
            </a:r>
          </a:p>
          <a:p>
            <a:r>
              <a:rPr lang="en-US" sz="1200" dirty="0"/>
              <a:t>I think a key challenge in the sector is the seasonality and shift-work nature of roles, which can remove opportunities, particularly for women in the sector. It’s hard to find opportunities for progress here. I think it’s important to look at how career development, apprenticeships and study can be planned in a way to be more accessible – local, online, flexible learning with placements and opportunities for growth in employment. Paying a fair wage rather than a minimum wage would be a great opportunity too. </a:t>
            </a:r>
          </a:p>
          <a:p>
            <a:endParaRPr lang="en-US" sz="1200" dirty="0"/>
          </a:p>
          <a:p>
            <a:endParaRPr lang="en-US" sz="1200" dirty="0"/>
          </a:p>
          <a:p>
            <a:endParaRPr lang="en-US" sz="1200" dirty="0"/>
          </a:p>
        </p:txBody>
      </p:sp>
      <p:sp>
        <p:nvSpPr>
          <p:cNvPr id="5" name="Slide Number Placeholder 4">
            <a:extLst>
              <a:ext uri="{FF2B5EF4-FFF2-40B4-BE49-F238E27FC236}">
                <a16:creationId xmlns:a16="http://schemas.microsoft.com/office/drawing/2014/main" id="{64C0B4D3-00A9-6000-4824-0093E74D269C}"/>
              </a:ext>
            </a:extLst>
          </p:cNvPr>
          <p:cNvSpPr>
            <a:spLocks noGrp="1"/>
          </p:cNvSpPr>
          <p:nvPr>
            <p:ph type="sldNum" sz="quarter" idx="4"/>
          </p:nvPr>
        </p:nvSpPr>
        <p:spPr/>
        <p:txBody>
          <a:bodyPr/>
          <a:lstStyle/>
          <a:p>
            <a:fld id="{9C527BFA-2C0E-4CEC-B6A5-913A56FEF4B4}" type="slidenum">
              <a:rPr lang="fr-CA" smtClean="0"/>
              <a:pPr/>
              <a:t>33</a:t>
            </a:fld>
            <a:endParaRPr lang="fr-CA" dirty="0"/>
          </a:p>
        </p:txBody>
      </p:sp>
      <p:sp>
        <p:nvSpPr>
          <p:cNvPr id="6" name="Text Placeholder 2">
            <a:extLst>
              <a:ext uri="{FF2B5EF4-FFF2-40B4-BE49-F238E27FC236}">
                <a16:creationId xmlns:a16="http://schemas.microsoft.com/office/drawing/2014/main" id="{FFD453FA-42EC-132B-E4A4-8507B67486FB}"/>
              </a:ext>
            </a:extLst>
          </p:cNvPr>
          <p:cNvSpPr>
            <a:spLocks noGrp="1"/>
          </p:cNvSpPr>
          <p:nvPr>
            <p:ph type="body" sz="quarter" idx="34"/>
          </p:nvPr>
        </p:nvSpPr>
        <p:spPr>
          <a:xfrm>
            <a:off x="577660" y="1013970"/>
            <a:ext cx="6527800" cy="559997"/>
          </a:xfrm>
        </p:spPr>
        <p:txBody>
          <a:bodyPr/>
          <a:lstStyle/>
          <a:p>
            <a:r>
              <a:rPr lang="en-IE" sz="1800" b="1" dirty="0"/>
              <a:t>Susan Heffernan - continued</a:t>
            </a:r>
          </a:p>
        </p:txBody>
      </p:sp>
      <p:pic>
        <p:nvPicPr>
          <p:cNvPr id="4" name="Picture 3">
            <a:extLst>
              <a:ext uri="{FF2B5EF4-FFF2-40B4-BE49-F238E27FC236}">
                <a16:creationId xmlns:a16="http://schemas.microsoft.com/office/drawing/2014/main" id="{0D774307-3432-A1AC-9234-523D6FEA6B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387"/>
          <a:stretch/>
        </p:blipFill>
        <p:spPr>
          <a:xfrm>
            <a:off x="4034052" y="7466995"/>
            <a:ext cx="2827081" cy="2727465"/>
          </a:xfrm>
          <a:prstGeom prst="rect">
            <a:avLst/>
          </a:prstGeom>
        </p:spPr>
      </p:pic>
      <p:grpSp>
        <p:nvGrpSpPr>
          <p:cNvPr id="7" name="Group 6">
            <a:extLst>
              <a:ext uri="{FF2B5EF4-FFF2-40B4-BE49-F238E27FC236}">
                <a16:creationId xmlns:a16="http://schemas.microsoft.com/office/drawing/2014/main" id="{154BE6E9-A63A-76A5-178D-B917BAA056D7}"/>
              </a:ext>
            </a:extLst>
          </p:cNvPr>
          <p:cNvGrpSpPr/>
          <p:nvPr/>
        </p:nvGrpSpPr>
        <p:grpSpPr>
          <a:xfrm>
            <a:off x="3887787" y="5199825"/>
            <a:ext cx="3005500" cy="2198469"/>
            <a:chOff x="7252897" y="4427673"/>
            <a:chExt cx="3005500" cy="2610517"/>
          </a:xfrm>
        </p:grpSpPr>
        <p:sp>
          <p:nvSpPr>
            <p:cNvPr id="8" name="TextBox 7">
              <a:extLst>
                <a:ext uri="{FF2B5EF4-FFF2-40B4-BE49-F238E27FC236}">
                  <a16:creationId xmlns:a16="http://schemas.microsoft.com/office/drawing/2014/main" id="{C379201E-8FEC-4274-E44C-60762986DE44}"/>
                </a:ext>
              </a:extLst>
            </p:cNvPr>
            <p:cNvSpPr txBox="1"/>
            <p:nvPr/>
          </p:nvSpPr>
          <p:spPr>
            <a:xfrm>
              <a:off x="7338264" y="5218472"/>
              <a:ext cx="2920133" cy="1204474"/>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IE" sz="1400" dirty="0">
                  <a:solidFill>
                    <a:srgbClr val="90278E"/>
                  </a:solidFill>
                  <a:hlinkClick r:id="rId4">
                    <a:extLst>
                      <a:ext uri="{A12FA001-AC4F-418D-AE19-62706E023703}">
                        <ahyp:hlinkClr xmlns:ahyp="http://schemas.microsoft.com/office/drawing/2018/hyperlinkcolor" val="tx"/>
                      </a:ext>
                    </a:extLst>
                  </a:hlinkClick>
                </a:rPr>
                <a:t>Website: Mary Robinson Centre</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5">
                    <a:extLst>
                      <a:ext uri="{A12FA001-AC4F-418D-AE19-62706E023703}">
                        <ahyp:hlinkClr xmlns:ahyp="http://schemas.microsoft.com/office/drawing/2018/hyperlinkcolor" val="tx"/>
                      </a:ext>
                    </a:extLst>
                  </a:hlinkClick>
                </a:rPr>
                <a:t>Website: </a:t>
              </a:r>
              <a:r>
                <a:rPr lang="en-IE" sz="1400" dirty="0">
                  <a:solidFill>
                    <a:srgbClr val="90278E"/>
                  </a:solidFill>
                </a:rPr>
                <a:t>Sustainable Tourism </a:t>
              </a:r>
              <a:r>
                <a:rPr lang="en-IE" sz="1400" dirty="0" err="1">
                  <a:solidFill>
                    <a:srgbClr val="90278E"/>
                  </a:solidFill>
                </a:rPr>
                <a:t>Irl</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6">
                    <a:extLst>
                      <a:ext uri="{A12FA001-AC4F-418D-AE19-62706E023703}">
                        <ahyp:hlinkClr xmlns:ahyp="http://schemas.microsoft.com/office/drawing/2018/hyperlinkcolor" val="tx"/>
                      </a:ext>
                    </a:extLst>
                  </a:hlinkClick>
                </a:rPr>
                <a:t>LinkedIn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7">
                    <a:extLst>
                      <a:ext uri="{A12FA001-AC4F-418D-AE19-62706E023703}">
                        <ahyp:hlinkClr xmlns:ahyp="http://schemas.microsoft.com/office/drawing/2018/hyperlinkcolor" val="tx"/>
                      </a:ext>
                    </a:extLst>
                  </a:hlinkClick>
                </a:rPr>
                <a:t>Facebook</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8">
                    <a:extLst>
                      <a:ext uri="{A12FA001-AC4F-418D-AE19-62706E023703}">
                        <ahyp:hlinkClr xmlns:ahyp="http://schemas.microsoft.com/office/drawing/2018/hyperlinkcolor" val="tx"/>
                      </a:ext>
                    </a:extLst>
                  </a:hlinkClick>
                </a:rPr>
                <a:t>Instagram</a:t>
              </a:r>
              <a:endParaRPr lang="en-US" sz="1400" dirty="0">
                <a:solidFill>
                  <a:srgbClr val="90278E"/>
                </a:solidFill>
              </a:endParaRPr>
            </a:p>
            <a:p>
              <a:pPr marL="182563" indent="-182563" fontAlgn="base">
                <a:buClr>
                  <a:srgbClr val="F15B2A"/>
                </a:buClr>
                <a:buFont typeface="Arial" panose="020B0604020202020204" pitchFamily="34" charset="0"/>
                <a:buChar char="•"/>
              </a:pPr>
              <a:r>
                <a:rPr lang="en-GB" sz="1400" dirty="0">
                  <a:solidFill>
                    <a:srgbClr val="90278E"/>
                  </a:solidFill>
                  <a:latin typeface="Calibri" panose="020F0502020204030204" pitchFamily="34" charset="0"/>
                  <a:ea typeface="Times New Roman" panose="02020603050405020304" pitchFamily="18" charset="0"/>
                  <a:hlinkClick r:id="rId9">
                    <a:extLst>
                      <a:ext uri="{A12FA001-AC4F-418D-AE19-62706E023703}">
                        <ahyp:hlinkClr xmlns:ahyp="http://schemas.microsoft.com/office/drawing/2018/hyperlinkcolor" val="tx"/>
                      </a:ext>
                    </a:extLst>
                  </a:hlinkClick>
                </a:rPr>
                <a:t>Twitter – Mary Robinson Centre</a:t>
              </a:r>
              <a:endParaRPr lang="en-GB" sz="1400" dirty="0">
                <a:solidFill>
                  <a:srgbClr val="90278E"/>
                </a:solidFill>
                <a:effectLst/>
                <a:latin typeface="Calibri" panose="020F0502020204030204" pitchFamily="34" charset="0"/>
                <a:ea typeface="Times New Roman" panose="02020603050405020304" pitchFamily="18" charset="0"/>
              </a:endParaRPr>
            </a:p>
          </p:txBody>
        </p:sp>
        <p:sp>
          <p:nvSpPr>
            <p:cNvPr id="9" name="Rounded Rectangle 45">
              <a:extLst>
                <a:ext uri="{FF2B5EF4-FFF2-40B4-BE49-F238E27FC236}">
                  <a16:creationId xmlns:a16="http://schemas.microsoft.com/office/drawing/2014/main" id="{A8C7E5F5-9AA1-92C1-7EE5-BC03678357CE}"/>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79463ED-6CFF-2571-DDEB-05EFDC4D6695}"/>
                </a:ext>
              </a:extLst>
            </p:cNvPr>
            <p:cNvSpPr txBox="1"/>
            <p:nvPr/>
          </p:nvSpPr>
          <p:spPr>
            <a:xfrm>
              <a:off x="7375794" y="4523447"/>
              <a:ext cx="2337968" cy="321193"/>
            </a:xfrm>
            <a:prstGeom prst="rect">
              <a:avLst/>
            </a:prstGeom>
            <a:noFill/>
          </p:spPr>
          <p:txBody>
            <a:bodyPr wrap="square">
              <a:spAutoFit/>
            </a:bodyPr>
            <a:lstStyle/>
            <a:p>
              <a:pPr algn="just" fontAlgn="base"/>
              <a:r>
                <a:rPr lang="en-GB" b="1" dirty="0">
                  <a:solidFill>
                    <a:schemeClr val="bg1"/>
                  </a:solidFill>
                  <a:highlight>
                    <a:srgbClr val="F15B2A"/>
                  </a:highlight>
                  <a:latin typeface="Calibri" panose="020F0502020204030204" pitchFamily="34" charset="0"/>
                  <a:ea typeface="Times New Roman" panose="02020603050405020304" pitchFamily="18" charset="0"/>
                </a:rPr>
                <a:t> RELEVANT </a:t>
              </a:r>
              <a:r>
                <a:rPr lang="en-GB" b="1" dirty="0">
                  <a:solidFill>
                    <a:schemeClr val="bg1"/>
                  </a:solidFill>
                  <a:effectLst/>
                  <a:highlight>
                    <a:srgbClr val="F15B2A"/>
                  </a:highlight>
                  <a:latin typeface="Calibri" panose="020F0502020204030204" pitchFamily="34" charset="0"/>
                  <a:ea typeface="Times New Roman" panose="02020603050405020304" pitchFamily="18" charset="0"/>
                </a:rPr>
                <a:t>LINKS</a:t>
              </a:r>
              <a:r>
                <a:rPr lang="en-GB" b="1" dirty="0">
                  <a:solidFill>
                    <a:srgbClr val="F15B2A"/>
                  </a:solidFill>
                  <a:effectLst/>
                  <a:highlight>
                    <a:srgbClr val="F15B2A"/>
                  </a:highlight>
                  <a:latin typeface="Calibri" panose="020F0502020204030204" pitchFamily="34" charset="0"/>
                  <a:ea typeface="Times New Roman" panose="02020603050405020304" pitchFamily="18" charset="0"/>
                </a:rPr>
                <a:t>.</a:t>
              </a:r>
              <a:r>
                <a:rPr lang="en-GB" dirty="0">
                  <a:solidFill>
                    <a:schemeClr val="bg1"/>
                  </a:solidFill>
                  <a:effectLst/>
                  <a:highlight>
                    <a:srgbClr val="F15B2A"/>
                  </a:highlight>
                  <a:latin typeface="Calibri" panose="020F0502020204030204" pitchFamily="34" charset="0"/>
                  <a:ea typeface="Times New Roman" panose="02020603050405020304" pitchFamily="18" charset="0"/>
                </a:rPr>
                <a:t> </a:t>
              </a:r>
            </a:p>
          </p:txBody>
        </p:sp>
        <p:sp>
          <p:nvSpPr>
            <p:cNvPr id="11" name="Rectangle 10">
              <a:extLst>
                <a:ext uri="{FF2B5EF4-FFF2-40B4-BE49-F238E27FC236}">
                  <a16:creationId xmlns:a16="http://schemas.microsoft.com/office/drawing/2014/main" id="{44EF448C-8DF2-8D87-7156-4895DEBAAE93}"/>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aphic 2">
              <a:extLst>
                <a:ext uri="{FF2B5EF4-FFF2-40B4-BE49-F238E27FC236}">
                  <a16:creationId xmlns:a16="http://schemas.microsoft.com/office/drawing/2014/main" id="{BEB1697B-7CFC-4601-9535-E8B8B98271D6}"/>
                </a:ext>
              </a:extLst>
            </p:cNvPr>
            <p:cNvGrpSpPr/>
            <p:nvPr/>
          </p:nvGrpSpPr>
          <p:grpSpPr>
            <a:xfrm>
              <a:off x="9480073" y="4427673"/>
              <a:ext cx="555180" cy="555173"/>
              <a:chOff x="10387608" y="788458"/>
              <a:chExt cx="896094" cy="896083"/>
            </a:xfrm>
            <a:solidFill>
              <a:srgbClr val="C5198A"/>
            </a:solidFill>
          </p:grpSpPr>
          <p:grpSp>
            <p:nvGrpSpPr>
              <p:cNvPr id="13" name="Graphic 2">
                <a:extLst>
                  <a:ext uri="{FF2B5EF4-FFF2-40B4-BE49-F238E27FC236}">
                    <a16:creationId xmlns:a16="http://schemas.microsoft.com/office/drawing/2014/main" id="{965D0B9F-E96F-C865-D2CE-84D4B57BA5B2}"/>
                  </a:ext>
                </a:extLst>
              </p:cNvPr>
              <p:cNvGrpSpPr/>
              <p:nvPr/>
            </p:nvGrpSpPr>
            <p:grpSpPr>
              <a:xfrm>
                <a:off x="10647765" y="1164229"/>
                <a:ext cx="375781" cy="505860"/>
                <a:chOff x="10647765" y="1164229"/>
                <a:chExt cx="375781" cy="505860"/>
              </a:xfrm>
              <a:grpFill/>
            </p:grpSpPr>
            <p:sp>
              <p:nvSpPr>
                <p:cNvPr id="19" name="Freeform 55">
                  <a:extLst>
                    <a:ext uri="{FF2B5EF4-FFF2-40B4-BE49-F238E27FC236}">
                      <a16:creationId xmlns:a16="http://schemas.microsoft.com/office/drawing/2014/main" id="{C1CBF37D-84A0-F6CC-6A05-82FEE90AB5C9}"/>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56">
                  <a:extLst>
                    <a:ext uri="{FF2B5EF4-FFF2-40B4-BE49-F238E27FC236}">
                      <a16:creationId xmlns:a16="http://schemas.microsoft.com/office/drawing/2014/main" id="{1889030B-829B-66C5-EE8E-13A1DA27776F}"/>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57">
                  <a:extLst>
                    <a:ext uri="{FF2B5EF4-FFF2-40B4-BE49-F238E27FC236}">
                      <a16:creationId xmlns:a16="http://schemas.microsoft.com/office/drawing/2014/main" id="{EBBC6B31-0D51-431D-8F78-343FDFFDEE5C}"/>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4" name="Graphic 2">
                <a:extLst>
                  <a:ext uri="{FF2B5EF4-FFF2-40B4-BE49-F238E27FC236}">
                    <a16:creationId xmlns:a16="http://schemas.microsoft.com/office/drawing/2014/main" id="{585A2B9B-C169-A9FE-D4D3-BB00F6C6BDD6}"/>
                  </a:ext>
                </a:extLst>
              </p:cNvPr>
              <p:cNvGrpSpPr/>
              <p:nvPr/>
            </p:nvGrpSpPr>
            <p:grpSpPr>
              <a:xfrm>
                <a:off x="10387608" y="788458"/>
                <a:ext cx="896094" cy="896083"/>
                <a:chOff x="10387608" y="788458"/>
                <a:chExt cx="896094" cy="896083"/>
              </a:xfrm>
              <a:grpFill/>
            </p:grpSpPr>
            <p:sp>
              <p:nvSpPr>
                <p:cNvPr id="15" name="Freeform 51">
                  <a:extLst>
                    <a:ext uri="{FF2B5EF4-FFF2-40B4-BE49-F238E27FC236}">
                      <a16:creationId xmlns:a16="http://schemas.microsoft.com/office/drawing/2014/main" id="{E8566DF0-34CF-7503-DFAE-765290373233}"/>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52">
                  <a:extLst>
                    <a:ext uri="{FF2B5EF4-FFF2-40B4-BE49-F238E27FC236}">
                      <a16:creationId xmlns:a16="http://schemas.microsoft.com/office/drawing/2014/main" id="{126E0CDC-B016-8597-DF87-A5909A0C2C6C}"/>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53">
                  <a:extLst>
                    <a:ext uri="{FF2B5EF4-FFF2-40B4-BE49-F238E27FC236}">
                      <a16:creationId xmlns:a16="http://schemas.microsoft.com/office/drawing/2014/main" id="{3C08D69D-AD8D-0177-F25D-9A505D36A803}"/>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54">
                  <a:extLst>
                    <a:ext uri="{FF2B5EF4-FFF2-40B4-BE49-F238E27FC236}">
                      <a16:creationId xmlns:a16="http://schemas.microsoft.com/office/drawing/2014/main" id="{3974E0AF-AA23-AFBB-7B0C-63267A6CF241}"/>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3212135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4B9E5-9FFE-D91F-95CF-AAC9E3922D5D}"/>
              </a:ext>
            </a:extLst>
          </p:cNvPr>
          <p:cNvSpPr>
            <a:spLocks noGrp="1"/>
          </p:cNvSpPr>
          <p:nvPr>
            <p:ph type="body" sz="quarter" idx="32"/>
          </p:nvPr>
        </p:nvSpPr>
        <p:spPr>
          <a:xfrm>
            <a:off x="532400" y="7118362"/>
            <a:ext cx="6526988" cy="2564297"/>
          </a:xfrm>
        </p:spPr>
        <p:txBody>
          <a:bodyPr/>
          <a:lstStyle/>
          <a:p>
            <a:r>
              <a:rPr lang="en-US" sz="1200" dirty="0"/>
              <a:t>I work in the hospitality industry and currently I am the Head Chef at Hooked restaurant in Sligo, which focuses on locally sourced and seasonal food. As Youth Spokesperson for Chef Network, I advocate for positive kitchen culture, mutual respect in the workplace, equal opportunity, and encouraging young Chefs within the industry. I was awarded the role of Taste the Atlantic Young Chef of 2022 which involved visiting producers along the Taste the Atlantic Trail, promoting artisanal producers, and educating others about how Irish seafood is produced all along the Wild Atlantic Way.</a:t>
            </a:r>
            <a:endParaRPr lang="en-IE" sz="1200" dirty="0"/>
          </a:p>
          <a:p>
            <a:endParaRPr lang="en-US" sz="900" b="1" dirty="0"/>
          </a:p>
          <a:p>
            <a:r>
              <a:rPr lang="en-US" sz="1200" b="1" dirty="0"/>
              <a:t>Why Tourism &amp; Hospitality?</a:t>
            </a:r>
          </a:p>
          <a:p>
            <a:r>
              <a:rPr lang="en-US" sz="1200" dirty="0"/>
              <a:t>Firstly, I am proud of achieving my role as Head Chef at Hooked. I took the role a year ago. In Hooked, there is a lot of creative freedom. I am </a:t>
            </a:r>
          </a:p>
          <a:p>
            <a:endParaRPr lang="en-US" sz="1200" dirty="0"/>
          </a:p>
          <a:p>
            <a:r>
              <a:rPr lang="en-US" sz="1200" dirty="0"/>
              <a:t>delighted that </a:t>
            </a:r>
            <a:r>
              <a:rPr lang="en-US" sz="1200" b="1" dirty="0"/>
              <a:t>my role allows me to inspire and provide a creative, educational space for my team of wonderful chefs. </a:t>
            </a:r>
            <a:r>
              <a:rPr lang="en-US" sz="1200" dirty="0"/>
              <a:t>There has been nothing but positives since taking the position and I can’t wait to see how the team and I develop over the years together.</a:t>
            </a:r>
          </a:p>
          <a:p>
            <a:r>
              <a:rPr lang="en-US" sz="1200" dirty="0"/>
              <a:t>I am also proud of achieving the role of Youth Spokesperson with Chef Network. I think it is essential that there is a community and voice for young people within the industry. I am glad I can advocate for young chefs and being a female chef, I understand the challenges that arise within the industry and want to defeat the stereotypes one by one, overall creating change. </a:t>
            </a:r>
            <a:r>
              <a:rPr lang="en-US" sz="1200" b="1" dirty="0"/>
              <a:t>Times are changing and it’s time to strive for a positive and fulfilling industry without the negative press.</a:t>
            </a:r>
          </a:p>
          <a:p>
            <a:endParaRPr lang="en-US" sz="1200" b="1" dirty="0"/>
          </a:p>
        </p:txBody>
      </p:sp>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32400" y="5247447"/>
            <a:ext cx="6526988" cy="1064757"/>
          </a:xfrm>
        </p:spPr>
        <p:txBody>
          <a:bodyPr/>
          <a:lstStyle/>
          <a:p>
            <a:r>
              <a:rPr lang="en-US" b="1" u="sng" dirty="0"/>
              <a:t>Brief Introduction</a:t>
            </a:r>
          </a:p>
          <a:p>
            <a:r>
              <a:rPr lang="en-US" dirty="0"/>
              <a:t>My name is Becca Sweeney. I am originally from </a:t>
            </a:r>
            <a:r>
              <a:rPr lang="en-US" dirty="0" err="1"/>
              <a:t>Kilcolgan</a:t>
            </a:r>
            <a:r>
              <a:rPr lang="en-US" dirty="0"/>
              <a:t>, County Galway but am the Head Chef of Hooked restaurant in Sligo town. I am a Culinary Arts Management graduate of ATU Galway. I am also Chef Networks Youth Spokesperson and Bord </a:t>
            </a:r>
            <a:r>
              <a:rPr lang="en-US" dirty="0" err="1"/>
              <a:t>Iascaigh</a:t>
            </a:r>
            <a:r>
              <a:rPr lang="en-US" dirty="0"/>
              <a:t> </a:t>
            </a:r>
            <a:r>
              <a:rPr lang="en-US" dirty="0" err="1"/>
              <a:t>Mharas</a:t>
            </a:r>
            <a:r>
              <a:rPr lang="en-US" dirty="0"/>
              <a:t> (BIM) Taste the Atlantic Ambassador for 2022.</a:t>
            </a:r>
          </a:p>
          <a:p>
            <a:endParaRPr lang="en-US" dirty="0"/>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488499" y="863324"/>
            <a:ext cx="3888629" cy="2289739"/>
          </a:xfrm>
        </p:spPr>
        <p:txBody>
          <a:bodyPr/>
          <a:lstStyle/>
          <a:p>
            <a:pPr>
              <a:lnSpc>
                <a:spcPct val="100000"/>
              </a:lnSpc>
            </a:pPr>
            <a:r>
              <a:rPr lang="en-IE" sz="3600" dirty="0"/>
              <a:t>Becca Sweeney </a:t>
            </a:r>
            <a:r>
              <a:rPr lang="en-IE" sz="2400" dirty="0"/>
              <a:t>– </a:t>
            </a:r>
          </a:p>
          <a:p>
            <a:pPr>
              <a:lnSpc>
                <a:spcPct val="100000"/>
              </a:lnSpc>
            </a:pPr>
            <a:r>
              <a:rPr lang="es-ES" sz="2400" dirty="0"/>
              <a:t>Chef, </a:t>
            </a:r>
            <a:r>
              <a:rPr lang="es-ES" sz="2400" dirty="0" err="1"/>
              <a:t>Youth</a:t>
            </a:r>
            <a:r>
              <a:rPr lang="es-ES" sz="2400" dirty="0"/>
              <a:t> </a:t>
            </a:r>
            <a:r>
              <a:rPr lang="es-ES" sz="2400" dirty="0" err="1"/>
              <a:t>Spokesperson</a:t>
            </a:r>
            <a:r>
              <a:rPr lang="es-ES" sz="2400" dirty="0"/>
              <a:t> </a:t>
            </a:r>
            <a:r>
              <a:rPr lang="es-ES" sz="2400" dirty="0" err="1"/>
              <a:t>of</a:t>
            </a:r>
            <a:r>
              <a:rPr lang="es-ES" sz="2400" dirty="0"/>
              <a:t> </a:t>
            </a:r>
            <a:r>
              <a:rPr lang="es-ES" sz="2400" dirty="0" err="1"/>
              <a:t>Chef’s</a:t>
            </a:r>
            <a:r>
              <a:rPr lang="es-ES" sz="2400" dirty="0"/>
              <a:t> Network </a:t>
            </a:r>
            <a:r>
              <a:rPr lang="es-ES" sz="2400" dirty="0" err="1"/>
              <a:t>Ireland</a:t>
            </a:r>
            <a:r>
              <a:rPr lang="es-ES" sz="2400" dirty="0"/>
              <a:t> &amp; Taste </a:t>
            </a:r>
            <a:r>
              <a:rPr lang="es-ES" sz="2400" dirty="0" err="1"/>
              <a:t>the</a:t>
            </a:r>
            <a:r>
              <a:rPr lang="es-ES" sz="2400" dirty="0"/>
              <a:t> Atlantic </a:t>
            </a:r>
            <a:r>
              <a:rPr lang="es-ES" sz="2400" dirty="0" err="1"/>
              <a:t>Ambassador</a:t>
            </a:r>
            <a:endParaRPr lang="en-IE" sz="2400" dirty="0"/>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a:xfrm>
            <a:off x="109270" y="3328449"/>
            <a:ext cx="3257392" cy="522755"/>
          </a:xfrm>
        </p:spPr>
        <p:txBody>
          <a:bodyPr/>
          <a:lstStyle/>
          <a:p>
            <a:r>
              <a:rPr lang="en-IE" sz="1800" b="1" dirty="0"/>
              <a:t>IRELAND</a:t>
            </a:r>
          </a:p>
        </p:txBody>
      </p:sp>
      <p:pic>
        <p:nvPicPr>
          <p:cNvPr id="10" name="Picture Placeholder 9">
            <a:extLst>
              <a:ext uri="{FF2B5EF4-FFF2-40B4-BE49-F238E27FC236}">
                <a16:creationId xmlns:a16="http://schemas.microsoft.com/office/drawing/2014/main" id="{69E9287D-1197-44E5-6FCA-235148972EBE}"/>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a:stretch/>
        </p:blipFill>
        <p:spPr>
          <a:xfrm>
            <a:off x="4234393" y="-1"/>
            <a:ext cx="3541182" cy="6432523"/>
          </a:xfrm>
        </p:spPr>
      </p:pic>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34</a:t>
            </a:fld>
            <a:endParaRPr lang="fr-CA" dirty="0"/>
          </a:p>
        </p:txBody>
      </p:sp>
    </p:spTree>
    <p:extLst>
      <p:ext uri="{BB962C8B-B14F-4D97-AF65-F5344CB8AC3E}">
        <p14:creationId xmlns:p14="http://schemas.microsoft.com/office/powerpoint/2010/main" val="25942367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1EA2F2-F3BB-ED00-B820-2FAACB4D431F}"/>
              </a:ext>
            </a:extLst>
          </p:cNvPr>
          <p:cNvSpPr>
            <a:spLocks noGrp="1"/>
          </p:cNvSpPr>
          <p:nvPr>
            <p:ph type="body" sz="quarter" idx="32"/>
          </p:nvPr>
        </p:nvSpPr>
        <p:spPr>
          <a:xfrm>
            <a:off x="578472" y="1573967"/>
            <a:ext cx="6526988" cy="8819133"/>
          </a:xfrm>
        </p:spPr>
        <p:txBody>
          <a:bodyPr/>
          <a:lstStyle/>
          <a:p>
            <a:r>
              <a:rPr lang="en-US" sz="1200" b="1" dirty="0"/>
              <a:t>Challenges in the Tourism Sector:</a:t>
            </a:r>
          </a:p>
          <a:p>
            <a:r>
              <a:rPr lang="en-US" sz="1200" dirty="0"/>
              <a:t>When I began in the tourism &amp; hospitality industry, I noticed immediately that there were issues with staff and student retention. From my past personal experiences and what I have learned through other chefs that work long hours with no breaks, crossing your fingers to get a day off, maybe two, and strong language was tolerated. This issue evolved much deeper once Covid had struck. Once lockdown had ended it was almost like a domino effect, some chefs didn’t want to return because of the working conditions. There was a serious loss of chefs within the industry and a lack of new chefs entering the industry which heavily impacted those who remained. This ultimately is now forcing businesses to change. From 2022 to the current day, it has become an Employees Market, majorly within the Hospitality industry. Employers </a:t>
            </a:r>
            <a:r>
              <a:rPr lang="en-US" sz="1200" dirty="0" err="1"/>
              <a:t>realise</a:t>
            </a:r>
            <a:r>
              <a:rPr lang="en-US" sz="1200" dirty="0"/>
              <a:t> there needs to be a drastic change to retain and improve employee engagement. This has caused a major shift and more chefs are willing to stand up and say no to unreasonable working conditions. On the other hand, it is worth mentioning that others have experienced the complete opposite or enjoy working long hours. There are many incredible, inclusive, and positive kitchens around Ireland. You must seek out the environment you will blossom in.</a:t>
            </a:r>
          </a:p>
          <a:p>
            <a:endParaRPr lang="en-US" sz="1200" dirty="0"/>
          </a:p>
          <a:p>
            <a:r>
              <a:rPr lang="en-US" sz="1200" b="1" dirty="0"/>
              <a:t>Current situation of women as leaders in the sector </a:t>
            </a:r>
          </a:p>
          <a:p>
            <a:r>
              <a:rPr lang="en-US" sz="1200" dirty="0"/>
              <a:t>I think that </a:t>
            </a:r>
            <a:r>
              <a:rPr lang="en-US" sz="1200" b="1" dirty="0"/>
              <a:t>there has been a significant rise in the number of inspirational and influential female leaders within the industry, </a:t>
            </a:r>
            <a:r>
              <a:rPr lang="en-US" sz="1200" dirty="0"/>
              <a:t>especially in the last couple of years. There is an ever-increasing list of current female leaders that set a great example for our community and what can be achieved, to name a few Danni Barry, Jess Murphy, Aishling Moore and more. I personally feel that there is a greater sense of community than ever before, and more women are beginning to network and take the industry by storm together. Despite all the setbacks, I feel that women are now slowly conquering female representation within the culinary industry and diminishing the stereotypes of female chefs. I personally feel that this is one of the best times for being a female chef due to the growth of the community, the support, and the escalation of female empowerment. </a:t>
            </a:r>
          </a:p>
          <a:p>
            <a:endParaRPr lang="en-US" sz="1200" dirty="0"/>
          </a:p>
          <a:p>
            <a:r>
              <a:rPr lang="en-US" sz="1200" b="1" dirty="0"/>
              <a:t>Next Steps/Future Vision</a:t>
            </a:r>
          </a:p>
          <a:p>
            <a:r>
              <a:rPr lang="en-US" sz="1200" dirty="0"/>
              <a:t>I feel that there will be a positive impact considering past events. I feel that the hospitality industry is now shifting towards the importance of employee needs. The old stereotype of how professional kitchens operate will eventually lessen the more we promote empowering workplaces and say no to the ones that mistreat their staff, making working in a kitchen a desirable job and improving working conditions. In conjunction with this…</a:t>
            </a:r>
          </a:p>
          <a:p>
            <a:endParaRPr lang="en-US" sz="1200" b="1" dirty="0"/>
          </a:p>
          <a:p>
            <a:r>
              <a:rPr lang="en-US" sz="2000" i="1" dirty="0">
                <a:solidFill>
                  <a:srgbClr val="90278E"/>
                </a:solidFill>
              </a:rPr>
              <a:t> I feel that more women will continue to excel throughout the industry. </a:t>
            </a:r>
            <a:r>
              <a:rPr lang="en-US" sz="2000" b="1" i="1" dirty="0">
                <a:solidFill>
                  <a:srgbClr val="90278E"/>
                </a:solidFill>
              </a:rPr>
              <a:t>It’s time for women to strive as we’ve fought hard to be in the position we are in now and gain the credit we deserve</a:t>
            </a:r>
            <a:r>
              <a:rPr lang="en-US" sz="2000" i="1" dirty="0">
                <a:solidFill>
                  <a:srgbClr val="90278E"/>
                </a:solidFill>
              </a:rPr>
              <a:t>. The future is women.</a:t>
            </a:r>
          </a:p>
          <a:p>
            <a:endParaRPr lang="en-US" sz="1200" dirty="0"/>
          </a:p>
          <a:p>
            <a:endParaRPr lang="en-US" sz="1200" dirty="0"/>
          </a:p>
          <a:p>
            <a:endParaRPr lang="en-US" sz="1200" dirty="0"/>
          </a:p>
          <a:p>
            <a:endParaRPr lang="en-US" sz="1200" dirty="0"/>
          </a:p>
          <a:p>
            <a:endParaRPr lang="en-US" sz="1200" dirty="0"/>
          </a:p>
          <a:p>
            <a:endParaRPr lang="en-US" sz="1200" dirty="0"/>
          </a:p>
        </p:txBody>
      </p:sp>
      <p:sp>
        <p:nvSpPr>
          <p:cNvPr id="5" name="Slide Number Placeholder 4">
            <a:extLst>
              <a:ext uri="{FF2B5EF4-FFF2-40B4-BE49-F238E27FC236}">
                <a16:creationId xmlns:a16="http://schemas.microsoft.com/office/drawing/2014/main" id="{64C0B4D3-00A9-6000-4824-0093E74D269C}"/>
              </a:ext>
            </a:extLst>
          </p:cNvPr>
          <p:cNvSpPr>
            <a:spLocks noGrp="1"/>
          </p:cNvSpPr>
          <p:nvPr>
            <p:ph type="sldNum" sz="quarter" idx="4"/>
          </p:nvPr>
        </p:nvSpPr>
        <p:spPr/>
        <p:txBody>
          <a:bodyPr/>
          <a:lstStyle/>
          <a:p>
            <a:fld id="{9C527BFA-2C0E-4CEC-B6A5-913A56FEF4B4}" type="slidenum">
              <a:rPr lang="fr-CA" smtClean="0"/>
              <a:pPr/>
              <a:t>35</a:t>
            </a:fld>
            <a:endParaRPr lang="fr-CA" dirty="0"/>
          </a:p>
        </p:txBody>
      </p:sp>
      <p:sp>
        <p:nvSpPr>
          <p:cNvPr id="6" name="Text Placeholder 2">
            <a:extLst>
              <a:ext uri="{FF2B5EF4-FFF2-40B4-BE49-F238E27FC236}">
                <a16:creationId xmlns:a16="http://schemas.microsoft.com/office/drawing/2014/main" id="{FFD453FA-42EC-132B-E4A4-8507B67486FB}"/>
              </a:ext>
            </a:extLst>
          </p:cNvPr>
          <p:cNvSpPr>
            <a:spLocks noGrp="1"/>
          </p:cNvSpPr>
          <p:nvPr>
            <p:ph type="body" sz="quarter" idx="34"/>
          </p:nvPr>
        </p:nvSpPr>
        <p:spPr>
          <a:xfrm>
            <a:off x="577660" y="1013970"/>
            <a:ext cx="6527800" cy="559997"/>
          </a:xfrm>
        </p:spPr>
        <p:txBody>
          <a:bodyPr/>
          <a:lstStyle/>
          <a:p>
            <a:r>
              <a:rPr lang="en-IE" sz="1800" b="1" dirty="0"/>
              <a:t>Becca Sweeney - continued</a:t>
            </a:r>
          </a:p>
        </p:txBody>
      </p:sp>
      <p:grpSp>
        <p:nvGrpSpPr>
          <p:cNvPr id="3" name="Group 2">
            <a:extLst>
              <a:ext uri="{FF2B5EF4-FFF2-40B4-BE49-F238E27FC236}">
                <a16:creationId xmlns:a16="http://schemas.microsoft.com/office/drawing/2014/main" id="{D0D884EF-C43E-E15E-1D24-C11E663A2716}"/>
              </a:ext>
            </a:extLst>
          </p:cNvPr>
          <p:cNvGrpSpPr/>
          <p:nvPr/>
        </p:nvGrpSpPr>
        <p:grpSpPr>
          <a:xfrm>
            <a:off x="3986430" y="7465325"/>
            <a:ext cx="3005500" cy="2916991"/>
            <a:chOff x="7252897" y="4427673"/>
            <a:chExt cx="3005500" cy="2610517"/>
          </a:xfrm>
        </p:grpSpPr>
        <p:sp>
          <p:nvSpPr>
            <p:cNvPr id="4" name="TextBox 3">
              <a:extLst>
                <a:ext uri="{FF2B5EF4-FFF2-40B4-BE49-F238E27FC236}">
                  <a16:creationId xmlns:a16="http://schemas.microsoft.com/office/drawing/2014/main" id="{12F86C6B-70BC-D591-3FCD-92FA4322BC87}"/>
                </a:ext>
              </a:extLst>
            </p:cNvPr>
            <p:cNvSpPr txBox="1"/>
            <p:nvPr/>
          </p:nvSpPr>
          <p:spPr>
            <a:xfrm>
              <a:off x="7338264" y="5218472"/>
              <a:ext cx="2920133" cy="1625097"/>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IE" sz="1400" dirty="0">
                  <a:solidFill>
                    <a:srgbClr val="90278E"/>
                  </a:solidFill>
                  <a:hlinkClick r:id="rId2">
                    <a:extLst>
                      <a:ext uri="{A12FA001-AC4F-418D-AE19-62706E023703}">
                        <ahyp:hlinkClr xmlns:ahyp="http://schemas.microsoft.com/office/drawing/2018/hyperlinkcolor" val="tx"/>
                      </a:ext>
                    </a:extLst>
                  </a:hlinkClick>
                </a:rPr>
                <a:t>Website: Hooked Restaurant</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3">
                    <a:extLst>
                      <a:ext uri="{A12FA001-AC4F-418D-AE19-62706E023703}">
                        <ahyp:hlinkClr xmlns:ahyp="http://schemas.microsoft.com/office/drawing/2018/hyperlinkcolor" val="tx"/>
                      </a:ext>
                    </a:extLst>
                  </a:hlinkClick>
                </a:rPr>
                <a:t>Website: Taste the Atlantic</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4">
                    <a:extLst>
                      <a:ext uri="{A12FA001-AC4F-418D-AE19-62706E023703}">
                        <ahyp:hlinkClr xmlns:ahyp="http://schemas.microsoft.com/office/drawing/2018/hyperlinkcolor" val="tx"/>
                      </a:ext>
                    </a:extLst>
                  </a:hlinkClick>
                </a:rPr>
                <a:t>Website: The Chef Network</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5">
                    <a:extLst>
                      <a:ext uri="{A12FA001-AC4F-418D-AE19-62706E023703}">
                        <ahyp:hlinkClr xmlns:ahyp="http://schemas.microsoft.com/office/drawing/2018/hyperlinkcolor" val="tx"/>
                      </a:ext>
                    </a:extLst>
                  </a:hlinkClick>
                </a:rPr>
                <a:t>Website: The Wild Atlantic Way</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6">
                    <a:extLst>
                      <a:ext uri="{A12FA001-AC4F-418D-AE19-62706E023703}">
                        <ahyp:hlinkClr xmlns:ahyp="http://schemas.microsoft.com/office/drawing/2018/hyperlinkcolor" val="tx"/>
                      </a:ext>
                    </a:extLst>
                  </a:hlinkClick>
                </a:rPr>
                <a:t>LinkedIn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7">
                    <a:extLst>
                      <a:ext uri="{A12FA001-AC4F-418D-AE19-62706E023703}">
                        <ahyp:hlinkClr xmlns:ahyp="http://schemas.microsoft.com/office/drawing/2018/hyperlinkcolor" val="tx"/>
                      </a:ext>
                    </a:extLst>
                  </a:hlinkClick>
                </a:rPr>
                <a:t>Facebook</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8">
                    <a:extLst>
                      <a:ext uri="{A12FA001-AC4F-418D-AE19-62706E023703}">
                        <ahyp:hlinkClr xmlns:ahyp="http://schemas.microsoft.com/office/drawing/2018/hyperlinkcolor" val="tx"/>
                      </a:ext>
                    </a:extLst>
                  </a:hlinkClick>
                </a:rPr>
                <a:t>Instagram</a:t>
              </a:r>
              <a:endParaRPr lang="en-US" sz="1400" dirty="0">
                <a:solidFill>
                  <a:srgbClr val="90278E"/>
                </a:solidFill>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9">
                    <a:extLst>
                      <a:ext uri="{A12FA001-AC4F-418D-AE19-62706E023703}">
                        <ahyp:hlinkClr xmlns:ahyp="http://schemas.microsoft.com/office/drawing/2018/hyperlinkcolor" val="tx"/>
                      </a:ext>
                    </a:extLst>
                  </a:hlinkClick>
                </a:rPr>
                <a:t>YouTube</a:t>
              </a:r>
              <a:endParaRPr lang="en-GB" sz="1400" dirty="0">
                <a:solidFill>
                  <a:srgbClr val="90278E"/>
                </a:solidFill>
                <a:effectLst/>
                <a:latin typeface="Calibri" panose="020F0502020204030204" pitchFamily="34" charset="0"/>
                <a:ea typeface="Times New Roman" panose="02020603050405020304" pitchFamily="18" charset="0"/>
              </a:endParaRPr>
            </a:p>
          </p:txBody>
        </p:sp>
        <p:sp>
          <p:nvSpPr>
            <p:cNvPr id="7" name="Rounded Rectangle 45">
              <a:extLst>
                <a:ext uri="{FF2B5EF4-FFF2-40B4-BE49-F238E27FC236}">
                  <a16:creationId xmlns:a16="http://schemas.microsoft.com/office/drawing/2014/main" id="{41CAF74D-3C95-F1C5-04ED-4337F9F6078C}"/>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86632BA-6F5D-1DAB-2A3D-626D5FDC0859}"/>
                </a:ext>
              </a:extLst>
            </p:cNvPr>
            <p:cNvSpPr txBox="1"/>
            <p:nvPr/>
          </p:nvSpPr>
          <p:spPr>
            <a:xfrm>
              <a:off x="7375794" y="4523447"/>
              <a:ext cx="2337968" cy="321193"/>
            </a:xfrm>
            <a:prstGeom prst="rect">
              <a:avLst/>
            </a:prstGeom>
            <a:noFill/>
          </p:spPr>
          <p:txBody>
            <a:bodyPr wrap="square">
              <a:spAutoFit/>
            </a:bodyPr>
            <a:lstStyle/>
            <a:p>
              <a:pPr algn="just" fontAlgn="base"/>
              <a:r>
                <a:rPr lang="en-GB" b="1" dirty="0">
                  <a:solidFill>
                    <a:schemeClr val="bg1"/>
                  </a:solidFill>
                  <a:highlight>
                    <a:srgbClr val="F15B2A"/>
                  </a:highlight>
                  <a:latin typeface="Calibri" panose="020F0502020204030204" pitchFamily="34" charset="0"/>
                  <a:ea typeface="Times New Roman" panose="02020603050405020304" pitchFamily="18" charset="0"/>
                </a:rPr>
                <a:t> RELEVANT </a:t>
              </a:r>
              <a:r>
                <a:rPr lang="en-GB" b="1" dirty="0">
                  <a:solidFill>
                    <a:schemeClr val="bg1"/>
                  </a:solidFill>
                  <a:effectLst/>
                  <a:highlight>
                    <a:srgbClr val="F15B2A"/>
                  </a:highlight>
                  <a:latin typeface="Calibri" panose="020F0502020204030204" pitchFamily="34" charset="0"/>
                  <a:ea typeface="Times New Roman" panose="02020603050405020304" pitchFamily="18" charset="0"/>
                </a:rPr>
                <a:t>LINKS</a:t>
              </a:r>
              <a:r>
                <a:rPr lang="en-GB" b="1" dirty="0">
                  <a:solidFill>
                    <a:srgbClr val="F15B2A"/>
                  </a:solidFill>
                  <a:effectLst/>
                  <a:highlight>
                    <a:srgbClr val="F15B2A"/>
                  </a:highlight>
                  <a:latin typeface="Calibri" panose="020F0502020204030204" pitchFamily="34" charset="0"/>
                  <a:ea typeface="Times New Roman" panose="02020603050405020304" pitchFamily="18" charset="0"/>
                </a:rPr>
                <a:t>.</a:t>
              </a:r>
              <a:r>
                <a:rPr lang="en-GB" dirty="0">
                  <a:solidFill>
                    <a:schemeClr val="bg1"/>
                  </a:solidFill>
                  <a:effectLst/>
                  <a:highlight>
                    <a:srgbClr val="F15B2A"/>
                  </a:highlight>
                  <a:latin typeface="Calibri" panose="020F0502020204030204" pitchFamily="34" charset="0"/>
                  <a:ea typeface="Times New Roman" panose="02020603050405020304" pitchFamily="18" charset="0"/>
                </a:rPr>
                <a:t> </a:t>
              </a:r>
            </a:p>
          </p:txBody>
        </p:sp>
        <p:sp>
          <p:nvSpPr>
            <p:cNvPr id="9" name="Rectangle 8">
              <a:extLst>
                <a:ext uri="{FF2B5EF4-FFF2-40B4-BE49-F238E27FC236}">
                  <a16:creationId xmlns:a16="http://schemas.microsoft.com/office/drawing/2014/main" id="{10ACF950-1C0F-05E6-B6D6-B71874E26BBE}"/>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aphic 2">
              <a:extLst>
                <a:ext uri="{FF2B5EF4-FFF2-40B4-BE49-F238E27FC236}">
                  <a16:creationId xmlns:a16="http://schemas.microsoft.com/office/drawing/2014/main" id="{53280585-A871-DCF0-603F-B106F9115157}"/>
                </a:ext>
              </a:extLst>
            </p:cNvPr>
            <p:cNvGrpSpPr/>
            <p:nvPr/>
          </p:nvGrpSpPr>
          <p:grpSpPr>
            <a:xfrm>
              <a:off x="9480073" y="4427673"/>
              <a:ext cx="555180" cy="555173"/>
              <a:chOff x="10387608" y="788458"/>
              <a:chExt cx="896094" cy="896083"/>
            </a:xfrm>
            <a:solidFill>
              <a:srgbClr val="C5198A"/>
            </a:solidFill>
          </p:grpSpPr>
          <p:grpSp>
            <p:nvGrpSpPr>
              <p:cNvPr id="11" name="Graphic 2">
                <a:extLst>
                  <a:ext uri="{FF2B5EF4-FFF2-40B4-BE49-F238E27FC236}">
                    <a16:creationId xmlns:a16="http://schemas.microsoft.com/office/drawing/2014/main" id="{08DE50A9-50A3-CAEA-F4C6-E12BF9255A41}"/>
                  </a:ext>
                </a:extLst>
              </p:cNvPr>
              <p:cNvGrpSpPr/>
              <p:nvPr/>
            </p:nvGrpSpPr>
            <p:grpSpPr>
              <a:xfrm>
                <a:off x="10647765" y="1164229"/>
                <a:ext cx="375781" cy="505860"/>
                <a:chOff x="10647765" y="1164229"/>
                <a:chExt cx="375781" cy="505860"/>
              </a:xfrm>
              <a:grpFill/>
            </p:grpSpPr>
            <p:sp>
              <p:nvSpPr>
                <p:cNvPr id="17" name="Freeform 55">
                  <a:extLst>
                    <a:ext uri="{FF2B5EF4-FFF2-40B4-BE49-F238E27FC236}">
                      <a16:creationId xmlns:a16="http://schemas.microsoft.com/office/drawing/2014/main" id="{2F6F22A7-9267-B7A7-2FCC-1DFB5C2DAEF2}"/>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56">
                  <a:extLst>
                    <a:ext uri="{FF2B5EF4-FFF2-40B4-BE49-F238E27FC236}">
                      <a16:creationId xmlns:a16="http://schemas.microsoft.com/office/drawing/2014/main" id="{85B64954-07A4-FCB9-B4E4-0761F4FC0509}"/>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57">
                  <a:extLst>
                    <a:ext uri="{FF2B5EF4-FFF2-40B4-BE49-F238E27FC236}">
                      <a16:creationId xmlns:a16="http://schemas.microsoft.com/office/drawing/2014/main" id="{A13047D0-9DCF-C86D-4543-4BD75864F586}"/>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2" name="Graphic 2">
                <a:extLst>
                  <a:ext uri="{FF2B5EF4-FFF2-40B4-BE49-F238E27FC236}">
                    <a16:creationId xmlns:a16="http://schemas.microsoft.com/office/drawing/2014/main" id="{3FDC1170-FEDD-6756-9A43-C9A60D91BB15}"/>
                  </a:ext>
                </a:extLst>
              </p:cNvPr>
              <p:cNvGrpSpPr/>
              <p:nvPr/>
            </p:nvGrpSpPr>
            <p:grpSpPr>
              <a:xfrm>
                <a:off x="10387608" y="788458"/>
                <a:ext cx="896094" cy="896083"/>
                <a:chOff x="10387608" y="788458"/>
                <a:chExt cx="896094" cy="896083"/>
              </a:xfrm>
              <a:grpFill/>
            </p:grpSpPr>
            <p:sp>
              <p:nvSpPr>
                <p:cNvPr id="13" name="Freeform 51">
                  <a:extLst>
                    <a:ext uri="{FF2B5EF4-FFF2-40B4-BE49-F238E27FC236}">
                      <a16:creationId xmlns:a16="http://schemas.microsoft.com/office/drawing/2014/main" id="{D95D3A33-A62B-9969-B5DF-3704D60F2EFA}"/>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52">
                  <a:extLst>
                    <a:ext uri="{FF2B5EF4-FFF2-40B4-BE49-F238E27FC236}">
                      <a16:creationId xmlns:a16="http://schemas.microsoft.com/office/drawing/2014/main" id="{D576F1CA-00BF-8870-2164-E3EBB3A3E9A1}"/>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53">
                  <a:extLst>
                    <a:ext uri="{FF2B5EF4-FFF2-40B4-BE49-F238E27FC236}">
                      <a16:creationId xmlns:a16="http://schemas.microsoft.com/office/drawing/2014/main" id="{6F6D5764-EE70-EB49-26BA-996BE8E53757}"/>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54">
                  <a:extLst>
                    <a:ext uri="{FF2B5EF4-FFF2-40B4-BE49-F238E27FC236}">
                      <a16:creationId xmlns:a16="http://schemas.microsoft.com/office/drawing/2014/main" id="{13500B1F-CB29-2BAB-378D-963DE10AC631}"/>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pic>
        <p:nvPicPr>
          <p:cNvPr id="21" name="Picture 20">
            <a:extLst>
              <a:ext uri="{FF2B5EF4-FFF2-40B4-BE49-F238E27FC236}">
                <a16:creationId xmlns:a16="http://schemas.microsoft.com/office/drawing/2014/main" id="{56EF6BE4-28E5-9D94-CA42-9E3F04704D2F}"/>
              </a:ext>
            </a:extLst>
          </p:cNvPr>
          <p:cNvPicPr>
            <a:picLocks noChangeAspect="1"/>
          </p:cNvPicPr>
          <p:nvPr/>
        </p:nvPicPr>
        <p:blipFill>
          <a:blip r:embed="rId10"/>
          <a:stretch>
            <a:fillRect/>
          </a:stretch>
        </p:blipFill>
        <p:spPr>
          <a:xfrm>
            <a:off x="9555966" y="2931184"/>
            <a:ext cx="3101231" cy="2247411"/>
          </a:xfrm>
          <a:prstGeom prst="rect">
            <a:avLst/>
          </a:prstGeom>
        </p:spPr>
      </p:pic>
      <p:grpSp>
        <p:nvGrpSpPr>
          <p:cNvPr id="22" name="Group 21">
            <a:extLst>
              <a:ext uri="{FF2B5EF4-FFF2-40B4-BE49-F238E27FC236}">
                <a16:creationId xmlns:a16="http://schemas.microsoft.com/office/drawing/2014/main" id="{8BF8CA94-44B0-53F5-C03E-B7B51ECEB4F7}"/>
              </a:ext>
            </a:extLst>
          </p:cNvPr>
          <p:cNvGrpSpPr/>
          <p:nvPr/>
        </p:nvGrpSpPr>
        <p:grpSpPr>
          <a:xfrm>
            <a:off x="6991929" y="4442023"/>
            <a:ext cx="755131" cy="559997"/>
            <a:chOff x="3400450" y="986392"/>
            <a:chExt cx="1487826" cy="1083162"/>
          </a:xfrm>
          <a:solidFill>
            <a:srgbClr val="F15B2A"/>
          </a:solidFill>
        </p:grpSpPr>
        <p:sp>
          <p:nvSpPr>
            <p:cNvPr id="23" name="Freeform 17">
              <a:extLst>
                <a:ext uri="{FF2B5EF4-FFF2-40B4-BE49-F238E27FC236}">
                  <a16:creationId xmlns:a16="http://schemas.microsoft.com/office/drawing/2014/main" id="{6E25619E-8027-53D2-B847-82C6E375E5F8}"/>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grpFill/>
            <a:ln w="8971" cap="flat">
              <a:noFill/>
              <a:prstDash val="solid"/>
              <a:miter/>
            </a:ln>
          </p:spPr>
          <p:txBody>
            <a:bodyPr rtlCol="0" anchor="ctr"/>
            <a:lstStyle/>
            <a:p>
              <a:endParaRPr lang="en-US" dirty="0">
                <a:solidFill>
                  <a:srgbClr val="90278E"/>
                </a:solidFill>
              </a:endParaRPr>
            </a:p>
          </p:txBody>
        </p:sp>
        <p:sp>
          <p:nvSpPr>
            <p:cNvPr id="24" name="Freeform 18">
              <a:extLst>
                <a:ext uri="{FF2B5EF4-FFF2-40B4-BE49-F238E27FC236}">
                  <a16:creationId xmlns:a16="http://schemas.microsoft.com/office/drawing/2014/main" id="{E0218F7B-B2A1-4585-70CC-C428B94984B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00D4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27163150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32400" y="5367765"/>
            <a:ext cx="6526988" cy="1064757"/>
          </a:xfrm>
        </p:spPr>
        <p:txBody>
          <a:bodyPr/>
          <a:lstStyle/>
          <a:p>
            <a:r>
              <a:rPr lang="en-US" b="1" u="sng" dirty="0"/>
              <a:t>Brief Introduction</a:t>
            </a:r>
          </a:p>
          <a:p>
            <a:r>
              <a:rPr lang="en-US" dirty="0"/>
              <a:t>Drumhierny Woodland Hideaway is owned by true country people, living locally, all of whom are emotionally, physically &amp; personally invested in securing the estate for future generations while collaborating with and developing working relationships to enrich the local community and environment. </a:t>
            </a:r>
            <a:endParaRPr lang="en-IE" dirty="0"/>
          </a:p>
          <a:p>
            <a:endParaRPr lang="en-US" dirty="0"/>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439082" y="918392"/>
            <a:ext cx="3888629" cy="2289739"/>
          </a:xfrm>
        </p:spPr>
        <p:txBody>
          <a:bodyPr/>
          <a:lstStyle/>
          <a:p>
            <a:pPr>
              <a:lnSpc>
                <a:spcPct val="100000"/>
              </a:lnSpc>
            </a:pPr>
            <a:r>
              <a:rPr lang="en-US" sz="3600" dirty="0"/>
              <a:t>Michelle Coghlan – </a:t>
            </a:r>
            <a:r>
              <a:rPr lang="en-US" sz="2400" dirty="0"/>
              <a:t>Co-founder &amp; Manager of Drumhierny Woodland Hideaway, </a:t>
            </a:r>
            <a:r>
              <a:rPr lang="en-US" sz="2400" dirty="0" err="1"/>
              <a:t>Leitrim</a:t>
            </a:r>
            <a:r>
              <a:rPr lang="en-US" sz="2400" dirty="0"/>
              <a:t>.</a:t>
            </a:r>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a:xfrm>
            <a:off x="109270" y="3328449"/>
            <a:ext cx="3257392" cy="522755"/>
          </a:xfrm>
        </p:spPr>
        <p:txBody>
          <a:bodyPr/>
          <a:lstStyle/>
          <a:p>
            <a:r>
              <a:rPr lang="en-IE" sz="1800" b="1" dirty="0"/>
              <a:t>IRELAND</a:t>
            </a:r>
          </a:p>
        </p:txBody>
      </p:sp>
      <p:pic>
        <p:nvPicPr>
          <p:cNvPr id="10" name="Picture Placeholder 9">
            <a:extLst>
              <a:ext uri="{FF2B5EF4-FFF2-40B4-BE49-F238E27FC236}">
                <a16:creationId xmlns:a16="http://schemas.microsoft.com/office/drawing/2014/main" id="{69E9287D-1197-44E5-6FCA-235148972EBE}"/>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10719" t="8276" r="35027" b="-8276"/>
          <a:stretch/>
        </p:blipFill>
        <p:spPr>
          <a:xfrm>
            <a:off x="4234393" y="-1"/>
            <a:ext cx="3541182" cy="6432523"/>
          </a:xfrm>
          <a:solidFill>
            <a:schemeClr val="bg1"/>
          </a:solidFill>
        </p:spPr>
      </p:pic>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36</a:t>
            </a:fld>
            <a:endParaRPr lang="fr-CA" dirty="0"/>
          </a:p>
        </p:txBody>
      </p:sp>
      <p:sp>
        <p:nvSpPr>
          <p:cNvPr id="9" name="Text Placeholder 1">
            <a:extLst>
              <a:ext uri="{FF2B5EF4-FFF2-40B4-BE49-F238E27FC236}">
                <a16:creationId xmlns:a16="http://schemas.microsoft.com/office/drawing/2014/main" id="{8C2CAF3C-BF06-FA80-3490-39C0C35EB82E}"/>
              </a:ext>
            </a:extLst>
          </p:cNvPr>
          <p:cNvSpPr>
            <a:spLocks noGrp="1"/>
          </p:cNvSpPr>
          <p:nvPr>
            <p:ph type="body" sz="quarter" idx="32"/>
          </p:nvPr>
        </p:nvSpPr>
        <p:spPr>
          <a:xfrm>
            <a:off x="532400" y="7246218"/>
            <a:ext cx="6526988" cy="2418722"/>
          </a:xfrm>
        </p:spPr>
        <p:txBody>
          <a:bodyPr numCol="2"/>
          <a:lstStyle/>
          <a:p>
            <a:r>
              <a:rPr lang="en-US" sz="1200" dirty="0"/>
              <a:t>Michelle Coghlan is a Co-owner and founder  of Drumhierny Woodland Hideaway, in </a:t>
            </a:r>
            <a:r>
              <a:rPr lang="en-US" sz="1200" dirty="0" err="1"/>
              <a:t>Leitrim</a:t>
            </a:r>
            <a:r>
              <a:rPr lang="en-US" sz="1200" dirty="0"/>
              <a:t>, Ireland. Their Vision is – To enhance the well-being of our customers, employees, locality &amp; community, in the most environmentally sustainable way possible, through the development of an inspirational woodland hideaway that collaborates with local partners.</a:t>
            </a:r>
          </a:p>
          <a:p>
            <a:r>
              <a:rPr lang="en-US" sz="1200" dirty="0"/>
              <a:t>They </a:t>
            </a:r>
            <a:r>
              <a:rPr lang="en-US" sz="1200" dirty="0" err="1"/>
              <a:t>recognise</a:t>
            </a:r>
            <a:r>
              <a:rPr lang="en-US" sz="1200" dirty="0"/>
              <a:t> the impact of their operations on the environment and are committed to identifying and </a:t>
            </a:r>
            <a:r>
              <a:rPr lang="en-US" sz="1200" dirty="0" err="1"/>
              <a:t>minimising</a:t>
            </a:r>
            <a:r>
              <a:rPr lang="en-US" sz="1200" dirty="0"/>
              <a:t> any detrimental effects that may occur. By working together, they believe that they can contribute to a cleaner and safer environment and ensure environmental issues remain a focal point and receive proper attention. They </a:t>
            </a:r>
            <a:r>
              <a:rPr lang="en-US" sz="1200" dirty="0" err="1"/>
              <a:t>recognise</a:t>
            </a:r>
            <a:r>
              <a:rPr lang="en-US" sz="1200" dirty="0"/>
              <a:t> that commerciality and the environment need to work hand in hand and at Drumhierny Woodland Hideaway Michelle and her team are committed to doing so. They believe that sustainable tourism is tourism that takes full account of its current and future economic, social, and environmental impacts while addressing the needs of visitors, the industry, the environment, and host communities. They, therefore, aim to reduce their negative effects and increase their positive impacts on nature.</a:t>
            </a:r>
            <a:endParaRPr lang="en-IE" sz="1200" dirty="0"/>
          </a:p>
        </p:txBody>
      </p:sp>
    </p:spTree>
    <p:extLst>
      <p:ext uri="{BB962C8B-B14F-4D97-AF65-F5344CB8AC3E}">
        <p14:creationId xmlns:p14="http://schemas.microsoft.com/office/powerpoint/2010/main" val="18746144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82F764-23F3-701F-1D7B-914CD8150BA8}"/>
              </a:ext>
            </a:extLst>
          </p:cNvPr>
          <p:cNvSpPr>
            <a:spLocks noGrp="1"/>
          </p:cNvSpPr>
          <p:nvPr>
            <p:ph type="body" sz="quarter" idx="33"/>
          </p:nvPr>
        </p:nvSpPr>
        <p:spPr>
          <a:xfrm>
            <a:off x="537662" y="435283"/>
            <a:ext cx="6570888" cy="1064757"/>
          </a:xfrm>
        </p:spPr>
        <p:txBody>
          <a:bodyPr/>
          <a:lstStyle/>
          <a:p>
            <a:r>
              <a:rPr lang="en-IE" sz="2400" dirty="0"/>
              <a:t>Michelle Coghlan - Continued</a:t>
            </a:r>
          </a:p>
        </p:txBody>
      </p:sp>
      <p:sp>
        <p:nvSpPr>
          <p:cNvPr id="4" name="Text Placeholder 3">
            <a:extLst>
              <a:ext uri="{FF2B5EF4-FFF2-40B4-BE49-F238E27FC236}">
                <a16:creationId xmlns:a16="http://schemas.microsoft.com/office/drawing/2014/main" id="{F74893E7-2E9D-457F-AD10-091B77F9CE0B}"/>
              </a:ext>
            </a:extLst>
          </p:cNvPr>
          <p:cNvSpPr>
            <a:spLocks noGrp="1"/>
          </p:cNvSpPr>
          <p:nvPr>
            <p:ph type="body" sz="quarter" idx="34"/>
          </p:nvPr>
        </p:nvSpPr>
        <p:spPr>
          <a:xfrm>
            <a:off x="537662" y="1322589"/>
            <a:ext cx="6526988" cy="1064757"/>
          </a:xfrm>
        </p:spPr>
        <p:txBody>
          <a:bodyPr/>
          <a:lstStyle/>
          <a:p>
            <a:r>
              <a:rPr lang="en-IE" dirty="0"/>
              <a:t>In this video, you hear from Michelle as she discusses sustainable actions and, the challenges that women in the Tourism &amp; Hospitality sectors face, and she gives some advice on how as an employer you can support and empower women. She speaks from experience</a:t>
            </a:r>
          </a:p>
        </p:txBody>
      </p:sp>
      <p:sp>
        <p:nvSpPr>
          <p:cNvPr id="5" name="Slide Number Placeholder 4">
            <a:extLst>
              <a:ext uri="{FF2B5EF4-FFF2-40B4-BE49-F238E27FC236}">
                <a16:creationId xmlns:a16="http://schemas.microsoft.com/office/drawing/2014/main" id="{50E6B196-E980-0024-D612-2CD4DF82D203}"/>
              </a:ext>
            </a:extLst>
          </p:cNvPr>
          <p:cNvSpPr>
            <a:spLocks noGrp="1"/>
          </p:cNvSpPr>
          <p:nvPr>
            <p:ph type="sldNum" sz="quarter" idx="4"/>
          </p:nvPr>
        </p:nvSpPr>
        <p:spPr/>
        <p:txBody>
          <a:bodyPr/>
          <a:lstStyle/>
          <a:p>
            <a:fld id="{9C527BFA-2C0E-4CEC-B6A5-913A56FEF4B4}" type="slidenum">
              <a:rPr lang="fr-CA" smtClean="0"/>
              <a:pPr/>
              <a:t>37</a:t>
            </a:fld>
            <a:endParaRPr lang="fr-CA" dirty="0"/>
          </a:p>
        </p:txBody>
      </p:sp>
      <p:sp>
        <p:nvSpPr>
          <p:cNvPr id="6" name="Picture Placeholder 5">
            <a:extLst>
              <a:ext uri="{FF2B5EF4-FFF2-40B4-BE49-F238E27FC236}">
                <a16:creationId xmlns:a16="http://schemas.microsoft.com/office/drawing/2014/main" id="{B1019BA6-3BE1-28AF-364A-2D89DECACE4E}"/>
              </a:ext>
            </a:extLst>
          </p:cNvPr>
          <p:cNvSpPr>
            <a:spLocks noGrp="1"/>
          </p:cNvSpPr>
          <p:nvPr>
            <p:ph type="pic" sz="quarter" idx="13"/>
          </p:nvPr>
        </p:nvSpPr>
        <p:spPr/>
        <p:txBody>
          <a:bodyPr/>
          <a:lstStyle/>
          <a:p>
            <a:endParaRPr lang="en-IE"/>
          </a:p>
        </p:txBody>
      </p:sp>
      <p:pic>
        <p:nvPicPr>
          <p:cNvPr id="7" name="Online Media 6" title="We Lead - Interview with Michelle Coghlan (Drumhierny Woodland Hideaway)">
            <a:hlinkClick r:id="" action="ppaction://media"/>
            <a:extLst>
              <a:ext uri="{FF2B5EF4-FFF2-40B4-BE49-F238E27FC236}">
                <a16:creationId xmlns:a16="http://schemas.microsoft.com/office/drawing/2014/main" id="{2818D3E4-C90F-1D08-5F03-34BAC5FD2874}"/>
              </a:ext>
            </a:extLst>
          </p:cNvPr>
          <p:cNvPicPr>
            <a:picLocks noRot="1" noChangeAspect="1"/>
          </p:cNvPicPr>
          <p:nvPr>
            <a:videoFile r:link="rId1"/>
          </p:nvPr>
        </p:nvPicPr>
        <p:blipFill>
          <a:blip r:embed="rId3"/>
          <a:stretch>
            <a:fillRect/>
          </a:stretch>
        </p:blipFill>
        <p:spPr>
          <a:xfrm>
            <a:off x="1102963" y="6026046"/>
            <a:ext cx="4938073" cy="3152576"/>
          </a:xfrm>
          <a:prstGeom prst="rect">
            <a:avLst/>
          </a:prstGeom>
        </p:spPr>
      </p:pic>
      <p:grpSp>
        <p:nvGrpSpPr>
          <p:cNvPr id="10" name="Group 9">
            <a:extLst>
              <a:ext uri="{FF2B5EF4-FFF2-40B4-BE49-F238E27FC236}">
                <a16:creationId xmlns:a16="http://schemas.microsoft.com/office/drawing/2014/main" id="{51CE64A2-CE25-EDA1-DA1E-4D476A7E4EBF}"/>
              </a:ext>
            </a:extLst>
          </p:cNvPr>
          <p:cNvGrpSpPr/>
          <p:nvPr/>
        </p:nvGrpSpPr>
        <p:grpSpPr>
          <a:xfrm>
            <a:off x="4103050" y="2572049"/>
            <a:ext cx="3005500" cy="2232389"/>
            <a:chOff x="7252897" y="4427673"/>
            <a:chExt cx="3005500" cy="2610517"/>
          </a:xfrm>
        </p:grpSpPr>
        <p:sp>
          <p:nvSpPr>
            <p:cNvPr id="11" name="TextBox 10">
              <a:extLst>
                <a:ext uri="{FF2B5EF4-FFF2-40B4-BE49-F238E27FC236}">
                  <a16:creationId xmlns:a16="http://schemas.microsoft.com/office/drawing/2014/main" id="{5EAD58B7-2F13-56E1-C239-1BB19729F8DA}"/>
                </a:ext>
              </a:extLst>
            </p:cNvPr>
            <p:cNvSpPr txBox="1"/>
            <p:nvPr/>
          </p:nvSpPr>
          <p:spPr>
            <a:xfrm>
              <a:off x="7338264" y="5424457"/>
              <a:ext cx="2920133" cy="1115716"/>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IE" sz="1400" dirty="0">
                  <a:solidFill>
                    <a:srgbClr val="90278E"/>
                  </a:solidFill>
                  <a:hlinkClick r:id="rId4">
                    <a:extLst>
                      <a:ext uri="{A12FA001-AC4F-418D-AE19-62706E023703}">
                        <ahyp:hlinkClr xmlns:ahyp="http://schemas.microsoft.com/office/drawing/2018/hyperlinkcolor" val="tx"/>
                      </a:ext>
                    </a:extLst>
                  </a:hlinkClick>
                </a:rPr>
                <a:t>Website: Drumhierny Hideaway</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5">
                    <a:extLst>
                      <a:ext uri="{A12FA001-AC4F-418D-AE19-62706E023703}">
                        <ahyp:hlinkClr xmlns:ahyp="http://schemas.microsoft.com/office/drawing/2018/hyperlinkcolor" val="tx"/>
                      </a:ext>
                    </a:extLst>
                  </a:hlinkClick>
                </a:rPr>
                <a:t>LinkedIn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6">
                    <a:extLst>
                      <a:ext uri="{A12FA001-AC4F-418D-AE19-62706E023703}">
                        <ahyp:hlinkClr xmlns:ahyp="http://schemas.microsoft.com/office/drawing/2018/hyperlinkcolor" val="tx"/>
                      </a:ext>
                    </a:extLst>
                  </a:hlinkClick>
                </a:rPr>
                <a:t>Facebook</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7">
                    <a:extLst>
                      <a:ext uri="{A12FA001-AC4F-418D-AE19-62706E023703}">
                        <ahyp:hlinkClr xmlns:ahyp="http://schemas.microsoft.com/office/drawing/2018/hyperlinkcolor" val="tx"/>
                      </a:ext>
                    </a:extLst>
                  </a:hlinkClick>
                </a:rPr>
                <a:t>Instagram</a:t>
              </a:r>
              <a:endParaRPr lang="en-US" sz="1400" dirty="0">
                <a:solidFill>
                  <a:srgbClr val="90278E"/>
                </a:solidFill>
              </a:endParaRPr>
            </a:p>
          </p:txBody>
        </p:sp>
        <p:sp>
          <p:nvSpPr>
            <p:cNvPr id="12" name="Rounded Rectangle 45">
              <a:extLst>
                <a:ext uri="{FF2B5EF4-FFF2-40B4-BE49-F238E27FC236}">
                  <a16:creationId xmlns:a16="http://schemas.microsoft.com/office/drawing/2014/main" id="{6A179141-EF83-97A5-8C41-C1C24BAE3251}"/>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895B7A6-0308-C2E2-6FC7-5FC9A2171CE8}"/>
                </a:ext>
              </a:extLst>
            </p:cNvPr>
            <p:cNvSpPr txBox="1"/>
            <p:nvPr/>
          </p:nvSpPr>
          <p:spPr>
            <a:xfrm>
              <a:off x="7375794" y="4523447"/>
              <a:ext cx="2337968" cy="321193"/>
            </a:xfrm>
            <a:prstGeom prst="rect">
              <a:avLst/>
            </a:prstGeom>
            <a:noFill/>
          </p:spPr>
          <p:txBody>
            <a:bodyPr wrap="square">
              <a:spAutoFit/>
            </a:bodyPr>
            <a:lstStyle/>
            <a:p>
              <a:pPr algn="just" fontAlgn="base"/>
              <a:r>
                <a:rPr lang="en-GB" b="1" dirty="0">
                  <a:solidFill>
                    <a:schemeClr val="bg1"/>
                  </a:solidFill>
                  <a:highlight>
                    <a:srgbClr val="F15B2A"/>
                  </a:highlight>
                  <a:latin typeface="Calibri" panose="020F0502020204030204" pitchFamily="34" charset="0"/>
                  <a:ea typeface="Times New Roman" panose="02020603050405020304" pitchFamily="18" charset="0"/>
                </a:rPr>
                <a:t> RELEVANT </a:t>
              </a:r>
              <a:r>
                <a:rPr lang="en-GB" b="1" dirty="0">
                  <a:solidFill>
                    <a:schemeClr val="bg1"/>
                  </a:solidFill>
                  <a:effectLst/>
                  <a:highlight>
                    <a:srgbClr val="F15B2A"/>
                  </a:highlight>
                  <a:latin typeface="Calibri" panose="020F0502020204030204" pitchFamily="34" charset="0"/>
                  <a:ea typeface="Times New Roman" panose="02020603050405020304" pitchFamily="18" charset="0"/>
                </a:rPr>
                <a:t>LINKS</a:t>
              </a:r>
              <a:r>
                <a:rPr lang="en-GB" b="1" dirty="0">
                  <a:solidFill>
                    <a:srgbClr val="F15B2A"/>
                  </a:solidFill>
                  <a:effectLst/>
                  <a:highlight>
                    <a:srgbClr val="F15B2A"/>
                  </a:highlight>
                  <a:latin typeface="Calibri" panose="020F0502020204030204" pitchFamily="34" charset="0"/>
                  <a:ea typeface="Times New Roman" panose="02020603050405020304" pitchFamily="18" charset="0"/>
                </a:rPr>
                <a:t>.</a:t>
              </a:r>
              <a:r>
                <a:rPr lang="en-GB" dirty="0">
                  <a:solidFill>
                    <a:schemeClr val="bg1"/>
                  </a:solidFill>
                  <a:effectLst/>
                  <a:highlight>
                    <a:srgbClr val="F15B2A"/>
                  </a:highlight>
                  <a:latin typeface="Calibri" panose="020F0502020204030204" pitchFamily="34" charset="0"/>
                  <a:ea typeface="Times New Roman" panose="02020603050405020304" pitchFamily="18" charset="0"/>
                </a:rPr>
                <a:t> </a:t>
              </a:r>
            </a:p>
          </p:txBody>
        </p:sp>
        <p:sp>
          <p:nvSpPr>
            <p:cNvPr id="14" name="Rectangle 13">
              <a:extLst>
                <a:ext uri="{FF2B5EF4-FFF2-40B4-BE49-F238E27FC236}">
                  <a16:creationId xmlns:a16="http://schemas.microsoft.com/office/drawing/2014/main" id="{AEA4119C-F5A7-CA1B-139A-997B7455D438}"/>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aphic 2">
              <a:extLst>
                <a:ext uri="{FF2B5EF4-FFF2-40B4-BE49-F238E27FC236}">
                  <a16:creationId xmlns:a16="http://schemas.microsoft.com/office/drawing/2014/main" id="{CE17CEC6-99DA-1E13-FBC1-B9494CF50E62}"/>
                </a:ext>
              </a:extLst>
            </p:cNvPr>
            <p:cNvGrpSpPr/>
            <p:nvPr/>
          </p:nvGrpSpPr>
          <p:grpSpPr>
            <a:xfrm>
              <a:off x="9480073" y="4427673"/>
              <a:ext cx="555180" cy="555173"/>
              <a:chOff x="10387608" y="788458"/>
              <a:chExt cx="896094" cy="896083"/>
            </a:xfrm>
            <a:solidFill>
              <a:srgbClr val="C5198A"/>
            </a:solidFill>
          </p:grpSpPr>
          <p:grpSp>
            <p:nvGrpSpPr>
              <p:cNvPr id="16" name="Graphic 2">
                <a:extLst>
                  <a:ext uri="{FF2B5EF4-FFF2-40B4-BE49-F238E27FC236}">
                    <a16:creationId xmlns:a16="http://schemas.microsoft.com/office/drawing/2014/main" id="{5F2E6FDC-9881-8550-545A-78A3B42CA3D5}"/>
                  </a:ext>
                </a:extLst>
              </p:cNvPr>
              <p:cNvGrpSpPr/>
              <p:nvPr/>
            </p:nvGrpSpPr>
            <p:grpSpPr>
              <a:xfrm>
                <a:off x="10647765" y="1164229"/>
                <a:ext cx="375781" cy="505860"/>
                <a:chOff x="10647765" y="1164229"/>
                <a:chExt cx="375781" cy="505860"/>
              </a:xfrm>
              <a:grpFill/>
            </p:grpSpPr>
            <p:sp>
              <p:nvSpPr>
                <p:cNvPr id="22" name="Freeform 55">
                  <a:extLst>
                    <a:ext uri="{FF2B5EF4-FFF2-40B4-BE49-F238E27FC236}">
                      <a16:creationId xmlns:a16="http://schemas.microsoft.com/office/drawing/2014/main" id="{32F9F4D4-D804-2634-734F-F53BA4E6E485}"/>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56">
                  <a:extLst>
                    <a:ext uri="{FF2B5EF4-FFF2-40B4-BE49-F238E27FC236}">
                      <a16:creationId xmlns:a16="http://schemas.microsoft.com/office/drawing/2014/main" id="{CECA6EFC-17F1-CB3F-0B78-9E3127789382}"/>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57">
                  <a:extLst>
                    <a:ext uri="{FF2B5EF4-FFF2-40B4-BE49-F238E27FC236}">
                      <a16:creationId xmlns:a16="http://schemas.microsoft.com/office/drawing/2014/main" id="{1327FE31-72C5-B133-5F46-526210D873F6}"/>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7" name="Graphic 2">
                <a:extLst>
                  <a:ext uri="{FF2B5EF4-FFF2-40B4-BE49-F238E27FC236}">
                    <a16:creationId xmlns:a16="http://schemas.microsoft.com/office/drawing/2014/main" id="{81F6683D-6410-8BEB-B78C-5E1D00D40DB9}"/>
                  </a:ext>
                </a:extLst>
              </p:cNvPr>
              <p:cNvGrpSpPr/>
              <p:nvPr/>
            </p:nvGrpSpPr>
            <p:grpSpPr>
              <a:xfrm>
                <a:off x="10387608" y="788458"/>
                <a:ext cx="896094" cy="896083"/>
                <a:chOff x="10387608" y="788458"/>
                <a:chExt cx="896094" cy="896083"/>
              </a:xfrm>
              <a:grpFill/>
            </p:grpSpPr>
            <p:sp>
              <p:nvSpPr>
                <p:cNvPr id="18" name="Freeform 51">
                  <a:extLst>
                    <a:ext uri="{FF2B5EF4-FFF2-40B4-BE49-F238E27FC236}">
                      <a16:creationId xmlns:a16="http://schemas.microsoft.com/office/drawing/2014/main" id="{5538784A-F63B-BDFC-EF00-D1B97EAE9F28}"/>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52">
                  <a:extLst>
                    <a:ext uri="{FF2B5EF4-FFF2-40B4-BE49-F238E27FC236}">
                      <a16:creationId xmlns:a16="http://schemas.microsoft.com/office/drawing/2014/main" id="{E88E97D1-F578-2A2C-C0FD-E8991BD3D38F}"/>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53">
                  <a:extLst>
                    <a:ext uri="{FF2B5EF4-FFF2-40B4-BE49-F238E27FC236}">
                      <a16:creationId xmlns:a16="http://schemas.microsoft.com/office/drawing/2014/main" id="{D4EC4EB5-0755-C005-9EBE-5B90B0DB3772}"/>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54">
                  <a:extLst>
                    <a:ext uri="{FF2B5EF4-FFF2-40B4-BE49-F238E27FC236}">
                      <a16:creationId xmlns:a16="http://schemas.microsoft.com/office/drawing/2014/main" id="{5229563D-5D5C-2CF2-E229-8577F036920F}"/>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pic>
        <p:nvPicPr>
          <p:cNvPr id="1026" name="Picture 2" descr="Drumhierny Woodland Hideaway  | Leitrim Village, Co. Leitrim | Photo Gallery - 12">
            <a:extLst>
              <a:ext uri="{FF2B5EF4-FFF2-40B4-BE49-F238E27FC236}">
                <a16:creationId xmlns:a16="http://schemas.microsoft.com/office/drawing/2014/main" id="{7444553E-BD3E-AF8E-970B-D2E95E02E5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132" y="2721064"/>
            <a:ext cx="3125061" cy="208337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Drumhierny Woodland Hideaway  **** Leitrim Village, Co. Leitrim">
            <a:extLst>
              <a:ext uri="{FF2B5EF4-FFF2-40B4-BE49-F238E27FC236}">
                <a16:creationId xmlns:a16="http://schemas.microsoft.com/office/drawing/2014/main" id="{9C7E850E-C2EB-A31E-DD6F-1FB4550F9B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7662" y="3561481"/>
            <a:ext cx="3125061" cy="122840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D9F0CCD-B79F-B49D-40C8-6DA02891B1C8}"/>
              </a:ext>
            </a:extLst>
          </p:cNvPr>
          <p:cNvSpPr txBox="1"/>
          <p:nvPr/>
        </p:nvSpPr>
        <p:spPr>
          <a:xfrm>
            <a:off x="4339711" y="4993581"/>
            <a:ext cx="3402650" cy="738664"/>
          </a:xfrm>
          <a:prstGeom prst="rect">
            <a:avLst/>
          </a:prstGeom>
          <a:noFill/>
        </p:spPr>
        <p:txBody>
          <a:bodyPr wrap="square">
            <a:spAutoFit/>
          </a:bodyPr>
          <a:lstStyle/>
          <a:p>
            <a:r>
              <a:rPr lang="en-US" sz="1400" dirty="0">
                <a:hlinkClick r:id="rId10"/>
              </a:rPr>
              <a:t> We Lead - Interview with Michelle Coghlan (Drumhierny Woodland Hideaway) - YouTube</a:t>
            </a:r>
            <a:endParaRPr lang="en-IE" sz="1400" dirty="0"/>
          </a:p>
        </p:txBody>
      </p:sp>
    </p:spTree>
    <p:extLst>
      <p:ext uri="{BB962C8B-B14F-4D97-AF65-F5344CB8AC3E}">
        <p14:creationId xmlns:p14="http://schemas.microsoft.com/office/powerpoint/2010/main" val="371071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6394E7-759C-3922-2CB0-F7250E86335B}"/>
              </a:ext>
            </a:extLst>
          </p:cNvPr>
          <p:cNvSpPr>
            <a:spLocks noGrp="1"/>
          </p:cNvSpPr>
          <p:nvPr>
            <p:ph type="body" sz="quarter" idx="18"/>
          </p:nvPr>
        </p:nvSpPr>
        <p:spPr/>
        <p:txBody>
          <a:bodyPr/>
          <a:lstStyle/>
          <a:p>
            <a:r>
              <a:rPr lang="en-IE" dirty="0"/>
              <a:t>CONCLUSION</a:t>
            </a:r>
          </a:p>
        </p:txBody>
      </p:sp>
      <p:sp>
        <p:nvSpPr>
          <p:cNvPr id="3" name="Text Placeholder 2">
            <a:extLst>
              <a:ext uri="{FF2B5EF4-FFF2-40B4-BE49-F238E27FC236}">
                <a16:creationId xmlns:a16="http://schemas.microsoft.com/office/drawing/2014/main" id="{5CDA2FFD-DC0F-66D7-10A9-8610FFE3590F}"/>
              </a:ext>
            </a:extLst>
          </p:cNvPr>
          <p:cNvSpPr>
            <a:spLocks noGrp="1"/>
          </p:cNvSpPr>
          <p:nvPr>
            <p:ph type="body" sz="quarter" idx="14"/>
          </p:nvPr>
        </p:nvSpPr>
        <p:spPr/>
        <p:txBody>
          <a:bodyPr/>
          <a:lstStyle/>
          <a:p>
            <a:r>
              <a:rPr lang="en-IE" dirty="0"/>
              <a:t>04</a:t>
            </a:r>
          </a:p>
        </p:txBody>
      </p:sp>
      <p:pic>
        <p:nvPicPr>
          <p:cNvPr id="7" name="Picture Placeholder 6" descr="Travel essentials on a table">
            <a:extLst>
              <a:ext uri="{FF2B5EF4-FFF2-40B4-BE49-F238E27FC236}">
                <a16:creationId xmlns:a16="http://schemas.microsoft.com/office/drawing/2014/main" id="{79FA7E44-E86B-065B-1247-4464FF7D41EE}"/>
              </a:ext>
            </a:extLst>
          </p:cNvPr>
          <p:cNvPicPr>
            <a:picLocks noGrp="1" noChangeAspect="1"/>
          </p:cNvPicPr>
          <p:nvPr>
            <p:ph type="pic" sz="quarter" idx="19"/>
          </p:nvPr>
        </p:nvPicPr>
        <p:blipFill rotWithShape="1">
          <a:blip r:embed="rId2">
            <a:extLst>
              <a:ext uri="{28A0092B-C50C-407E-A947-70E740481C1C}">
                <a14:useLocalDpi xmlns:a14="http://schemas.microsoft.com/office/drawing/2010/main" val="0"/>
              </a:ext>
            </a:extLst>
          </a:blip>
          <a:srcRect l="17895" r="48765"/>
          <a:stretch/>
        </p:blipFill>
        <p:spPr>
          <a:xfrm>
            <a:off x="0" y="2924295"/>
            <a:ext cx="3621157" cy="7241015"/>
          </a:xfrm>
        </p:spPr>
      </p:pic>
      <p:sp>
        <p:nvSpPr>
          <p:cNvPr id="5" name="Slide Number Placeholder 4">
            <a:extLst>
              <a:ext uri="{FF2B5EF4-FFF2-40B4-BE49-F238E27FC236}">
                <a16:creationId xmlns:a16="http://schemas.microsoft.com/office/drawing/2014/main" id="{3B2C9398-9D56-3B78-1FA9-95B4AB84BA32}"/>
              </a:ext>
            </a:extLst>
          </p:cNvPr>
          <p:cNvSpPr>
            <a:spLocks noGrp="1"/>
          </p:cNvSpPr>
          <p:nvPr>
            <p:ph type="sldNum" sz="quarter" idx="4"/>
          </p:nvPr>
        </p:nvSpPr>
        <p:spPr/>
        <p:txBody>
          <a:bodyPr/>
          <a:lstStyle/>
          <a:p>
            <a:fld id="{9C527BFA-2C0E-4CEC-B6A5-913A56FEF4B4}" type="slidenum">
              <a:rPr lang="fr-CA" smtClean="0"/>
              <a:pPr/>
              <a:t>38</a:t>
            </a:fld>
            <a:endParaRPr lang="fr-CA" dirty="0"/>
          </a:p>
        </p:txBody>
      </p:sp>
    </p:spTree>
    <p:extLst>
      <p:ext uri="{BB962C8B-B14F-4D97-AF65-F5344CB8AC3E}">
        <p14:creationId xmlns:p14="http://schemas.microsoft.com/office/powerpoint/2010/main" val="1312664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287C85-4756-9F69-1B57-6FB091C53B10}"/>
              </a:ext>
            </a:extLst>
          </p:cNvPr>
          <p:cNvSpPr>
            <a:spLocks noGrp="1"/>
          </p:cNvSpPr>
          <p:nvPr>
            <p:ph type="body" sz="quarter" idx="32"/>
          </p:nvPr>
        </p:nvSpPr>
        <p:spPr>
          <a:xfrm>
            <a:off x="578472" y="5181600"/>
            <a:ext cx="6526988" cy="5211501"/>
          </a:xfrm>
        </p:spPr>
        <p:txBody>
          <a:bodyPr/>
          <a:lstStyle/>
          <a:p>
            <a:r>
              <a:rPr lang="en-US" sz="1200" dirty="0"/>
              <a:t>The nine case studies demonstrate the variety of roles women play in the tourism sector. Yet, when the stories of the women featured in this compendium are examined closely, some common themes also emerge. </a:t>
            </a:r>
          </a:p>
          <a:p>
            <a:r>
              <a:rPr lang="en-US" sz="1200" b="1" dirty="0"/>
              <a:t>First, </a:t>
            </a:r>
            <a:r>
              <a:rPr lang="en-US" sz="1200" dirty="0"/>
              <a:t>in almost all cases the women have entered the tourism sector not just to make a living but also to follow their passion. There is a clear wish to contribute positively both to the travel experiences of tourists and to the well-being of local communities hosting the activities. This is clearly demonstrated in Georgina´s story, who built her tourism business, Pyrenean Experience, to manifest her dream to create a small, original, and friendly walking, cultural and language company that would unite people from all walks of life. </a:t>
            </a:r>
          </a:p>
          <a:p>
            <a:r>
              <a:rPr lang="en-US" sz="1200" b="1" dirty="0"/>
              <a:t>Second</a:t>
            </a:r>
            <a:r>
              <a:rPr lang="en-US" sz="1200" dirty="0"/>
              <a:t>, the women demonstrate a holistic understanding of sustainability, </a:t>
            </a:r>
            <a:r>
              <a:rPr lang="en-US" sz="1200" dirty="0" err="1"/>
              <a:t>recognising</a:t>
            </a:r>
            <a:r>
              <a:rPr lang="en-US" sz="1200" dirty="0"/>
              <a:t> the need to integrate both the environmental and social dimensions into sustainability strategies. The sincere interest many of them have in positively contributing to local communities is noteworthy. </a:t>
            </a:r>
            <a:r>
              <a:rPr lang="en-US" sz="1200" dirty="0" err="1"/>
              <a:t>Vilborg</a:t>
            </a:r>
            <a:r>
              <a:rPr lang="en-US" sz="1200" dirty="0"/>
              <a:t>, for example, explains how she always prefers to work directly with local actors during her tours, in particular when operating in the developing world, rather than bigger Western businesses. Teresa </a:t>
            </a:r>
            <a:r>
              <a:rPr lang="en-US" sz="1200" dirty="0" err="1"/>
              <a:t>emphasises</a:t>
            </a:r>
            <a:r>
              <a:rPr lang="en-US" sz="1200" dirty="0"/>
              <a:t> the central role women play in rural life, being holders of vast traditional knowledge, which is an essential resource for ecotourism. </a:t>
            </a:r>
          </a:p>
          <a:p>
            <a:r>
              <a:rPr lang="en-US" sz="1200" b="1" dirty="0"/>
              <a:t>Third, </a:t>
            </a:r>
            <a:r>
              <a:rPr lang="en-US" sz="1200" dirty="0"/>
              <a:t>several of the women mention specifically the educational role of tourism in raising environmental awareness. </a:t>
            </a:r>
            <a:r>
              <a:rPr lang="en-US" sz="1200" dirty="0" err="1"/>
              <a:t>Rannveig</a:t>
            </a:r>
            <a:r>
              <a:rPr lang="en-US" sz="1200" dirty="0"/>
              <a:t> discusses how whale-watching tours offer the perfect platform for educating people about Iceland, its nature, and how to protect it. She has put great effort into training guides, so they are well-equipped to educate and engage the tourist when on board. Teresa </a:t>
            </a:r>
            <a:r>
              <a:rPr lang="en-US" sz="1200" dirty="0" err="1"/>
              <a:t>emphasises</a:t>
            </a:r>
            <a:r>
              <a:rPr lang="en-US" sz="1200" dirty="0"/>
              <a:t> how tourism can be a window to different cultures and a tunnel of learning. Traveling can be a transformative, enriching activity that deepens our understanding of the need to protect both cultural and natural heritage.</a:t>
            </a:r>
          </a:p>
          <a:p>
            <a:endParaRPr lang="en-US" sz="1200" dirty="0"/>
          </a:p>
          <a:p>
            <a:r>
              <a:rPr lang="en-US" sz="1200" dirty="0"/>
              <a:t>Finally, it is worth mentioning that while the women are aware of the need for tourism business to be economically viable, growth and profit rarely seems to be their main goal. Rather, the emphasis is on community and connection. Susan Heffernan, for example, applauds the recent shift in Ireland to slower, more engaged tourism, which will benefit both the tourists and the host communities. </a:t>
            </a:r>
          </a:p>
          <a:p>
            <a:endParaRPr lang="en-IE" sz="1200" dirty="0"/>
          </a:p>
        </p:txBody>
      </p:sp>
      <p:sp>
        <p:nvSpPr>
          <p:cNvPr id="3" name="Text Placeholder 2">
            <a:extLst>
              <a:ext uri="{FF2B5EF4-FFF2-40B4-BE49-F238E27FC236}">
                <a16:creationId xmlns:a16="http://schemas.microsoft.com/office/drawing/2014/main" id="{BB15C09D-EFB9-9272-6DF8-A84F71C6673D}"/>
              </a:ext>
            </a:extLst>
          </p:cNvPr>
          <p:cNvSpPr>
            <a:spLocks noGrp="1"/>
          </p:cNvSpPr>
          <p:nvPr>
            <p:ph type="body" sz="quarter" idx="33"/>
          </p:nvPr>
        </p:nvSpPr>
        <p:spPr>
          <a:xfrm>
            <a:off x="2745272" y="4214261"/>
            <a:ext cx="2193388" cy="616819"/>
          </a:xfrm>
        </p:spPr>
        <p:txBody>
          <a:bodyPr/>
          <a:lstStyle/>
          <a:p>
            <a:r>
              <a:rPr lang="en-IE" dirty="0"/>
              <a:t>Conclusion:</a:t>
            </a:r>
          </a:p>
        </p:txBody>
      </p:sp>
      <p:pic>
        <p:nvPicPr>
          <p:cNvPr id="8" name="Picture Placeholder 7" descr="People camping in forest">
            <a:extLst>
              <a:ext uri="{FF2B5EF4-FFF2-40B4-BE49-F238E27FC236}">
                <a16:creationId xmlns:a16="http://schemas.microsoft.com/office/drawing/2014/main" id="{8A4F0C9E-EDF0-0FD1-D8A0-1AE4F80DB464}"/>
              </a:ext>
            </a:extLst>
          </p:cNvPr>
          <p:cNvPicPr>
            <a:picLocks noGrp="1" noChangeAspect="1"/>
          </p:cNvPicPr>
          <p:nvPr>
            <p:ph type="pic" sz="quarter" idx="35"/>
          </p:nvPr>
        </p:nvPicPr>
        <p:blipFill>
          <a:blip r:embed="rId2">
            <a:extLst>
              <a:ext uri="{28A0092B-C50C-407E-A947-70E740481C1C}">
                <a14:useLocalDpi xmlns:a14="http://schemas.microsoft.com/office/drawing/2010/main" val="0"/>
              </a:ext>
            </a:extLst>
          </a:blip>
          <a:srcRect t="1414" b="1414"/>
          <a:stretch>
            <a:fillRect/>
          </a:stretch>
        </p:blipFill>
        <p:spPr/>
      </p:pic>
      <p:sp>
        <p:nvSpPr>
          <p:cNvPr id="6" name="Slide Number Placeholder 5">
            <a:extLst>
              <a:ext uri="{FF2B5EF4-FFF2-40B4-BE49-F238E27FC236}">
                <a16:creationId xmlns:a16="http://schemas.microsoft.com/office/drawing/2014/main" id="{804794D5-BBFD-BAFA-17C3-4911B86D82D5}"/>
              </a:ext>
            </a:extLst>
          </p:cNvPr>
          <p:cNvSpPr>
            <a:spLocks noGrp="1"/>
          </p:cNvSpPr>
          <p:nvPr>
            <p:ph type="sldNum" sz="quarter" idx="4"/>
          </p:nvPr>
        </p:nvSpPr>
        <p:spPr/>
        <p:txBody>
          <a:bodyPr/>
          <a:lstStyle/>
          <a:p>
            <a:fld id="{9C527BFA-2C0E-4CEC-B6A5-913A56FEF4B4}" type="slidenum">
              <a:rPr lang="fr-CA" smtClean="0"/>
              <a:pPr/>
              <a:t>39</a:t>
            </a:fld>
            <a:endParaRPr lang="fr-CA" dirty="0"/>
          </a:p>
        </p:txBody>
      </p:sp>
    </p:spTree>
    <p:extLst>
      <p:ext uri="{BB962C8B-B14F-4D97-AF65-F5344CB8AC3E}">
        <p14:creationId xmlns:p14="http://schemas.microsoft.com/office/powerpoint/2010/main" val="2487105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E8C4550B-BD67-554F-863F-1760B77D1B7B}"/>
              </a:ext>
            </a:extLst>
          </p:cNvPr>
          <p:cNvSpPr>
            <a:spLocks noGrp="1"/>
          </p:cNvSpPr>
          <p:nvPr>
            <p:ph type="body" sz="quarter" idx="32"/>
          </p:nvPr>
        </p:nvSpPr>
        <p:spPr>
          <a:xfrm>
            <a:off x="578472" y="4319435"/>
            <a:ext cx="6526988" cy="5642879"/>
          </a:xfrm>
          <a:prstGeom prst="rect">
            <a:avLst/>
          </a:prstGeom>
        </p:spPr>
        <p:txBody>
          <a:bodyPr/>
          <a:lstStyle/>
          <a:p>
            <a:r>
              <a:rPr lang="en-US" sz="1200" dirty="0"/>
              <a:t>WE LEAD, </a:t>
            </a:r>
            <a:r>
              <a:rPr lang="en-US" sz="1200" dirty="0" err="1"/>
              <a:t>WomEn</a:t>
            </a:r>
            <a:r>
              <a:rPr lang="en-US" sz="1200" dirty="0"/>
              <a:t> </a:t>
            </a:r>
            <a:r>
              <a:rPr lang="en-US" sz="1200" dirty="0" err="1"/>
              <a:t>LEADership</a:t>
            </a:r>
            <a:r>
              <a:rPr lang="en-US" sz="1200" dirty="0"/>
              <a:t> in tourism, hospitality and leisure, represents an important first innovation opportunity to develop expertise in responding to the needs of a specific new target group: women leaders in the tourism, hospitality &amp; leisure sectors. It seeks to break new ground in this sector by forming a clear picture of the strengths, weaknesses &amp; levers of change to improve representation &amp; performance at the leadership level. Tourism &amp; hospitality (especially post-pandemic), continue to attract attention as integral drivers of economic &amp; social progress. </a:t>
            </a:r>
          </a:p>
          <a:p>
            <a:endParaRPr lang="en-US" sz="1200" dirty="0"/>
          </a:p>
          <a:p>
            <a:r>
              <a:rPr lang="en-US" sz="1200" dirty="0"/>
              <a:t>WE LEAD´s, overall objective is to improve the quality &amp; relevance of women’s leadership in tourism education so that women are better equipped to use their skills to embrace leadership roles &amp; empower them to face challenges, especially the transition towards climate neutrality. </a:t>
            </a:r>
          </a:p>
          <a:p>
            <a:r>
              <a:rPr lang="en-US" sz="1200" dirty="0"/>
              <a:t>There is a growing consensus among tourism stakeholders as to how the future resilience of tourism will depend on the sector’s ability to embrace climate action and the participation of women in decision-making it benefits the planet as important research shows that countries, where women enjoy greater social &amp; political status, have lower emissions &amp; climate footprints.</a:t>
            </a:r>
          </a:p>
          <a:p>
            <a:endParaRPr lang="en-US" sz="1200" dirty="0"/>
          </a:p>
        </p:txBody>
      </p:sp>
      <p:sp>
        <p:nvSpPr>
          <p:cNvPr id="14" name="Text Placeholder 13">
            <a:extLst>
              <a:ext uri="{FF2B5EF4-FFF2-40B4-BE49-F238E27FC236}">
                <a16:creationId xmlns:a16="http://schemas.microsoft.com/office/drawing/2014/main" id="{3C7ACCAB-E0D5-8D45-A3A4-DE27B14D7154}"/>
              </a:ext>
            </a:extLst>
          </p:cNvPr>
          <p:cNvSpPr>
            <a:spLocks noGrp="1"/>
          </p:cNvSpPr>
          <p:nvPr>
            <p:ph type="body" sz="quarter" idx="33"/>
          </p:nvPr>
        </p:nvSpPr>
        <p:spPr>
          <a:xfrm>
            <a:off x="534571" y="945398"/>
            <a:ext cx="6570888" cy="688530"/>
          </a:xfrm>
          <a:prstGeom prst="rect">
            <a:avLst/>
          </a:prstGeom>
        </p:spPr>
        <p:txBody>
          <a:bodyPr/>
          <a:lstStyle/>
          <a:p>
            <a:r>
              <a:rPr lang="en-US" dirty="0"/>
              <a:t>Introduction:</a:t>
            </a:r>
          </a:p>
        </p:txBody>
      </p:sp>
      <p:sp>
        <p:nvSpPr>
          <p:cNvPr id="2" name="Text Placeholder 1">
            <a:extLst>
              <a:ext uri="{FF2B5EF4-FFF2-40B4-BE49-F238E27FC236}">
                <a16:creationId xmlns:a16="http://schemas.microsoft.com/office/drawing/2014/main" id="{AC02A8C6-94A5-F14C-9DE1-D57DF18C8A09}"/>
              </a:ext>
            </a:extLst>
          </p:cNvPr>
          <p:cNvSpPr>
            <a:spLocks noGrp="1"/>
          </p:cNvSpPr>
          <p:nvPr>
            <p:ph type="body" sz="quarter" idx="34"/>
          </p:nvPr>
        </p:nvSpPr>
        <p:spPr>
          <a:xfrm>
            <a:off x="578472" y="1633928"/>
            <a:ext cx="6526988" cy="1897000"/>
          </a:xfrm>
          <a:prstGeom prst="rect">
            <a:avLst/>
          </a:prstGeom>
        </p:spPr>
        <p:txBody>
          <a:bodyPr/>
          <a:lstStyle/>
          <a:p>
            <a:r>
              <a:rPr lang="en-US" dirty="0"/>
              <a:t>Little attention has been paid to the relationship between tourism &amp; gender equality. According to UNWTO, </a:t>
            </a:r>
            <a:r>
              <a:rPr lang="en-US" b="1" dirty="0"/>
              <a:t>tourism presents both opportunities &amp; challenges for women, which makes the gender equality perspective highly relevant</a:t>
            </a:r>
            <a:r>
              <a:rPr lang="en-US" dirty="0"/>
              <a:t>. UNWTO believes that the devastating effects of the COVID-19 pandemic present the tourism sector with a golden opportunity to redefine its gender balance. It has a pivotal role to play in achieving the objectives at the heart of the 2030 SDGs, in particular the commitments to gender equality/the empowerment of women of SDG 5. </a:t>
            </a:r>
          </a:p>
        </p:txBody>
      </p:sp>
      <p:sp>
        <p:nvSpPr>
          <p:cNvPr id="6" name="Slide Number Placeholder 4">
            <a:extLst>
              <a:ext uri="{FF2B5EF4-FFF2-40B4-BE49-F238E27FC236}">
                <a16:creationId xmlns:a16="http://schemas.microsoft.com/office/drawing/2014/main" id="{4ED6C0B8-8FF6-A404-3F6E-6125EEC5174B}"/>
              </a:ext>
            </a:extLst>
          </p:cNvPr>
          <p:cNvSpPr txBox="1">
            <a:spLocks/>
          </p:cNvSpPr>
          <p:nvPr/>
        </p:nvSpPr>
        <p:spPr>
          <a:xfrm>
            <a:off x="7180922" y="10425450"/>
            <a:ext cx="383229" cy="370938"/>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rgbClr val="000D41"/>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4</a:t>
            </a:fld>
            <a:endParaRPr lang="fr-CA" dirty="0"/>
          </a:p>
        </p:txBody>
      </p:sp>
      <p:sp>
        <p:nvSpPr>
          <p:cNvPr id="4" name="TextBox 3">
            <a:extLst>
              <a:ext uri="{FF2B5EF4-FFF2-40B4-BE49-F238E27FC236}">
                <a16:creationId xmlns:a16="http://schemas.microsoft.com/office/drawing/2014/main" id="{429ECDA6-6F03-3684-5CE1-5AF62B8109D0}"/>
              </a:ext>
            </a:extLst>
          </p:cNvPr>
          <p:cNvSpPr txBox="1"/>
          <p:nvPr/>
        </p:nvSpPr>
        <p:spPr>
          <a:xfrm>
            <a:off x="3841966" y="6977856"/>
            <a:ext cx="3217672" cy="2800767"/>
          </a:xfrm>
          <a:prstGeom prst="rect">
            <a:avLst/>
          </a:prstGeom>
          <a:noFill/>
        </p:spPr>
        <p:txBody>
          <a:bodyPr wrap="square">
            <a:spAutoFit/>
          </a:bodyPr>
          <a:lstStyle/>
          <a:p>
            <a:pPr algn="ctr"/>
            <a:r>
              <a:rPr lang="en-US" sz="2400" b="1" i="1" dirty="0">
                <a:solidFill>
                  <a:srgbClr val="90278E"/>
                </a:solidFill>
                <a:effectLst/>
              </a:rPr>
              <a:t>“Women need to shift from thinking ‘I’m not ready to do that’ to thinking ‘I want to do that – and I’ll learn by doing it.”</a:t>
            </a:r>
          </a:p>
          <a:p>
            <a:pPr algn="ctr"/>
            <a:endParaRPr lang="en-US" sz="800" b="1" i="1" dirty="0">
              <a:solidFill>
                <a:srgbClr val="90278E"/>
              </a:solidFill>
              <a:effectLst/>
            </a:endParaRPr>
          </a:p>
          <a:p>
            <a:pPr algn="ctr"/>
            <a:r>
              <a:rPr lang="en-US" sz="2400" b="1" i="1" dirty="0">
                <a:solidFill>
                  <a:srgbClr val="90278E"/>
                </a:solidFill>
                <a:effectLst/>
              </a:rPr>
              <a:t> </a:t>
            </a:r>
            <a:r>
              <a:rPr lang="en-US" b="1" i="1" dirty="0">
                <a:solidFill>
                  <a:srgbClr val="90278E"/>
                </a:solidFill>
                <a:effectLst/>
              </a:rPr>
              <a:t>Sheryl Sandberg</a:t>
            </a:r>
            <a:endParaRPr lang="en-US" b="0" i="1" dirty="0">
              <a:solidFill>
                <a:srgbClr val="90278E"/>
              </a:solidFill>
              <a:effectLst/>
            </a:endParaRPr>
          </a:p>
        </p:txBody>
      </p:sp>
      <p:pic>
        <p:nvPicPr>
          <p:cNvPr id="5" name="Picture 4" descr="People in a meeting">
            <a:extLst>
              <a:ext uri="{FF2B5EF4-FFF2-40B4-BE49-F238E27FC236}">
                <a16:creationId xmlns:a16="http://schemas.microsoft.com/office/drawing/2014/main" id="{6442A882-8C71-ACAA-A5B4-F8144EBF716C}"/>
              </a:ext>
            </a:extLst>
          </p:cNvPr>
          <p:cNvPicPr>
            <a:picLocks noChangeAspect="1"/>
          </p:cNvPicPr>
          <p:nvPr/>
        </p:nvPicPr>
        <p:blipFill rotWithShape="1">
          <a:blip r:embed="rId2">
            <a:extLst>
              <a:ext uri="{28A0092B-C50C-407E-A947-70E740481C1C}">
                <a14:useLocalDpi xmlns:a14="http://schemas.microsoft.com/office/drawing/2010/main" val="0"/>
              </a:ext>
            </a:extLst>
          </a:blip>
          <a:srcRect t="4213" r="10497"/>
          <a:stretch/>
        </p:blipFill>
        <p:spPr>
          <a:xfrm>
            <a:off x="3977261" y="4319435"/>
            <a:ext cx="3586890" cy="2559146"/>
          </a:xfrm>
          <a:prstGeom prst="rect">
            <a:avLst/>
          </a:prstGeom>
        </p:spPr>
      </p:pic>
    </p:spTree>
    <p:extLst>
      <p:ext uri="{BB962C8B-B14F-4D97-AF65-F5344CB8AC3E}">
        <p14:creationId xmlns:p14="http://schemas.microsoft.com/office/powerpoint/2010/main" val="1209205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0525BC5-F770-CEEF-25AA-28A178395107}"/>
              </a:ext>
            </a:extLst>
          </p:cNvPr>
          <p:cNvSpPr>
            <a:spLocks noGrp="1"/>
          </p:cNvSpPr>
          <p:nvPr>
            <p:ph type="body" sz="quarter" idx="33"/>
          </p:nvPr>
        </p:nvSpPr>
        <p:spPr>
          <a:xfrm>
            <a:off x="3887787" y="6135958"/>
            <a:ext cx="3365110" cy="1064757"/>
          </a:xfrm>
        </p:spPr>
        <p:txBody>
          <a:bodyPr/>
          <a:lstStyle/>
          <a:p>
            <a:pPr algn="ctr"/>
            <a:r>
              <a:rPr lang="en-US" sz="2400" b="0" dirty="0"/>
              <a:t>The global community is </a:t>
            </a:r>
            <a:r>
              <a:rPr lang="en-US" sz="2400" b="0" dirty="0" err="1"/>
              <a:t>realising</a:t>
            </a:r>
            <a:r>
              <a:rPr lang="en-US" sz="2400" b="0" dirty="0"/>
              <a:t> how critical it is for WOMEN to participate in leadership positions.</a:t>
            </a:r>
          </a:p>
        </p:txBody>
      </p:sp>
      <p:pic>
        <p:nvPicPr>
          <p:cNvPr id="12" name="Picture Placeholder 11">
            <a:extLst>
              <a:ext uri="{FF2B5EF4-FFF2-40B4-BE49-F238E27FC236}">
                <a16:creationId xmlns:a16="http://schemas.microsoft.com/office/drawing/2014/main" id="{EF71D04D-EE64-CDEE-B3BA-7BDAF6399876}"/>
              </a:ext>
            </a:extLst>
          </p:cNvPr>
          <p:cNvPicPr>
            <a:picLocks noGrp="1" noChangeAspect="1"/>
          </p:cNvPicPr>
          <p:nvPr>
            <p:ph type="pic" sz="quarter" idx="35"/>
          </p:nvPr>
        </p:nvPicPr>
        <p:blipFill rotWithShape="1">
          <a:blip r:embed="rId2" cstate="screen">
            <a:extLst>
              <a:ext uri="{28A0092B-C50C-407E-A947-70E740481C1C}">
                <a14:useLocalDpi xmlns:a14="http://schemas.microsoft.com/office/drawing/2010/main"/>
              </a:ext>
            </a:extLst>
          </a:blip>
          <a:srcRect/>
          <a:stretch/>
        </p:blipFill>
        <p:spPr>
          <a:xfrm>
            <a:off x="-1" y="-23818"/>
            <a:ext cx="7775575" cy="6282607"/>
          </a:xfrm>
        </p:spPr>
      </p:pic>
      <p:sp>
        <p:nvSpPr>
          <p:cNvPr id="7" name="Slide Number Placeholder 6">
            <a:extLst>
              <a:ext uri="{FF2B5EF4-FFF2-40B4-BE49-F238E27FC236}">
                <a16:creationId xmlns:a16="http://schemas.microsoft.com/office/drawing/2014/main" id="{812988DD-2908-A7E6-49FB-F5778BE9B132}"/>
              </a:ext>
            </a:extLst>
          </p:cNvPr>
          <p:cNvSpPr>
            <a:spLocks noGrp="1"/>
          </p:cNvSpPr>
          <p:nvPr>
            <p:ph type="sldNum" sz="quarter" idx="4"/>
          </p:nvPr>
        </p:nvSpPr>
        <p:spPr/>
        <p:txBody>
          <a:bodyPr/>
          <a:lstStyle/>
          <a:p>
            <a:fld id="{9C527BFA-2C0E-4CEC-B6A5-913A56FEF4B4}" type="slidenum">
              <a:rPr lang="fr-CA" smtClean="0"/>
              <a:pPr/>
              <a:t>40</a:t>
            </a:fld>
            <a:endParaRPr lang="fr-CA" dirty="0"/>
          </a:p>
        </p:txBody>
      </p:sp>
      <p:sp>
        <p:nvSpPr>
          <p:cNvPr id="3" name="TextBox 2">
            <a:extLst>
              <a:ext uri="{FF2B5EF4-FFF2-40B4-BE49-F238E27FC236}">
                <a16:creationId xmlns:a16="http://schemas.microsoft.com/office/drawing/2014/main" id="{708C52DC-5153-7C6C-6AF0-1E31DBE4CD7A}"/>
              </a:ext>
            </a:extLst>
          </p:cNvPr>
          <p:cNvSpPr txBox="1"/>
          <p:nvPr/>
        </p:nvSpPr>
        <p:spPr>
          <a:xfrm>
            <a:off x="2122226" y="8092130"/>
            <a:ext cx="4966897" cy="2086725"/>
          </a:xfrm>
          <a:prstGeom prst="rect">
            <a:avLst/>
          </a:prstGeom>
          <a:noFill/>
        </p:spPr>
        <p:txBody>
          <a:bodyPr wrap="square">
            <a:spAutoFit/>
          </a:bodyPr>
          <a:lstStyle/>
          <a:p>
            <a:pPr marL="0" marR="0" lvl="0" indent="0" algn="ctr" defTabSz="777514"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90278E"/>
                </a:solidFill>
                <a:effectLst/>
                <a:uLnTx/>
                <a:uFillTx/>
                <a:latin typeface="Calibri" panose="020F0502020204030204" pitchFamily="34" charset="0"/>
                <a:ea typeface="+mn-ea"/>
                <a:cs typeface="Poppins SemiBold" pitchFamily="2" charset="77"/>
              </a:rPr>
              <a:t>The UN has cited </a:t>
            </a:r>
            <a:r>
              <a:rPr kumimoji="0" lang="en-US" sz="2400" b="1" i="0" u="none" strike="noStrike" kern="1200" cap="none" spc="0" normalizeH="0" baseline="0" noProof="0" dirty="0">
                <a:ln>
                  <a:noFill/>
                </a:ln>
                <a:solidFill>
                  <a:srgbClr val="90278E"/>
                </a:solidFill>
                <a:effectLst/>
                <a:uLnTx/>
                <a:uFillTx/>
                <a:latin typeface="Calibri" panose="020F0502020204030204" pitchFamily="34" charset="0"/>
                <a:ea typeface="+mn-ea"/>
                <a:cs typeface="Poppins SemiBold" pitchFamily="2" charset="77"/>
              </a:rPr>
              <a:t>“ensuring women’s full &amp; effective participation &amp; equal opportunities for leadership at all levels of decision making in political, economic &amp; public life” </a:t>
            </a:r>
            <a:r>
              <a:rPr kumimoji="0" lang="en-US" sz="2400" b="0" i="0" u="none" strike="noStrike" kern="1200" cap="none" spc="0" normalizeH="0" baseline="0" noProof="0" dirty="0">
                <a:ln>
                  <a:noFill/>
                </a:ln>
                <a:solidFill>
                  <a:srgbClr val="90278E"/>
                </a:solidFill>
                <a:effectLst/>
                <a:uLnTx/>
                <a:uFillTx/>
                <a:latin typeface="Calibri" panose="020F0502020204030204" pitchFamily="34" charset="0"/>
                <a:ea typeface="+mn-ea"/>
                <a:cs typeface="Poppins SemiBold" pitchFamily="2" charset="77"/>
              </a:rPr>
              <a:t>as Sustainable Development Goal 5.</a:t>
            </a:r>
          </a:p>
        </p:txBody>
      </p:sp>
      <p:grpSp>
        <p:nvGrpSpPr>
          <p:cNvPr id="4" name="Group 3">
            <a:extLst>
              <a:ext uri="{FF2B5EF4-FFF2-40B4-BE49-F238E27FC236}">
                <a16:creationId xmlns:a16="http://schemas.microsoft.com/office/drawing/2014/main" id="{B6B06DFC-7B3A-9066-D610-04B9A5E88F00}"/>
              </a:ext>
            </a:extLst>
          </p:cNvPr>
          <p:cNvGrpSpPr/>
          <p:nvPr/>
        </p:nvGrpSpPr>
        <p:grpSpPr>
          <a:xfrm>
            <a:off x="6193727" y="4488301"/>
            <a:ext cx="1078753" cy="705731"/>
            <a:chOff x="3400450" y="986392"/>
            <a:chExt cx="1487826" cy="1083162"/>
          </a:xfrm>
          <a:solidFill>
            <a:srgbClr val="F15B2A"/>
          </a:solidFill>
        </p:grpSpPr>
        <p:sp>
          <p:nvSpPr>
            <p:cNvPr id="5" name="Freeform 17">
              <a:extLst>
                <a:ext uri="{FF2B5EF4-FFF2-40B4-BE49-F238E27FC236}">
                  <a16:creationId xmlns:a16="http://schemas.microsoft.com/office/drawing/2014/main" id="{B4039E4F-3196-D2CA-794B-DB9882F1DB1B}"/>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grpFill/>
            <a:ln w="8971" cap="flat">
              <a:noFill/>
              <a:prstDash val="solid"/>
              <a:miter/>
            </a:ln>
          </p:spPr>
          <p:txBody>
            <a:bodyPr rtlCol="0" anchor="ctr"/>
            <a:lstStyle/>
            <a:p>
              <a:endParaRPr lang="en-US" dirty="0">
                <a:solidFill>
                  <a:srgbClr val="90278E"/>
                </a:solidFill>
              </a:endParaRPr>
            </a:p>
          </p:txBody>
        </p:sp>
        <p:sp>
          <p:nvSpPr>
            <p:cNvPr id="6" name="Freeform 18">
              <a:extLst>
                <a:ext uri="{FF2B5EF4-FFF2-40B4-BE49-F238E27FC236}">
                  <a16:creationId xmlns:a16="http://schemas.microsoft.com/office/drawing/2014/main" id="{8B57F50F-1956-B924-CB9D-4EC5A91E7F6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00D4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669170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6634FEF-9709-C3D1-26CD-57FA3C6CC723}"/>
              </a:ext>
            </a:extLst>
          </p:cNvPr>
          <p:cNvSpPr>
            <a:spLocks noGrp="1"/>
          </p:cNvSpPr>
          <p:nvPr>
            <p:ph type="body" sz="quarter" idx="20"/>
          </p:nvPr>
        </p:nvSpPr>
        <p:spPr/>
        <p:txBody>
          <a:bodyPr/>
          <a:lstStyle/>
          <a:p>
            <a:r>
              <a:rPr lang="en-US" dirty="0"/>
              <a:t>www.</a:t>
            </a:r>
            <a:r>
              <a:rPr lang="en-US" b="1" dirty="0">
                <a:solidFill>
                  <a:srgbClr val="F15B2A"/>
                </a:solidFill>
              </a:rPr>
              <a:t>weleadproject.</a:t>
            </a:r>
            <a:r>
              <a:rPr lang="en-US" dirty="0"/>
              <a:t>eu</a:t>
            </a:r>
          </a:p>
        </p:txBody>
      </p:sp>
      <p:sp>
        <p:nvSpPr>
          <p:cNvPr id="9" name="Text Placeholder 8">
            <a:extLst>
              <a:ext uri="{FF2B5EF4-FFF2-40B4-BE49-F238E27FC236}">
                <a16:creationId xmlns:a16="http://schemas.microsoft.com/office/drawing/2014/main" id="{8A268ADF-D313-2A2B-EFB4-AFEF0B1D817B}"/>
              </a:ext>
            </a:extLst>
          </p:cNvPr>
          <p:cNvSpPr>
            <a:spLocks noGrp="1"/>
          </p:cNvSpPr>
          <p:nvPr>
            <p:ph type="body" sz="quarter" idx="30"/>
          </p:nvPr>
        </p:nvSpPr>
        <p:spPr>
          <a:xfrm>
            <a:off x="526494" y="6676846"/>
            <a:ext cx="2406487" cy="941262"/>
          </a:xfrm>
        </p:spPr>
        <p:txBody>
          <a:bodyPr/>
          <a:lstStyle/>
          <a:p>
            <a:r>
              <a:rPr lang="en-US" dirty="0"/>
              <a:t>Follow Our Journey</a:t>
            </a:r>
          </a:p>
        </p:txBody>
      </p:sp>
      <p:grpSp>
        <p:nvGrpSpPr>
          <p:cNvPr id="10" name="Graphic 3">
            <a:extLst>
              <a:ext uri="{FF2B5EF4-FFF2-40B4-BE49-F238E27FC236}">
                <a16:creationId xmlns:a16="http://schemas.microsoft.com/office/drawing/2014/main" id="{7E9FF450-EF56-8232-9C25-D9AC8A14B53A}"/>
              </a:ext>
            </a:extLst>
          </p:cNvPr>
          <p:cNvGrpSpPr/>
          <p:nvPr/>
        </p:nvGrpSpPr>
        <p:grpSpPr>
          <a:xfrm>
            <a:off x="1641834" y="7874004"/>
            <a:ext cx="280634" cy="280634"/>
            <a:chOff x="1950027" y="2499889"/>
            <a:chExt cx="850463" cy="850463"/>
          </a:xfrm>
        </p:grpSpPr>
        <p:sp>
          <p:nvSpPr>
            <p:cNvPr id="11" name="Freeform 10">
              <a:hlinkClick r:id="rId2"/>
              <a:extLst>
                <a:ext uri="{FF2B5EF4-FFF2-40B4-BE49-F238E27FC236}">
                  <a16:creationId xmlns:a16="http://schemas.microsoft.com/office/drawing/2014/main" id="{8F084812-4FED-2B77-B2EB-81127F536760}"/>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15B2A"/>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2" name="Graphic 3">
              <a:extLst>
                <a:ext uri="{FF2B5EF4-FFF2-40B4-BE49-F238E27FC236}">
                  <a16:creationId xmlns:a16="http://schemas.microsoft.com/office/drawing/2014/main" id="{468FB5ED-8419-CE7D-80D3-CE8C255AF6B2}"/>
                </a:ext>
              </a:extLst>
            </p:cNvPr>
            <p:cNvGrpSpPr/>
            <p:nvPr/>
          </p:nvGrpSpPr>
          <p:grpSpPr>
            <a:xfrm>
              <a:off x="2107521" y="2657382"/>
              <a:ext cx="535476" cy="535477"/>
              <a:chOff x="2107521" y="2657382"/>
              <a:chExt cx="535476" cy="535477"/>
            </a:xfrm>
            <a:solidFill>
              <a:srgbClr val="FFFFFF"/>
            </a:solidFill>
          </p:grpSpPr>
          <p:sp>
            <p:nvSpPr>
              <p:cNvPr id="13" name="Freeform 12">
                <a:extLst>
                  <a:ext uri="{FF2B5EF4-FFF2-40B4-BE49-F238E27FC236}">
                    <a16:creationId xmlns:a16="http://schemas.microsoft.com/office/drawing/2014/main" id="{2D13A405-E3D7-6546-144A-A4137D5999A1}"/>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8837675F-17B8-E1AA-628E-27CCD5DE751A}"/>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64833A54-B0CB-7488-C35E-2DE70FF393A7}"/>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22" name="Graphic 3">
            <a:extLst>
              <a:ext uri="{FF2B5EF4-FFF2-40B4-BE49-F238E27FC236}">
                <a16:creationId xmlns:a16="http://schemas.microsoft.com/office/drawing/2014/main" id="{9182793E-11C6-E4E6-B462-E3EEFE84BEF8}"/>
              </a:ext>
            </a:extLst>
          </p:cNvPr>
          <p:cNvGrpSpPr/>
          <p:nvPr/>
        </p:nvGrpSpPr>
        <p:grpSpPr>
          <a:xfrm>
            <a:off x="603696" y="7874004"/>
            <a:ext cx="280634" cy="280842"/>
            <a:chOff x="-1196056" y="2499889"/>
            <a:chExt cx="850463" cy="851093"/>
          </a:xfrm>
        </p:grpSpPr>
        <p:sp>
          <p:nvSpPr>
            <p:cNvPr id="23" name="Freeform 22">
              <a:extLst>
                <a:ext uri="{FF2B5EF4-FFF2-40B4-BE49-F238E27FC236}">
                  <a16:creationId xmlns:a16="http://schemas.microsoft.com/office/drawing/2014/main" id="{E0E078F5-FB7F-2C5E-4583-87FF29CA6D1D}"/>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F15B2A"/>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4" name="Freeform 23">
              <a:hlinkClick r:id="rId3"/>
              <a:extLst>
                <a:ext uri="{FF2B5EF4-FFF2-40B4-BE49-F238E27FC236}">
                  <a16:creationId xmlns:a16="http://schemas.microsoft.com/office/drawing/2014/main" id="{18BBD308-617B-AE5E-D741-12AEFB1836A0}"/>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25" name="Freeform 24">
            <a:extLst>
              <a:ext uri="{FF2B5EF4-FFF2-40B4-BE49-F238E27FC236}">
                <a16:creationId xmlns:a16="http://schemas.microsoft.com/office/drawing/2014/main" id="{D4F00D59-3E8B-7817-1989-F0AFCDB20197}"/>
              </a:ext>
            </a:extLst>
          </p:cNvPr>
          <p:cNvSpPr/>
          <p:nvPr/>
        </p:nvSpPr>
        <p:spPr>
          <a:xfrm>
            <a:off x="1107733" y="7874004"/>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15B2A"/>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26" name="Graphic 25" descr="World with solid fill">
            <a:hlinkClick r:id="rId4"/>
            <a:extLst>
              <a:ext uri="{FF2B5EF4-FFF2-40B4-BE49-F238E27FC236}">
                <a16:creationId xmlns:a16="http://schemas.microsoft.com/office/drawing/2014/main" id="{E63A1167-4D81-EFA8-CA3E-01D1B93721F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19898" y="7904840"/>
            <a:ext cx="246077" cy="246077"/>
          </a:xfrm>
          <a:prstGeom prst="rect">
            <a:avLst/>
          </a:prstGeom>
        </p:spPr>
      </p:pic>
      <p:grpSp>
        <p:nvGrpSpPr>
          <p:cNvPr id="27" name="Group 26">
            <a:extLst>
              <a:ext uri="{FF2B5EF4-FFF2-40B4-BE49-F238E27FC236}">
                <a16:creationId xmlns:a16="http://schemas.microsoft.com/office/drawing/2014/main" id="{55FBBC9B-5DEA-32AD-9D7C-C87D425D8FEC}"/>
              </a:ext>
            </a:extLst>
          </p:cNvPr>
          <p:cNvGrpSpPr/>
          <p:nvPr/>
        </p:nvGrpSpPr>
        <p:grpSpPr>
          <a:xfrm>
            <a:off x="4413339" y="6991449"/>
            <a:ext cx="3250804" cy="3089957"/>
            <a:chOff x="4330511" y="1663200"/>
            <a:chExt cx="1799066" cy="1710050"/>
          </a:xfrm>
        </p:grpSpPr>
        <p:sp>
          <p:nvSpPr>
            <p:cNvPr id="28" name="Freeform 27">
              <a:extLst>
                <a:ext uri="{FF2B5EF4-FFF2-40B4-BE49-F238E27FC236}">
                  <a16:creationId xmlns:a16="http://schemas.microsoft.com/office/drawing/2014/main" id="{B8854C6C-A615-D45D-9D89-21BA603241DC}"/>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EDBCAC4-185C-FC20-8667-162BFA4A581E}"/>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BE43A40-FE7B-88D1-17D0-7E5EA35EAD11}"/>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2BAE1642-7EE7-67C6-0A6C-CD8E2CD4BD29}"/>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E6B13FB-14B5-3DBA-8E26-55CAA71FFABB}"/>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91CEF58-D690-32D7-D717-2652562002E8}"/>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60674EC3-2F26-AD11-B88D-4AFCE21F87CE}"/>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0A981D43-97B2-6013-4FB7-E4DB6BF2E472}"/>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347AE32-2FF2-F2F2-6677-34270B66894F}"/>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67B3C6C-1994-5B08-54C8-ADA272A78D96}"/>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B50DDF9-74D5-41C0-D895-5E4535E81A9C}"/>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53CD891-D1FD-73D2-B1B9-A2284E939573}"/>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p>
          </p:txBody>
        </p:sp>
      </p:grpSp>
    </p:spTree>
    <p:extLst>
      <p:ext uri="{BB962C8B-B14F-4D97-AF65-F5344CB8AC3E}">
        <p14:creationId xmlns:p14="http://schemas.microsoft.com/office/powerpoint/2010/main" val="3595604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C260C7-418C-1945-A888-933972FB67E5}"/>
              </a:ext>
            </a:extLst>
          </p:cNvPr>
          <p:cNvSpPr>
            <a:spLocks noGrp="1"/>
          </p:cNvSpPr>
          <p:nvPr>
            <p:ph type="sldNum" sz="quarter" idx="4"/>
          </p:nvPr>
        </p:nvSpPr>
        <p:spPr>
          <a:xfrm>
            <a:off x="7252898" y="10393101"/>
            <a:ext cx="410546" cy="464375"/>
          </a:xfrm>
        </p:spPr>
        <p:txBody>
          <a:bodyPr/>
          <a:lstStyle/>
          <a:p>
            <a:fld id="{9C527BFA-2C0E-4CEC-B6A5-913A56FEF4B4}" type="slidenum">
              <a:rPr lang="fr-CA" smtClean="0"/>
              <a:pPr/>
              <a:t>5</a:t>
            </a:fld>
            <a:endParaRPr lang="fr-CA" dirty="0"/>
          </a:p>
        </p:txBody>
      </p:sp>
      <p:sp>
        <p:nvSpPr>
          <p:cNvPr id="4" name="Text Placeholder 3">
            <a:extLst>
              <a:ext uri="{FF2B5EF4-FFF2-40B4-BE49-F238E27FC236}">
                <a16:creationId xmlns:a16="http://schemas.microsoft.com/office/drawing/2014/main" id="{35C7D99C-625B-0D9C-57A6-57A781055034}"/>
              </a:ext>
            </a:extLst>
          </p:cNvPr>
          <p:cNvSpPr>
            <a:spLocks noGrp="1"/>
          </p:cNvSpPr>
          <p:nvPr>
            <p:ph type="body" sz="quarter" idx="33"/>
          </p:nvPr>
        </p:nvSpPr>
        <p:spPr>
          <a:xfrm>
            <a:off x="709607" y="317921"/>
            <a:ext cx="5699222" cy="1064757"/>
          </a:xfrm>
        </p:spPr>
        <p:txBody>
          <a:bodyPr/>
          <a:lstStyle/>
          <a:p>
            <a:r>
              <a:rPr lang="en-US" dirty="0"/>
              <a:t>Welcome to our Inspiring Women Leaders in Tourism Compendium </a:t>
            </a:r>
          </a:p>
        </p:txBody>
      </p:sp>
      <p:sp>
        <p:nvSpPr>
          <p:cNvPr id="5" name="Text Placeholder 4">
            <a:extLst>
              <a:ext uri="{FF2B5EF4-FFF2-40B4-BE49-F238E27FC236}">
                <a16:creationId xmlns:a16="http://schemas.microsoft.com/office/drawing/2014/main" id="{531D92CC-FFB7-954E-7BD3-98063E2CBFE2}"/>
              </a:ext>
            </a:extLst>
          </p:cNvPr>
          <p:cNvSpPr>
            <a:spLocks noGrp="1"/>
          </p:cNvSpPr>
          <p:nvPr>
            <p:ph type="body" sz="quarter" idx="34"/>
          </p:nvPr>
        </p:nvSpPr>
        <p:spPr>
          <a:xfrm>
            <a:off x="910527" y="2006149"/>
            <a:ext cx="4240923" cy="1611924"/>
          </a:xfrm>
        </p:spPr>
        <p:txBody>
          <a:bodyPr/>
          <a:lstStyle/>
          <a:p>
            <a:pPr algn="ctr"/>
            <a:r>
              <a:rPr lang="en-US" dirty="0"/>
              <a:t>The </a:t>
            </a:r>
            <a:r>
              <a:rPr lang="en-US" b="1" dirty="0"/>
              <a:t>We Lead </a:t>
            </a:r>
            <a:r>
              <a:rPr lang="en-GB" dirty="0"/>
              <a:t>Inspiring Women Leaders in Tourism Compendium</a:t>
            </a:r>
            <a:r>
              <a:rPr lang="en-IE" dirty="0"/>
              <a:t> </a:t>
            </a:r>
            <a:r>
              <a:rPr lang="en-US" dirty="0"/>
              <a:t>is an interactive guide full of rich media resources and additional learning links which lead to a deeper, self-guided learning opportunity. We invite you to use these links and to explore and engage with the good practices in more detail. </a:t>
            </a:r>
          </a:p>
        </p:txBody>
      </p:sp>
      <p:sp>
        <p:nvSpPr>
          <p:cNvPr id="27" name="Freeform 26">
            <a:extLst>
              <a:ext uri="{FF2B5EF4-FFF2-40B4-BE49-F238E27FC236}">
                <a16:creationId xmlns:a16="http://schemas.microsoft.com/office/drawing/2014/main" id="{8101E65F-165E-F36D-15CD-C6E7373DAA36}"/>
              </a:ext>
            </a:extLst>
          </p:cNvPr>
          <p:cNvSpPr/>
          <p:nvPr/>
        </p:nvSpPr>
        <p:spPr>
          <a:xfrm flipH="1">
            <a:off x="11930" y="3301019"/>
            <a:ext cx="5699222" cy="5946545"/>
          </a:xfrm>
          <a:custGeom>
            <a:avLst/>
            <a:gdLst>
              <a:gd name="connsiteX0" fmla="*/ 1221889 w 1221888"/>
              <a:gd name="connsiteY0" fmla="*/ 1274914 h 1274913"/>
              <a:gd name="connsiteX1" fmla="*/ 1221889 w 1221888"/>
              <a:gd name="connsiteY1" fmla="*/ 1204398 h 1274913"/>
              <a:gd name="connsiteX2" fmla="*/ 0 w 1221888"/>
              <a:gd name="connsiteY2" fmla="*/ 0 h 1274913"/>
              <a:gd name="connsiteX3" fmla="*/ 0 w 1221888"/>
              <a:gd name="connsiteY3" fmla="*/ 177824 h 1274913"/>
              <a:gd name="connsiteX4" fmla="*/ 0 w 1221888"/>
              <a:gd name="connsiteY4" fmla="*/ 177824 h 1274913"/>
              <a:gd name="connsiteX5" fmla="*/ 0 w 1221888"/>
              <a:gd name="connsiteY5" fmla="*/ 70516 h 127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888" h="1274913">
                <a:moveTo>
                  <a:pt x="1221889" y="1274914"/>
                </a:moveTo>
                <a:lnTo>
                  <a:pt x="1221889" y="1204398"/>
                </a:lnTo>
                <a:lnTo>
                  <a:pt x="0" y="0"/>
                </a:lnTo>
                <a:lnTo>
                  <a:pt x="0" y="177824"/>
                </a:lnTo>
                <a:lnTo>
                  <a:pt x="0" y="177824"/>
                </a:lnTo>
                <a:lnTo>
                  <a:pt x="0" y="70516"/>
                </a:lnTo>
                <a:close/>
              </a:path>
            </a:pathLst>
          </a:custGeom>
          <a:solidFill>
            <a:srgbClr val="F15B2A">
              <a:alpha val="77000"/>
            </a:srgbClr>
          </a:solidFill>
          <a:ln w="5117" cap="flat">
            <a:noFill/>
            <a:prstDash val="solid"/>
            <a:miter/>
          </a:ln>
        </p:spPr>
        <p:txBody>
          <a:bodyPr rtlCol="0" anchor="ctr"/>
          <a:lstStyle/>
          <a:p>
            <a:endParaRPr lang="en-US"/>
          </a:p>
        </p:txBody>
      </p:sp>
      <p:cxnSp>
        <p:nvCxnSpPr>
          <p:cNvPr id="28" name="Straight Connector 27">
            <a:extLst>
              <a:ext uri="{FF2B5EF4-FFF2-40B4-BE49-F238E27FC236}">
                <a16:creationId xmlns:a16="http://schemas.microsoft.com/office/drawing/2014/main" id="{9FB84FDA-94F2-9FDA-CED5-24C3D97858DC}"/>
              </a:ext>
            </a:extLst>
          </p:cNvPr>
          <p:cNvCxnSpPr>
            <a:cxnSpLocks/>
          </p:cNvCxnSpPr>
          <p:nvPr/>
        </p:nvCxnSpPr>
        <p:spPr>
          <a:xfrm>
            <a:off x="-6" y="1864664"/>
            <a:ext cx="3328988" cy="0"/>
          </a:xfrm>
          <a:prstGeom prst="line">
            <a:avLst/>
          </a:prstGeom>
          <a:ln w="28575">
            <a:solidFill>
              <a:srgbClr val="F15B2A"/>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BD37BA3-2237-B79C-1389-CCEBAB6ED27A}"/>
              </a:ext>
            </a:extLst>
          </p:cNvPr>
          <p:cNvSpPr txBox="1"/>
          <p:nvPr/>
        </p:nvSpPr>
        <p:spPr>
          <a:xfrm>
            <a:off x="713528" y="1353848"/>
            <a:ext cx="4634922" cy="369332"/>
          </a:xfrm>
          <a:prstGeom prst="rect">
            <a:avLst/>
          </a:prstGeom>
          <a:noFill/>
        </p:spPr>
        <p:txBody>
          <a:bodyPr wrap="square">
            <a:spAutoFit/>
          </a:bodyPr>
          <a:lstStyle/>
          <a:p>
            <a:r>
              <a:rPr lang="en-US" dirty="0">
                <a:solidFill>
                  <a:schemeClr val="bg1"/>
                </a:solidFill>
              </a:rPr>
              <a:t>Be inspired by </a:t>
            </a:r>
            <a:r>
              <a:rPr lang="en-US" b="1" dirty="0">
                <a:solidFill>
                  <a:schemeClr val="bg1"/>
                </a:solidFill>
              </a:rPr>
              <a:t>9</a:t>
            </a:r>
            <a:r>
              <a:rPr lang="en-US" dirty="0">
                <a:solidFill>
                  <a:schemeClr val="bg1"/>
                </a:solidFill>
              </a:rPr>
              <a:t> stories from across Europe. </a:t>
            </a:r>
            <a:endParaRPr lang="en-IE" dirty="0">
              <a:solidFill>
                <a:schemeClr val="bg1"/>
              </a:solidFill>
            </a:endParaRPr>
          </a:p>
        </p:txBody>
      </p:sp>
      <p:sp>
        <p:nvSpPr>
          <p:cNvPr id="7" name="Text Placeholder 6">
            <a:extLst>
              <a:ext uri="{FF2B5EF4-FFF2-40B4-BE49-F238E27FC236}">
                <a16:creationId xmlns:a16="http://schemas.microsoft.com/office/drawing/2014/main" id="{EFDE1C4D-D233-174C-18CF-34DCDEABB492}"/>
              </a:ext>
            </a:extLst>
          </p:cNvPr>
          <p:cNvSpPr>
            <a:spLocks noGrp="1"/>
          </p:cNvSpPr>
          <p:nvPr>
            <p:ph type="body" sz="quarter" idx="17"/>
          </p:nvPr>
        </p:nvSpPr>
        <p:spPr>
          <a:xfrm>
            <a:off x="1442736" y="8714958"/>
            <a:ext cx="5866903" cy="1845861"/>
          </a:xfrm>
        </p:spPr>
        <p:txBody>
          <a:bodyPr/>
          <a:lstStyle/>
          <a:p>
            <a:r>
              <a:rPr lang="en-US" sz="1400" dirty="0"/>
              <a:t>This good practice compendium offers stories from women leaders within tourism in the countries participating in the We Lead Erasmus+ project. By sharing stories from women engaged in different leadership roles within tourism we hope to both inform and inspire future female leaders as well as creating awareness within the sector about the importance of women’s leadership in reaching the goals of sustainable and climate-responsible tourism.</a:t>
            </a:r>
          </a:p>
          <a:p>
            <a:endParaRPr lang="en-IE" sz="1400" dirty="0"/>
          </a:p>
        </p:txBody>
      </p:sp>
      <p:pic>
        <p:nvPicPr>
          <p:cNvPr id="10" name="Picture Placeholder 9" descr="Hot air balloon taking off in desert under Milky Way">
            <a:extLst>
              <a:ext uri="{FF2B5EF4-FFF2-40B4-BE49-F238E27FC236}">
                <a16:creationId xmlns:a16="http://schemas.microsoft.com/office/drawing/2014/main" id="{45F7EBD7-1B55-CFB4-97FC-488E054A85EA}"/>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17852" t="807" r="48096" b="4959"/>
          <a:stretch/>
        </p:blipFill>
        <p:spPr>
          <a:xfrm>
            <a:off x="-6" y="3251735"/>
            <a:ext cx="3030995" cy="5987069"/>
          </a:xfrm>
        </p:spPr>
      </p:pic>
      <p:sp>
        <p:nvSpPr>
          <p:cNvPr id="14" name="TextBox 13">
            <a:extLst>
              <a:ext uri="{FF2B5EF4-FFF2-40B4-BE49-F238E27FC236}">
                <a16:creationId xmlns:a16="http://schemas.microsoft.com/office/drawing/2014/main" id="{983E839D-FF93-6A4A-51E6-C82ADDC0C6BB}"/>
              </a:ext>
            </a:extLst>
          </p:cNvPr>
          <p:cNvSpPr txBox="1"/>
          <p:nvPr/>
        </p:nvSpPr>
        <p:spPr>
          <a:xfrm>
            <a:off x="1592317" y="7983882"/>
            <a:ext cx="5707133" cy="845040"/>
          </a:xfrm>
          <a:prstGeom prst="rect">
            <a:avLst/>
          </a:prstGeom>
          <a:noFill/>
        </p:spPr>
        <p:txBody>
          <a:bodyPr wrap="square">
            <a:spAutoFit/>
          </a:bodyPr>
          <a:lstStyle/>
          <a:p>
            <a:pPr marL="0" marR="0" lvl="0" indent="0" algn="ctr" defTabSz="777514" rtl="0" eaLnBrk="1" fontAlgn="auto" latinLnBrk="0" hangingPunct="1">
              <a:lnSpc>
                <a:spcPts val="202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41296C"/>
                </a:solidFill>
                <a:effectLst/>
                <a:uLnTx/>
                <a:uFillTx/>
                <a:latin typeface="Calibri" panose="020F0502020204030204" pitchFamily="34" charset="0"/>
                <a:ea typeface="+mn-ea"/>
                <a:cs typeface="Calibri" panose="020F0502020204030204" pitchFamily="34" charset="0"/>
              </a:rPr>
              <a:t>economic &amp; public life” as Sustainable Development Goal 5.</a:t>
            </a:r>
          </a:p>
          <a:p>
            <a:pPr marL="0" marR="0" lvl="0" indent="0" algn="ctr" defTabSz="777514" rtl="0" eaLnBrk="1" fontAlgn="auto" latinLnBrk="0" hangingPunct="1">
              <a:lnSpc>
                <a:spcPts val="2020"/>
              </a:lnSpc>
              <a:spcBef>
                <a:spcPts val="0"/>
              </a:spcBef>
              <a:spcAft>
                <a:spcPts val="0"/>
              </a:spcAft>
              <a:buClrTx/>
              <a:buSzTx/>
              <a:buFont typeface="Arial" panose="020B0604020202020204" pitchFamily="34" charset="0"/>
              <a:buNone/>
              <a:tabLst/>
              <a:defRPr/>
            </a:pPr>
            <a:endParaRPr kumimoji="0" lang="en-US" sz="1400" b="1" i="0" u="none" strike="noStrike" kern="1200" cap="none" spc="0" normalizeH="0" baseline="0" noProof="0" dirty="0">
              <a:ln>
                <a:noFill/>
              </a:ln>
              <a:solidFill>
                <a:srgbClr val="41296C"/>
              </a:solidFill>
              <a:effectLst/>
              <a:uLnTx/>
              <a:uFillTx/>
              <a:latin typeface="Calibri" panose="020F0502020204030204" pitchFamily="34" charset="0"/>
              <a:ea typeface="+mn-ea"/>
              <a:cs typeface="Calibri" panose="020F0502020204030204" pitchFamily="34" charset="0"/>
            </a:endParaRPr>
          </a:p>
          <a:p>
            <a:pPr marL="0" marR="0" lvl="0" indent="0" algn="ctr" defTabSz="777514" rtl="0" eaLnBrk="1" fontAlgn="auto" latinLnBrk="0" hangingPunct="1">
              <a:lnSpc>
                <a:spcPts val="202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41296C"/>
                </a:solidFill>
                <a:effectLst/>
                <a:uLnTx/>
                <a:uFillTx/>
                <a:latin typeface="Calibri" panose="020F0502020204030204" pitchFamily="34" charset="0"/>
                <a:ea typeface="+mn-ea"/>
                <a:cs typeface="Calibri" panose="020F0502020204030204" pitchFamily="34" charset="0"/>
              </a:rPr>
              <a:t>These Role models are important to help facilitate transformative change. </a:t>
            </a:r>
          </a:p>
        </p:txBody>
      </p:sp>
      <p:sp>
        <p:nvSpPr>
          <p:cNvPr id="16" name="TextBox 15">
            <a:extLst>
              <a:ext uri="{FF2B5EF4-FFF2-40B4-BE49-F238E27FC236}">
                <a16:creationId xmlns:a16="http://schemas.microsoft.com/office/drawing/2014/main" id="{895A7F86-7148-9BEB-B0E6-6AFBA9512438}"/>
              </a:ext>
            </a:extLst>
          </p:cNvPr>
          <p:cNvSpPr txBox="1"/>
          <p:nvPr/>
        </p:nvSpPr>
        <p:spPr>
          <a:xfrm>
            <a:off x="4170915" y="5453856"/>
            <a:ext cx="3287256" cy="605294"/>
          </a:xfrm>
          <a:prstGeom prst="rect">
            <a:avLst/>
          </a:prstGeom>
          <a:noFill/>
        </p:spPr>
        <p:txBody>
          <a:bodyPr wrap="square">
            <a:spAutoFit/>
          </a:bodyPr>
          <a:lstStyle/>
          <a:p>
            <a:pPr marL="0" marR="0" lvl="0" indent="0" algn="ctr" defTabSz="777514" rtl="0" eaLnBrk="1" fontAlgn="auto" latinLnBrk="0" hangingPunct="1">
              <a:lnSpc>
                <a:spcPts val="202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41296C"/>
                </a:solidFill>
                <a:effectLst/>
                <a:uLnTx/>
                <a:uFillTx/>
                <a:latin typeface="Calibri" panose="020F0502020204030204" pitchFamily="34" charset="0"/>
                <a:ea typeface="+mn-ea"/>
                <a:cs typeface="Calibri" panose="020F0502020204030204" pitchFamily="34" charset="0"/>
              </a:rPr>
              <a:t>WHY DO WE NEED THIS COMPENDIUM?</a:t>
            </a:r>
          </a:p>
        </p:txBody>
      </p:sp>
      <p:sp>
        <p:nvSpPr>
          <p:cNvPr id="20" name="TextBox 19">
            <a:extLst>
              <a:ext uri="{FF2B5EF4-FFF2-40B4-BE49-F238E27FC236}">
                <a16:creationId xmlns:a16="http://schemas.microsoft.com/office/drawing/2014/main" id="{6178B20D-5DC4-2073-83F3-495F020B269E}"/>
              </a:ext>
            </a:extLst>
          </p:cNvPr>
          <p:cNvSpPr txBox="1"/>
          <p:nvPr/>
        </p:nvSpPr>
        <p:spPr>
          <a:xfrm>
            <a:off x="3642772" y="6170854"/>
            <a:ext cx="3411356" cy="1870961"/>
          </a:xfrm>
          <a:prstGeom prst="rect">
            <a:avLst/>
          </a:prstGeom>
          <a:noFill/>
        </p:spPr>
        <p:txBody>
          <a:bodyPr wrap="square">
            <a:spAutoFit/>
          </a:bodyPr>
          <a:lstStyle/>
          <a:p>
            <a:pPr marL="0" marR="0" lvl="0" indent="0" algn="ctr" defTabSz="777514" rtl="0" eaLnBrk="1" fontAlgn="auto" latinLnBrk="0" hangingPunct="1">
              <a:lnSpc>
                <a:spcPts val="202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41296C"/>
                </a:solidFill>
                <a:effectLst/>
                <a:uLnTx/>
                <a:uFillTx/>
                <a:latin typeface="Calibri" panose="020F0502020204030204" pitchFamily="34" charset="0"/>
                <a:ea typeface="+mn-ea"/>
                <a:cs typeface="Calibri" panose="020F0502020204030204" pitchFamily="34" charset="0"/>
              </a:rPr>
              <a:t>The global community is </a:t>
            </a:r>
            <a:r>
              <a:rPr kumimoji="0" lang="en-US" sz="1400" b="1" i="0" u="none" strike="noStrike" kern="1200" cap="none" spc="0" normalizeH="0" baseline="0" noProof="0" dirty="0" err="1">
                <a:ln>
                  <a:noFill/>
                </a:ln>
                <a:solidFill>
                  <a:srgbClr val="41296C"/>
                </a:solidFill>
                <a:effectLst/>
                <a:uLnTx/>
                <a:uFillTx/>
                <a:latin typeface="Calibri" panose="020F0502020204030204" pitchFamily="34" charset="0"/>
                <a:ea typeface="+mn-ea"/>
                <a:cs typeface="Calibri" panose="020F0502020204030204" pitchFamily="34" charset="0"/>
              </a:rPr>
              <a:t>realising</a:t>
            </a:r>
            <a:r>
              <a:rPr kumimoji="0" lang="en-US" sz="1400" b="1" i="0" u="none" strike="noStrike" kern="1200" cap="none" spc="0" normalizeH="0" baseline="0" noProof="0" dirty="0">
                <a:ln>
                  <a:noFill/>
                </a:ln>
                <a:solidFill>
                  <a:srgbClr val="41296C"/>
                </a:solidFill>
                <a:effectLst/>
                <a:uLnTx/>
                <a:uFillTx/>
                <a:latin typeface="Calibri" panose="020F0502020204030204" pitchFamily="34" charset="0"/>
                <a:ea typeface="+mn-ea"/>
                <a:cs typeface="Calibri" panose="020F0502020204030204" pitchFamily="34" charset="0"/>
              </a:rPr>
              <a:t> how critical it is for WOMEN to participate in leadership positions.</a:t>
            </a:r>
          </a:p>
          <a:p>
            <a:pPr marL="0" marR="0" lvl="0" indent="0" algn="ctr" defTabSz="777514" rtl="0" eaLnBrk="1" fontAlgn="auto" latinLnBrk="0" hangingPunct="1">
              <a:lnSpc>
                <a:spcPts val="202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41296C"/>
                </a:solidFill>
                <a:effectLst/>
                <a:uLnTx/>
                <a:uFillTx/>
                <a:latin typeface="Calibri" panose="020F0502020204030204" pitchFamily="34" charset="0"/>
                <a:ea typeface="+mn-ea"/>
                <a:cs typeface="Calibri" panose="020F0502020204030204" pitchFamily="34" charset="0"/>
              </a:rPr>
              <a:t>The UN has cited “ensuring women’s full &amp; effective participation &amp; equal opportunities for leadership at all levels of decision making in political, </a:t>
            </a:r>
            <a:endParaRPr lang="en-IE" dirty="0"/>
          </a:p>
        </p:txBody>
      </p:sp>
    </p:spTree>
    <p:extLst>
      <p:ext uri="{BB962C8B-B14F-4D97-AF65-F5344CB8AC3E}">
        <p14:creationId xmlns:p14="http://schemas.microsoft.com/office/powerpoint/2010/main" val="384806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1E8332AE-82E9-EC86-C0E1-4E341C92FE71}"/>
              </a:ext>
            </a:extLst>
          </p:cNvPr>
          <p:cNvPicPr>
            <a:picLocks noGrp="1" noChangeAspect="1"/>
          </p:cNvPicPr>
          <p:nvPr>
            <p:ph type="pic" sz="quarter" idx="35"/>
          </p:nvPr>
        </p:nvPicPr>
        <p:blipFill>
          <a:blip r:embed="rId2" cstate="screen">
            <a:extLst>
              <a:ext uri="{28A0092B-C50C-407E-A947-70E740481C1C}">
                <a14:useLocalDpi xmlns:a14="http://schemas.microsoft.com/office/drawing/2010/main"/>
              </a:ext>
            </a:extLst>
          </a:blip>
          <a:srcRect/>
          <a:stretch>
            <a:fillRect/>
          </a:stretch>
        </p:blipFill>
        <p:spPr/>
      </p:pic>
      <p:sp>
        <p:nvSpPr>
          <p:cNvPr id="12" name="Text Placeholder 11">
            <a:extLst>
              <a:ext uri="{FF2B5EF4-FFF2-40B4-BE49-F238E27FC236}">
                <a16:creationId xmlns:a16="http://schemas.microsoft.com/office/drawing/2014/main" id="{A2930931-0390-EA60-68C4-299D315C5BF1}"/>
              </a:ext>
            </a:extLst>
          </p:cNvPr>
          <p:cNvSpPr>
            <a:spLocks noGrp="1"/>
          </p:cNvSpPr>
          <p:nvPr>
            <p:ph type="body" sz="quarter" idx="33"/>
          </p:nvPr>
        </p:nvSpPr>
        <p:spPr>
          <a:xfrm>
            <a:off x="351827" y="5360771"/>
            <a:ext cx="6570888" cy="720971"/>
          </a:xfrm>
        </p:spPr>
        <p:txBody>
          <a:bodyPr/>
          <a:lstStyle/>
          <a:p>
            <a:r>
              <a:rPr lang="en-US" sz="2400" dirty="0"/>
              <a:t>Profile of our inspirational case studies: </a:t>
            </a:r>
          </a:p>
        </p:txBody>
      </p:sp>
      <p:sp>
        <p:nvSpPr>
          <p:cNvPr id="13" name="Text Placeholder 12">
            <a:extLst>
              <a:ext uri="{FF2B5EF4-FFF2-40B4-BE49-F238E27FC236}">
                <a16:creationId xmlns:a16="http://schemas.microsoft.com/office/drawing/2014/main" id="{30140B51-19A3-8D84-324A-B1AE681D2B37}"/>
              </a:ext>
            </a:extLst>
          </p:cNvPr>
          <p:cNvSpPr>
            <a:spLocks noGrp="1"/>
          </p:cNvSpPr>
          <p:nvPr>
            <p:ph type="body" sz="quarter" idx="34"/>
          </p:nvPr>
        </p:nvSpPr>
        <p:spPr>
          <a:xfrm>
            <a:off x="482397" y="5954739"/>
            <a:ext cx="6526988" cy="1064757"/>
          </a:xfrm>
        </p:spPr>
        <p:txBody>
          <a:bodyPr/>
          <a:lstStyle/>
          <a:p>
            <a:pPr marL="285750" indent="-285750">
              <a:buFont typeface="Arial" panose="020B0604020202020204" pitchFamily="34" charset="0"/>
              <a:buChar char="•"/>
            </a:pPr>
            <a:r>
              <a:rPr lang="en-US" sz="1600" dirty="0"/>
              <a:t>Women working in the tourism sector </a:t>
            </a:r>
          </a:p>
          <a:p>
            <a:pPr marL="285750" indent="-285750">
              <a:buFont typeface="Arial" panose="020B0604020202020204" pitchFamily="34" charset="0"/>
              <a:buChar char="•"/>
            </a:pPr>
            <a:r>
              <a:rPr lang="en-US" sz="1600" dirty="0"/>
              <a:t>Currently in leading roles </a:t>
            </a:r>
          </a:p>
          <a:p>
            <a:pPr marL="285750" indent="-285750">
              <a:buFont typeface="Arial" panose="020B0604020202020204" pitchFamily="34" charset="0"/>
              <a:buChar char="•"/>
            </a:pPr>
            <a:r>
              <a:rPr lang="en-US" sz="1600" dirty="0"/>
              <a:t>Support tourism within the local community</a:t>
            </a:r>
          </a:p>
          <a:p>
            <a:pPr marL="285750" indent="-285750">
              <a:buFont typeface="Arial" panose="020B0604020202020204" pitchFamily="34" charset="0"/>
              <a:buChar char="•"/>
            </a:pPr>
            <a:r>
              <a:rPr lang="en-US" sz="1600" dirty="0"/>
              <a:t>Promote and engage in sustainable tourism often with a special focus on climate change related activities</a:t>
            </a:r>
          </a:p>
        </p:txBody>
      </p:sp>
      <p:sp>
        <p:nvSpPr>
          <p:cNvPr id="10" name="Text Placeholder 9">
            <a:extLst>
              <a:ext uri="{FF2B5EF4-FFF2-40B4-BE49-F238E27FC236}">
                <a16:creationId xmlns:a16="http://schemas.microsoft.com/office/drawing/2014/main" id="{0D7C3A2A-63CD-A967-E2BA-29057166D1CA}"/>
              </a:ext>
            </a:extLst>
          </p:cNvPr>
          <p:cNvSpPr>
            <a:spLocks noGrp="1"/>
          </p:cNvSpPr>
          <p:nvPr>
            <p:ph type="body" sz="quarter" idx="17"/>
          </p:nvPr>
        </p:nvSpPr>
        <p:spPr>
          <a:xfrm>
            <a:off x="488499" y="1000172"/>
            <a:ext cx="3257392" cy="2289739"/>
          </a:xfrm>
        </p:spPr>
        <p:txBody>
          <a:bodyPr/>
          <a:lstStyle/>
          <a:p>
            <a:pPr>
              <a:lnSpc>
                <a:spcPct val="100000"/>
              </a:lnSpc>
            </a:pPr>
            <a:r>
              <a:rPr lang="en-US" sz="2400" i="1" dirty="0"/>
              <a:t>“If your actions inspire others to dream more, learn more, do more and become more, you are a leader.”</a:t>
            </a:r>
          </a:p>
          <a:p>
            <a:endParaRPr lang="en-US" dirty="0"/>
          </a:p>
          <a:p>
            <a:r>
              <a:rPr lang="en-US" dirty="0"/>
              <a:t>Simon Sinek</a:t>
            </a:r>
          </a:p>
          <a:p>
            <a:endParaRPr lang="en-US" dirty="0"/>
          </a:p>
          <a:p>
            <a:endParaRPr lang="en-US" dirty="0"/>
          </a:p>
        </p:txBody>
      </p:sp>
      <p:sp>
        <p:nvSpPr>
          <p:cNvPr id="8" name="Slide Number Placeholder 7">
            <a:extLst>
              <a:ext uri="{FF2B5EF4-FFF2-40B4-BE49-F238E27FC236}">
                <a16:creationId xmlns:a16="http://schemas.microsoft.com/office/drawing/2014/main" id="{AB32A516-EB95-B025-E5A9-AE3B35E529FB}"/>
              </a:ext>
            </a:extLst>
          </p:cNvPr>
          <p:cNvSpPr>
            <a:spLocks noGrp="1"/>
          </p:cNvSpPr>
          <p:nvPr>
            <p:ph type="sldNum" sz="quarter" idx="4"/>
          </p:nvPr>
        </p:nvSpPr>
        <p:spPr/>
        <p:txBody>
          <a:bodyPr/>
          <a:lstStyle/>
          <a:p>
            <a:fld id="{9C527BFA-2C0E-4CEC-B6A5-913A56FEF4B4}" type="slidenum">
              <a:rPr lang="fr-CA" smtClean="0"/>
              <a:pPr/>
              <a:t>6</a:t>
            </a:fld>
            <a:endParaRPr lang="fr-CA" dirty="0"/>
          </a:p>
        </p:txBody>
      </p:sp>
      <p:grpSp>
        <p:nvGrpSpPr>
          <p:cNvPr id="17" name="Group 16">
            <a:extLst>
              <a:ext uri="{FF2B5EF4-FFF2-40B4-BE49-F238E27FC236}">
                <a16:creationId xmlns:a16="http://schemas.microsoft.com/office/drawing/2014/main" id="{6378D9D5-DFE5-1FB4-9936-C92CFA82954B}"/>
              </a:ext>
            </a:extLst>
          </p:cNvPr>
          <p:cNvGrpSpPr/>
          <p:nvPr/>
        </p:nvGrpSpPr>
        <p:grpSpPr>
          <a:xfrm>
            <a:off x="3637271" y="1945748"/>
            <a:ext cx="1242097" cy="904267"/>
            <a:chOff x="3400450" y="986392"/>
            <a:chExt cx="1487826" cy="1083162"/>
          </a:xfrm>
          <a:solidFill>
            <a:srgbClr val="000000"/>
          </a:solidFill>
        </p:grpSpPr>
        <p:sp>
          <p:nvSpPr>
            <p:cNvPr id="18" name="Freeform 17">
              <a:extLst>
                <a:ext uri="{FF2B5EF4-FFF2-40B4-BE49-F238E27FC236}">
                  <a16:creationId xmlns:a16="http://schemas.microsoft.com/office/drawing/2014/main" id="{4CDF0A27-8CDC-8619-367C-5AE319A728B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90278E"/>
            </a:solidFill>
            <a:ln w="8971" cap="flat">
              <a:noFill/>
              <a:prstDash val="solid"/>
              <a:miter/>
            </a:ln>
          </p:spPr>
          <p:txBody>
            <a:bodyPr rtlCol="0" anchor="ctr"/>
            <a:lstStyle/>
            <a:p>
              <a:endParaRPr lang="en-US">
                <a:solidFill>
                  <a:srgbClr val="90278E"/>
                </a:solidFill>
              </a:endParaRPr>
            </a:p>
          </p:txBody>
        </p:sp>
        <p:sp>
          <p:nvSpPr>
            <p:cNvPr id="19" name="Freeform 18">
              <a:extLst>
                <a:ext uri="{FF2B5EF4-FFF2-40B4-BE49-F238E27FC236}">
                  <a16:creationId xmlns:a16="http://schemas.microsoft.com/office/drawing/2014/main" id="{5CF64037-B9E1-264B-4E61-1E558A23E5A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00D41"/>
            </a:solidFill>
            <a:ln w="8971" cap="flat">
              <a:noFill/>
              <a:prstDash val="solid"/>
              <a:miter/>
            </a:ln>
          </p:spPr>
          <p:txBody>
            <a:bodyPr rtlCol="0" anchor="ctr"/>
            <a:lstStyle/>
            <a:p>
              <a:endParaRPr lang="en-US"/>
            </a:p>
          </p:txBody>
        </p:sp>
      </p:grpSp>
      <p:sp>
        <p:nvSpPr>
          <p:cNvPr id="3" name="Text Placeholder 2">
            <a:extLst>
              <a:ext uri="{FF2B5EF4-FFF2-40B4-BE49-F238E27FC236}">
                <a16:creationId xmlns:a16="http://schemas.microsoft.com/office/drawing/2014/main" id="{B25A318F-1E6E-C4EB-7AF6-426CFFD0EF5A}"/>
              </a:ext>
            </a:extLst>
          </p:cNvPr>
          <p:cNvSpPr>
            <a:spLocks noGrp="1"/>
          </p:cNvSpPr>
          <p:nvPr>
            <p:ph type="body" sz="quarter" idx="32"/>
          </p:nvPr>
        </p:nvSpPr>
        <p:spPr>
          <a:xfrm>
            <a:off x="482397" y="8025694"/>
            <a:ext cx="6526988" cy="1683083"/>
          </a:xfrm>
        </p:spPr>
        <p:txBody>
          <a:bodyPr numCol="1"/>
          <a:lstStyle/>
          <a:p>
            <a:pPr marL="342900" indent="-342900">
              <a:buFont typeface="+mj-lt"/>
              <a:buAutoNum type="arabicPeriod"/>
            </a:pPr>
            <a:r>
              <a:rPr lang="en-US" sz="1600" dirty="0"/>
              <a:t>Position/role and experience  in the tourism sector   </a:t>
            </a:r>
          </a:p>
          <a:p>
            <a:pPr marL="342900" indent="-342900">
              <a:buFont typeface="+mj-lt"/>
              <a:buAutoNum type="arabicPeriod"/>
            </a:pPr>
            <a:r>
              <a:rPr lang="en-US" sz="1600" dirty="0"/>
              <a:t>Why tourism? </a:t>
            </a:r>
          </a:p>
          <a:p>
            <a:pPr marL="342900" indent="-342900">
              <a:buFont typeface="+mj-lt"/>
              <a:buAutoNum type="arabicPeriod"/>
            </a:pPr>
            <a:r>
              <a:rPr lang="en-US" sz="1600" dirty="0"/>
              <a:t>Why sustainability/why focus on climate change? </a:t>
            </a:r>
          </a:p>
          <a:p>
            <a:pPr marL="342900" indent="-342900">
              <a:buFont typeface="+mj-lt"/>
              <a:buAutoNum type="arabicPeriod"/>
            </a:pPr>
            <a:r>
              <a:rPr lang="en-US" sz="1600" dirty="0"/>
              <a:t>Achievements up to now</a:t>
            </a:r>
          </a:p>
          <a:p>
            <a:pPr marL="342900" indent="-342900">
              <a:buFont typeface="+mj-lt"/>
              <a:buAutoNum type="arabicPeriod"/>
            </a:pPr>
            <a:r>
              <a:rPr lang="en-GB" sz="1600" dirty="0"/>
              <a:t>How can vocational education of new female leaders be improved?</a:t>
            </a:r>
          </a:p>
          <a:p>
            <a:pPr marL="342900" indent="-342900">
              <a:buFont typeface="+mj-lt"/>
              <a:buAutoNum type="arabicPeriod"/>
            </a:pPr>
            <a:r>
              <a:rPr lang="en-US" sz="1600" dirty="0"/>
              <a:t>Next steps/future vision </a:t>
            </a:r>
          </a:p>
          <a:p>
            <a:endParaRPr lang="en-IE" sz="1600" dirty="0"/>
          </a:p>
        </p:txBody>
      </p:sp>
      <p:sp>
        <p:nvSpPr>
          <p:cNvPr id="6" name="TextBox 5">
            <a:extLst>
              <a:ext uri="{FF2B5EF4-FFF2-40B4-BE49-F238E27FC236}">
                <a16:creationId xmlns:a16="http://schemas.microsoft.com/office/drawing/2014/main" id="{6F475CA3-545C-4A01-72AB-DB1EED23A9F5}"/>
              </a:ext>
            </a:extLst>
          </p:cNvPr>
          <p:cNvSpPr txBox="1"/>
          <p:nvPr/>
        </p:nvSpPr>
        <p:spPr>
          <a:xfrm>
            <a:off x="351827" y="7471696"/>
            <a:ext cx="3917730" cy="461665"/>
          </a:xfrm>
          <a:prstGeom prst="rect">
            <a:avLst/>
          </a:prstGeom>
          <a:noFill/>
        </p:spPr>
        <p:txBody>
          <a:bodyPr wrap="square">
            <a:spAutoFit/>
          </a:bodyPr>
          <a:lstStyle/>
          <a:p>
            <a:pPr marL="0" marR="0" lvl="0" indent="0" algn="just" defTabSz="7775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90278E"/>
                </a:solidFill>
                <a:effectLst/>
                <a:uLnTx/>
                <a:uFillTx/>
                <a:latin typeface="Calibri" panose="020F0502020204030204" pitchFamily="34" charset="0"/>
                <a:ea typeface="+mn-ea"/>
                <a:cs typeface="Calibri" panose="020F0502020204030204" pitchFamily="34" charset="0"/>
              </a:rPr>
              <a:t>Our Interview themes:</a:t>
            </a:r>
          </a:p>
        </p:txBody>
      </p:sp>
    </p:spTree>
    <p:extLst>
      <p:ext uri="{BB962C8B-B14F-4D97-AF65-F5344CB8AC3E}">
        <p14:creationId xmlns:p14="http://schemas.microsoft.com/office/powerpoint/2010/main" val="590250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C77A678-0597-F008-29BE-9431B80F874E}"/>
              </a:ext>
            </a:extLst>
          </p:cNvPr>
          <p:cNvSpPr>
            <a:spLocks noGrp="1"/>
          </p:cNvSpPr>
          <p:nvPr>
            <p:ph type="body" sz="quarter" idx="18"/>
          </p:nvPr>
        </p:nvSpPr>
        <p:spPr/>
        <p:txBody>
          <a:bodyPr/>
          <a:lstStyle/>
          <a:p>
            <a:r>
              <a:rPr lang="en-US" dirty="0"/>
              <a:t>ABOUT THIS COMPENDIUM</a:t>
            </a:r>
          </a:p>
        </p:txBody>
      </p:sp>
      <p:sp>
        <p:nvSpPr>
          <p:cNvPr id="19" name="Slide Number Placeholder 4">
            <a:extLst>
              <a:ext uri="{FF2B5EF4-FFF2-40B4-BE49-F238E27FC236}">
                <a16:creationId xmlns:a16="http://schemas.microsoft.com/office/drawing/2014/main" id="{674AD559-75F4-9ACE-24B1-DB0A0E3A067B}"/>
              </a:ext>
            </a:extLst>
          </p:cNvPr>
          <p:cNvSpPr>
            <a:spLocks noGrp="1"/>
          </p:cNvSpPr>
          <p:nvPr>
            <p:ph type="sldNum" sz="quarter" idx="4"/>
          </p:nvPr>
        </p:nvSpPr>
        <p:spPr>
          <a:xfrm>
            <a:off x="7231721" y="10425450"/>
            <a:ext cx="383229" cy="370938"/>
          </a:xfrm>
        </p:spPr>
        <p:txBody>
          <a:bodyPr/>
          <a:lstStyle/>
          <a:p>
            <a:pPr algn="ctr"/>
            <a:fld id="{9C527BFA-2C0E-4CEC-B6A5-913A56FEF4B4}" type="slidenum">
              <a:rPr lang="fr-CA" smtClean="0"/>
              <a:pPr algn="ctr"/>
              <a:t>7</a:t>
            </a:fld>
            <a:endParaRPr lang="fr-CA" dirty="0"/>
          </a:p>
        </p:txBody>
      </p:sp>
      <p:sp>
        <p:nvSpPr>
          <p:cNvPr id="17" name="Text Placeholder 16">
            <a:extLst>
              <a:ext uri="{FF2B5EF4-FFF2-40B4-BE49-F238E27FC236}">
                <a16:creationId xmlns:a16="http://schemas.microsoft.com/office/drawing/2014/main" id="{D250E396-C438-FBE3-3129-41335D6DF70E}"/>
              </a:ext>
            </a:extLst>
          </p:cNvPr>
          <p:cNvSpPr>
            <a:spLocks noGrp="1"/>
          </p:cNvSpPr>
          <p:nvPr>
            <p:ph type="body" sz="quarter" idx="14"/>
          </p:nvPr>
        </p:nvSpPr>
        <p:spPr/>
        <p:txBody>
          <a:bodyPr/>
          <a:lstStyle/>
          <a:p>
            <a:r>
              <a:rPr lang="en-US" dirty="0"/>
              <a:t>02</a:t>
            </a:r>
          </a:p>
        </p:txBody>
      </p:sp>
      <p:pic>
        <p:nvPicPr>
          <p:cNvPr id="8" name="Picture Placeholder 7" descr="Smiling woman by the sea">
            <a:extLst>
              <a:ext uri="{FF2B5EF4-FFF2-40B4-BE49-F238E27FC236}">
                <a16:creationId xmlns:a16="http://schemas.microsoft.com/office/drawing/2014/main" id="{AF934FF1-0B69-7C4F-503E-B76A149666F5}"/>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b="-1046"/>
          <a:stretch/>
        </p:blipFill>
        <p:spPr>
          <a:xfrm>
            <a:off x="0" y="2924295"/>
            <a:ext cx="3621157" cy="7241015"/>
          </a:xfrm>
        </p:spPr>
      </p:pic>
    </p:spTree>
    <p:extLst>
      <p:ext uri="{BB962C8B-B14F-4D97-AF65-F5344CB8AC3E}">
        <p14:creationId xmlns:p14="http://schemas.microsoft.com/office/powerpoint/2010/main" val="2415691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93BBBA-6CBB-815F-2CC9-08E9CC69615E}"/>
              </a:ext>
            </a:extLst>
          </p:cNvPr>
          <p:cNvSpPr>
            <a:spLocks noGrp="1"/>
          </p:cNvSpPr>
          <p:nvPr>
            <p:ph type="body" sz="quarter" idx="32"/>
          </p:nvPr>
        </p:nvSpPr>
        <p:spPr>
          <a:xfrm>
            <a:off x="578472" y="7144133"/>
            <a:ext cx="6526988" cy="2689009"/>
          </a:xfrm>
        </p:spPr>
        <p:txBody>
          <a:bodyPr/>
          <a:lstStyle/>
          <a:p>
            <a:r>
              <a:rPr lang="en-US" sz="1200" b="1" dirty="0"/>
              <a:t>The Inspiring Women Leaders in Tourism Compendium</a:t>
            </a:r>
          </a:p>
          <a:p>
            <a:r>
              <a:rPr lang="en-US" sz="1200" dirty="0"/>
              <a:t>By introducing these </a:t>
            </a:r>
            <a:r>
              <a:rPr lang="en-US" sz="1200" b="1" dirty="0"/>
              <a:t>9</a:t>
            </a:r>
            <a:r>
              <a:rPr lang="en-US" sz="1200" dirty="0"/>
              <a:t> women leaders in sustainable tourism that are using a climate change approach, the WE LEAD team shares examples of inspiring leaders adapting to the needs of the rapidly changing tourism, hospitality and leisure trends.  These identified good practices enable and encourage their peers and young generations to overcome the obstacles and become leaders in the Tourism and Hospitality and leisure sector. </a:t>
            </a:r>
          </a:p>
          <a:p>
            <a:endParaRPr lang="en-US" sz="1200" dirty="0"/>
          </a:p>
          <a:p>
            <a:r>
              <a:rPr lang="en-US" sz="1200" dirty="0"/>
              <a:t>This Good Practice Guide is also a unique training tool for VET educators to get an inside view of the challenges, trends,  drivers, and opportunities for innovation development and</a:t>
            </a:r>
          </a:p>
          <a:p>
            <a:endParaRPr lang="en-US" sz="1200" dirty="0"/>
          </a:p>
          <a:p>
            <a:endParaRPr lang="en-US" sz="1200" dirty="0"/>
          </a:p>
          <a:p>
            <a:endParaRPr lang="en-US" sz="1200" dirty="0"/>
          </a:p>
          <a:p>
            <a:endParaRPr lang="en-US" sz="1200" dirty="0"/>
          </a:p>
          <a:p>
            <a:r>
              <a:rPr lang="en-US" sz="1200" dirty="0"/>
              <a:t>sustainability in the tourism sectors in Europe especially post-pandemic. It aims to achieve this goal by highlighting Good Practices from project partner regions which were collected as a part of the We Lead project. </a:t>
            </a:r>
          </a:p>
          <a:p>
            <a:endParaRPr lang="en-US" sz="1200" dirty="0"/>
          </a:p>
          <a:p>
            <a:r>
              <a:rPr lang="en-US" sz="1200" b="1" dirty="0"/>
              <a:t>What is a Good Practice?</a:t>
            </a:r>
          </a:p>
          <a:p>
            <a:r>
              <a:rPr lang="en-US" sz="1200" dirty="0"/>
              <a:t>In the context of this project, a good practice is an example of a tourism business / initiative or practitioner that has been proven to work well and produce good results and is therefore recommended as a case study. The good practice being spotlighted is an example of a successful experience, which has been tested and validated, in the broad sense, which has been repeated and deserves to be shared so that more people can adopt it. </a:t>
            </a:r>
          </a:p>
          <a:p>
            <a:endParaRPr lang="en-US" sz="1200" dirty="0"/>
          </a:p>
          <a:p>
            <a:r>
              <a:rPr lang="en-US" sz="1200" dirty="0"/>
              <a:t> </a:t>
            </a:r>
          </a:p>
          <a:p>
            <a:endParaRPr lang="en-US" sz="1200" dirty="0"/>
          </a:p>
          <a:p>
            <a:endParaRPr lang="en-IE" sz="1200" dirty="0"/>
          </a:p>
        </p:txBody>
      </p:sp>
      <p:sp>
        <p:nvSpPr>
          <p:cNvPr id="3" name="Text Placeholder 2">
            <a:extLst>
              <a:ext uri="{FF2B5EF4-FFF2-40B4-BE49-F238E27FC236}">
                <a16:creationId xmlns:a16="http://schemas.microsoft.com/office/drawing/2014/main" id="{753DDD34-6561-EFA5-8249-14878132F3CC}"/>
              </a:ext>
            </a:extLst>
          </p:cNvPr>
          <p:cNvSpPr>
            <a:spLocks noGrp="1"/>
          </p:cNvSpPr>
          <p:nvPr>
            <p:ph type="body" sz="quarter" idx="33"/>
          </p:nvPr>
        </p:nvSpPr>
        <p:spPr>
          <a:xfrm>
            <a:off x="534572" y="5143733"/>
            <a:ext cx="6570888" cy="726760"/>
          </a:xfrm>
        </p:spPr>
        <p:txBody>
          <a:bodyPr/>
          <a:lstStyle/>
          <a:p>
            <a:r>
              <a:rPr lang="en-IE" dirty="0"/>
              <a:t>About this Compendium:</a:t>
            </a:r>
          </a:p>
        </p:txBody>
      </p:sp>
      <p:sp>
        <p:nvSpPr>
          <p:cNvPr id="4" name="Text Placeholder 3">
            <a:extLst>
              <a:ext uri="{FF2B5EF4-FFF2-40B4-BE49-F238E27FC236}">
                <a16:creationId xmlns:a16="http://schemas.microsoft.com/office/drawing/2014/main" id="{B6E9021E-8C4F-9D8B-A38B-9910A0A9DCE2}"/>
              </a:ext>
            </a:extLst>
          </p:cNvPr>
          <p:cNvSpPr>
            <a:spLocks noGrp="1"/>
          </p:cNvSpPr>
          <p:nvPr>
            <p:ph type="body" sz="quarter" idx="34"/>
          </p:nvPr>
        </p:nvSpPr>
        <p:spPr>
          <a:xfrm>
            <a:off x="578472" y="5769958"/>
            <a:ext cx="6526988" cy="851559"/>
          </a:xfrm>
        </p:spPr>
        <p:txBody>
          <a:bodyPr/>
          <a:lstStyle/>
          <a:p>
            <a:r>
              <a:rPr lang="en-US" dirty="0"/>
              <a:t>The Inspiring Women Leaders in Tourism Compendium raises awareness and provides VET educators with a knowledge of good practices relating to the challenges, development needs &amp; opportunities faced by women in tourism, hospitality &amp; leisure. </a:t>
            </a:r>
          </a:p>
          <a:p>
            <a:endParaRPr lang="en-US" dirty="0"/>
          </a:p>
          <a:p>
            <a:r>
              <a:rPr lang="en-IE" dirty="0"/>
              <a:t> </a:t>
            </a:r>
          </a:p>
        </p:txBody>
      </p:sp>
      <p:pic>
        <p:nvPicPr>
          <p:cNvPr id="8" name="Picture Placeholder 7" descr="Field of flowers">
            <a:extLst>
              <a:ext uri="{FF2B5EF4-FFF2-40B4-BE49-F238E27FC236}">
                <a16:creationId xmlns:a16="http://schemas.microsoft.com/office/drawing/2014/main" id="{65DFCD3A-8AA9-95B2-2C66-ECD2FCBBBD13}"/>
              </a:ext>
            </a:extLst>
          </p:cNvPr>
          <p:cNvPicPr>
            <a:picLocks noGrp="1" noChangeAspect="1"/>
          </p:cNvPicPr>
          <p:nvPr>
            <p:ph type="pic" sz="quarter" idx="35"/>
          </p:nvPr>
        </p:nvPicPr>
        <p:blipFill>
          <a:blip r:embed="rId2">
            <a:extLst>
              <a:ext uri="{28A0092B-C50C-407E-A947-70E740481C1C}">
                <a14:useLocalDpi xmlns:a14="http://schemas.microsoft.com/office/drawing/2010/main" val="0"/>
              </a:ext>
            </a:extLst>
          </a:blip>
          <a:srcRect t="1413" b="1413"/>
          <a:stretch/>
        </p:blipFill>
        <p:spPr>
          <a:xfrm>
            <a:off x="0" y="0"/>
            <a:ext cx="7775575" cy="5037221"/>
          </a:xfrm>
        </p:spPr>
      </p:pic>
      <p:sp>
        <p:nvSpPr>
          <p:cNvPr id="6" name="Slide Number Placeholder 5">
            <a:extLst>
              <a:ext uri="{FF2B5EF4-FFF2-40B4-BE49-F238E27FC236}">
                <a16:creationId xmlns:a16="http://schemas.microsoft.com/office/drawing/2014/main" id="{96C770C4-B745-5015-5EF2-8C167F7939ED}"/>
              </a:ext>
            </a:extLst>
          </p:cNvPr>
          <p:cNvSpPr>
            <a:spLocks noGrp="1"/>
          </p:cNvSpPr>
          <p:nvPr>
            <p:ph type="sldNum" sz="quarter" idx="4"/>
          </p:nvPr>
        </p:nvSpPr>
        <p:spPr/>
        <p:txBody>
          <a:bodyPr/>
          <a:lstStyle/>
          <a:p>
            <a:fld id="{9C527BFA-2C0E-4CEC-B6A5-913A56FEF4B4}" type="slidenum">
              <a:rPr lang="fr-CA" smtClean="0"/>
              <a:pPr/>
              <a:t>8</a:t>
            </a:fld>
            <a:endParaRPr lang="fr-CA" dirty="0"/>
          </a:p>
        </p:txBody>
      </p:sp>
    </p:spTree>
    <p:extLst>
      <p:ext uri="{BB962C8B-B14F-4D97-AF65-F5344CB8AC3E}">
        <p14:creationId xmlns:p14="http://schemas.microsoft.com/office/powerpoint/2010/main" val="2763658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26565B-A000-44E2-E0DD-EE8F62FCB303}"/>
              </a:ext>
            </a:extLst>
          </p:cNvPr>
          <p:cNvSpPr>
            <a:spLocks noGrp="1"/>
          </p:cNvSpPr>
          <p:nvPr>
            <p:ph type="body" sz="quarter" idx="32"/>
          </p:nvPr>
        </p:nvSpPr>
        <p:spPr>
          <a:xfrm>
            <a:off x="578472" y="2179499"/>
            <a:ext cx="6526988" cy="7654479"/>
          </a:xfrm>
        </p:spPr>
        <p:txBody>
          <a:bodyPr/>
          <a:lstStyle/>
          <a:p>
            <a:r>
              <a:rPr lang="en-US" sz="1200" dirty="0"/>
              <a:t>Our Good practice examples are founders and directors of several sustainable tourism initiatives, lecturers at universities in some cases and project managers or leaders in the development and implementation of public and private sustainable tourism </a:t>
            </a:r>
            <a:r>
              <a:rPr lang="en-US" sz="1200" dirty="0" err="1"/>
              <a:t>endeavours</a:t>
            </a:r>
            <a:r>
              <a:rPr lang="en-US" sz="1200" dirty="0"/>
              <a:t>, trainers and consultants </a:t>
            </a:r>
            <a:r>
              <a:rPr lang="en-US" sz="1200" dirty="0" err="1"/>
              <a:t>specialising</a:t>
            </a:r>
            <a:r>
              <a:rPr lang="en-US" sz="1200" dirty="0"/>
              <a:t> in sustainable tourism, ecotourism and climate change and awarded with numerous environmental awards.  </a:t>
            </a:r>
          </a:p>
          <a:p>
            <a:endParaRPr lang="en-US" sz="1200" dirty="0"/>
          </a:p>
          <a:p>
            <a:r>
              <a:rPr lang="en-US" sz="1200" dirty="0"/>
              <a:t>Each case study, </a:t>
            </a:r>
            <a:r>
              <a:rPr lang="en-US" sz="1200" dirty="0" err="1"/>
              <a:t>emphasises</a:t>
            </a:r>
            <a:r>
              <a:rPr lang="en-US" sz="1200" dirty="0"/>
              <a:t> </a:t>
            </a:r>
            <a:r>
              <a:rPr lang="en-US" sz="1200" b="1" dirty="0"/>
              <a:t>the potential tourism has, to be a platform for educating people about their country’s natural environment and how best to protect it</a:t>
            </a:r>
            <a:r>
              <a:rPr lang="en-US" sz="1200" dirty="0"/>
              <a:t>, as well as the duty they hold to expose people to new cultures and different approaches. It is our hope that this compendium will play a vital role in educating people about tolerance and understanding through tangible, emotional, and intuitive real-life experiences. </a:t>
            </a:r>
          </a:p>
          <a:p>
            <a:endParaRPr lang="en-US" sz="1200" dirty="0"/>
          </a:p>
          <a:p>
            <a:r>
              <a:rPr lang="en-US" sz="1200" dirty="0"/>
              <a:t>The women under the spotlight show their commitment to action, through their various tourism roles, to create a better world. With their effective and successful work, they </a:t>
            </a:r>
            <a:r>
              <a:rPr lang="en-US" sz="1200" b="1" dirty="0"/>
              <a:t>promote more responsible tourism </a:t>
            </a:r>
            <a:r>
              <a:rPr lang="en-US" sz="1200" dirty="0"/>
              <a:t>and highlight the significant change that must take place regarding  the position of women (gender-imbalance) in the tourism sector. </a:t>
            </a:r>
          </a:p>
          <a:p>
            <a:endParaRPr lang="en-US" sz="1200" dirty="0"/>
          </a:p>
          <a:p>
            <a:r>
              <a:rPr lang="en-US" sz="1200" dirty="0"/>
              <a:t>For these women leaders, there is </a:t>
            </a:r>
            <a:r>
              <a:rPr lang="en-US" sz="1200" b="1" dirty="0"/>
              <a:t>a clear connection between sustainability and climate change </a:t>
            </a:r>
            <a:r>
              <a:rPr lang="en-US" sz="1200" dirty="0"/>
              <a:t>both with respect to the environmental impact of travelling &amp; hospitality but, also how tourism can influence local communities in both positive and negative ways. Their concrete actions consist of working directly with local actors throughout their roles thus finding ways to contribute to local development, especially when operating in less advantaged parts of the world. </a:t>
            </a:r>
          </a:p>
          <a:p>
            <a:r>
              <a:rPr lang="en-US" sz="1200" dirty="0"/>
              <a:t>As women, they see that they approach tourism differently, more sustainably, and therefore gender balance is important for a better world. Earlier, women just played by the rules the men had created but now, they approach things differently and are unafraid to show up as women with their own ways of doing things.  </a:t>
            </a:r>
          </a:p>
          <a:p>
            <a:endParaRPr lang="en-US" sz="1200" dirty="0"/>
          </a:p>
          <a:p>
            <a:r>
              <a:rPr lang="en-US" sz="1200" dirty="0"/>
              <a:t>According to our case studies, the importance of role models that people of diverse groups can identify with is essential. We should actively contribute to sustainable development by supporting women entrepreneurs, community leaders, businesswomen, and managers who work in the tourism sector and beyond, always remembering that equity and social inclusion are very important aspects of sustainability. </a:t>
            </a:r>
          </a:p>
          <a:p>
            <a:endParaRPr lang="en-US" sz="1200" dirty="0"/>
          </a:p>
          <a:p>
            <a:endParaRPr lang="en-US" sz="1200" dirty="0"/>
          </a:p>
          <a:p>
            <a:endParaRPr lang="en-US" sz="1200" dirty="0"/>
          </a:p>
          <a:p>
            <a:r>
              <a:rPr lang="en-US" sz="1200" dirty="0"/>
              <a:t> </a:t>
            </a:r>
            <a:endParaRPr lang="en-IE" sz="1200" dirty="0"/>
          </a:p>
        </p:txBody>
      </p:sp>
      <p:sp>
        <p:nvSpPr>
          <p:cNvPr id="3" name="Text Placeholder 2">
            <a:extLst>
              <a:ext uri="{FF2B5EF4-FFF2-40B4-BE49-F238E27FC236}">
                <a16:creationId xmlns:a16="http://schemas.microsoft.com/office/drawing/2014/main" id="{57283CD5-4754-8D86-9955-2BFC9DA83D64}"/>
              </a:ext>
            </a:extLst>
          </p:cNvPr>
          <p:cNvSpPr>
            <a:spLocks noGrp="1"/>
          </p:cNvSpPr>
          <p:nvPr>
            <p:ph type="body" sz="quarter" idx="33"/>
          </p:nvPr>
        </p:nvSpPr>
        <p:spPr>
          <a:xfrm>
            <a:off x="534572" y="1073735"/>
            <a:ext cx="6570888" cy="947570"/>
          </a:xfrm>
        </p:spPr>
        <p:txBody>
          <a:bodyPr/>
          <a:lstStyle/>
          <a:p>
            <a:endParaRPr lang="en-IE" sz="800" dirty="0"/>
          </a:p>
          <a:p>
            <a:r>
              <a:rPr lang="en-IE" dirty="0"/>
              <a:t>Who are our Good Practice – Women? </a:t>
            </a:r>
          </a:p>
        </p:txBody>
      </p:sp>
      <p:sp>
        <p:nvSpPr>
          <p:cNvPr id="5" name="Slide Number Placeholder 4">
            <a:extLst>
              <a:ext uri="{FF2B5EF4-FFF2-40B4-BE49-F238E27FC236}">
                <a16:creationId xmlns:a16="http://schemas.microsoft.com/office/drawing/2014/main" id="{162CFF4D-D12B-FC79-3819-C67BE3C40F6E}"/>
              </a:ext>
            </a:extLst>
          </p:cNvPr>
          <p:cNvSpPr>
            <a:spLocks noGrp="1"/>
          </p:cNvSpPr>
          <p:nvPr>
            <p:ph type="sldNum" sz="quarter" idx="4"/>
          </p:nvPr>
        </p:nvSpPr>
        <p:spPr/>
        <p:txBody>
          <a:bodyPr/>
          <a:lstStyle/>
          <a:p>
            <a:fld id="{9C527BFA-2C0E-4CEC-B6A5-913A56FEF4B4}" type="slidenum">
              <a:rPr lang="fr-CA" smtClean="0"/>
              <a:pPr/>
              <a:t>9</a:t>
            </a:fld>
            <a:endParaRPr lang="fr-CA" dirty="0"/>
          </a:p>
        </p:txBody>
      </p:sp>
      <p:sp>
        <p:nvSpPr>
          <p:cNvPr id="7" name="TextBox 6">
            <a:extLst>
              <a:ext uri="{FF2B5EF4-FFF2-40B4-BE49-F238E27FC236}">
                <a16:creationId xmlns:a16="http://schemas.microsoft.com/office/drawing/2014/main" id="{956DC8F6-FCC3-030D-86AB-30A76A3B1A36}"/>
              </a:ext>
            </a:extLst>
          </p:cNvPr>
          <p:cNvSpPr txBox="1"/>
          <p:nvPr/>
        </p:nvSpPr>
        <p:spPr>
          <a:xfrm>
            <a:off x="3887787" y="5973947"/>
            <a:ext cx="3247279" cy="4339650"/>
          </a:xfrm>
          <a:prstGeom prst="rect">
            <a:avLst/>
          </a:prstGeom>
          <a:noFill/>
        </p:spPr>
        <p:txBody>
          <a:bodyPr wrap="square">
            <a:spAutoFit/>
          </a:bodyPr>
          <a:lstStyle/>
          <a:p>
            <a:pPr algn="ctr" rtl="0" fontAlgn="base"/>
            <a:r>
              <a:rPr lang="en-US" sz="2400" b="1" i="1" dirty="0">
                <a:solidFill>
                  <a:srgbClr val="90278E"/>
                </a:solidFill>
                <a:effectLst/>
              </a:rPr>
              <a:t>More women will continue to excel throughout the industry and it’s time for women to strive as we’ve fought hard to be in the position we are in now and gain the credit we deserve. The future is women!  </a:t>
            </a:r>
          </a:p>
          <a:p>
            <a:pPr algn="just" rtl="0" fontAlgn="base"/>
            <a:r>
              <a:rPr lang="en-US" sz="1200" b="0" i="0" dirty="0">
                <a:solidFill>
                  <a:srgbClr val="000000"/>
                </a:solidFill>
                <a:effectLst/>
                <a:latin typeface="Verdana" panose="020B0604030504040204" pitchFamily="34" charset="0"/>
              </a:rPr>
              <a:t> </a:t>
            </a:r>
            <a:endParaRPr lang="en-US" b="0" i="0" dirty="0">
              <a:solidFill>
                <a:srgbClr val="000000"/>
              </a:solidFill>
              <a:effectLst/>
              <a:latin typeface="Segoe UI" panose="020B0502040204020203" pitchFamily="34" charset="0"/>
            </a:endParaRPr>
          </a:p>
          <a:p>
            <a:pPr rtl="0" fontAlgn="base"/>
            <a:r>
              <a:rPr lang="en-US" sz="1200" b="0" i="0" dirty="0">
                <a:solidFill>
                  <a:srgbClr val="000000"/>
                </a:solidFill>
                <a:effectLst/>
                <a:latin typeface="Verdana" panose="020B0604030504040204" pitchFamily="34" charset="0"/>
              </a:rPr>
              <a:t> </a:t>
            </a:r>
            <a:r>
              <a:rPr lang="en-US" sz="1200" b="1" i="0" dirty="0">
                <a:solidFill>
                  <a:srgbClr val="90278E"/>
                </a:solidFill>
                <a:effectLst/>
              </a:rPr>
              <a:t>Becca Sweeney</a:t>
            </a:r>
            <a:endParaRPr lang="en-US" b="1" i="0" dirty="0">
              <a:solidFill>
                <a:srgbClr val="90278E"/>
              </a:solidFill>
              <a:effectLst/>
            </a:endParaRPr>
          </a:p>
          <a:p>
            <a:pPr algn="just" rtl="0" fontAlgn="base"/>
            <a:r>
              <a:rPr lang="en-US" sz="1200" b="0" i="0" dirty="0">
                <a:solidFill>
                  <a:srgbClr val="000000"/>
                </a:solidFill>
                <a:effectLst/>
                <a:latin typeface="Verdana" panose="020B0604030504040204" pitchFamily="34" charset="0"/>
              </a:rPr>
              <a:t> </a:t>
            </a:r>
            <a:endParaRPr lang="en-US"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3999746895"/>
      </p:ext>
    </p:extLst>
  </p:cSld>
  <p:clrMapOvr>
    <a:masterClrMapping/>
  </p:clrMapOvr>
</p:sld>
</file>

<file path=ppt/theme/theme1.xml><?xml version="1.0" encoding="utf-8"?>
<a:theme xmlns:a="http://schemas.openxmlformats.org/drawingml/2006/main" name="Office Theme">
  <a:themeElements>
    <a:clrScheme name="Portal Cyan">
      <a:dk1>
        <a:srgbClr val="000000"/>
      </a:dk1>
      <a:lt1>
        <a:srgbClr val="FFFFFF"/>
      </a:lt1>
      <a:dk2>
        <a:srgbClr val="000000"/>
      </a:dk2>
      <a:lt2>
        <a:srgbClr val="FFFFFF"/>
      </a:lt2>
      <a:accent1>
        <a:srgbClr val="384252"/>
      </a:accent1>
      <a:accent2>
        <a:srgbClr val="70A8AF"/>
      </a:accent2>
      <a:accent3>
        <a:srgbClr val="82B8BF"/>
      </a:accent3>
      <a:accent4>
        <a:srgbClr val="99C6CC"/>
      </a:accent4>
      <a:accent5>
        <a:srgbClr val="AECED2"/>
      </a:accent5>
      <a:accent6>
        <a:srgbClr val="CBDCDF"/>
      </a:accent6>
      <a:hlink>
        <a:srgbClr val="7F7F7F"/>
      </a:hlink>
      <a:folHlink>
        <a:srgbClr val="7F7F7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bdbe35a-6115-4100-8c0a-bfa724f2d90d">
      <Terms xmlns="http://schemas.microsoft.com/office/infopath/2007/PartnerControls"/>
    </lcf76f155ced4ddcb4097134ff3c332f>
    <TaxCatchAll xmlns="cce2eb6e-137a-440e-9437-2f527b109c9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A33469DB8B6424983B5053FE79F4955" ma:contentTypeVersion="15" ma:contentTypeDescription="Create a new document." ma:contentTypeScope="" ma:versionID="be631789e37c871485f370dca61efc72">
  <xsd:schema xmlns:xsd="http://www.w3.org/2001/XMLSchema" xmlns:xs="http://www.w3.org/2001/XMLSchema" xmlns:p="http://schemas.microsoft.com/office/2006/metadata/properties" xmlns:ns2="9bdbe35a-6115-4100-8c0a-bfa724f2d90d" xmlns:ns3="cce2eb6e-137a-440e-9437-2f527b109c9c" targetNamespace="http://schemas.microsoft.com/office/2006/metadata/properties" ma:root="true" ma:fieldsID="0db015adab2a7daf23d08dd5a1c40692" ns2:_="" ns3:_="">
    <xsd:import namespace="9bdbe35a-6115-4100-8c0a-bfa724f2d90d"/>
    <xsd:import namespace="cce2eb6e-137a-440e-9437-2f527b109c9c"/>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ObjectDetectorVersions"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dbe35a-6115-4100-8c0a-bfa724f2d9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ce2eb6e-137a-440e-9437-2f527b109c9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9c3d23d-58a5-4fb3-9474-d76b2a454dfc}" ma:internalName="TaxCatchAll" ma:showField="CatchAllData" ma:web="cce2eb6e-137a-440e-9437-2f527b109c9c">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DCACE0-12E9-49CA-B20C-AB2A77A0419C}">
  <ds:schemaRefs>
    <ds:schemaRef ds:uri="http://schemas.microsoft.com/office/2006/metadata/properties"/>
    <ds:schemaRef ds:uri="http://schemas.microsoft.com/office/infopath/2007/PartnerControls"/>
    <ds:schemaRef ds:uri="9bdbe35a-6115-4100-8c0a-bfa724f2d90d"/>
    <ds:schemaRef ds:uri="cce2eb6e-137a-440e-9437-2f527b109c9c"/>
  </ds:schemaRefs>
</ds:datastoreItem>
</file>

<file path=customXml/itemProps2.xml><?xml version="1.0" encoding="utf-8"?>
<ds:datastoreItem xmlns:ds="http://schemas.openxmlformats.org/officeDocument/2006/customXml" ds:itemID="{4A9C724F-08B6-4BC9-A832-BFD05F57F38B}">
  <ds:schemaRefs>
    <ds:schemaRef ds:uri="http://schemas.microsoft.com/sharepoint/v3/contenttype/forms"/>
  </ds:schemaRefs>
</ds:datastoreItem>
</file>

<file path=customXml/itemProps3.xml><?xml version="1.0" encoding="utf-8"?>
<ds:datastoreItem xmlns:ds="http://schemas.openxmlformats.org/officeDocument/2006/customXml" ds:itemID="{C90933EC-2C96-42FD-B4A7-B8F352051A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dbe35a-6115-4100-8c0a-bfa724f2d90d"/>
    <ds:schemaRef ds:uri="cce2eb6e-137a-440e-9437-2f527b109c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38256</TotalTime>
  <Words>11195</Words>
  <Application>Microsoft Office PowerPoint</Application>
  <PresentationFormat>Custom</PresentationFormat>
  <Paragraphs>599</Paragraphs>
  <Slides>41</Slides>
  <Notes>1</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Arial</vt:lpstr>
      <vt:lpstr>Calibri</vt:lpstr>
      <vt:lpstr>Content</vt:lpstr>
      <vt:lpstr>Montserrat</vt:lpstr>
      <vt:lpstr>Segoe UI</vt:lpstr>
      <vt:lpstr>sen</vt:lpstr>
      <vt:lpstr>Times New Roman</vt:lpstr>
      <vt:lpstr>UniversLTStd-Bold</vt:lpstr>
      <vt:lpstr>Verdana</vt:lpstr>
      <vt:lpstr>worksans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lastModifiedBy>Paula Whyte ( Momentum Consulting )</cp:lastModifiedBy>
  <cp:revision>1326</cp:revision>
  <dcterms:created xsi:type="dcterms:W3CDTF">2016-05-11T14:31:01Z</dcterms:created>
  <dcterms:modified xsi:type="dcterms:W3CDTF">2024-06-27T09:42:48Z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0x010100BA33469DB8B6424983B5053FE79F4955</vt:lpwstr>
  </property>
  <property fmtid="{D5CDD505-2E9C-101B-9397-08002B2CF9AE}" pid="3" name="MediaServiceImageTags">
    <vt:lpwstr/>
  </property>
</Properties>
</file>