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29"/>
  </p:notesMasterIdLst>
  <p:handoutMasterIdLst>
    <p:handoutMasterId r:id="rId30"/>
  </p:handoutMasterIdLst>
  <p:sldIdLst>
    <p:sldId id="1307" r:id="rId5"/>
    <p:sldId id="1331" r:id="rId6"/>
    <p:sldId id="1348" r:id="rId7"/>
    <p:sldId id="1310" r:id="rId8"/>
    <p:sldId id="1349" r:id="rId9"/>
    <p:sldId id="1350" r:id="rId10"/>
    <p:sldId id="1341" r:id="rId11"/>
    <p:sldId id="1337" r:id="rId12"/>
    <p:sldId id="1363" r:id="rId13"/>
    <p:sldId id="1353" r:id="rId14"/>
    <p:sldId id="1354" r:id="rId15"/>
    <p:sldId id="1355" r:id="rId16"/>
    <p:sldId id="1356" r:id="rId17"/>
    <p:sldId id="1364" r:id="rId18"/>
    <p:sldId id="1365" r:id="rId19"/>
    <p:sldId id="1366" r:id="rId20"/>
    <p:sldId id="1357" r:id="rId21"/>
    <p:sldId id="1358" r:id="rId22"/>
    <p:sldId id="1359" r:id="rId23"/>
    <p:sldId id="1361" r:id="rId24"/>
    <p:sldId id="1343" r:id="rId25"/>
    <p:sldId id="1362" r:id="rId26"/>
    <p:sldId id="1347" r:id="rId27"/>
    <p:sldId id="1342" r:id="rId28"/>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20067A-BF18-920B-AD7E-C30B0CF16DC4}" name="projectmanagereuei" initials="pr" userId="S::projectmanagereuei_hotmail.com#ext#@reiknistofnun.onmicrosoft.com::20891eb4-033f-4a76-8506-3f42c05a85b8" providerId="AD"/>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D41"/>
    <a:srgbClr val="41296C"/>
    <a:srgbClr val="90278E"/>
    <a:srgbClr val="F15B2A"/>
    <a:srgbClr val="C5198A"/>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E488C-7EC1-41D6-B97B-8E8B6957B988}" v="5" dt="2023-09-29T07:46:21.254"/>
    <p1510:client id="{4013AE54-5245-4C28-A665-D1FE017C4F72}" v="2" dt="2023-11-17T11:58:55.089"/>
    <p1510:client id="{474B80BB-EAF4-43D4-A637-DE0518F33F6A}" v="1" dt="2023-11-17T11:55:43.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5" autoAdjust="0"/>
    <p:restoredTop sz="93447" autoAdjust="0"/>
  </p:normalViewPr>
  <p:slideViewPr>
    <p:cSldViewPr snapToGrid="0" showGuides="1">
      <p:cViewPr varScale="1">
        <p:scale>
          <a:sx n="52" d="100"/>
          <a:sy n="52" d="100"/>
        </p:scale>
        <p:origin x="2061" y="48"/>
      </p:cViewPr>
      <p:guideLst>
        <p:guide pos="2449"/>
        <p:guide pos="4604"/>
        <p:guide orient="horz" pos="6213"/>
        <p:guide pos="294"/>
        <p:guide orient="horz" pos="802"/>
      </p:guideLst>
    </p:cSldViewPr>
  </p:slideViewPr>
  <p:outlineViewPr>
    <p:cViewPr>
      <p:scale>
        <a:sx n="25" d="100"/>
        <a:sy n="25" d="100"/>
      </p:scale>
      <p:origin x="0" y="0"/>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2023-11-26</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2023-11-26</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32EF6E3F-7229-435D-9B4A-E0ABCDF45996}" type="slidenum">
              <a:rPr lang="fr-CA" smtClean="0"/>
              <a:t>6</a:t>
            </a:fld>
            <a:endParaRPr lang="fr-CA" dirty="0"/>
          </a:p>
        </p:txBody>
      </p:sp>
    </p:spTree>
    <p:extLst>
      <p:ext uri="{BB962C8B-B14F-4D97-AF65-F5344CB8AC3E}">
        <p14:creationId xmlns:p14="http://schemas.microsoft.com/office/powerpoint/2010/main" val="2407674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26/11/2023</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Picture Placeholder 2">
            <a:extLst>
              <a:ext uri="{FF2B5EF4-FFF2-40B4-BE49-F238E27FC236}">
                <a16:creationId xmlns:a16="http://schemas.microsoft.com/office/drawing/2014/main" id="{7AD6F8B3-9A6F-80CD-CA0E-B7376EA0BF9D}"/>
              </a:ext>
            </a:extLst>
          </p:cNvPr>
          <p:cNvSpPr>
            <a:spLocks noGrp="1"/>
          </p:cNvSpPr>
          <p:nvPr>
            <p:ph type="pic" sz="quarter" idx="35"/>
          </p:nvPr>
        </p:nvSpPr>
        <p:spPr>
          <a:xfrm>
            <a:off x="1168400" y="6470650"/>
            <a:ext cx="3389313" cy="4457700"/>
          </a:xfrm>
          <a:prstGeom prst="rect">
            <a:avLst/>
          </a:prstGeom>
        </p:spPr>
        <p:txBody>
          <a:bodyPr/>
          <a:lstStyle/>
          <a:p>
            <a:endParaRPr lang="en-IE"/>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grpSp>
        <p:nvGrpSpPr>
          <p:cNvPr id="28" name="Group 27">
            <a:extLst>
              <a:ext uri="{FF2B5EF4-FFF2-40B4-BE49-F238E27FC236}">
                <a16:creationId xmlns:a16="http://schemas.microsoft.com/office/drawing/2014/main" id="{A393D938-3F41-08DE-CF5A-E322556421D8}"/>
              </a:ext>
            </a:extLst>
          </p:cNvPr>
          <p:cNvGrpSpPr/>
          <p:nvPr userDrawn="1"/>
        </p:nvGrpSpPr>
        <p:grpSpPr>
          <a:xfrm>
            <a:off x="2377048" y="4398549"/>
            <a:ext cx="4752000" cy="522835"/>
            <a:chOff x="1265109" y="3229991"/>
            <a:chExt cx="4752000" cy="522835"/>
          </a:xfrm>
          <a:solidFill>
            <a:srgbClr val="F15B2A"/>
          </a:solidFill>
        </p:grpSpPr>
        <p:sp>
          <p:nvSpPr>
            <p:cNvPr id="29" name="Rectangle 28">
              <a:extLst>
                <a:ext uri="{FF2B5EF4-FFF2-40B4-BE49-F238E27FC236}">
                  <a16:creationId xmlns:a16="http://schemas.microsoft.com/office/drawing/2014/main" id="{1A8998B0-EA5D-70FB-1A18-5D6B32206F51}"/>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0" name="Rectangle 29">
              <a:extLst>
                <a:ext uri="{FF2B5EF4-FFF2-40B4-BE49-F238E27FC236}">
                  <a16:creationId xmlns:a16="http://schemas.microsoft.com/office/drawing/2014/main" id="{39406FD7-75BD-4F1C-762B-0D902D4185D1}"/>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7" name="Rectangle 16">
            <a:extLst>
              <a:ext uri="{FF2B5EF4-FFF2-40B4-BE49-F238E27FC236}">
                <a16:creationId xmlns:a16="http://schemas.microsoft.com/office/drawing/2014/main" id="{3D92FB10-28DE-8A5E-6B2B-BB45AB526571}"/>
              </a:ext>
            </a:extLst>
          </p:cNvPr>
          <p:cNvSpPr/>
          <p:nvPr userDrawn="1"/>
        </p:nvSpPr>
        <p:spPr>
          <a:xfrm>
            <a:off x="2377048" y="5426236"/>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19" name="Text Placeholder 32">
            <a:extLst>
              <a:ext uri="{FF2B5EF4-FFF2-40B4-BE49-F238E27FC236}">
                <a16:creationId xmlns:a16="http://schemas.microsoft.com/office/drawing/2014/main" id="{FDFB06A3-C340-B146-8769-3A2EF93A3C34}"/>
              </a:ext>
            </a:extLst>
          </p:cNvPr>
          <p:cNvSpPr>
            <a:spLocks noGrp="1"/>
          </p:cNvSpPr>
          <p:nvPr>
            <p:ph type="body" sz="quarter" idx="55" hasCustomPrompt="1"/>
          </p:nvPr>
        </p:nvSpPr>
        <p:spPr>
          <a:xfrm>
            <a:off x="2612143" y="55353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20" name="Text Placeholder 32">
            <a:extLst>
              <a:ext uri="{FF2B5EF4-FFF2-40B4-BE49-F238E27FC236}">
                <a16:creationId xmlns:a16="http://schemas.microsoft.com/office/drawing/2014/main" id="{C6AB145A-6DA0-0EF5-001A-A8E65224DCF4}"/>
              </a:ext>
            </a:extLst>
          </p:cNvPr>
          <p:cNvSpPr>
            <a:spLocks noGrp="1"/>
          </p:cNvSpPr>
          <p:nvPr>
            <p:ph type="body" sz="quarter" idx="56" hasCustomPrompt="1"/>
          </p:nvPr>
        </p:nvSpPr>
        <p:spPr>
          <a:xfrm>
            <a:off x="3315099" y="55353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ref</a:t>
            </a:r>
            <a:endParaRPr lang="en-US"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4007" r:id="rId5"/>
    <p:sldLayoutId id="2147484008" r:id="rId6"/>
    <p:sldLayoutId id="2147484009" r:id="rId7"/>
    <p:sldLayoutId id="2147483991" r:id="rId8"/>
    <p:sldLayoutId id="2147483992" r:id="rId9"/>
    <p:sldLayoutId id="2147483993" r:id="rId10"/>
    <p:sldLayoutId id="2147484014" r:id="rId11"/>
    <p:sldLayoutId id="2147484010" r:id="rId12"/>
    <p:sldLayoutId id="2147484012" r:id="rId13"/>
    <p:sldLayoutId id="21474840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ernino.blogspot.com/2018/11/nazioarteko-legedia-langileen.html" TargetMode="External"/><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76074333@N00/289871346" TargetMode="External"/><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fr/photo/643461" TargetMode="External"/><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27376974@N02/5700916670" TargetMode="External"/><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4.xml"/><Relationship Id="rId7" Type="http://schemas.openxmlformats.org/officeDocument/2006/relationships/slide" Target="slide1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8.xml"/><Relationship Id="rId10" Type="http://schemas.openxmlformats.org/officeDocument/2006/relationships/image" Target="../media/image7.png"/><Relationship Id="rId4" Type="http://schemas.openxmlformats.org/officeDocument/2006/relationships/slide" Target="slide5.xml"/><Relationship Id="rId9" Type="http://schemas.openxmlformats.org/officeDocument/2006/relationships/slide" Target="slide2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ec.europa.eu/eurostat/web/products-statistical-reports/w/tourism-satellite-accounts-in-europe-2023-edition" TargetMode="External"/><Relationship Id="rId3" Type="http://schemas.openxmlformats.org/officeDocument/2006/relationships/hyperlink" Target="https://doi.org/10.1080/09669582.2019.1619748" TargetMode="External"/><Relationship Id="rId7" Type="http://schemas.openxmlformats.org/officeDocument/2006/relationships/hyperlink" Target="http://dx.doi.org/10.3390/su12145643" TargetMode="External"/><Relationship Id="rId12" Type="http://schemas.openxmlformats.org/officeDocument/2006/relationships/hyperlink" Target="https://doi.org/10.1038/s41558-018-0141-x" TargetMode="External"/><Relationship Id="rId2" Type="http://schemas.openxmlformats.org/officeDocument/2006/relationships/hyperlink" Target="https://www.bis.org/publ/work977.pdf" TargetMode="External"/><Relationship Id="rId1" Type="http://schemas.openxmlformats.org/officeDocument/2006/relationships/slideLayout" Target="../slideLayouts/slideLayout4.xml"/><Relationship Id="rId6" Type="http://schemas.openxmlformats.org/officeDocument/2006/relationships/hyperlink" Target="https://doi.org/10.34293/commerce.v8i1.91" TargetMode="External"/><Relationship Id="rId11" Type="http://schemas.openxmlformats.org/officeDocument/2006/relationships/hyperlink" Target="https://www.ine.es/en/prensa/cst_2021_en.pdf" TargetMode="External"/><Relationship Id="rId5" Type="http://schemas.openxmlformats.org/officeDocument/2006/relationships/hyperlink" Target="https://doi.org/10.1016/j.ocecoaman.2023.106483" TargetMode="External"/><Relationship Id="rId10" Type="http://schemas.openxmlformats.org/officeDocument/2006/relationships/hyperlink" Target="https://doi.org/10.1016/j.tourman.2005.05.020" TargetMode="External"/><Relationship Id="rId4" Type="http://schemas.openxmlformats.org/officeDocument/2006/relationships/hyperlink" Target="https://www.cso.ie/en/index.html" TargetMode="External"/><Relationship Id="rId9" Type="http://schemas.openxmlformats.org/officeDocument/2006/relationships/hyperlink" Target="https://doi.org/10.1080/09669582.2020.183100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unwto.org/news/glasgow-declaration-on-climate-action-in-tourism-surpasses-500-signatories" TargetMode="External"/><Relationship Id="rId3" Type="http://schemas.openxmlformats.org/officeDocument/2006/relationships/hyperlink" Target="https://doi.org/10.1016/j.ijhm.2014.02.009" TargetMode="External"/><Relationship Id="rId7" Type="http://schemas.openxmlformats.org/officeDocument/2006/relationships/hyperlink" Target="https://www.agenttravel.es/noticia-041021_Las-mujeres-representan-el-57-del-turismo-en-Espana-pero-solo-el-33-ocupa....html#:~:text=Las%20cifras%20hablan%20por%20s%C3%AD,ocupa%20cargos%20de%20alta%20responsabilidad" TargetMode="External"/><Relationship Id="rId12" Type="http://schemas.openxmlformats.org/officeDocument/2006/relationships/hyperlink" Target="https://doi.org/10.18111/9789284423965" TargetMode="External"/><Relationship Id="rId2" Type="http://schemas.openxmlformats.org/officeDocument/2006/relationships/hyperlink" Target="http://dx.doi.org/10.6027/temanord2022-553" TargetMode="External"/><Relationship Id="rId1" Type="http://schemas.openxmlformats.org/officeDocument/2006/relationships/slideLayout" Target="../slideLayouts/slideLayout4.xml"/><Relationship Id="rId6" Type="http://schemas.openxmlformats.org/officeDocument/2006/relationships/hyperlink" Target="https://tourism4sdgs.org/tourism-for-sdgs/tourism-and-sdgs/" TargetMode="External"/><Relationship Id="rId11" Type="http://schemas.openxmlformats.org/officeDocument/2006/relationships/hyperlink" Target="https://doi.org/10.18111/9789284420384" TargetMode="External"/><Relationship Id="rId5" Type="http://schemas.openxmlformats.org/officeDocument/2006/relationships/hyperlink" Target="https://statice.is/statistics/business-sectors/tourism/tourism-satellite-accounts/" TargetMode="External"/><Relationship Id="rId10" Type="http://schemas.openxmlformats.org/officeDocument/2006/relationships/hyperlink" Target="https://www.unwto.org/sustainable-development" TargetMode="External"/><Relationship Id="rId4" Type="http://schemas.openxmlformats.org/officeDocument/2006/relationships/hyperlink" Target="https://www.dst.dk/en/Statistik/temaer/SDG/globale-verdensmaal" TargetMode="External"/><Relationship Id="rId9" Type="http://schemas.openxmlformats.org/officeDocument/2006/relationships/hyperlink" Target="https://www.worlddata.info/europe/denmark/tourism.php" TargetMode="External"/><Relationship Id="rId14" Type="http://schemas.openxmlformats.org/officeDocument/2006/relationships/hyperlink" Target="https://wttc.org/Portals/0/Documents/Reports/2022/EIR2022-Global%20Trends.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ransformia.is/english/" TargetMode="External"/><Relationship Id="rId13" Type="http://schemas.openxmlformats.org/officeDocument/2006/relationships/image" Target="../media/image33.png"/><Relationship Id="rId3" Type="http://schemas.openxmlformats.org/officeDocument/2006/relationships/image" Target="../media/image27.jpeg"/><Relationship Id="rId7" Type="http://schemas.openxmlformats.org/officeDocument/2006/relationships/image" Target="../media/image30.png"/><Relationship Id="rId12" Type="http://schemas.openxmlformats.org/officeDocument/2006/relationships/hyperlink" Target="https://momentumconsulting.ie/" TargetMode="External"/><Relationship Id="rId2" Type="http://schemas.openxmlformats.org/officeDocument/2006/relationships/image" Target="../media/image26.jpeg"/><Relationship Id="rId1" Type="http://schemas.openxmlformats.org/officeDocument/2006/relationships/slideLayout" Target="../slideLayouts/slideLayout11.xml"/><Relationship Id="rId6" Type="http://schemas.openxmlformats.org/officeDocument/2006/relationships/hyperlink" Target="https://www.unak.is/" TargetMode="External"/><Relationship Id="rId11" Type="http://schemas.openxmlformats.org/officeDocument/2006/relationships/image" Target="../media/image32.png"/><Relationship Id="rId5" Type="http://schemas.openxmlformats.org/officeDocument/2006/relationships/image" Target="../media/image29.jpeg"/><Relationship Id="rId15" Type="http://schemas.openxmlformats.org/officeDocument/2006/relationships/image" Target="../media/image34.png"/><Relationship Id="rId10" Type="http://schemas.openxmlformats.org/officeDocument/2006/relationships/hyperlink" Target="https://www.cebanc.com/" TargetMode="External"/><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hyperlink" Target="https://www.euei.d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nstagram.com/we_lead.eu/" TargetMode="External"/><Relationship Id="rId2" Type="http://schemas.openxmlformats.org/officeDocument/2006/relationships/hyperlink" Target="http://www.weleadproject.eu/" TargetMode="External"/><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facebook.com/WeLeadE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347340" y="4284403"/>
            <a:ext cx="4392683" cy="2211221"/>
          </a:xfrm>
          <a:prstGeom prst="rect">
            <a:avLst/>
          </a:prstGeom>
        </p:spPr>
        <p:txBody>
          <a:bodyPr/>
          <a:lstStyle/>
          <a:p>
            <a:r>
              <a:rPr lang="is-IS" sz="4000" dirty="0"/>
              <a:t>Konur sem leiðtogar í sjálfbærri ferðaþjónustu</a:t>
            </a:r>
          </a:p>
        </p:txBody>
      </p:sp>
      <p:sp>
        <p:nvSpPr>
          <p:cNvPr id="14" name="Text Placeholder 13">
            <a:extLst>
              <a:ext uri="{FF2B5EF4-FFF2-40B4-BE49-F238E27FC236}">
                <a16:creationId xmlns:a16="http://schemas.microsoft.com/office/drawing/2014/main" id="{B24208E4-4E30-7A15-2AD7-44789F6FD6BB}"/>
              </a:ext>
            </a:extLst>
          </p:cNvPr>
          <p:cNvSpPr>
            <a:spLocks noGrp="1"/>
          </p:cNvSpPr>
          <p:nvPr>
            <p:ph type="body" sz="quarter" idx="19"/>
          </p:nvPr>
        </p:nvSpPr>
        <p:spPr>
          <a:xfrm>
            <a:off x="370633" y="3528796"/>
            <a:ext cx="3029914" cy="841604"/>
          </a:xfrm>
          <a:prstGeom prst="rect">
            <a:avLst/>
          </a:prstGeom>
        </p:spPr>
        <p:txBody>
          <a:bodyPr/>
          <a:lstStyle/>
          <a:p>
            <a:r>
              <a:rPr lang="is-IS" sz="3000" dirty="0"/>
              <a:t>Samantekt</a:t>
            </a:r>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16" name="Picture Placeholder 15" descr="An arm holding a compass over a pale green background">
            <a:extLst>
              <a:ext uri="{FF2B5EF4-FFF2-40B4-BE49-F238E27FC236}">
                <a16:creationId xmlns:a16="http://schemas.microsoft.com/office/drawing/2014/main" id="{D9C0470D-0833-E73D-1739-5ED8640F5512}"/>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46294" t="-2446" r="23127" b="34622"/>
          <a:stretch/>
        </p:blipFill>
        <p:spPr>
          <a:xfrm>
            <a:off x="3067208" y="3949598"/>
            <a:ext cx="4708366" cy="6943881"/>
          </a:xfrm>
        </p:spPr>
      </p:pic>
      <p:pic>
        <p:nvPicPr>
          <p:cNvPr id="3" name="Picture 2" descr="A grey and black sign with a person in a circle&#10;&#10;Description automatically generated">
            <a:extLst>
              <a:ext uri="{FF2B5EF4-FFF2-40B4-BE49-F238E27FC236}">
                <a16:creationId xmlns:a16="http://schemas.microsoft.com/office/drawing/2014/main" id="{86D5788D-3D76-853B-5AC4-97115AF17C80}"/>
              </a:ext>
            </a:extLst>
          </p:cNvPr>
          <p:cNvPicPr>
            <a:picLocks noChangeAspect="1"/>
          </p:cNvPicPr>
          <p:nvPr/>
        </p:nvPicPr>
        <p:blipFill>
          <a:blip r:embed="rId3"/>
          <a:stretch>
            <a:fillRect/>
          </a:stretch>
        </p:blipFill>
        <p:spPr>
          <a:xfrm>
            <a:off x="2674157" y="9861794"/>
            <a:ext cx="1343083" cy="466725"/>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777297"/>
            <a:ext cx="6526988" cy="2134368"/>
          </a:xfrm>
        </p:spPr>
        <p:txBody>
          <a:bodyPr/>
          <a:lstStyle/>
          <a:p>
            <a:r>
              <a:rPr lang="is-IS" sz="1200" dirty="0"/>
              <a:t>Samkvæmt gögnum frá írsku hagstofunni var hlutur ferðaþjónustu í vergri landsframleiðslu um 4 prósent árið 2019 (Central </a:t>
            </a:r>
            <a:r>
              <a:rPr lang="is-IS" sz="1200" dirty="0" err="1"/>
              <a:t>Statistics</a:t>
            </a:r>
            <a:r>
              <a:rPr lang="is-IS" sz="1200" dirty="0"/>
              <a:t> Office, </a:t>
            </a:r>
            <a:r>
              <a:rPr lang="is-IS" sz="1200" dirty="0" err="1"/>
              <a:t>n.d</a:t>
            </a:r>
            <a:r>
              <a:rPr lang="is-IS" sz="1200" dirty="0"/>
              <a:t>.). Ekki fundust kynjaskiptar tölfræði-upplýsingar.  Gögn frá </a:t>
            </a:r>
            <a:r>
              <a:rPr lang="is-IS" sz="1200" dirty="0" err="1"/>
              <a:t>Eurostat</a:t>
            </a:r>
            <a:r>
              <a:rPr lang="is-IS" sz="1200" dirty="0"/>
              <a:t> sýna hins vegar að konur voru 47 prósent af vinnuafli í gisti- og veitingageiranum á Írlandi árið 2019 (Central </a:t>
            </a:r>
            <a:r>
              <a:rPr lang="is-IS" sz="1200" dirty="0" err="1"/>
              <a:t>Statistics</a:t>
            </a:r>
            <a:r>
              <a:rPr lang="is-IS" sz="1200" dirty="0"/>
              <a:t> Office, </a:t>
            </a:r>
            <a:r>
              <a:rPr lang="is-IS" sz="1200" dirty="0" err="1"/>
              <a:t>n.d</a:t>
            </a:r>
            <a:r>
              <a:rPr lang="is-IS" sz="1200" dirty="0"/>
              <a:t>.). Rétt er að taka fram að þessi tala nær yfir bæði ferðaþjónustu, veitingar- og drykkjaþjónustu og gistirými.  </a:t>
            </a:r>
          </a:p>
          <a:p>
            <a:r>
              <a:rPr lang="is-IS" sz="1200" dirty="0"/>
              <a:t>Varðandi stjórnun og leiðtogastöður, sýna gögn hagstofunnar að konur voru 47,4 prósent stjórnenda og milli stjórnenda á Írlandi, þvert á alla geira, árið 2020 (Central </a:t>
            </a:r>
            <a:r>
              <a:rPr lang="is-IS" sz="1200" dirty="0" err="1"/>
              <a:t>Statistics</a:t>
            </a:r>
            <a:r>
              <a:rPr lang="is-IS" sz="1200" dirty="0"/>
              <a:t> Office, </a:t>
            </a:r>
            <a:r>
              <a:rPr lang="is-IS" sz="1200" dirty="0" err="1"/>
              <a:t>n.d</a:t>
            </a:r>
            <a:r>
              <a:rPr lang="is-IS" sz="1200" dirty="0"/>
              <a:t>.), en upplýsingar vantar um hvernig þetta hlutfall er sérstaklega innan ferðaþjónustunnar.  Rannsókn á vegum írskrar ferðaþjónustu-stofnunar sýndi hins vegar fram á að konur væru um 19% æðstu stjórnenda innan geirans (</a:t>
            </a:r>
            <a:r>
              <a:rPr lang="is-IS" sz="1200" dirty="0" err="1"/>
              <a:t>Irish</a:t>
            </a:r>
            <a:r>
              <a:rPr lang="is-IS" sz="1200" dirty="0"/>
              <a:t> </a:t>
            </a:r>
            <a:r>
              <a:rPr lang="is-IS" sz="1200" dirty="0" err="1"/>
              <a:t>Hostpitality</a:t>
            </a:r>
            <a:r>
              <a:rPr lang="is-IS" sz="1200" dirty="0"/>
              <a:t> </a:t>
            </a:r>
            <a:r>
              <a:rPr lang="is-IS" sz="1200" dirty="0" err="1"/>
              <a:t>Institute</a:t>
            </a:r>
            <a:r>
              <a:rPr lang="is-IS" sz="1200" dirty="0"/>
              <a:t>, 2018), sem bendir til að enn sé verk að vinna að bæta kynjajafnrétti varðandi leiðtogastöður innan ferðaþjónustunnar.  </a:t>
            </a:r>
          </a:p>
          <a:p>
            <a:endParaRPr lang="is-IS"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019977"/>
            <a:ext cx="6526988" cy="560706"/>
          </a:xfrm>
        </p:spPr>
        <p:txBody>
          <a:bodyPr/>
          <a:lstStyle/>
          <a:p>
            <a:r>
              <a:rPr lang="is-IS" b="1" dirty="0"/>
              <a:t>Konur sem leiðtogar í ferðaþjónustu á Írlandi</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ÍRLAND</a:t>
            </a:r>
          </a:p>
        </p:txBody>
      </p:sp>
      <p:pic>
        <p:nvPicPr>
          <p:cNvPr id="10" name="Picture Placeholder 9" descr="A picture containing flag, sky, outdoor, cloud&#10;&#10;Description automatically generated">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15" r="3909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412985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ÍSLAND</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878" r="3454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6" name="Text Placeholder 1">
            <a:extLst>
              <a:ext uri="{FF2B5EF4-FFF2-40B4-BE49-F238E27FC236}">
                <a16:creationId xmlns:a16="http://schemas.microsoft.com/office/drawing/2014/main" id="{3AC41C0B-7685-405C-708A-43153BECA156}"/>
              </a:ext>
            </a:extLst>
          </p:cNvPr>
          <p:cNvSpPr>
            <a:spLocks noGrp="1"/>
          </p:cNvSpPr>
          <p:nvPr>
            <p:ph type="body" sz="quarter" idx="32"/>
          </p:nvPr>
        </p:nvSpPr>
        <p:spPr>
          <a:xfrm>
            <a:off x="624293" y="6584165"/>
            <a:ext cx="6526988" cy="1861217"/>
          </a:xfrm>
        </p:spPr>
        <p:txBody>
          <a:bodyPr/>
          <a:lstStyle/>
          <a:p>
            <a:r>
              <a:rPr lang="is-IS" sz="1200" dirty="0"/>
              <a:t>Mikilvægi ferðaþjónustu hefur verið vaxandi á Íslandi síðasta áratug. Árið 2019 var hlutur ferðaþjónustu í vergri landsframleiðslu 8,1 prósent, 2 prósentum lægra en meðaltalið á heimsvísu, og fjöldi starfa 31 þúsund eða 15 prósent heildarvinnuafls. Konur eru um 48 prósent vinnuaflsins í ferðaþjónustu (</a:t>
            </a:r>
            <a:r>
              <a:rPr lang="is-IS" sz="1200" dirty="0" err="1"/>
              <a:t>Statistics</a:t>
            </a:r>
            <a:r>
              <a:rPr lang="is-IS" sz="1200" dirty="0"/>
              <a:t> Iceland, </a:t>
            </a:r>
            <a:r>
              <a:rPr lang="is-IS" sz="1200" dirty="0" err="1"/>
              <a:t>n.d</a:t>
            </a:r>
            <a:r>
              <a:rPr lang="is-IS" sz="1200" dirty="0"/>
              <a:t>.). </a:t>
            </a:r>
          </a:p>
          <a:p>
            <a:endParaRPr lang="is-IS" sz="1200" dirty="0"/>
          </a:p>
          <a:p>
            <a:endParaRPr lang="is-IS" sz="1200" dirty="0"/>
          </a:p>
          <a:p>
            <a:endParaRPr lang="is-IS" sz="1200" dirty="0"/>
          </a:p>
          <a:p>
            <a:r>
              <a:rPr lang="is-IS" sz="1200" dirty="0"/>
              <a:t>Ekki fundust gögn um hlutfall kvenna í stjórnunarstörfum innan ferðaþjónustu hjá Hagstofu Íslands. Niðurstöður rannsóknar um stöðu innflytjendakvenna í ferðaþjónustu benda þó til að konur hafi ágæt tækifæri til framgangs innan hótel- og veitingageirans, þar með talið konur af erlendu bergi brotnar. Þetta á síður við í öðrum undirgeirum ferðaþjónustunnar, eins og á bílaleigum eða hjá hópferðabílafyrirtækjum   (</a:t>
            </a:r>
            <a:r>
              <a:rPr lang="is-IS" sz="1200" dirty="0" err="1"/>
              <a:t>Thorarinsdottir</a:t>
            </a:r>
            <a:r>
              <a:rPr lang="is-IS" sz="1200" dirty="0"/>
              <a:t>, 2019).</a:t>
            </a:r>
          </a:p>
          <a:p>
            <a:endParaRPr lang="is-IS" sz="1200" dirty="0"/>
          </a:p>
        </p:txBody>
      </p:sp>
      <p:sp>
        <p:nvSpPr>
          <p:cNvPr id="7" name="Text Placeholder 3">
            <a:extLst>
              <a:ext uri="{FF2B5EF4-FFF2-40B4-BE49-F238E27FC236}">
                <a16:creationId xmlns:a16="http://schemas.microsoft.com/office/drawing/2014/main" id="{16357412-D361-4438-4ABC-02E5B0333EB8}"/>
              </a:ext>
            </a:extLst>
          </p:cNvPr>
          <p:cNvSpPr txBox="1">
            <a:spLocks/>
          </p:cNvSpPr>
          <p:nvPr/>
        </p:nvSpPr>
        <p:spPr>
          <a:xfrm>
            <a:off x="624293" y="5871816"/>
            <a:ext cx="6526988" cy="560706"/>
          </a:xfrm>
          <a:prstGeom prst="rect">
            <a:avLst/>
          </a:prstGeom>
        </p:spPr>
        <p:txBody>
          <a:bodyPr numCol="1"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8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s-IS" b="1" dirty="0"/>
              <a:t>Konur sem leiðtogar í ferðaþjónustu á Íslandi</a:t>
            </a:r>
          </a:p>
        </p:txBody>
      </p:sp>
    </p:spTree>
    <p:extLst>
      <p:ext uri="{BB962C8B-B14F-4D97-AF65-F5344CB8AC3E}">
        <p14:creationId xmlns:p14="http://schemas.microsoft.com/office/powerpoint/2010/main" val="123636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885173"/>
            <a:ext cx="6526988" cy="1683083"/>
          </a:xfrm>
        </p:spPr>
        <p:txBody>
          <a:bodyPr/>
          <a:lstStyle/>
          <a:p>
            <a:r>
              <a:rPr lang="is-IS" sz="1200" dirty="0"/>
              <a:t>Árið 2019 var framlag ferðaþjónustunnar á Spáni 12,6 prósent af vergri landsframleiðslu og 2,7 prósent af heildar vinnuafli (</a:t>
            </a:r>
            <a:r>
              <a:rPr lang="is-IS" sz="1200" dirty="0" err="1"/>
              <a:t>Instituto</a:t>
            </a:r>
            <a:r>
              <a:rPr lang="is-IS" sz="1200" dirty="0"/>
              <a:t> </a:t>
            </a:r>
            <a:r>
              <a:rPr lang="is-IS" sz="1200" dirty="0" err="1"/>
              <a:t>Nacional</a:t>
            </a:r>
            <a:r>
              <a:rPr lang="is-IS" sz="1200" dirty="0"/>
              <a:t> de </a:t>
            </a:r>
            <a:r>
              <a:rPr lang="is-IS" sz="1200" dirty="0" err="1"/>
              <a:t>Estadística</a:t>
            </a:r>
            <a:r>
              <a:rPr lang="is-IS" sz="1200" dirty="0"/>
              <a:t>, 2022). Þetta er um tveimur prósentum hærra framlag til vergrar landsframleiðslu en meðaltal á heimsvísu, sem sýnir mikilvægi ferðaþjónustu í hagkerfi landsins.</a:t>
            </a:r>
          </a:p>
          <a:p>
            <a:r>
              <a:rPr lang="is-IS" sz="1200" dirty="0"/>
              <a:t>  </a:t>
            </a:r>
          </a:p>
          <a:p>
            <a:r>
              <a:rPr lang="is-IS" sz="1200" dirty="0"/>
              <a:t>Samkvæmt frétt frá spænska miðlinum Agent </a:t>
            </a:r>
            <a:r>
              <a:rPr lang="is-IS" sz="1200" dirty="0" err="1"/>
              <a:t>Travel</a:t>
            </a:r>
            <a:r>
              <a:rPr lang="is-IS" sz="1200" dirty="0"/>
              <a:t> eru konur um 57 prósent vinnuafls í ferðaþjónustu á Spáni, sem er hærra en alþjóðlega meðaltalið sem er 54 prósent. Eins og annars staðar í heiminum er hlutfall kvenna þó lægra í stjórnunarstöðum innan ferðaþjónustunnar, eða aðeins um 33 prósent.  Þetta hlutfall lækkar niður í 13 prósent þegar horft er á stjórnunarstöður á 5 stjörnu hótelum, 5 prósent fyrir hótelkeðjur og hlutfall kvenna meðal æðstu stjórnenda er aðeins 3 prósent (Agent </a:t>
            </a:r>
            <a:r>
              <a:rPr lang="is-IS" sz="1200" dirty="0" err="1"/>
              <a:t>Travel</a:t>
            </a:r>
            <a:r>
              <a:rPr lang="is-IS" sz="1200" dirty="0"/>
              <a:t>, 2021)</a:t>
            </a:r>
          </a:p>
          <a:p>
            <a:endParaRPr lang="is-IS"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146903"/>
            <a:ext cx="6526988" cy="1064757"/>
          </a:xfrm>
        </p:spPr>
        <p:txBody>
          <a:bodyPr/>
          <a:lstStyle/>
          <a:p>
            <a:r>
              <a:rPr lang="is-IS" b="1" dirty="0"/>
              <a:t>Konur sem leiðtogar í ferðaþjónustu á </a:t>
            </a:r>
            <a:r>
              <a:rPr lang="is-IS" b="1" dirty="0" err="1"/>
              <a:t>Spáni</a:t>
            </a:r>
            <a:endParaRPr lang="is-IS" b="1" dirty="0"/>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SPÁNN</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03" r="16177"/>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Tree>
    <p:extLst>
      <p:ext uri="{BB962C8B-B14F-4D97-AF65-F5344CB8AC3E}">
        <p14:creationId xmlns:p14="http://schemas.microsoft.com/office/powerpoint/2010/main" val="118272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532400" y="6912941"/>
            <a:ext cx="6526988" cy="1683083"/>
          </a:xfrm>
        </p:spPr>
        <p:txBody>
          <a:bodyPr/>
          <a:lstStyle/>
          <a:p>
            <a:r>
              <a:rPr lang="is-IS" sz="1200" dirty="0"/>
              <a:t>Samkvæmt Hagstofu Danmörku var hlutur ferðaþjónustu í vergri landsframleiðslu 2,2 prósent árið 2019 (</a:t>
            </a:r>
            <a:r>
              <a:rPr lang="is-IS" sz="1200" dirty="0" err="1"/>
              <a:t>Statistics</a:t>
            </a:r>
            <a:r>
              <a:rPr lang="is-IS" sz="1200" dirty="0"/>
              <a:t> </a:t>
            </a:r>
            <a:r>
              <a:rPr lang="is-IS" sz="1200" dirty="0" err="1"/>
              <a:t>Denmark</a:t>
            </a:r>
            <a:r>
              <a:rPr lang="is-IS" sz="1200" dirty="0"/>
              <a:t>, </a:t>
            </a:r>
            <a:r>
              <a:rPr lang="is-IS" sz="1200" dirty="0" err="1"/>
              <a:t>n.d</a:t>
            </a:r>
            <a:r>
              <a:rPr lang="is-IS" sz="1200" dirty="0"/>
              <a:t>.)  Jafnvel þó hlutfall ferðaþjónustu í vergri landsframleiðslu sé minna í Danmörku en hinum þremur ríkjunum sem taka þátt í </a:t>
            </a:r>
            <a:r>
              <a:rPr lang="is-IS" sz="1200" dirty="0" err="1"/>
              <a:t>We</a:t>
            </a:r>
            <a:r>
              <a:rPr lang="is-IS" sz="1200" dirty="0"/>
              <a:t> </a:t>
            </a:r>
            <a:r>
              <a:rPr lang="is-IS" sz="1200" dirty="0" err="1"/>
              <a:t>Lead</a:t>
            </a:r>
            <a:r>
              <a:rPr lang="is-IS" sz="1200" dirty="0"/>
              <a:t> verkefninu þá má ekki vanmeta mikilvægi ferðaþjónustu í landinu. Sem dæmi þá heimsóttu 16 milljón ferðamenn Danmörku árið 2020, sem er há tala í ljósi smæðar landsins (Worlddata.info, </a:t>
            </a:r>
            <a:r>
              <a:rPr lang="is-IS" sz="1200" dirty="0" err="1"/>
              <a:t>n.d</a:t>
            </a:r>
            <a:r>
              <a:rPr lang="is-IS" sz="1200" dirty="0"/>
              <a:t>.).</a:t>
            </a:r>
          </a:p>
          <a:p>
            <a:endParaRPr lang="is-IS" sz="1200" dirty="0"/>
          </a:p>
          <a:p>
            <a:endParaRPr lang="is-IS" sz="1200" dirty="0"/>
          </a:p>
          <a:p>
            <a:r>
              <a:rPr lang="is-IS" sz="1200" dirty="0"/>
              <a:t>Eins og á við um hin ríkin þrjú, þá var áskorun að finna tölfræði um hlutfall kvenna í stjórnun innan ferðaþjónustu. Hjá Hagstofu Danmerkur er þó hægt að finna upplýsingar um hlutfall kvenna í stjórnunarstöðum almennt á vinnumarkaði, skipt upp eftir opinbera geiranum og einkageiranum.  Árið 2019 var hlutfall kvenna í stjórnunarstöðum innan opinbera geirans 58 prósent en aðeins 23 prósent í einkageiranum. Ef litið var á vinnumarkaðinn í heild þá var hlutfall kvenna í stjórnunar- og leiðtogahlutverkum um 30 prósent (</a:t>
            </a:r>
            <a:r>
              <a:rPr lang="is-IS" sz="1200" dirty="0" err="1"/>
              <a:t>Statistics</a:t>
            </a:r>
            <a:r>
              <a:rPr lang="is-IS" sz="1200" dirty="0"/>
              <a:t> </a:t>
            </a:r>
            <a:r>
              <a:rPr lang="is-IS" sz="1200" dirty="0" err="1"/>
              <a:t>Denmark</a:t>
            </a:r>
            <a:r>
              <a:rPr lang="is-IS" sz="1200" dirty="0"/>
              <a:t>, </a:t>
            </a:r>
            <a:r>
              <a:rPr lang="is-IS" sz="1200" dirty="0" err="1"/>
              <a:t>n.d</a:t>
            </a:r>
            <a:r>
              <a:rPr lang="is-IS" sz="1200" dirty="0"/>
              <a:t>.).</a:t>
            </a:r>
          </a:p>
          <a:p>
            <a:endParaRPr lang="is-IS"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532400" y="6088535"/>
            <a:ext cx="6526988" cy="1064757"/>
          </a:xfrm>
        </p:spPr>
        <p:txBody>
          <a:bodyPr/>
          <a:lstStyle/>
          <a:p>
            <a:r>
              <a:rPr lang="is-IS" b="1" dirty="0"/>
              <a:t>Konur sem leiðtogar í ferðaþjónustu í Danmörku</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DANMÖRK</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447" r="14986"/>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Tree>
    <p:extLst>
      <p:ext uri="{BB962C8B-B14F-4D97-AF65-F5344CB8AC3E}">
        <p14:creationId xmlns:p14="http://schemas.microsoft.com/office/powerpoint/2010/main" val="282615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9995C4-DADA-9792-AD28-ABB67F1AA3A8}"/>
              </a:ext>
            </a:extLst>
          </p:cNvPr>
          <p:cNvSpPr>
            <a:spLocks noGrp="1"/>
          </p:cNvSpPr>
          <p:nvPr>
            <p:ph type="body" sz="quarter" idx="32"/>
          </p:nvPr>
        </p:nvSpPr>
        <p:spPr>
          <a:xfrm>
            <a:off x="578472" y="3771900"/>
            <a:ext cx="6526988" cy="6265887"/>
          </a:xfrm>
        </p:spPr>
        <p:txBody>
          <a:bodyPr/>
          <a:lstStyle/>
          <a:p>
            <a:r>
              <a:rPr lang="is-IS" sz="1200" dirty="0"/>
              <a:t>Árið 2019, fyrir COVID, var hlutfall ferðaþjónustu um 10 prósent af hagkerfi heimsins og skapaði um 333 milljóna starfa.  Greinin fékk þung högg í heimsfaraldrinum sem leiddi til 50 prósent samdráttar árið 2020. En hún fór að rétta úr sér strax árið 2021, því er spáð að hún verði komin á svipaðan stað og árið 2019 fyrir lok árs 2023, og vaxtarhorfur til framtíðar eru góðar. Í Evrópu var hlutfall ferðaþjónustu í vergri landsframleiðslu 9,2 prósent og greinin skapaði um 38 milljóna starfa (World </a:t>
            </a:r>
            <a:r>
              <a:rPr lang="is-IS" sz="1200" dirty="0" err="1"/>
              <a:t>Travel</a:t>
            </a:r>
            <a:r>
              <a:rPr lang="is-IS" sz="1200" dirty="0"/>
              <a:t> &amp; </a:t>
            </a:r>
            <a:r>
              <a:rPr lang="is-IS" sz="1200" dirty="0" err="1"/>
              <a:t>Tourism</a:t>
            </a:r>
            <a:r>
              <a:rPr lang="is-IS" sz="1200" dirty="0"/>
              <a:t> Council, 2022).</a:t>
            </a:r>
          </a:p>
          <a:p>
            <a:endParaRPr lang="is-IS" sz="800" dirty="0"/>
          </a:p>
          <a:p>
            <a:r>
              <a:rPr lang="is-IS" sz="1200" dirty="0"/>
              <a:t>Á vefsíðu Alþjóðaferðamálastofnunarinnar, þar sem fjallað er um ferðaþjónustu og heimsmarkmiðin, eru færð rök fyrir því að ferðaþjónusta bæði geti og eigi að taka virkan þátt í því að ná árangri í átt að sjálfbærum lausnum fyrir fólk, plánetuna og til að styðja við velmegun og frið (</a:t>
            </a:r>
            <a:r>
              <a:rPr lang="is-IS" sz="1200" dirty="0" err="1"/>
              <a:t>Tourism</a:t>
            </a:r>
            <a:r>
              <a:rPr lang="is-IS" sz="1200" dirty="0"/>
              <a:t> for </a:t>
            </a:r>
            <a:r>
              <a:rPr lang="is-IS" sz="1200" dirty="0" err="1"/>
              <a:t>SDGs</a:t>
            </a:r>
            <a:r>
              <a:rPr lang="is-IS" sz="1200" dirty="0"/>
              <a:t>, </a:t>
            </a:r>
            <a:r>
              <a:rPr lang="is-IS" sz="1200" dirty="0" err="1"/>
              <a:t>n.d</a:t>
            </a:r>
            <a:r>
              <a:rPr lang="is-IS" sz="1200" dirty="0"/>
              <a:t>.). Ef þau tvö heimsmarkmið sem hafa skýrustu tenginguna við </a:t>
            </a:r>
            <a:r>
              <a:rPr lang="is-IS" sz="1200" dirty="0" err="1"/>
              <a:t>We</a:t>
            </a:r>
            <a:r>
              <a:rPr lang="is-IS" sz="1200" dirty="0"/>
              <a:t> </a:t>
            </a:r>
            <a:r>
              <a:rPr lang="is-IS" sz="1200" dirty="0" err="1"/>
              <a:t>Lead</a:t>
            </a:r>
            <a:r>
              <a:rPr lang="is-IS" sz="1200" dirty="0"/>
              <a:t> verkefnið eru skoðuð (markmið 5 um kynjajafnrétti og markmið 13 um loftslagsbreytingar) eru eftirfarandi tengsl dregin fram milli þeirra og ferðaþjónustu á vefsíðunni:   </a:t>
            </a:r>
          </a:p>
          <a:p>
            <a:endParaRPr lang="is-IS" sz="800" dirty="0"/>
          </a:p>
          <a:p>
            <a:r>
              <a:rPr lang="is-IS" sz="1200" b="1" dirty="0"/>
              <a:t>Markmið 5: </a:t>
            </a:r>
          </a:p>
          <a:p>
            <a:r>
              <a:rPr lang="is-IS" sz="1200" dirty="0"/>
              <a:t>Ferðaþjónusta gefur verið valdeflandi fyrir konur, sérstaklega vegna tækifæra á vinnu í litlum og meðalstórum fyrirtækjum og í gisti- og veitingageiranum. Ferðaþjónusta getur gefið konum tækifæri til að vera virkar og að vera leiðtogar í samfélaginu.  </a:t>
            </a:r>
          </a:p>
          <a:p>
            <a:endParaRPr lang="is-IS" sz="800" b="1" dirty="0"/>
          </a:p>
          <a:p>
            <a:r>
              <a:rPr lang="is-IS" sz="1200" b="1" dirty="0"/>
              <a:t>Markmið 13: </a:t>
            </a:r>
          </a:p>
          <a:p>
            <a:r>
              <a:rPr lang="is-IS" sz="1200" dirty="0"/>
              <a:t>Ferðaþjónusta hefur áhrif á loftslagsbreytingar og verður fyrir áhrifum af breytingum á loftslagi. Hagaðilar í ferðaþjónustu ættu að hafa leiðandi hlutverk í alþjóðlegum viðbrögðum við </a:t>
            </a:r>
            <a:r>
              <a:rPr lang="is-IS" sz="1200" dirty="0" err="1"/>
              <a:t>loftslags-breytingum</a:t>
            </a:r>
            <a:r>
              <a:rPr lang="is-IS" sz="1200" dirty="0"/>
              <a:t>. Ferðaþjónustan getur minnkað kolefnissporið í samgöngum og í gistingu og þannig lagt áherslu á vöxt sem byggir á léttu kolefnisspori og um leið tekið þátt í að takast á við eina stærstu áskorun samtímans.  </a:t>
            </a:r>
          </a:p>
          <a:p>
            <a:endParaRPr lang="is-IS" sz="1200" dirty="0"/>
          </a:p>
          <a:p>
            <a:r>
              <a:rPr lang="is-IS" sz="1200" dirty="0"/>
              <a:t>Alþjóðaferðamálastofnunin tilnefndi árið 2017 sem alþjóðleg ár sjálfbærrar ferðamennsku, með tilvísun í að ferðaþjónusta gæti verið leiðandi afl í jákvæðum breytingum í samhljómi við heimsmarkmiðin. </a:t>
            </a:r>
            <a:r>
              <a:rPr lang="is-IS" sz="1200" dirty="0" err="1"/>
              <a:t>Boluk</a:t>
            </a:r>
            <a:r>
              <a:rPr lang="is-IS" sz="1200" dirty="0"/>
              <a:t> </a:t>
            </a:r>
            <a:r>
              <a:rPr lang="is-IS" sz="1200" dirty="0" err="1"/>
              <a:t>ofl</a:t>
            </a:r>
            <a:r>
              <a:rPr lang="is-IS" sz="1200" dirty="0"/>
              <a:t>. (2019) benda á mikilvægi þess að greina hlutverk ferðaþjónustu í sjálfbærri þróun með gagnrýna hugsun að leiðarljósi, og færa rök fyrir því  þörf sé á umbreytingu sem byggi á víðtækri þátttöku frekar en að láta einungis markaðinn ráða för. Þeir leggja áherslu á þátttöku allra hagaðila í stefnumótun og ákvarðanatöku sem snýr að skipulagi ferðaþjónustunnar og að þar þurfi náttúran líka að eiga sína rödd. Bent er á að ekki sé nægjanlegt að endurbæta núverandi vinnulag heldur þurfi einnig að horfa á róttækari breytingar sem byggir á annars konar hugmyndafræði, t.d. heimssýn frumbyggja, umhyggjusiðfræði, </a:t>
            </a:r>
            <a:r>
              <a:rPr lang="is-IS" sz="1200" dirty="0" err="1"/>
              <a:t>feminískri</a:t>
            </a:r>
            <a:r>
              <a:rPr lang="is-IS" sz="1200" dirty="0"/>
              <a:t> vistfræði, og róttækum </a:t>
            </a:r>
            <a:r>
              <a:rPr lang="is-IS" sz="1200" dirty="0" err="1"/>
              <a:t>ekósósíalisma</a:t>
            </a:r>
            <a:r>
              <a:rPr lang="is-IS" sz="1200" dirty="0"/>
              <a:t>. Kyngervi fær sérstaka athygli í greiningunni og lögð er áhersla á hvernig virk þátttaka kvenna í leiðtogahlutverkum innan ferðaþjónustu skili sér í mikilvægri visku sem styðji við sjálfbærni (</a:t>
            </a:r>
            <a:r>
              <a:rPr lang="is-IS" sz="1200" dirty="0" err="1"/>
              <a:t>Boluk</a:t>
            </a:r>
            <a:r>
              <a:rPr lang="is-IS" sz="1200" dirty="0"/>
              <a:t> et al, 2019).</a:t>
            </a:r>
          </a:p>
          <a:p>
            <a:endParaRPr lang="is-IS" sz="1200" dirty="0"/>
          </a:p>
        </p:txBody>
      </p:sp>
      <p:sp>
        <p:nvSpPr>
          <p:cNvPr id="3" name="Text Placeholder 2">
            <a:extLst>
              <a:ext uri="{FF2B5EF4-FFF2-40B4-BE49-F238E27FC236}">
                <a16:creationId xmlns:a16="http://schemas.microsoft.com/office/drawing/2014/main" id="{E97B77A4-6C7E-AF3E-1089-8C8205BE2F47}"/>
              </a:ext>
            </a:extLst>
          </p:cNvPr>
          <p:cNvSpPr>
            <a:spLocks noGrp="1"/>
          </p:cNvSpPr>
          <p:nvPr>
            <p:ph type="body" sz="quarter" idx="33"/>
          </p:nvPr>
        </p:nvSpPr>
        <p:spPr>
          <a:xfrm>
            <a:off x="578472" y="1218448"/>
            <a:ext cx="6291680" cy="1477038"/>
          </a:xfrm>
        </p:spPr>
        <p:txBody>
          <a:bodyPr/>
          <a:lstStyle/>
          <a:p>
            <a:pPr marL="514350" indent="-514350">
              <a:buFont typeface="+mj-lt"/>
              <a:buAutoNum type="arabicPeriod" startAt="5"/>
            </a:pPr>
            <a:r>
              <a:rPr lang="is-IS" dirty="0"/>
              <a:t>Ferðaþjónusta, heimsmarkmiðin og loftslagsbreytingar</a:t>
            </a:r>
          </a:p>
          <a:p>
            <a:endParaRPr lang="en-IE" dirty="0"/>
          </a:p>
        </p:txBody>
      </p:sp>
      <p:sp>
        <p:nvSpPr>
          <p:cNvPr id="4" name="Text Placeholder 3">
            <a:extLst>
              <a:ext uri="{FF2B5EF4-FFF2-40B4-BE49-F238E27FC236}">
                <a16:creationId xmlns:a16="http://schemas.microsoft.com/office/drawing/2014/main" id="{F04D35F2-8CE0-B04D-FFC5-7CCAC773C5E6}"/>
              </a:ext>
            </a:extLst>
          </p:cNvPr>
          <p:cNvSpPr>
            <a:spLocks noGrp="1"/>
          </p:cNvSpPr>
          <p:nvPr>
            <p:ph type="body" sz="quarter" idx="34"/>
          </p:nvPr>
        </p:nvSpPr>
        <p:spPr>
          <a:xfrm>
            <a:off x="578472" y="2158999"/>
            <a:ext cx="6526988" cy="1720851"/>
          </a:xfrm>
        </p:spPr>
        <p:txBody>
          <a:bodyPr/>
          <a:lstStyle/>
          <a:p>
            <a:r>
              <a:rPr lang="is-IS" sz="1600" dirty="0"/>
              <a:t>Ferðaþjónusta er ekki aðeins mikilvæg fyrir hagkerfið heldur líka menningarlegt afl sem hefur áhrif á líf fólks, bæði þeirra sem ferðast og hinna sem búa í samfélögum sem taka á móti ferðamönnum (</a:t>
            </a:r>
            <a:r>
              <a:rPr lang="is-IS" sz="1600" dirty="0" err="1"/>
              <a:t>Higgings-Desbiolles</a:t>
            </a:r>
            <a:r>
              <a:rPr lang="is-IS" sz="1600" dirty="0"/>
              <a:t>, 2005). Ferðaþjónusta hefur einnig margvíslegar tengingar við umhverfi og náttúru og getur haft bæði jákvæð og neikvæð áhrif á  öll 17 heimsmarkmið Sameinuðu þjóðanna um sjálfbæra þróun.</a:t>
            </a:r>
          </a:p>
        </p:txBody>
      </p:sp>
      <p:sp>
        <p:nvSpPr>
          <p:cNvPr id="5" name="Slide Number Placeholder 4">
            <a:extLst>
              <a:ext uri="{FF2B5EF4-FFF2-40B4-BE49-F238E27FC236}">
                <a16:creationId xmlns:a16="http://schemas.microsoft.com/office/drawing/2014/main" id="{ADE1E577-C56B-4D8A-A6F2-1168A997C206}"/>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Tree>
    <p:extLst>
      <p:ext uri="{BB962C8B-B14F-4D97-AF65-F5344CB8AC3E}">
        <p14:creationId xmlns:p14="http://schemas.microsoft.com/office/powerpoint/2010/main" val="64994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98460-9BF9-FBBF-8280-3FE5A14E10E0}"/>
              </a:ext>
            </a:extLst>
          </p:cNvPr>
          <p:cNvSpPr>
            <a:spLocks noGrp="1"/>
          </p:cNvSpPr>
          <p:nvPr>
            <p:ph type="body" sz="quarter" idx="32"/>
          </p:nvPr>
        </p:nvSpPr>
        <p:spPr>
          <a:xfrm>
            <a:off x="532400" y="5453856"/>
            <a:ext cx="6526988" cy="4851910"/>
          </a:xfrm>
        </p:spPr>
        <p:txBody>
          <a:bodyPr/>
          <a:lstStyle/>
          <a:p>
            <a:r>
              <a:rPr lang="is-IS" sz="1200" dirty="0" err="1"/>
              <a:t>We</a:t>
            </a:r>
            <a:r>
              <a:rPr lang="is-IS" sz="1200" dirty="0"/>
              <a:t> </a:t>
            </a:r>
            <a:r>
              <a:rPr lang="is-IS" sz="1200" dirty="0" err="1"/>
              <a:t>Lead</a:t>
            </a:r>
            <a:r>
              <a:rPr lang="is-IS" sz="1200" dirty="0"/>
              <a:t> verkefnið leggur áherslu á konur sem leiðtoga í ferðaþjónustu í samhengi við eina stærstu áskorun samtímans, loftslagsbreytingar.  Aukin skilningur er að myndast meðal hagaðila innan ferðaþjónustu að styrkur greinarinnar í framtíðinni velti á því að það sé vilji til að beita sér fyrir stórtækum niðurskurði á losun gróðurhúsalofttegunda og veðja á framtíð sem byggi á lítilli losun koldíoxíðs.  </a:t>
            </a:r>
          </a:p>
          <a:p>
            <a:r>
              <a:rPr lang="is-IS" sz="1200" dirty="0"/>
              <a:t>Táknrænt fyrir þessa auknu samstöðu er sú staðreynd að meira en 500 ferðaþjónustutengd fyrirtæki og stofnanir höfðu skrifað undir Glasgow yfirlýsinguna um loftlagsaðgerðir í ferðaþjónustu aðeins fjórum mánuðum eftir að hún var samþykkt á 26. fundi aðildarríkja Rammasamnings Sameinuðu þjóðanna um loftslagabreytingar sem fram fór í Glasgow í nóvember 2021 (World </a:t>
            </a:r>
            <a:r>
              <a:rPr lang="is-IS" sz="1200" dirty="0" err="1"/>
              <a:t>Tourism</a:t>
            </a:r>
            <a:r>
              <a:rPr lang="is-IS" sz="1200" dirty="0"/>
              <a:t> Organization, 2022b). Yfirlýsingin er </a:t>
            </a:r>
            <a:r>
              <a:rPr lang="is-IS" sz="1200" dirty="0" err="1"/>
              <a:t>valkvæð</a:t>
            </a:r>
            <a:r>
              <a:rPr lang="is-IS" sz="1200" dirty="0"/>
              <a:t> skuldbinding sem felur í sér að stofnanir minnki losun um helming fyrir árið 2030 og nái kolefnishlutleysi ekki síðar en 2050.  Þeir sem skrifa undir eiga að móta og innleiða aðgerðaráætlun í loftslagsmálum sem er í samhljómi við fimm viðmið sem snúa að mælingum, draga úr losun,  endurnýjun, samvinnu og fjármögnun. Alþjóðaferða-málastofnunin leiðir verkefnið í samvinnu stofnanir í ferðaþjónustu og innan verkefnis sem ber heitið “One Planet </a:t>
            </a:r>
            <a:r>
              <a:rPr lang="is-IS" sz="1200" dirty="0" err="1"/>
              <a:t>Tourism</a:t>
            </a:r>
            <a:r>
              <a:rPr lang="is-IS" sz="1200" dirty="0"/>
              <a:t>  </a:t>
            </a:r>
            <a:r>
              <a:rPr lang="is-IS" sz="1200" dirty="0" err="1"/>
              <a:t>Programme</a:t>
            </a:r>
            <a:r>
              <a:rPr lang="is-IS" sz="1200" dirty="0"/>
              <a:t>” (World </a:t>
            </a:r>
            <a:r>
              <a:rPr lang="is-IS" sz="1200" dirty="0" err="1"/>
              <a:t>Tourism</a:t>
            </a:r>
            <a:r>
              <a:rPr lang="is-IS" sz="1200" dirty="0"/>
              <a:t> Organization, 2022b).</a:t>
            </a:r>
          </a:p>
          <a:p>
            <a:r>
              <a:rPr lang="is-IS" sz="1200" dirty="0"/>
              <a:t>Umhverfisbreytingar hafa mikil áhrif á ferðaþjónustu. Öfgar í veðri geta sérstaklega valdið vandræðum í ferðaþjónustu og hnignun náttúru á vinsælum ferðamannastöðum, vegna loftslagsbreytinga, geta haft neikvæð áhrif.  Ákveðnar undirgreinar ferðaþjónustu, eins og fjalla- og jöklaferðamennska, geta verið sérstaklega varnarlausar gagnvart þessum breytingum og fyrirtæki í þeim geira gætu þurft að endurskoða starfsemi sína út frá öryggissjónarmiðum.  </a:t>
            </a:r>
          </a:p>
          <a:p>
            <a:r>
              <a:rPr lang="is-IS" sz="1200" dirty="0"/>
              <a:t>Ferðaþjónustufyrirtæki starfa ekki í tómarúmi. Þannig að þó að greinin geti haft frumkvæði að bæði mótvægisaðgerðum og aðlögun að breytingum, eru aðgerðir mun líklegri til að skila árangri ef  þær hafa stuðning af skýrum lagaramma sem styður við loftslagsvænar aðgerðir.  </a:t>
            </a:r>
          </a:p>
          <a:p>
            <a:r>
              <a:rPr lang="is-IS" sz="1200" dirty="0"/>
              <a:t>Loftslagsverkefni innan ferðaþjónustu beina oft sjónum að einföldum aðgerðum eins og betri úrgangsstjórnun, kaup á kolefniseiningum til að jafna út losun og að taka upp loftslagsvæna tækni.  </a:t>
            </a:r>
          </a:p>
        </p:txBody>
      </p:sp>
      <p:sp>
        <p:nvSpPr>
          <p:cNvPr id="5" name="Text Placeholder 4">
            <a:extLst>
              <a:ext uri="{FF2B5EF4-FFF2-40B4-BE49-F238E27FC236}">
                <a16:creationId xmlns:a16="http://schemas.microsoft.com/office/drawing/2014/main" id="{031BF3ED-9C9F-61D5-9066-B105A6372F91}"/>
              </a:ext>
            </a:extLst>
          </p:cNvPr>
          <p:cNvSpPr>
            <a:spLocks noGrp="1"/>
          </p:cNvSpPr>
          <p:nvPr>
            <p:ph type="body" sz="quarter" idx="17"/>
          </p:nvPr>
        </p:nvSpPr>
        <p:spPr/>
        <p:txBody>
          <a:bodyPr anchor="ctr"/>
          <a:lstStyle/>
          <a:p>
            <a:r>
              <a:rPr lang="is-IS" sz="2400" b="1" dirty="0" err="1"/>
              <a:t>Fókus</a:t>
            </a:r>
            <a:r>
              <a:rPr lang="is-IS" sz="2400" b="1" dirty="0"/>
              <a:t> á loftslagsbreytingar</a:t>
            </a:r>
          </a:p>
          <a:p>
            <a:endParaRPr lang="en-IE" sz="2400" dirty="0"/>
          </a:p>
        </p:txBody>
      </p:sp>
      <p:sp>
        <p:nvSpPr>
          <p:cNvPr id="8" name="Slide Number Placeholder 7">
            <a:extLst>
              <a:ext uri="{FF2B5EF4-FFF2-40B4-BE49-F238E27FC236}">
                <a16:creationId xmlns:a16="http://schemas.microsoft.com/office/drawing/2014/main" id="{745A890C-0780-8B26-D112-DF3FD8134A3A}"/>
              </a:ext>
            </a:extLst>
          </p:cNvPr>
          <p:cNvSpPr>
            <a:spLocks noGrp="1"/>
          </p:cNvSpPr>
          <p:nvPr>
            <p:ph type="sldNum" sz="quarter" idx="4"/>
          </p:nvPr>
        </p:nvSpPr>
        <p:spPr/>
        <p:txBody>
          <a:bodyPr/>
          <a:lstStyle/>
          <a:p>
            <a:fld id="{9C527BFA-2C0E-4CEC-B6A5-913A56FEF4B4}" type="slidenum">
              <a:rPr lang="fr-CA" smtClean="0"/>
              <a:pPr/>
              <a:t>15</a:t>
            </a:fld>
            <a:endParaRPr lang="fr-CA" dirty="0"/>
          </a:p>
        </p:txBody>
      </p:sp>
      <p:pic>
        <p:nvPicPr>
          <p:cNvPr id="14" name="Picture Placeholder 13" descr="Globe from outer space">
            <a:extLst>
              <a:ext uri="{FF2B5EF4-FFF2-40B4-BE49-F238E27FC236}">
                <a16:creationId xmlns:a16="http://schemas.microsoft.com/office/drawing/2014/main" id="{F9D22569-A409-A6B5-53B2-B2A0B65C7B6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30814" r="35343"/>
          <a:stretch/>
        </p:blipFill>
        <p:spPr>
          <a:xfrm>
            <a:off x="4258320" y="-1"/>
            <a:ext cx="3541182" cy="6432523"/>
          </a:xfrm>
        </p:spPr>
      </p:pic>
    </p:spTree>
    <p:extLst>
      <p:ext uri="{BB962C8B-B14F-4D97-AF65-F5344CB8AC3E}">
        <p14:creationId xmlns:p14="http://schemas.microsoft.com/office/powerpoint/2010/main" val="198397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290501-21F2-7E8C-019E-8D4E007E8283}"/>
              </a:ext>
            </a:extLst>
          </p:cNvPr>
          <p:cNvSpPr>
            <a:spLocks noGrp="1"/>
          </p:cNvSpPr>
          <p:nvPr>
            <p:ph type="body" sz="quarter" idx="32"/>
          </p:nvPr>
        </p:nvSpPr>
        <p:spPr>
          <a:xfrm>
            <a:off x="624293" y="1214203"/>
            <a:ext cx="6526988" cy="6940445"/>
          </a:xfrm>
        </p:spPr>
        <p:txBody>
          <a:bodyPr/>
          <a:lstStyle/>
          <a:p>
            <a:endParaRPr lang="is-IS" sz="1200" dirty="0"/>
          </a:p>
          <a:p>
            <a:r>
              <a:rPr lang="is-IS" sz="1200" dirty="0"/>
              <a:t>Umhverfisvottun fyrir tiltekna þjónustu er dæmi um annað, enn metnaðarfyllra skref sem sum fyrirtæki taka. Enn stærra markmið gæti síðan verið verkefni þar sem stefnt er að því að búa til kolefnishlutlausa áfangastaði eða að vinna að breyttum gildum í samfélaginu, sem myndu leiða til breyttra ferðavenja í átt að hófsamari og hægari ferðamennsku.  </a:t>
            </a:r>
          </a:p>
          <a:p>
            <a:endParaRPr lang="is-IS" sz="600" dirty="0"/>
          </a:p>
          <a:p>
            <a:r>
              <a:rPr lang="is-IS" sz="1200" dirty="0"/>
              <a:t>Í nýlega birtri skýrslu sem gefur yfirlit yfir loftslagsaðgerðir innan ferðaþjónustu eru vísbendingar um að þrátt fyrir að meðvitund um loftslagsbreytingar sé að aukast og mörg fyrirtæki hafi innleitt einhverjar aðgerðir, hafi það ekki leitt til þess að formlegar aðgerðaráætlanir, þar sem árangur er mældur og vaktaður, séu orðnar almennar (World </a:t>
            </a:r>
            <a:r>
              <a:rPr lang="is-IS" sz="1200" dirty="0" err="1"/>
              <a:t>Tourism</a:t>
            </a:r>
            <a:r>
              <a:rPr lang="is-IS" sz="1200" dirty="0"/>
              <a:t> Organization, 2022a). </a:t>
            </a:r>
          </a:p>
          <a:p>
            <a:endParaRPr lang="is-IS" sz="600" dirty="0"/>
          </a:p>
          <a:p>
            <a:r>
              <a:rPr lang="is-IS" sz="1200" dirty="0"/>
              <a:t>Skýrslan byggir á alþjóðlegri könnun þar sem svarendur voru 1139 aðilar innan ferðaþjónustunnar, á áfangastöðum og í ferðaþjónustutengdum stofnunum. Margir þeirra sem svöruðu könnuninni upplýstu að þeir væru nú þegar farnir að taka eftir áhrifum loftslagsbreytingar á sína starfsemi og lífsafkomu. Dæmi sem voru nefnd var hvernig oft sé orðið erfiðara að reka ferðaþjónustufyrirtæki vegna lokana í tengslum við öfgafull veður, eða vegna verðbreytinga á takmörkuðum auðlindum eins og vatni. Annað sem var nefnt voru erfiðleikar við skipulag vegna breytinga á árstíðum og hvernig loftslag hefur áhrif á lykil auðlindir áfangastaðar. Meira á jákvæðum nótum, þá nefndu bæði fulltrúar fyrirtækja og áfangastaða að gestir væru sífellt meira meðvitaðir um loftslagsbreytingar (World </a:t>
            </a:r>
            <a:r>
              <a:rPr lang="is-IS" sz="1200" dirty="0" err="1"/>
              <a:t>Tourism</a:t>
            </a:r>
            <a:r>
              <a:rPr lang="is-IS" sz="1200" dirty="0"/>
              <a:t> Organization, 2022a).</a:t>
            </a:r>
          </a:p>
          <a:p>
            <a:endParaRPr lang="is-IS" sz="1200" dirty="0"/>
          </a:p>
          <a:p>
            <a:r>
              <a:rPr lang="is-IS" sz="1200" dirty="0"/>
              <a:t>Þegar spurt var um loftslagsaðgerðir svöruðu 75 prósent að þeir hefðu hafið einhverjar loftslagstengdar aðgerðir en helmingur þeirra hafði gert það án þess að fylgja einhverri formlegri áætlun. Fyrirtæki sem bjóða upp á gistingu voru líklegri til að fylgja formlegri áætlun og stór fyrirtæki eru líklegri en lítil að hafa aðgerðaáætlun í loftslagsmálum. Aðeins 20 prósent þeirra sem svöruðu sögðust mæla losun. Algengasta ástæða þess að mæla ekki var skortur á þekkingu og/eða fjármagni. Algengustu mótvægisaðgerðirnar tengdust orkunýtni, sparnaði og úrgangsstjórnun. Í ljósi þess að meirihlutinn fylgir ekki formlegri aðgerðaráætlun í loftslagsmálum, virðast flestar aðgerðir vera valdar tilviljunarkennt, fremur en að byggja á staðgóðum upplýsingum um möguleg áhrif þeirra til að draga úr losun eða aðlagast breytingum (World </a:t>
            </a:r>
            <a:r>
              <a:rPr lang="is-IS" sz="1200" dirty="0" err="1"/>
              <a:t>Tourism</a:t>
            </a:r>
            <a:r>
              <a:rPr lang="is-IS" sz="1200" dirty="0"/>
              <a:t> Organization, 2022a).</a:t>
            </a:r>
          </a:p>
          <a:p>
            <a:endParaRPr lang="is-IS" sz="1200" dirty="0"/>
          </a:p>
          <a:p>
            <a:r>
              <a:rPr lang="is-IS" sz="1200" dirty="0"/>
              <a:t>Meirihluti svarenda valdi “nei” þegar spurt var hvort þeir biðu starfsfólki upp á þjálfun í loftslagsaðgerðum. Almennt sýnir skýrslan að talsvert vanti upp á þegar kemur að því að byggja upp hæfni starfsfólks til að hafa frumkvæði að því að innleiða árangursríkar loftslagsaðgerðir. Þar vantar ekki aðeins þekkingu og meðvitund um loftslagsbreytingar heldur líka að þjálfa tæknilega hæfni við að fylgjast með og mæla losun og skilja áhrif mismunandi loftslagsaðgerða. Leiðsögn til að gera loftslagsáætlanir og þjálfun á sértækri hæfni þarf að vera aðlöguð að þörfum minni stofnanna  (World </a:t>
            </a:r>
            <a:r>
              <a:rPr lang="is-IS" sz="1200" dirty="0" err="1"/>
              <a:t>Tourism</a:t>
            </a:r>
            <a:r>
              <a:rPr lang="is-IS" sz="1200" dirty="0"/>
              <a:t> Organization, 2022a).</a:t>
            </a:r>
          </a:p>
          <a:p>
            <a:endParaRPr lang="is-IS" sz="1200" dirty="0"/>
          </a:p>
        </p:txBody>
      </p:sp>
      <p:sp>
        <p:nvSpPr>
          <p:cNvPr id="5" name="Slide Number Placeholder 4">
            <a:extLst>
              <a:ext uri="{FF2B5EF4-FFF2-40B4-BE49-F238E27FC236}">
                <a16:creationId xmlns:a16="http://schemas.microsoft.com/office/drawing/2014/main" id="{1850B711-C64A-031D-6E78-3703763087D1}"/>
              </a:ext>
            </a:extLst>
          </p:cNvPr>
          <p:cNvSpPr>
            <a:spLocks noGrp="1"/>
          </p:cNvSpPr>
          <p:nvPr>
            <p:ph type="sldNum" sz="quarter" idx="4"/>
          </p:nvPr>
        </p:nvSpPr>
        <p:spPr/>
        <p:txBody>
          <a:bodyPr/>
          <a:lstStyle/>
          <a:p>
            <a:fld id="{9C527BFA-2C0E-4CEC-B6A5-913A56FEF4B4}" type="slidenum">
              <a:rPr lang="fr-CA" smtClean="0"/>
              <a:pPr/>
              <a:t>16</a:t>
            </a:fld>
            <a:endParaRPr lang="fr-CA" dirty="0"/>
          </a:p>
        </p:txBody>
      </p:sp>
      <p:pic>
        <p:nvPicPr>
          <p:cNvPr id="7" name="Picture 6" descr="Sea oats in twilight">
            <a:extLst>
              <a:ext uri="{FF2B5EF4-FFF2-40B4-BE49-F238E27FC236}">
                <a16:creationId xmlns:a16="http://schemas.microsoft.com/office/drawing/2014/main" id="{ABE58E2E-8D37-FF26-56C2-49FD3940E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93" y="8319541"/>
            <a:ext cx="6526988" cy="2588172"/>
          </a:xfrm>
          <a:prstGeom prst="rect">
            <a:avLst/>
          </a:prstGeom>
        </p:spPr>
      </p:pic>
    </p:spTree>
    <p:extLst>
      <p:ext uri="{BB962C8B-B14F-4D97-AF65-F5344CB8AC3E}">
        <p14:creationId xmlns:p14="http://schemas.microsoft.com/office/powerpoint/2010/main" val="83739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5988F-BE95-2CA0-BAD9-8F0F9CEE1A41}"/>
              </a:ext>
            </a:extLst>
          </p:cNvPr>
          <p:cNvSpPr>
            <a:spLocks noGrp="1"/>
          </p:cNvSpPr>
          <p:nvPr>
            <p:ph type="body" sz="quarter" idx="32"/>
          </p:nvPr>
        </p:nvSpPr>
        <p:spPr>
          <a:xfrm>
            <a:off x="646243" y="7642172"/>
            <a:ext cx="6526988" cy="1462450"/>
          </a:xfrm>
        </p:spPr>
        <p:txBody>
          <a:bodyPr/>
          <a:lstStyle/>
          <a:p>
            <a:r>
              <a:rPr lang="is-IS" sz="1200" dirty="0"/>
              <a:t>Valdefling kvenna til að vera frumkvöðlar í ferðaþjónustu hefur yfirleitt jákvæð áhrif á sjálfbærni innan geirans (</a:t>
            </a:r>
            <a:r>
              <a:rPr lang="is-IS" sz="1200" dirty="0" err="1"/>
              <a:t>Ertac</a:t>
            </a:r>
            <a:r>
              <a:rPr lang="is-IS" sz="1200" dirty="0"/>
              <a:t> &amp; </a:t>
            </a:r>
            <a:r>
              <a:rPr lang="is-IS" sz="1200" dirty="0" err="1"/>
              <a:t>Tanova</a:t>
            </a:r>
            <a:r>
              <a:rPr lang="is-IS" sz="1200" dirty="0"/>
              <a:t>, 2020)). </a:t>
            </a:r>
            <a:r>
              <a:rPr lang="is-IS" sz="1200" b="1" dirty="0"/>
              <a:t>Rannsóknarniðurstöður benda til þess að siðfræðilegir þættir séu oftar drifkraftur kvenna en karla, sem hvetji þær til að huga að sjálfbærni og umhverfismálum í rekstri</a:t>
            </a:r>
            <a:r>
              <a:rPr lang="is-IS" sz="1200" dirty="0"/>
              <a:t> (</a:t>
            </a:r>
            <a:r>
              <a:rPr lang="is-IS" sz="1200" dirty="0" err="1"/>
              <a:t>Figueroa-Domeck</a:t>
            </a:r>
            <a:r>
              <a:rPr lang="is-IS" sz="1200" dirty="0"/>
              <a:t> et al., 2020). Konur hafa oft einungis svigrúm til að hefja rekstur lítilla fyrirtækja en sá rekstur er engu að síður mikilvægur og hjálpar til við að skapa fjölbreytni innan atvinnugreinarinnar. Kvenfrumkvöðlar eru oft í forystu þegar kemur að verkefnum sem að heiðra menningararf, staðbundnar matarvenjur og hafa sjálfbærni að leiðarljósi.  </a:t>
            </a:r>
          </a:p>
          <a:p>
            <a:endParaRPr lang="is-IS" sz="1200" dirty="0"/>
          </a:p>
        </p:txBody>
      </p:sp>
      <p:sp>
        <p:nvSpPr>
          <p:cNvPr id="3" name="Text Placeholder 2">
            <a:extLst>
              <a:ext uri="{FF2B5EF4-FFF2-40B4-BE49-F238E27FC236}">
                <a16:creationId xmlns:a16="http://schemas.microsoft.com/office/drawing/2014/main" id="{F12F1BBB-145A-C093-438F-4A2C3A9F7EA8}"/>
              </a:ext>
            </a:extLst>
          </p:cNvPr>
          <p:cNvSpPr>
            <a:spLocks noGrp="1"/>
          </p:cNvSpPr>
          <p:nvPr>
            <p:ph type="body" sz="quarter" idx="33"/>
          </p:nvPr>
        </p:nvSpPr>
        <p:spPr>
          <a:xfrm>
            <a:off x="602343" y="5529333"/>
            <a:ext cx="6570888" cy="1064757"/>
          </a:xfrm>
        </p:spPr>
        <p:txBody>
          <a:bodyPr/>
          <a:lstStyle/>
          <a:p>
            <a:r>
              <a:rPr lang="en-IE" dirty="0"/>
              <a:t>6. </a:t>
            </a:r>
            <a:r>
              <a:rPr lang="is-IS" dirty="0"/>
              <a:t>Konur í sjálfbærri og loftslagsábyrgri ferðaþjónustu  </a:t>
            </a:r>
          </a:p>
        </p:txBody>
      </p:sp>
      <p:sp>
        <p:nvSpPr>
          <p:cNvPr id="4" name="Text Placeholder 3">
            <a:extLst>
              <a:ext uri="{FF2B5EF4-FFF2-40B4-BE49-F238E27FC236}">
                <a16:creationId xmlns:a16="http://schemas.microsoft.com/office/drawing/2014/main" id="{34AC5B4A-4529-5DCC-2DF9-01E13B81D5CB}"/>
              </a:ext>
            </a:extLst>
          </p:cNvPr>
          <p:cNvSpPr>
            <a:spLocks noGrp="1"/>
          </p:cNvSpPr>
          <p:nvPr>
            <p:ph type="body" sz="quarter" idx="34"/>
          </p:nvPr>
        </p:nvSpPr>
        <p:spPr>
          <a:xfrm>
            <a:off x="646243" y="6633282"/>
            <a:ext cx="6526988" cy="1064757"/>
          </a:xfrm>
        </p:spPr>
        <p:txBody>
          <a:bodyPr/>
          <a:lstStyle/>
          <a:p>
            <a:r>
              <a:rPr lang="is-IS" sz="1600" dirty="0"/>
              <a:t>Sjálfbærni og kyngervi tengjast með margvíslegum hætti. Þessi tengsl þarf að skoða til að skilja af hverju kyn getur skipt máli þegar kemur að leiðtogum í sjálfbærri og loftslagsábyrgri ferðaþjónustu.   </a:t>
            </a:r>
          </a:p>
        </p:txBody>
      </p:sp>
      <p:pic>
        <p:nvPicPr>
          <p:cNvPr id="8" name="Picture Placeholder 7" descr="Snowcapped mountain and lake at sunset">
            <a:extLst>
              <a:ext uri="{FF2B5EF4-FFF2-40B4-BE49-F238E27FC236}">
                <a16:creationId xmlns:a16="http://schemas.microsoft.com/office/drawing/2014/main" id="{A2BBD9BC-2240-0148-E3F4-382666B913EA}"/>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l="6585" r="6585"/>
          <a:stretch>
            <a:fillRect/>
          </a:stretch>
        </p:blipFill>
        <p:spPr/>
      </p:pic>
      <p:sp>
        <p:nvSpPr>
          <p:cNvPr id="6" name="Slide Number Placeholder 5">
            <a:extLst>
              <a:ext uri="{FF2B5EF4-FFF2-40B4-BE49-F238E27FC236}">
                <a16:creationId xmlns:a16="http://schemas.microsoft.com/office/drawing/2014/main" id="{151DC71C-304B-E26F-34E4-A5D44DCC72DF}"/>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Tree>
    <p:extLst>
      <p:ext uri="{BB962C8B-B14F-4D97-AF65-F5344CB8AC3E}">
        <p14:creationId xmlns:p14="http://schemas.microsoft.com/office/powerpoint/2010/main" val="3833712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E419D-0853-4B07-41B2-3E35375314C8}"/>
              </a:ext>
            </a:extLst>
          </p:cNvPr>
          <p:cNvSpPr>
            <a:spLocks noGrp="1"/>
          </p:cNvSpPr>
          <p:nvPr>
            <p:ph type="body" sz="quarter" idx="32"/>
          </p:nvPr>
        </p:nvSpPr>
        <p:spPr>
          <a:xfrm>
            <a:off x="624293" y="1514007"/>
            <a:ext cx="6526988" cy="4689358"/>
          </a:xfrm>
        </p:spPr>
        <p:txBody>
          <a:bodyPr numCol="1"/>
          <a:lstStyle/>
          <a:p>
            <a:r>
              <a:rPr lang="is-IS" sz="1600" dirty="0"/>
              <a:t>Ef við horfum sérstaklega á loftslagsbreytingar þá hægt að draga fram a.m.k. þrjár tegundir tengsla milli </a:t>
            </a:r>
            <a:r>
              <a:rPr lang="is-IS" sz="1600" b="1" dirty="0">
                <a:solidFill>
                  <a:srgbClr val="90278E"/>
                </a:solidFill>
              </a:rPr>
              <a:t>kynjajafnréttis og loftslagsbreytinga</a:t>
            </a:r>
            <a:r>
              <a:rPr lang="is-IS" sz="1600" dirty="0"/>
              <a:t>.  </a:t>
            </a:r>
            <a:endParaRPr lang="is-IS" sz="1600" b="1" dirty="0">
              <a:solidFill>
                <a:srgbClr val="90278E"/>
              </a:solidFill>
            </a:endParaRPr>
          </a:p>
          <a:p>
            <a:endParaRPr lang="is-IS" sz="1200" dirty="0">
              <a:solidFill>
                <a:srgbClr val="90278E"/>
              </a:solidFill>
            </a:endParaRPr>
          </a:p>
          <a:p>
            <a:pPr marL="228600" indent="-228600">
              <a:buFont typeface="+mj-lt"/>
              <a:buAutoNum type="arabicPeriod"/>
            </a:pPr>
            <a:r>
              <a:rPr lang="is-IS" sz="1200" b="1" dirty="0">
                <a:solidFill>
                  <a:srgbClr val="90278E"/>
                </a:solidFill>
              </a:rPr>
              <a:t>Hnignun umhverfis</a:t>
            </a:r>
            <a:r>
              <a:rPr lang="is-IS" sz="1200" dirty="0"/>
              <a:t>, m.a. vegna áhrifa loftslagsbreytinga, getur haft ólík áhrif á karla og konur vegna ólíkra kynhlutverka. Þetta á ekki síst við í dreifbýli þar sem lífsafkoma fólks byggir beint á náttúruauðlindum og kynjahlutverk og verkaskipting eru í fastari skorðum en oft er raunin í fjölmennari samfélögum.  </a:t>
            </a:r>
          </a:p>
          <a:p>
            <a:endParaRPr lang="is-IS" sz="1200" dirty="0"/>
          </a:p>
          <a:p>
            <a:pPr marL="228600" indent="-228600">
              <a:buFont typeface="+mj-lt"/>
              <a:buAutoNum type="arabicPeriod" startAt="2"/>
            </a:pPr>
            <a:r>
              <a:rPr lang="is-IS" sz="1200" b="1" dirty="0">
                <a:solidFill>
                  <a:srgbClr val="90278E"/>
                </a:solidFill>
              </a:rPr>
              <a:t>Ábyrgð </a:t>
            </a:r>
            <a:r>
              <a:rPr lang="is-IS" sz="1200" dirty="0"/>
              <a:t>vegna losunar á gróðurhúsalofttegundum, og annars umhverfisálags vegna athafna mannsins, dreifast ekki jafnt á milli karla og kvenna. Hvað loftslagsbreytingar varðar hafa karlar ekki að aðeins stærra kolefnisspor að meðaltali en konur, heldur eru þeir líka líklegri til að vera í stjórnunarstöðum í fyrirtækjum sem bera ábyrgð á stórum hluta losunar, eða innan ríkisstofnanna sem að bera ábyrgð á hagstjórn.  </a:t>
            </a:r>
          </a:p>
          <a:p>
            <a:pPr marL="228600" indent="-228600">
              <a:buFont typeface="+mj-lt"/>
              <a:buAutoNum type="arabicPeriod" startAt="2"/>
            </a:pPr>
            <a:endParaRPr lang="is-IS" sz="1200" b="1" dirty="0"/>
          </a:p>
          <a:p>
            <a:pPr marL="228600" indent="-228600">
              <a:buFont typeface="+mj-lt"/>
              <a:buAutoNum type="arabicPeriod" startAt="2"/>
            </a:pPr>
            <a:r>
              <a:rPr lang="is-IS" sz="1200" b="1" dirty="0">
                <a:solidFill>
                  <a:srgbClr val="90278E"/>
                </a:solidFill>
              </a:rPr>
              <a:t>Ólík hlutverk í samfélaginu</a:t>
            </a:r>
            <a:r>
              <a:rPr lang="is-IS" sz="1200" dirty="0"/>
              <a:t>, sem oft leiðir til mismunandi gildismats, þýðir að það er mikilvægt að virkja bæði karla og konur í ákvarðanatöku. Fjölbreytilegur bakgrunnur þeirra sem bera ábyrgð á ákvörðunum sem hafa áhrif á allt samfélagið leiðir til fjölbreytilegri hugmynda sem munu á endanum hafa í för með sér betri lausnir heldur en raunin væri ef þeir sem eru við stjórn tilheyrðu allir sama kyni.   </a:t>
            </a:r>
          </a:p>
          <a:p>
            <a:endParaRPr lang="is-IS" sz="1200" dirty="0"/>
          </a:p>
        </p:txBody>
      </p:sp>
      <p:pic>
        <p:nvPicPr>
          <p:cNvPr id="10" name="Picture Placeholder 9" descr="Woman with camera">
            <a:extLst>
              <a:ext uri="{FF2B5EF4-FFF2-40B4-BE49-F238E27FC236}">
                <a16:creationId xmlns:a16="http://schemas.microsoft.com/office/drawing/2014/main" id="{BA831C01-5577-A998-1AEE-3E8FBCC6B7F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47353" r="-2266"/>
          <a:stretch/>
        </p:blipFill>
        <p:spPr>
          <a:xfrm>
            <a:off x="-23930" y="4642535"/>
            <a:ext cx="3449060" cy="6265185"/>
          </a:xfrm>
        </p:spPr>
      </p:pic>
      <p:sp>
        <p:nvSpPr>
          <p:cNvPr id="8" name="Slide Number Placeholder 7">
            <a:extLst>
              <a:ext uri="{FF2B5EF4-FFF2-40B4-BE49-F238E27FC236}">
                <a16:creationId xmlns:a16="http://schemas.microsoft.com/office/drawing/2014/main" id="{921E9850-3FE3-153A-748B-A647E09D0661}"/>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11" name="Text Placeholder 12">
            <a:extLst>
              <a:ext uri="{FF2B5EF4-FFF2-40B4-BE49-F238E27FC236}">
                <a16:creationId xmlns:a16="http://schemas.microsoft.com/office/drawing/2014/main" id="{6227E860-FBB9-88D5-2434-71387D77AD2C}"/>
              </a:ext>
            </a:extLst>
          </p:cNvPr>
          <p:cNvSpPr>
            <a:spLocks noGrp="1"/>
          </p:cNvSpPr>
          <p:nvPr>
            <p:ph type="body" sz="quarter" idx="33"/>
          </p:nvPr>
        </p:nvSpPr>
        <p:spPr>
          <a:xfrm>
            <a:off x="515712" y="660136"/>
            <a:ext cx="6570888" cy="1064757"/>
          </a:xfrm>
          <a:prstGeom prst="rect">
            <a:avLst/>
          </a:prstGeom>
        </p:spPr>
        <p:txBody>
          <a:bodyPr/>
          <a:lstStyle/>
          <a:p>
            <a:r>
              <a:rPr lang="is-IS" sz="2400" dirty="0"/>
              <a:t>Þrengjum linsuna</a:t>
            </a:r>
            <a:r>
              <a:rPr lang="en-US" sz="2400" dirty="0"/>
              <a:t>…</a:t>
            </a:r>
          </a:p>
        </p:txBody>
      </p:sp>
    </p:spTree>
    <p:extLst>
      <p:ext uri="{BB962C8B-B14F-4D97-AF65-F5344CB8AC3E}">
        <p14:creationId xmlns:p14="http://schemas.microsoft.com/office/powerpoint/2010/main" val="178749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1B714-A0E7-DA43-5CB0-7C750F15DB47}"/>
              </a:ext>
            </a:extLst>
          </p:cNvPr>
          <p:cNvSpPr>
            <a:spLocks noGrp="1"/>
          </p:cNvSpPr>
          <p:nvPr>
            <p:ph type="body" sz="quarter" idx="32"/>
          </p:nvPr>
        </p:nvSpPr>
        <p:spPr>
          <a:xfrm>
            <a:off x="604447" y="2874502"/>
            <a:ext cx="6526988" cy="7244857"/>
          </a:xfrm>
        </p:spPr>
        <p:txBody>
          <a:bodyPr/>
          <a:lstStyle/>
          <a:p>
            <a:r>
              <a:rPr lang="is-IS" sz="1200" dirty="0"/>
              <a:t>Rannsóknir á kyngervi og umhverfi sýna ítrekað mun milli kynja bæði þegar kemur að umhverfisvitund og vilja til að tileinka sér umhverfisvænni hegðun. Í nýlegri íslenskri rannsókn sem skoðaði stjórnun á svæðum þar sem er villt dýralíf, var mælt hvort væri munur milli kynja á gildum gagnvart náttúrunni og á skoðunum ferðafólks á stjórnun svæða þar sem vinsælt er að skoða seli. Niðurstöður úr spurningakönnun sýndu að kvenkyns ferðamenn höfðu visthverfari gildi en karlkyns ferðamenn og voru meðvitaðri um möguleg neikvæð áhrif nærveru fólks á selina. Konur voru líka jákvæðari gagnvart stjórntækjum sem miðuðu að því að draga úr þessum neikvæðu áhrifum (</a:t>
            </a:r>
            <a:r>
              <a:rPr lang="is-IS" sz="1200" dirty="0" err="1"/>
              <a:t>Chauvat</a:t>
            </a:r>
            <a:r>
              <a:rPr lang="is-IS" sz="1200" dirty="0"/>
              <a:t>, </a:t>
            </a:r>
            <a:r>
              <a:rPr lang="is-IS" sz="1200" dirty="0" err="1"/>
              <a:t>Granquist</a:t>
            </a:r>
            <a:r>
              <a:rPr lang="is-IS" sz="1200" dirty="0"/>
              <a:t> &amp; </a:t>
            </a:r>
            <a:r>
              <a:rPr lang="is-IS" sz="1200" dirty="0" err="1"/>
              <a:t>Aquino</a:t>
            </a:r>
            <a:r>
              <a:rPr lang="is-IS" sz="1200" dirty="0"/>
              <a:t>, 2022).</a:t>
            </a:r>
          </a:p>
          <a:p>
            <a:endParaRPr lang="is-IS" sz="1200" dirty="0"/>
          </a:p>
          <a:p>
            <a:r>
              <a:rPr lang="is-IS" sz="1200" dirty="0"/>
              <a:t>Niðurstöður norræns rannsóknarverkefnis um kyngervi og sjálfbæran lífsstíl sýndu að konur sem hópur eru virkari þegar kemur að loftslagsaðgerðum og samfélagsmálum en karlar sem hópur. Einnig kom í ljós að áhrif karla sem hóps var meiri á loftslagsið en áhrif kvenna sem hóps. Þetta norræna rannsóknarverkefni rýndi niðurstöður úr fjölmörgum rannsóknum í norðurhluta Evrópu og Norður-Ameríku, þar sem rannsóknarvettvangur var í samfélögum með svipuð lífskjör og á Norðurlöndum. Rannsóknarniðurstöður úr bæði </a:t>
            </a:r>
            <a:r>
              <a:rPr lang="is-IS" sz="1200" dirty="0" err="1"/>
              <a:t>megindlegum</a:t>
            </a:r>
            <a:r>
              <a:rPr lang="is-IS" sz="1200" dirty="0"/>
              <a:t> og eigindlegum rannsóknum voru skoðaðar, og kom í ljós að kynjamunurinn var frekar stöðugur óháð því hvaða rannsóknaraðferð var notuð  (Sand, 2022).</a:t>
            </a:r>
          </a:p>
          <a:p>
            <a:endParaRPr lang="is-IS" sz="1200" dirty="0"/>
          </a:p>
          <a:p>
            <a:r>
              <a:rPr lang="is-IS" sz="1200" dirty="0"/>
              <a:t>Dæmi um athyglisverðan mun milli kynja eru matarvenjur, þar sem karlar borða að meðaltali meira kjöt en konur, og í samgöngum, þar sem karlar nota að meðaltali meira eldsneyti en konur (Sand, 2022).</a:t>
            </a:r>
          </a:p>
          <a:p>
            <a:r>
              <a:rPr lang="is-IS" sz="1200" dirty="0"/>
              <a:t>Sérstaklega áhugaverð niðurstaða í norrænu rannsókninni sneri að því hvernig kvenlæg og karllæg gildi mótuðu viðhorf og hegðun í umhverfismálum. Kvenlæg gildi tengd umhyggju höfðu sterk tengsl við umhverfisvæna hegðun. Því meira sem að einstaklingar sýndu kvenlæga hegðun, óháð því hvort um var að ræða karla, konur eða </a:t>
            </a:r>
            <a:r>
              <a:rPr lang="is-IS" sz="1200" dirty="0" err="1"/>
              <a:t>kvár</a:t>
            </a:r>
            <a:r>
              <a:rPr lang="is-IS" sz="1200" dirty="0"/>
              <a:t>, því líklegri voru þeir til að tileinka sér sjálfbæran lífsstíl  (Sand, 2022).</a:t>
            </a:r>
          </a:p>
          <a:p>
            <a:endParaRPr lang="is-IS" sz="1200" dirty="0"/>
          </a:p>
          <a:p>
            <a:r>
              <a:rPr lang="is-IS" sz="1200" dirty="0"/>
              <a:t>Enn ein áhugaverð niðurstaða úr norrænu rannsókninni var að ungt fólk, sérstaklega stúlkur og ungar konur, virðist vera sérstaklega áhyggjufullt vegna loftslagsbreytinga en á sama tíma eru </a:t>
            </a:r>
            <a:r>
              <a:rPr lang="is-IS" sz="1200" dirty="0" err="1"/>
              <a:t>loftslagsafneitarar</a:t>
            </a:r>
            <a:r>
              <a:rPr lang="is-IS" sz="1200" dirty="0"/>
              <a:t> flestir meðal eldri karla sem oft hafa unnið  í hefðbundnum karlastörfum  (Sand, 2022).</a:t>
            </a:r>
          </a:p>
        </p:txBody>
      </p:sp>
      <p:sp>
        <p:nvSpPr>
          <p:cNvPr id="3" name="Text Placeholder 2">
            <a:extLst>
              <a:ext uri="{FF2B5EF4-FFF2-40B4-BE49-F238E27FC236}">
                <a16:creationId xmlns:a16="http://schemas.microsoft.com/office/drawing/2014/main" id="{8581663E-6A3A-670D-7E77-BB70707F3CC6}"/>
              </a:ext>
            </a:extLst>
          </p:cNvPr>
          <p:cNvSpPr>
            <a:spLocks noGrp="1"/>
          </p:cNvSpPr>
          <p:nvPr>
            <p:ph type="body" sz="quarter" idx="33"/>
          </p:nvPr>
        </p:nvSpPr>
        <p:spPr/>
        <p:txBody>
          <a:bodyPr/>
          <a:lstStyle/>
          <a:p>
            <a:r>
              <a:rPr lang="is-IS" sz="2400" dirty="0"/>
              <a:t>Kyngervi og sjálfbær lífsstíl</a:t>
            </a:r>
          </a:p>
        </p:txBody>
      </p:sp>
      <p:sp>
        <p:nvSpPr>
          <p:cNvPr id="4" name="Text Placeholder 3">
            <a:extLst>
              <a:ext uri="{FF2B5EF4-FFF2-40B4-BE49-F238E27FC236}">
                <a16:creationId xmlns:a16="http://schemas.microsoft.com/office/drawing/2014/main" id="{E3AFC49B-7FC4-38ED-5967-B4EB3F974348}"/>
              </a:ext>
            </a:extLst>
          </p:cNvPr>
          <p:cNvSpPr>
            <a:spLocks noGrp="1"/>
          </p:cNvSpPr>
          <p:nvPr>
            <p:ph type="body" sz="quarter" idx="34"/>
          </p:nvPr>
        </p:nvSpPr>
        <p:spPr>
          <a:xfrm>
            <a:off x="578472" y="1801631"/>
            <a:ext cx="6526988" cy="1149343"/>
          </a:xfrm>
        </p:spPr>
        <p:txBody>
          <a:bodyPr/>
          <a:lstStyle/>
          <a:p>
            <a:r>
              <a:rPr lang="is-IS" sz="1600" dirty="0"/>
              <a:t>Umfjöllunin sem hér fylgir rýnir í niðurstöður rannsókna þar sem kynjamunur í tengslum við sjálfbæran lífsstíl er skoðaður sem og  hvaða áhrif það hefur á loftslagsvæna stefnu fyrirtækja ef jafnvægi er milli kynja í stjórnendateymum.</a:t>
            </a:r>
          </a:p>
        </p:txBody>
      </p:sp>
      <p:sp>
        <p:nvSpPr>
          <p:cNvPr id="5" name="Slide Number Placeholder 4">
            <a:extLst>
              <a:ext uri="{FF2B5EF4-FFF2-40B4-BE49-F238E27FC236}">
                <a16:creationId xmlns:a16="http://schemas.microsoft.com/office/drawing/2014/main" id="{A28E9D0E-811F-60BA-7AD7-34100EE3EFBC}"/>
              </a:ext>
            </a:extLst>
          </p:cNvPr>
          <p:cNvSpPr>
            <a:spLocks noGrp="1"/>
          </p:cNvSpPr>
          <p:nvPr>
            <p:ph type="sldNum" sz="quarter" idx="4"/>
          </p:nvPr>
        </p:nvSpPr>
        <p:spPr/>
        <p:txBody>
          <a:bodyPr/>
          <a:lstStyle/>
          <a:p>
            <a:fld id="{9C527BFA-2C0E-4CEC-B6A5-913A56FEF4B4}" type="slidenum">
              <a:rPr lang="is-IS" smtClean="0"/>
              <a:pPr/>
              <a:t>19</a:t>
            </a:fld>
            <a:endParaRPr lang="is-IS" dirty="0"/>
          </a:p>
        </p:txBody>
      </p:sp>
      <p:pic>
        <p:nvPicPr>
          <p:cNvPr id="8" name="Picture 7" descr="Overlapping heart shapes drawn on sand on beach near water">
            <a:extLst>
              <a:ext uri="{FF2B5EF4-FFF2-40B4-BE49-F238E27FC236}">
                <a16:creationId xmlns:a16="http://schemas.microsoft.com/office/drawing/2014/main" id="{5E013173-74E8-80F0-E958-274143709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72634" y="6720840"/>
            <a:ext cx="3132825" cy="3241475"/>
          </a:xfrm>
          <a:prstGeom prst="rect">
            <a:avLst/>
          </a:prstGeom>
        </p:spPr>
      </p:pic>
    </p:spTree>
    <p:extLst>
      <p:ext uri="{BB962C8B-B14F-4D97-AF65-F5344CB8AC3E}">
        <p14:creationId xmlns:p14="http://schemas.microsoft.com/office/powerpoint/2010/main" val="175093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INNIHALD</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p:txBody>
          <a:bodyPr/>
          <a:lstStyle/>
          <a:p>
            <a:r>
              <a:rPr lang="en-US" dirty="0" err="1">
                <a:hlinkClick r:id="rId2" action="ppaction://hlinksldjump">
                  <a:extLst>
                    <a:ext uri="{A12FA001-AC4F-418D-AE19-62706E023703}">
                      <ahyp:hlinkClr xmlns:ahyp="http://schemas.microsoft.com/office/drawing/2018/hyperlinkcolor" val="tx"/>
                    </a:ext>
                  </a:extLst>
                </a:hlinkClick>
              </a:rPr>
              <a:t>Inngangur</a:t>
            </a:r>
            <a:endParaRPr lang="en-US" dirty="0">
              <a:hlinkClick r:id="rId2" action="ppaction://hlinksldjump">
                <a:extLst>
                  <a:ext uri="{A12FA001-AC4F-418D-AE19-62706E023703}">
                    <ahyp:hlinkClr xmlns:ahyp="http://schemas.microsoft.com/office/drawing/2018/hyperlinkcolor" val="tx"/>
                  </a:ext>
                </a:extLst>
              </a:hlinkClick>
            </a:endParaRPr>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p:txBody>
          <a:bodyPr/>
          <a:lstStyle/>
          <a:p>
            <a:r>
              <a:rPr lang="en-US" dirty="0">
                <a:hlinkClick r:id="rId3" action="ppaction://hlinksldjump">
                  <a:extLst>
                    <a:ext uri="{A12FA001-AC4F-418D-AE19-62706E023703}">
                      <ahyp:hlinkClr xmlns:ahyp="http://schemas.microsoft.com/office/drawing/2018/hyperlinkcolor" val="tx"/>
                    </a:ext>
                  </a:extLst>
                </a:hlinkClick>
              </a:rPr>
              <a:t>Fræðilegur </a:t>
            </a:r>
            <a:r>
              <a:rPr lang="en-US" dirty="0" err="1">
                <a:hlinkClick r:id="rId3" action="ppaction://hlinksldjump">
                  <a:extLst>
                    <a:ext uri="{A12FA001-AC4F-418D-AE19-62706E023703}">
                      <ahyp:hlinkClr xmlns:ahyp="http://schemas.microsoft.com/office/drawing/2018/hyperlinkcolor" val="tx"/>
                    </a:ext>
                  </a:extLst>
                </a:hlinkClick>
              </a:rPr>
              <a:t>rammi</a:t>
            </a:r>
            <a:endParaRPr lang="en-US" dirty="0"/>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p:txBody>
          <a:bodyPr/>
          <a:lstStyle/>
          <a:p>
            <a:r>
              <a:rPr lang="en-US" dirty="0">
                <a:hlinkClick r:id="rId4" action="ppaction://hlinksldjump">
                  <a:extLst>
                    <a:ext uri="{A12FA001-AC4F-418D-AE19-62706E023703}">
                      <ahyp:hlinkClr xmlns:ahyp="http://schemas.microsoft.com/office/drawing/2018/hyperlinkcolor" val="tx"/>
                    </a:ext>
                  </a:extLst>
                </a:hlinkClick>
              </a:rPr>
              <a:t>Leiðtogakenningar</a:t>
            </a:r>
            <a:endParaRPr lang="en-US" dirty="0"/>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p:txBody>
          <a:bodyPr/>
          <a:lstStyle/>
          <a:p>
            <a:r>
              <a:rPr lang="en-US" dirty="0">
                <a:hlinkClick r:id="rId5" action="ppaction://hlinksldjump">
                  <a:extLst>
                    <a:ext uri="{A12FA001-AC4F-418D-AE19-62706E023703}">
                      <ahyp:hlinkClr xmlns:ahyp="http://schemas.microsoft.com/office/drawing/2018/hyperlinkcolor" val="tx"/>
                    </a:ext>
                  </a:extLst>
                </a:hlinkClick>
              </a:rPr>
              <a:t>Konur í </a:t>
            </a:r>
            <a:r>
              <a:rPr lang="en-US" dirty="0" err="1">
                <a:hlinkClick r:id="rId5" action="ppaction://hlinksldjump">
                  <a:extLst>
                    <a:ext uri="{A12FA001-AC4F-418D-AE19-62706E023703}">
                      <ahyp:hlinkClr xmlns:ahyp="http://schemas.microsoft.com/office/drawing/2018/hyperlinkcolor" val="tx"/>
                    </a:ext>
                  </a:extLst>
                </a:hlinkClick>
              </a:rPr>
              <a:t>leiðtogahlutverki</a:t>
            </a:r>
            <a:r>
              <a:rPr lang="en-US" dirty="0">
                <a:hlinkClick r:id="rId5" action="ppaction://hlinksldjump">
                  <a:extLst>
                    <a:ext uri="{A12FA001-AC4F-418D-AE19-62706E023703}">
                      <ahyp:hlinkClr xmlns:ahyp="http://schemas.microsoft.com/office/drawing/2018/hyperlinkcolor" val="tx"/>
                    </a:ext>
                  </a:extLst>
                </a:hlinkClick>
              </a:rPr>
              <a:t> í </a:t>
            </a:r>
            <a:r>
              <a:rPr lang="en-US" dirty="0" err="1">
                <a:hlinkClick r:id="rId5" action="ppaction://hlinksldjump">
                  <a:extLst>
                    <a:ext uri="{A12FA001-AC4F-418D-AE19-62706E023703}">
                      <ahyp:hlinkClr xmlns:ahyp="http://schemas.microsoft.com/office/drawing/2018/hyperlinkcolor" val="tx"/>
                    </a:ext>
                  </a:extLst>
                </a:hlinkClick>
              </a:rPr>
              <a:t>ferðaþjónustu</a:t>
            </a:r>
            <a:endParaRPr lang="en-US" dirty="0"/>
          </a:p>
        </p:txBody>
      </p:sp>
      <p:sp>
        <p:nvSpPr>
          <p:cNvPr id="12" name="Text Placeholder 11">
            <a:extLst>
              <a:ext uri="{FF2B5EF4-FFF2-40B4-BE49-F238E27FC236}">
                <a16:creationId xmlns:a16="http://schemas.microsoft.com/office/drawing/2014/main" id="{6124A04C-A725-A24D-7F65-D7C4FDEF905B}"/>
              </a:ext>
            </a:extLst>
          </p:cNvPr>
          <p:cNvSpPr>
            <a:spLocks noGrp="1"/>
          </p:cNvSpPr>
          <p:nvPr>
            <p:ph type="body" sz="quarter" idx="21"/>
          </p:nvPr>
        </p:nvSpPr>
        <p:spPr/>
        <p:txBody>
          <a:bodyPr/>
          <a:lstStyle/>
          <a:p>
            <a:r>
              <a:rPr lang="en-US" dirty="0"/>
              <a:t>05</a:t>
            </a:r>
          </a:p>
        </p:txBody>
      </p:sp>
      <p:sp>
        <p:nvSpPr>
          <p:cNvPr id="13" name="Text Placeholder 12">
            <a:extLst>
              <a:ext uri="{FF2B5EF4-FFF2-40B4-BE49-F238E27FC236}">
                <a16:creationId xmlns:a16="http://schemas.microsoft.com/office/drawing/2014/main" id="{974A4CC3-D048-9345-8B99-BD13AEFDC24D}"/>
              </a:ext>
            </a:extLst>
          </p:cNvPr>
          <p:cNvSpPr>
            <a:spLocks noGrp="1"/>
          </p:cNvSpPr>
          <p:nvPr>
            <p:ph type="body" sz="quarter" idx="22"/>
          </p:nvPr>
        </p:nvSpPr>
        <p:spPr/>
        <p:txBody>
          <a:bodyPr/>
          <a:lstStyle/>
          <a:p>
            <a:r>
              <a:rPr lang="en-US" dirty="0">
                <a:hlinkClick r:id="rId6" action="ppaction://hlinksldjump">
                  <a:extLst>
                    <a:ext uri="{A12FA001-AC4F-418D-AE19-62706E023703}">
                      <ahyp:hlinkClr xmlns:ahyp="http://schemas.microsoft.com/office/drawing/2018/hyperlinkcolor" val="tx"/>
                    </a:ext>
                  </a:extLst>
                </a:hlinkClick>
              </a:rPr>
              <a:t>Ferðaþjónusta, </a:t>
            </a:r>
            <a:r>
              <a:rPr lang="en-US" dirty="0" err="1">
                <a:hlinkClick r:id="rId6" action="ppaction://hlinksldjump">
                  <a:extLst>
                    <a:ext uri="{A12FA001-AC4F-418D-AE19-62706E023703}">
                      <ahyp:hlinkClr xmlns:ahyp="http://schemas.microsoft.com/office/drawing/2018/hyperlinkcolor" val="tx"/>
                    </a:ext>
                  </a:extLst>
                </a:hlinkClick>
              </a:rPr>
              <a:t>heimsmarkmiðin</a:t>
            </a:r>
            <a:r>
              <a:rPr lang="en-US" dirty="0">
                <a:hlinkClick r:id="rId6" action="ppaction://hlinksldjump">
                  <a:extLst>
                    <a:ext uri="{A12FA001-AC4F-418D-AE19-62706E023703}">
                      <ahyp:hlinkClr xmlns:ahyp="http://schemas.microsoft.com/office/drawing/2018/hyperlinkcolor" val="tx"/>
                    </a:ext>
                  </a:extLst>
                </a:hlinkClick>
              </a:rPr>
              <a:t> og </a:t>
            </a:r>
            <a:r>
              <a:rPr lang="en-US" dirty="0" err="1">
                <a:hlinkClick r:id="rId6" action="ppaction://hlinksldjump">
                  <a:extLst>
                    <a:ext uri="{A12FA001-AC4F-418D-AE19-62706E023703}">
                      <ahyp:hlinkClr xmlns:ahyp="http://schemas.microsoft.com/office/drawing/2018/hyperlinkcolor" val="tx"/>
                    </a:ext>
                  </a:extLst>
                </a:hlinkClick>
              </a:rPr>
              <a:t>loftslagsbreytingar</a:t>
            </a:r>
            <a:endParaRPr lang="en-US" dirty="0"/>
          </a:p>
        </p:txBody>
      </p:sp>
      <p:sp>
        <p:nvSpPr>
          <p:cNvPr id="14" name="Text Placeholder 13">
            <a:extLst>
              <a:ext uri="{FF2B5EF4-FFF2-40B4-BE49-F238E27FC236}">
                <a16:creationId xmlns:a16="http://schemas.microsoft.com/office/drawing/2014/main" id="{83244520-38E4-AA60-4F75-639908F8B0B7}"/>
              </a:ext>
            </a:extLst>
          </p:cNvPr>
          <p:cNvSpPr>
            <a:spLocks noGrp="1"/>
          </p:cNvSpPr>
          <p:nvPr>
            <p:ph type="body" sz="quarter" idx="51"/>
          </p:nvPr>
        </p:nvSpPr>
        <p:spPr/>
        <p:txBody>
          <a:bodyPr/>
          <a:lstStyle/>
          <a:p>
            <a:r>
              <a:rPr lang="en-US" dirty="0"/>
              <a:t>06</a:t>
            </a:r>
          </a:p>
        </p:txBody>
      </p:sp>
      <p:sp>
        <p:nvSpPr>
          <p:cNvPr id="15" name="Text Placeholder 14">
            <a:extLst>
              <a:ext uri="{FF2B5EF4-FFF2-40B4-BE49-F238E27FC236}">
                <a16:creationId xmlns:a16="http://schemas.microsoft.com/office/drawing/2014/main" id="{7F3C2E59-8B78-8110-71F6-43D6AA8FE30D}"/>
              </a:ext>
            </a:extLst>
          </p:cNvPr>
          <p:cNvSpPr>
            <a:spLocks noGrp="1"/>
          </p:cNvSpPr>
          <p:nvPr>
            <p:ph type="body" sz="quarter" idx="52"/>
          </p:nvPr>
        </p:nvSpPr>
        <p:spPr>
          <a:xfrm>
            <a:off x="3315099" y="4508484"/>
            <a:ext cx="4265580" cy="349200"/>
          </a:xfrm>
        </p:spPr>
        <p:txBody>
          <a:bodyPr/>
          <a:lstStyle/>
          <a:p>
            <a:r>
              <a:rPr lang="en-US" dirty="0">
                <a:hlinkClick r:id="rId7" action="ppaction://hlinksldjump">
                  <a:extLst>
                    <a:ext uri="{A12FA001-AC4F-418D-AE19-62706E023703}">
                      <ahyp:hlinkClr xmlns:ahyp="http://schemas.microsoft.com/office/drawing/2018/hyperlinkcolor" val="tx"/>
                    </a:ext>
                  </a:extLst>
                </a:hlinkClick>
              </a:rPr>
              <a:t>Konur og </a:t>
            </a:r>
            <a:r>
              <a:rPr lang="en-US" dirty="0" err="1">
                <a:hlinkClick r:id="rId7" action="ppaction://hlinksldjump">
                  <a:extLst>
                    <a:ext uri="{A12FA001-AC4F-418D-AE19-62706E023703}">
                      <ahyp:hlinkClr xmlns:ahyp="http://schemas.microsoft.com/office/drawing/2018/hyperlinkcolor" val="tx"/>
                    </a:ext>
                  </a:extLst>
                </a:hlinkClick>
              </a:rPr>
              <a:t>sjálfbær</a:t>
            </a:r>
            <a:r>
              <a:rPr lang="en-US" dirty="0">
                <a:hlinkClick r:id="rId7" action="ppaction://hlinksldjump">
                  <a:extLst>
                    <a:ext uri="{A12FA001-AC4F-418D-AE19-62706E023703}">
                      <ahyp:hlinkClr xmlns:ahyp="http://schemas.microsoft.com/office/drawing/2018/hyperlinkcolor" val="tx"/>
                    </a:ext>
                  </a:extLst>
                </a:hlinkClick>
              </a:rPr>
              <a:t>, </a:t>
            </a:r>
            <a:r>
              <a:rPr lang="en-US" dirty="0" err="1">
                <a:hlinkClick r:id="rId7" action="ppaction://hlinksldjump">
                  <a:extLst>
                    <a:ext uri="{A12FA001-AC4F-418D-AE19-62706E023703}">
                      <ahyp:hlinkClr xmlns:ahyp="http://schemas.microsoft.com/office/drawing/2018/hyperlinkcolor" val="tx"/>
                    </a:ext>
                  </a:extLst>
                </a:hlinkClick>
              </a:rPr>
              <a:t>loftslagsábyrg</a:t>
            </a:r>
            <a:r>
              <a:rPr lang="en-US" dirty="0">
                <a:hlinkClick r:id="rId7" action="ppaction://hlinksldjump">
                  <a:extLst>
                    <a:ext uri="{A12FA001-AC4F-418D-AE19-62706E023703}">
                      <ahyp:hlinkClr xmlns:ahyp="http://schemas.microsoft.com/office/drawing/2018/hyperlinkcolor" val="tx"/>
                    </a:ext>
                  </a:extLst>
                </a:hlinkClick>
              </a:rPr>
              <a:t> </a:t>
            </a:r>
            <a:r>
              <a:rPr lang="en-US" dirty="0" err="1">
                <a:hlinkClick r:id="rId7" action="ppaction://hlinksldjump">
                  <a:extLst>
                    <a:ext uri="{A12FA001-AC4F-418D-AE19-62706E023703}">
                      <ahyp:hlinkClr xmlns:ahyp="http://schemas.microsoft.com/office/drawing/2018/hyperlinkcolor" val="tx"/>
                    </a:ext>
                  </a:extLst>
                </a:hlinkClick>
              </a:rPr>
              <a:t>ferðaþjónusta</a:t>
            </a:r>
            <a:endParaRPr lang="en-US" dirty="0"/>
          </a:p>
        </p:txBody>
      </p:sp>
      <p:sp>
        <p:nvSpPr>
          <p:cNvPr id="16" name="Text Placeholder 15">
            <a:extLst>
              <a:ext uri="{FF2B5EF4-FFF2-40B4-BE49-F238E27FC236}">
                <a16:creationId xmlns:a16="http://schemas.microsoft.com/office/drawing/2014/main" id="{C6EF46BC-5A65-0295-8732-C3256C265E86}"/>
              </a:ext>
            </a:extLst>
          </p:cNvPr>
          <p:cNvSpPr>
            <a:spLocks noGrp="1"/>
          </p:cNvSpPr>
          <p:nvPr>
            <p:ph type="body" sz="quarter" idx="53"/>
          </p:nvPr>
        </p:nvSpPr>
        <p:spPr/>
        <p:txBody>
          <a:bodyPr/>
          <a:lstStyle/>
          <a:p>
            <a:r>
              <a:rPr lang="en-US" dirty="0"/>
              <a:t>07</a:t>
            </a:r>
          </a:p>
        </p:txBody>
      </p:sp>
      <p:sp>
        <p:nvSpPr>
          <p:cNvPr id="17" name="Text Placeholder 16">
            <a:extLst>
              <a:ext uri="{FF2B5EF4-FFF2-40B4-BE49-F238E27FC236}">
                <a16:creationId xmlns:a16="http://schemas.microsoft.com/office/drawing/2014/main" id="{C9605996-B524-041F-EEFE-59D01CA76241}"/>
              </a:ext>
            </a:extLst>
          </p:cNvPr>
          <p:cNvSpPr>
            <a:spLocks noGrp="1"/>
          </p:cNvSpPr>
          <p:nvPr>
            <p:ph type="body" sz="quarter" idx="54"/>
          </p:nvPr>
        </p:nvSpPr>
        <p:spPr/>
        <p:txBody>
          <a:bodyPr/>
          <a:lstStyle/>
          <a:p>
            <a:r>
              <a:rPr lang="en-US" dirty="0">
                <a:hlinkClick r:id="rId8" action="ppaction://hlinksldjump">
                  <a:extLst>
                    <a:ext uri="{A12FA001-AC4F-418D-AE19-62706E023703}">
                      <ahyp:hlinkClr xmlns:ahyp="http://schemas.microsoft.com/office/drawing/2018/hyperlinkcolor" val="tx"/>
                    </a:ext>
                  </a:extLst>
                </a:hlinkClick>
              </a:rPr>
              <a:t>Lokaorð</a:t>
            </a:r>
            <a:endParaRPr lang="en-US" dirty="0"/>
          </a:p>
        </p:txBody>
      </p:sp>
      <p:sp>
        <p:nvSpPr>
          <p:cNvPr id="18" name="Text Placeholder 32">
            <a:extLst>
              <a:ext uri="{FF2B5EF4-FFF2-40B4-BE49-F238E27FC236}">
                <a16:creationId xmlns:a16="http://schemas.microsoft.com/office/drawing/2014/main" id="{52D03FB5-DE46-5E81-F208-FBF8B8667F7D}"/>
              </a:ext>
            </a:extLst>
          </p:cNvPr>
          <p:cNvSpPr txBox="1">
            <a:spLocks/>
          </p:cNvSpPr>
          <p:nvPr/>
        </p:nvSpPr>
        <p:spPr>
          <a:xfrm>
            <a:off x="2602503" y="5539470"/>
            <a:ext cx="648000" cy="348400"/>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t>08</a:t>
            </a:r>
            <a:endParaRPr lang="en-US" dirty="0"/>
          </a:p>
        </p:txBody>
      </p:sp>
      <p:sp>
        <p:nvSpPr>
          <p:cNvPr id="19" name="Text Placeholder 32">
            <a:extLst>
              <a:ext uri="{FF2B5EF4-FFF2-40B4-BE49-F238E27FC236}">
                <a16:creationId xmlns:a16="http://schemas.microsoft.com/office/drawing/2014/main" id="{8CFF8090-500A-9D5F-F695-D43603CE7FA8}"/>
              </a:ext>
            </a:extLst>
          </p:cNvPr>
          <p:cNvSpPr txBox="1">
            <a:spLocks/>
          </p:cNvSpPr>
          <p:nvPr/>
        </p:nvSpPr>
        <p:spPr>
          <a:xfrm>
            <a:off x="3305459" y="5539470"/>
            <a:ext cx="3544003" cy="348400"/>
          </a:xfrm>
          <a:prstGeom prst="rect">
            <a:avLst/>
          </a:prstGeom>
        </p:spPr>
        <p:txBody>
          <a:bodyPr anchor="ctr">
            <a:noAutofit/>
          </a:bodyPr>
          <a:lstStyle>
            <a:lvl1pPr marL="0" indent="0" algn="l" defTabSz="777514" rtl="0" eaLnBrk="1" latinLnBrk="0" hangingPunct="1">
              <a:lnSpc>
                <a:spcPct val="90000"/>
              </a:lnSpc>
              <a:spcBef>
                <a:spcPts val="850"/>
              </a:spcBef>
              <a:buFont typeface="Arial" panose="020B0604020202020204" pitchFamily="34" charset="0"/>
              <a:buNone/>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hlinkClick r:id="rId9" action="ppaction://hlinksldjump">
                  <a:extLst>
                    <a:ext uri="{A12FA001-AC4F-418D-AE19-62706E023703}">
                      <ahyp:hlinkClr xmlns:ahyp="http://schemas.microsoft.com/office/drawing/2018/hyperlinkcolor" val="tx"/>
                    </a:ext>
                  </a:extLst>
                </a:hlinkClick>
              </a:rPr>
              <a:t>Heimildir</a:t>
            </a:r>
            <a:endParaRPr lang="en-US" dirty="0"/>
          </a:p>
        </p:txBody>
      </p:sp>
      <p:grpSp>
        <p:nvGrpSpPr>
          <p:cNvPr id="20" name="Graphic 4">
            <a:extLst>
              <a:ext uri="{FF2B5EF4-FFF2-40B4-BE49-F238E27FC236}">
                <a16:creationId xmlns:a16="http://schemas.microsoft.com/office/drawing/2014/main" id="{CBF4CADD-E1D6-E834-3701-EF601B7A880E}"/>
              </a:ext>
            </a:extLst>
          </p:cNvPr>
          <p:cNvGrpSpPr/>
          <p:nvPr/>
        </p:nvGrpSpPr>
        <p:grpSpPr>
          <a:xfrm>
            <a:off x="3477241" y="6979059"/>
            <a:ext cx="410546" cy="579598"/>
            <a:chOff x="9129274" y="2719113"/>
            <a:chExt cx="717139" cy="1386497"/>
          </a:xfrm>
          <a:solidFill>
            <a:srgbClr val="F79037"/>
          </a:solidFill>
        </p:grpSpPr>
        <p:grpSp>
          <p:nvGrpSpPr>
            <p:cNvPr id="21" name="Graphic 4">
              <a:extLst>
                <a:ext uri="{FF2B5EF4-FFF2-40B4-BE49-F238E27FC236}">
                  <a16:creationId xmlns:a16="http://schemas.microsoft.com/office/drawing/2014/main" id="{379970CC-622A-1673-23B4-0FA9F471E439}"/>
                </a:ext>
              </a:extLst>
            </p:cNvPr>
            <p:cNvGrpSpPr/>
            <p:nvPr/>
          </p:nvGrpSpPr>
          <p:grpSpPr>
            <a:xfrm>
              <a:off x="9159507" y="2719113"/>
              <a:ext cx="446280" cy="440141"/>
              <a:chOff x="9159507" y="2719113"/>
              <a:chExt cx="446280" cy="440141"/>
            </a:xfrm>
            <a:grpFill/>
          </p:grpSpPr>
          <p:sp>
            <p:nvSpPr>
              <p:cNvPr id="30" name="Freeform 18">
                <a:extLst>
                  <a:ext uri="{FF2B5EF4-FFF2-40B4-BE49-F238E27FC236}">
                    <a16:creationId xmlns:a16="http://schemas.microsoft.com/office/drawing/2014/main" id="{43034E8C-67EF-C79F-20D8-96478218BE7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sz="1799"/>
              </a:p>
            </p:txBody>
          </p:sp>
          <p:sp>
            <p:nvSpPr>
              <p:cNvPr id="31" name="Freeform 19">
                <a:extLst>
                  <a:ext uri="{FF2B5EF4-FFF2-40B4-BE49-F238E27FC236}">
                    <a16:creationId xmlns:a16="http://schemas.microsoft.com/office/drawing/2014/main" id="{FD2758C0-1981-735D-24F0-40D8E2FC5FD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sz="1799"/>
              </a:p>
            </p:txBody>
          </p:sp>
        </p:grpSp>
        <p:grpSp>
          <p:nvGrpSpPr>
            <p:cNvPr id="22" name="Graphic 4">
              <a:extLst>
                <a:ext uri="{FF2B5EF4-FFF2-40B4-BE49-F238E27FC236}">
                  <a16:creationId xmlns:a16="http://schemas.microsoft.com/office/drawing/2014/main" id="{40337A28-944E-6CD9-1695-0A42E29A2525}"/>
                </a:ext>
              </a:extLst>
            </p:cNvPr>
            <p:cNvGrpSpPr/>
            <p:nvPr/>
          </p:nvGrpSpPr>
          <p:grpSpPr>
            <a:xfrm>
              <a:off x="9129274" y="2893887"/>
              <a:ext cx="717139" cy="1211724"/>
              <a:chOff x="9129274" y="2893887"/>
              <a:chExt cx="717139" cy="1211724"/>
            </a:xfrm>
            <a:grpFill/>
          </p:grpSpPr>
          <p:sp>
            <p:nvSpPr>
              <p:cNvPr id="23" name="Freeform 21">
                <a:extLst>
                  <a:ext uri="{FF2B5EF4-FFF2-40B4-BE49-F238E27FC236}">
                    <a16:creationId xmlns:a16="http://schemas.microsoft.com/office/drawing/2014/main" id="{EF0D423B-9ABC-9EDE-31A3-EABB2F2A727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sz="1799"/>
              </a:p>
            </p:txBody>
          </p:sp>
          <p:sp>
            <p:nvSpPr>
              <p:cNvPr id="24" name="Freeform 22">
                <a:extLst>
                  <a:ext uri="{FF2B5EF4-FFF2-40B4-BE49-F238E27FC236}">
                    <a16:creationId xmlns:a16="http://schemas.microsoft.com/office/drawing/2014/main" id="{B60B1948-3F13-6EC1-F5BA-C18355C5378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sz="1799"/>
              </a:p>
            </p:txBody>
          </p:sp>
          <p:sp>
            <p:nvSpPr>
              <p:cNvPr id="25" name="Freeform 23">
                <a:extLst>
                  <a:ext uri="{FF2B5EF4-FFF2-40B4-BE49-F238E27FC236}">
                    <a16:creationId xmlns:a16="http://schemas.microsoft.com/office/drawing/2014/main" id="{78CA050F-9C90-4422-DB22-4788AB6DFC8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sz="1799"/>
              </a:p>
            </p:txBody>
          </p:sp>
          <p:sp>
            <p:nvSpPr>
              <p:cNvPr id="26" name="Freeform 24">
                <a:extLst>
                  <a:ext uri="{FF2B5EF4-FFF2-40B4-BE49-F238E27FC236}">
                    <a16:creationId xmlns:a16="http://schemas.microsoft.com/office/drawing/2014/main" id="{F7B466BE-1195-5B79-236B-261A26EF408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sz="1799"/>
              </a:p>
            </p:txBody>
          </p:sp>
          <p:sp>
            <p:nvSpPr>
              <p:cNvPr id="27" name="Freeform 25">
                <a:extLst>
                  <a:ext uri="{FF2B5EF4-FFF2-40B4-BE49-F238E27FC236}">
                    <a16:creationId xmlns:a16="http://schemas.microsoft.com/office/drawing/2014/main" id="{1BFE5841-E13F-D1E4-3D92-466BEC7DF88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sz="1799"/>
              </a:p>
            </p:txBody>
          </p:sp>
          <p:sp>
            <p:nvSpPr>
              <p:cNvPr id="28" name="Freeform 26">
                <a:extLst>
                  <a:ext uri="{FF2B5EF4-FFF2-40B4-BE49-F238E27FC236}">
                    <a16:creationId xmlns:a16="http://schemas.microsoft.com/office/drawing/2014/main" id="{5CD35344-1DA8-B82E-A644-C1BDE453FA6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sz="1799"/>
              </a:p>
            </p:txBody>
          </p:sp>
          <p:sp>
            <p:nvSpPr>
              <p:cNvPr id="29" name="Freeform 27">
                <a:extLst>
                  <a:ext uri="{FF2B5EF4-FFF2-40B4-BE49-F238E27FC236}">
                    <a16:creationId xmlns:a16="http://schemas.microsoft.com/office/drawing/2014/main" id="{497D40AF-D6F6-4B67-24CE-163B6B6D48A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sz="1799"/>
              </a:p>
            </p:txBody>
          </p:sp>
        </p:grpSp>
      </p:grpSp>
      <p:sp>
        <p:nvSpPr>
          <p:cNvPr id="32" name="TextBox 31">
            <a:extLst>
              <a:ext uri="{FF2B5EF4-FFF2-40B4-BE49-F238E27FC236}">
                <a16:creationId xmlns:a16="http://schemas.microsoft.com/office/drawing/2014/main" id="{06712C2C-3297-3B9D-520C-ECE4865D06AD}"/>
              </a:ext>
            </a:extLst>
          </p:cNvPr>
          <p:cNvSpPr txBox="1"/>
          <p:nvPr/>
        </p:nvSpPr>
        <p:spPr>
          <a:xfrm>
            <a:off x="4018978" y="6979059"/>
            <a:ext cx="2246912" cy="523220"/>
          </a:xfrm>
          <a:prstGeom prst="rect">
            <a:avLst/>
          </a:prstGeom>
          <a:noFill/>
        </p:spPr>
        <p:txBody>
          <a:bodyPr wrap="square" rtlCol="0">
            <a:spAutoFit/>
          </a:bodyPr>
          <a:lstStyle/>
          <a:p>
            <a:r>
              <a:rPr lang="en-IE" sz="1400" dirty="0" err="1">
                <a:solidFill>
                  <a:srgbClr val="F15B2A"/>
                </a:solidFill>
              </a:rPr>
              <a:t>Ýttu</a:t>
            </a:r>
            <a:r>
              <a:rPr lang="en-IE" sz="1400" dirty="0">
                <a:solidFill>
                  <a:srgbClr val="F15B2A"/>
                </a:solidFill>
              </a:rPr>
              <a:t> á </a:t>
            </a:r>
            <a:r>
              <a:rPr lang="en-IE" sz="1400" dirty="0" err="1">
                <a:solidFill>
                  <a:srgbClr val="F15B2A"/>
                </a:solidFill>
              </a:rPr>
              <a:t>fyrirsögn</a:t>
            </a:r>
            <a:r>
              <a:rPr lang="en-IE" sz="1400" dirty="0">
                <a:solidFill>
                  <a:srgbClr val="F15B2A"/>
                </a:solidFill>
              </a:rPr>
              <a:t> </a:t>
            </a:r>
            <a:r>
              <a:rPr lang="en-IE" sz="1400" dirty="0" err="1">
                <a:solidFill>
                  <a:srgbClr val="F15B2A"/>
                </a:solidFill>
              </a:rPr>
              <a:t>til</a:t>
            </a:r>
            <a:r>
              <a:rPr lang="en-IE" sz="1400" dirty="0">
                <a:solidFill>
                  <a:srgbClr val="F15B2A"/>
                </a:solidFill>
              </a:rPr>
              <a:t> </a:t>
            </a:r>
            <a:r>
              <a:rPr lang="en-IE" sz="1400" dirty="0" err="1">
                <a:solidFill>
                  <a:srgbClr val="F15B2A"/>
                </a:solidFill>
              </a:rPr>
              <a:t>að</a:t>
            </a:r>
            <a:r>
              <a:rPr lang="en-IE" sz="1400" dirty="0">
                <a:solidFill>
                  <a:srgbClr val="F15B2A"/>
                </a:solidFill>
              </a:rPr>
              <a:t> </a:t>
            </a:r>
            <a:r>
              <a:rPr lang="en-IE" sz="1400" dirty="0" err="1">
                <a:solidFill>
                  <a:srgbClr val="F15B2A"/>
                </a:solidFill>
              </a:rPr>
              <a:t>fara</a:t>
            </a:r>
            <a:r>
              <a:rPr lang="en-IE" sz="1400" dirty="0">
                <a:solidFill>
                  <a:srgbClr val="F15B2A"/>
                </a:solidFill>
              </a:rPr>
              <a:t> </a:t>
            </a:r>
            <a:r>
              <a:rPr lang="en-IE" sz="1400" dirty="0" err="1">
                <a:solidFill>
                  <a:srgbClr val="F15B2A"/>
                </a:solidFill>
              </a:rPr>
              <a:t>beint</a:t>
            </a:r>
            <a:r>
              <a:rPr lang="en-IE" sz="1400" dirty="0">
                <a:solidFill>
                  <a:srgbClr val="F15B2A"/>
                </a:solidFill>
              </a:rPr>
              <a:t> á </a:t>
            </a:r>
            <a:r>
              <a:rPr lang="en-IE" sz="1400" dirty="0" err="1">
                <a:solidFill>
                  <a:srgbClr val="F15B2A"/>
                </a:solidFill>
              </a:rPr>
              <a:t>einstaka</a:t>
            </a:r>
            <a:r>
              <a:rPr lang="en-IE" sz="1400" dirty="0">
                <a:solidFill>
                  <a:srgbClr val="F15B2A"/>
                </a:solidFill>
              </a:rPr>
              <a:t> </a:t>
            </a:r>
            <a:r>
              <a:rPr lang="en-IE" sz="1400" dirty="0" err="1">
                <a:solidFill>
                  <a:srgbClr val="F15B2A"/>
                </a:solidFill>
              </a:rPr>
              <a:t>kafla</a:t>
            </a:r>
            <a:r>
              <a:rPr lang="en-IE" sz="1400" dirty="0">
                <a:solidFill>
                  <a:srgbClr val="F15B2A"/>
                </a:solidFill>
              </a:rPr>
              <a:t>!</a:t>
            </a:r>
          </a:p>
        </p:txBody>
      </p:sp>
      <p:pic>
        <p:nvPicPr>
          <p:cNvPr id="33" name="Picture 32" descr="A black and white circle with a person in it&#10;&#10;Description automatically generated">
            <a:extLst>
              <a:ext uri="{FF2B5EF4-FFF2-40B4-BE49-F238E27FC236}">
                <a16:creationId xmlns:a16="http://schemas.microsoft.com/office/drawing/2014/main" id="{381B7CBE-D55D-3E51-C281-44B6AC78134D}"/>
              </a:ext>
            </a:extLst>
          </p:cNvPr>
          <p:cNvPicPr>
            <a:picLocks noChangeAspect="1"/>
          </p:cNvPicPr>
          <p:nvPr/>
        </p:nvPicPr>
        <p:blipFill>
          <a:blip r:embed="rId10"/>
          <a:stretch>
            <a:fillRect/>
          </a:stretch>
        </p:blipFill>
        <p:spPr>
          <a:xfrm>
            <a:off x="3037839" y="9222877"/>
            <a:ext cx="431157" cy="393847"/>
          </a:xfrm>
          <a:prstGeom prst="rect">
            <a:avLst/>
          </a:prstGeom>
        </p:spPr>
      </p:pic>
      <p:sp>
        <p:nvSpPr>
          <p:cNvPr id="34" name="TextBox 2">
            <a:extLst>
              <a:ext uri="{FF2B5EF4-FFF2-40B4-BE49-F238E27FC236}">
                <a16:creationId xmlns:a16="http://schemas.microsoft.com/office/drawing/2014/main" id="{B369142B-93AF-6DDA-2FE6-95D2B0A0E26E}"/>
              </a:ext>
            </a:extLst>
          </p:cNvPr>
          <p:cNvSpPr txBox="1"/>
          <p:nvPr/>
        </p:nvSpPr>
        <p:spPr>
          <a:xfrm>
            <a:off x="4169053" y="9158908"/>
            <a:ext cx="289895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DE7A9-FF9F-B199-7C65-399C5B1D3A71}"/>
              </a:ext>
            </a:extLst>
          </p:cNvPr>
          <p:cNvSpPr>
            <a:spLocks noGrp="1"/>
          </p:cNvSpPr>
          <p:nvPr>
            <p:ph type="body" sz="quarter" idx="32"/>
          </p:nvPr>
        </p:nvSpPr>
        <p:spPr>
          <a:xfrm>
            <a:off x="624293" y="5535191"/>
            <a:ext cx="6526988" cy="4780383"/>
          </a:xfrm>
        </p:spPr>
        <p:txBody>
          <a:bodyPr/>
          <a:lstStyle/>
          <a:p>
            <a:r>
              <a:rPr lang="is-IS" sz="1200" dirty="0"/>
              <a:t>Í ljósi þess hversu skýrar rannsóknarniðurstöður eru um meiri umhverfismeðvitund meðal kvenna en karla, og að konur séu líklegri til að tileinka sér umhverfisvæna hegðun, þá er rökrétt að gera ráð fyrir að </a:t>
            </a:r>
            <a:r>
              <a:rPr lang="is-IS" sz="1200" b="1" dirty="0"/>
              <a:t>aukin þátttaka kvenna í stjórnunarteymum bæði í einkageiranum og hjá hinu opinbera sé líkleg til að leiða til meiri áherslu á umhverfismál</a:t>
            </a:r>
            <a:r>
              <a:rPr lang="is-IS" sz="1200" dirty="0"/>
              <a:t>. Rannsóknir sem horfa sérstaklega til þess hvernig fjölgun kvenna í stjórnendastöðum hefur áhrif á árangur í umhverfismálum styður við þessa tilgátu.  </a:t>
            </a:r>
          </a:p>
          <a:p>
            <a:r>
              <a:rPr lang="is-IS" sz="1200" dirty="0"/>
              <a:t>Eitt dæmi er rannsókn á vegum rannsóknarhóps hjá peninga- og hagfræðideild alþjóðlegs banka (</a:t>
            </a:r>
            <a:r>
              <a:rPr lang="is-IS" sz="1200" dirty="0" err="1"/>
              <a:t>Monetary</a:t>
            </a:r>
            <a:r>
              <a:rPr lang="is-IS" sz="1200" dirty="0"/>
              <a:t> </a:t>
            </a:r>
            <a:r>
              <a:rPr lang="is-IS" sz="1200" dirty="0" err="1"/>
              <a:t>and</a:t>
            </a:r>
            <a:r>
              <a:rPr lang="is-IS" sz="1200" dirty="0"/>
              <a:t> Economic </a:t>
            </a:r>
            <a:r>
              <a:rPr lang="is-IS" sz="1200" dirty="0" err="1"/>
              <a:t>Department</a:t>
            </a:r>
            <a:r>
              <a:rPr lang="is-IS" sz="1200" dirty="0"/>
              <a:t> of </a:t>
            </a:r>
            <a:r>
              <a:rPr lang="is-IS" sz="1200" dirty="0" err="1"/>
              <a:t>the</a:t>
            </a:r>
            <a:r>
              <a:rPr lang="is-IS" sz="1200" dirty="0"/>
              <a:t> Bank for International </a:t>
            </a:r>
            <a:r>
              <a:rPr lang="is-IS" sz="1200" dirty="0" err="1"/>
              <a:t>Settlement</a:t>
            </a:r>
            <a:r>
              <a:rPr lang="is-IS" sz="1200" dirty="0"/>
              <a:t>, </a:t>
            </a:r>
            <a:r>
              <a:rPr lang="is-IS" sz="1200" dirty="0" err="1"/>
              <a:t>Altunbas</a:t>
            </a:r>
            <a:r>
              <a:rPr lang="is-IS" sz="1200" dirty="0"/>
              <a:t> et al, 2021). Rannsóknin spurði hvort fjölgun kvenna í stjórnunarstöðum hefði jákvæð áhrif á árangur í umhverfismálum. Losun koldíoxíðs var notað sem vísir til að meta árangur og horft var á tengslin milli kynjajafnvægis og losunar koldíoxíðs.  </a:t>
            </a:r>
          </a:p>
          <a:p>
            <a:r>
              <a:rPr lang="is-IS" sz="1200" dirty="0"/>
              <a:t>Niðurstöðurnar sýndu að 1 prósent aukning á kvenstjórnendum innan fyrirtækis leiddi til  0,5 prósent lækkunar á  losun koldíoxíðs , sem er tölfræðilega marktækur munur. Rannsóknin komst líka að því að aukið kynjajafnvægi í stjórnendateymum hefur meiri jákvæð áhrif á mótvægisaðgerðir í loftslagsmálum ef konur voru líka í stjórnunarstöðum utan fyrirtækis, t.d. í stjórnmálum og hjá frjálsum félagasamtökum.  Að síðustu, þá komst rannsóknarhópurinn að því að eftir Parísarsamkomulagið, þá náðu fyrirtæki með betra kynjajafnvægi að lækka losun 5 prósent meira en fyrirtæki þar sem karlmenn voru í meirihluta stjórnenda (</a:t>
            </a:r>
            <a:r>
              <a:rPr lang="is-IS" sz="1200" dirty="0" err="1"/>
              <a:t>Altunbas</a:t>
            </a:r>
            <a:r>
              <a:rPr lang="is-IS" sz="1200" dirty="0"/>
              <a:t> et al, 2021). </a:t>
            </a:r>
          </a:p>
          <a:p>
            <a:endParaRPr lang="is-IS" sz="1200" dirty="0"/>
          </a:p>
          <a:p>
            <a:r>
              <a:rPr lang="is-IS" sz="1200" dirty="0"/>
              <a:t>Þessar niðurstöður staðfesta ekki aðeins mikilvægi þess að konur séu í leiðtogahlutverkum innan fyrirtækja heldur benda líka á að það skipti máli að sé jafnvægi milli kynja í stjórnunarstöðum bæði í einkageiranum og hjá hinu opinbera. Þó þessi rannsókn horfi ekki sérstaklega til ferðaþjónustu er engin ástæða til að ætla annað en það sama gildi innan þess geira,  sem er enn önnur ástæða þess að konur sem leiðtogar er mikilvægt málefni að horfa til fyrir loftslagsábyrga ferðaþjónustu.   </a:t>
            </a:r>
          </a:p>
          <a:p>
            <a:endParaRPr lang="is-IS" sz="1200" dirty="0"/>
          </a:p>
        </p:txBody>
      </p:sp>
      <p:sp>
        <p:nvSpPr>
          <p:cNvPr id="3" name="Text Placeholder 2">
            <a:extLst>
              <a:ext uri="{FF2B5EF4-FFF2-40B4-BE49-F238E27FC236}">
                <a16:creationId xmlns:a16="http://schemas.microsoft.com/office/drawing/2014/main" id="{14BC1163-1ABC-1817-9D84-4D311F57F95D}"/>
              </a:ext>
            </a:extLst>
          </p:cNvPr>
          <p:cNvSpPr>
            <a:spLocks noGrp="1"/>
          </p:cNvSpPr>
          <p:nvPr>
            <p:ph type="body" sz="quarter" idx="33"/>
          </p:nvPr>
        </p:nvSpPr>
        <p:spPr>
          <a:xfrm>
            <a:off x="2888027" y="4130809"/>
            <a:ext cx="2538412" cy="1064757"/>
          </a:xfrm>
        </p:spPr>
        <p:txBody>
          <a:bodyPr/>
          <a:lstStyle/>
          <a:p>
            <a:r>
              <a:rPr lang="en-IE" dirty="0"/>
              <a:t>7. </a:t>
            </a:r>
            <a:r>
              <a:rPr lang="is-IS" dirty="0"/>
              <a:t>Lokaorð</a:t>
            </a:r>
          </a:p>
        </p:txBody>
      </p:sp>
      <p:sp>
        <p:nvSpPr>
          <p:cNvPr id="4" name="Text Placeholder 3">
            <a:extLst>
              <a:ext uri="{FF2B5EF4-FFF2-40B4-BE49-F238E27FC236}">
                <a16:creationId xmlns:a16="http://schemas.microsoft.com/office/drawing/2014/main" id="{A64E63FC-EE73-3431-A8CF-3974CCD57B38}"/>
              </a:ext>
            </a:extLst>
          </p:cNvPr>
          <p:cNvSpPr>
            <a:spLocks noGrp="1"/>
          </p:cNvSpPr>
          <p:nvPr>
            <p:ph type="body" sz="quarter" idx="34"/>
          </p:nvPr>
        </p:nvSpPr>
        <p:spPr>
          <a:xfrm>
            <a:off x="624293" y="4988625"/>
            <a:ext cx="6526988" cy="440098"/>
          </a:xfrm>
        </p:spPr>
        <p:txBody>
          <a:bodyPr/>
          <a:lstStyle/>
          <a:p>
            <a:r>
              <a:rPr lang="is-IS" sz="1600" dirty="0"/>
              <a:t>Hvers vegna skiptir kynjajafnvægi í stjórnun máli?  </a:t>
            </a:r>
          </a:p>
        </p:txBody>
      </p:sp>
      <p:pic>
        <p:nvPicPr>
          <p:cNvPr id="8" name="Picture Placeholder 7" descr="Lamp by a canal">
            <a:extLst>
              <a:ext uri="{FF2B5EF4-FFF2-40B4-BE49-F238E27FC236}">
                <a16:creationId xmlns:a16="http://schemas.microsoft.com/office/drawing/2014/main" id="{31E9B0A0-4E82-E338-0BD3-1D84E44CA530}"/>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0" b="1410"/>
          <a:stretch>
            <a:fillRect/>
          </a:stretch>
        </p:blipFill>
        <p:spPr/>
      </p:pic>
      <p:sp>
        <p:nvSpPr>
          <p:cNvPr id="6" name="Slide Number Placeholder 5">
            <a:extLst>
              <a:ext uri="{FF2B5EF4-FFF2-40B4-BE49-F238E27FC236}">
                <a16:creationId xmlns:a16="http://schemas.microsoft.com/office/drawing/2014/main" id="{76862A74-4A92-C0D8-89CC-E55F97AF0233}"/>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54153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a:t>
            </a:r>
            <a:r>
              <a:rPr lang="en-US" dirty="0" err="1"/>
              <a:t>Heimildir</a:t>
            </a:r>
            <a:endParaRPr lang="en-US" dirty="0"/>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Altunbas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et al (2021).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Does gender diversity in the workplace mitigate climate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BIS Working Paper. Bank for International Settlement. Monetary and Economic Department.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https://www.bis.org/publ/work977.pdf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Boluk</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K.A; Cavaliere, C.T. &amp; Higgins-</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(2019). “A critical framework for interrogating the United Nations Sustainable Development Goals 2030 Agenda in tourism”,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27:7 (pp. 847-864).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https://doi.org/10.1080/09669582.2019.1619748</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Central Office of Statistics (n.d.). Ireland.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https://www.cso.ie/en/index.html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Chauvat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Granquist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S.M. &amp; Aquino, J. (2022). “Gender difference in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biospheric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values and opinions on nature management actions: The case of seal watching in Iceland”. Ocean and Coastal Management, vol. 235.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https://doi.org/10.1016/j.ocecoaman.2023.106483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 &amp; Mohd., A.A. (2020). “A Systematic Review of Various Leadership Theories”.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Shanlax</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International Journal of Commerce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8 (1), pp. 38-43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://doi.org/10.34293/commerce.v8i1.91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Ertac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&amp;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Tamova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 (2020). “Flourishing Women through Sustainable Tourism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Entreprenaurship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Sustainability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12, 5643.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http://dx.doi.org/10.3390/su12145643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Eurostat (2023).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in Europe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Statistical Reports.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https://ec.europa.eu/eurostat/web/products-statistical-reports/w/tourism-satellite-accounts-in-europe-2023-edition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Figueroa-Domecq, 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Kimbu</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 de Jong, A. &amp; Williams, A.M. (2022). “Sustainability through the tourism entrepreneurship journey: a gender perspective”,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30:7, 1562-1585,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10.1080/09669582.2020.1831001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Higgis-Desbiolles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(2006). “More than an “industry”. The forgotten power of tourism as a social force”.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27, issue 6 (pp.1192-1208).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://doi.org/10.1016/j.tourman.2005.05.020</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Instituto Nacional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Estadística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of Spain. Press Release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https://www.ine.es/en/prensa/cst_2021_en.pdf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Irish Hospitality Institute (2018).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Diversity and Inclusion in Hospitality and Tourism – A Strategy for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p>
          <a:p>
            <a:pPr indent="-180000">
              <a:lnSpc>
                <a:spcPct val="107000"/>
              </a:lnSpc>
              <a:spcAft>
                <a:spcPts val="1200"/>
              </a:spcAft>
            </a:pPr>
            <a:r>
              <a:rPr lang="en-US" sz="1100" dirty="0" err="1">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Kourtesopoulou</a:t>
            </a:r>
            <a:r>
              <a:rPr lang="en-US" sz="1100"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 A. &amp; </a:t>
            </a:r>
            <a:r>
              <a:rPr lang="en-US" sz="1100" dirty="0" err="1">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Chatzigisinni</a:t>
            </a:r>
            <a:r>
              <a:rPr lang="en-US" sz="1100"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 E. (2021). “Gender Equality and Women’s Entrepreneurial Leadership in Tourism: A Systematic Review”. Chapter 2 in </a:t>
            </a:r>
            <a:r>
              <a:rPr lang="en-US" sz="1100" i="1"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Gender and Tourism</a:t>
            </a:r>
            <a:r>
              <a:rPr lang="en-US" sz="1100" dirty="0">
                <a:solidFill>
                  <a:srgbClr val="000D41"/>
                </a:solidFill>
                <a:effectLst/>
                <a:latin typeface="Calibri Light" panose="020F0302020204030204" pitchFamily="34" charset="0"/>
                <a:ea typeface="Calibri" panose="020F0502020204030204" pitchFamily="34" charset="0"/>
                <a:cs typeface="Times New Roman" panose="02020603050405020304" pitchFamily="18" charset="0"/>
              </a:rPr>
              <a:t>, pp. 11-36</a:t>
            </a:r>
            <a:endParaRPr lang="en-IE" sz="1050" dirty="0">
              <a:solidFill>
                <a:srgbClr val="000D41"/>
              </a:solidFill>
              <a:effectLst/>
              <a:latin typeface="Calibri" panose="020F0502020204030204" pitchFamily="34" charset="0"/>
              <a:ea typeface="Calibri" panose="020F0502020204030204" pitchFamily="34" charset="0"/>
              <a:cs typeface="Times New Roman" panose="02020603050405020304" pitchFamily="18" charset="0"/>
            </a:endParaRPr>
          </a:p>
          <a:p>
            <a:pPr indent="-180000">
              <a:lnSpc>
                <a:spcPct val="107000"/>
              </a:lnSpc>
              <a:spcAft>
                <a:spcPts val="1200"/>
              </a:spcAft>
            </a:pP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Lensen</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M., Sun, Y.,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Faturay</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F., Ting, Y.P.,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Geschke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 Malik, A. (2018). “The carbon footprint of global tourism”. </a:t>
            </a:r>
            <a:r>
              <a:rPr lang="en-US" sz="1100" i="1" dirty="0">
                <a:effectLst/>
                <a:latin typeface="Calibri Light" panose="020F0302020204030204" pitchFamily="34" charset="0"/>
                <a:ea typeface="Calibri" panose="020F0502020204030204" pitchFamily="34" charset="0"/>
                <a:cs typeface="Times New Roman" panose="02020603050405020304" pitchFamily="18" charset="0"/>
              </a:rPr>
              <a:t>Nature Climate Change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DOI: </a:t>
            </a:r>
            <a:r>
              <a:rPr lang="en-US" sz="11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https://doi.org/10.1038/s41558-018-0141-x</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a:p>
            <a:pPr indent="-180000"/>
            <a:r>
              <a:rPr lang="en-US" sz="1100" dirty="0">
                <a:solidFill>
                  <a:srgbClr val="000D41"/>
                </a:solidFill>
                <a:effectLst/>
                <a:latin typeface="Calibri Light" panose="020F0302020204030204" pitchFamily="34" charset="0"/>
                <a:ea typeface="Calibri" panose="020F0502020204030204" pitchFamily="34" charset="0"/>
              </a:rPr>
              <a:t>McGhee, P. &amp; Grant, P. (2017). “Sustainable Leadership. It´s Not About Heroes.” </a:t>
            </a:r>
            <a:r>
              <a:rPr lang="en-US" sz="1100" i="1" dirty="0">
                <a:solidFill>
                  <a:srgbClr val="000D41"/>
                </a:solidFill>
                <a:effectLst/>
                <a:latin typeface="Calibri Light" panose="020F0302020204030204" pitchFamily="34" charset="0"/>
                <a:ea typeface="Calibri" panose="020F0502020204030204" pitchFamily="34" charset="0"/>
              </a:rPr>
              <a:t>CSR, Sustainability, and Leadership</a:t>
            </a:r>
            <a:r>
              <a:rPr lang="en-US" sz="1100" dirty="0">
                <a:solidFill>
                  <a:srgbClr val="000D41"/>
                </a:solidFill>
                <a:effectLst/>
                <a:latin typeface="Calibri Light" panose="020F0302020204030204" pitchFamily="34" charset="0"/>
                <a:ea typeface="Calibri" panose="020F0502020204030204" pitchFamily="34" charset="0"/>
              </a:rPr>
              <a:t>. Eds. G. </a:t>
            </a:r>
            <a:r>
              <a:rPr lang="en-US" sz="1100" dirty="0" err="1">
                <a:solidFill>
                  <a:srgbClr val="000D41"/>
                </a:solidFill>
                <a:effectLst/>
                <a:latin typeface="Calibri Light" panose="020F0302020204030204" pitchFamily="34" charset="0"/>
                <a:ea typeface="Calibri" panose="020F0502020204030204" pitchFamily="34" charset="0"/>
              </a:rPr>
              <a:t>Eweje</a:t>
            </a:r>
            <a:r>
              <a:rPr lang="en-US" sz="1100" dirty="0">
                <a:solidFill>
                  <a:srgbClr val="000D41"/>
                </a:solidFill>
                <a:effectLst/>
                <a:latin typeface="Calibri Light" panose="020F0302020204030204" pitchFamily="34" charset="0"/>
                <a:ea typeface="Calibri" panose="020F0502020204030204" pitchFamily="34" charset="0"/>
              </a:rPr>
              <a:t> &amp; R.J. Bathurst. Routledge Studies in Leadership Research. New York: Routledge.</a:t>
            </a:r>
            <a:endParaRPr lang="en-IE" sz="1100" dirty="0">
              <a:solidFill>
                <a:srgbClr val="000D4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21</a:t>
            </a:fld>
            <a:endParaRPr lang="fr-CA" dirty="0"/>
          </a:p>
        </p:txBody>
      </p:sp>
    </p:spTree>
    <p:extLst>
      <p:ext uri="{BB962C8B-B14F-4D97-AF65-F5344CB8AC3E}">
        <p14:creationId xmlns:p14="http://schemas.microsoft.com/office/powerpoint/2010/main" val="112390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a:t>
            </a:r>
            <a:r>
              <a:rPr lang="en-US" dirty="0" err="1"/>
              <a:t>Heimildir</a:t>
            </a:r>
            <a:endParaRPr lang="en-US" dirty="0"/>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Sand, J.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Climate, Gender and Consumption. A research overview of gender perspective on sustainable lifestyles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TemaNord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2022:553. Copenhagen: Nordic Council of Ministers.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http://dx.doi.org/10.6027/temanord2022-553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Singal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(2014). “The Business Case for Diversity Management in the Hospitality Industry.”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International Journal of Hospitality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40, pp. 10-19.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https://doi.org/10.1016/j.ijhm.2014.02.009</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Denmark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 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https://www.dst.dk/en/Statistik/temaer/SDG/globale-verdensmaal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Iceland (n.d.). Tourism Satellite Accounts.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https://statice.is/statistics/business-sectors/tourism/tourism-satellite-accounts/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Tourism for SDGs (n.d.). “Tourism and Sustainable Development Goals.”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for SDGs. Platform developed by the UNWTO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https://tourism4sdgs.org/tourism-for-sdgs/tourism-and-sdgs/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Travel Agent (2021). “Las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mujeres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representan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57% del turismo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España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pero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sólo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ocupa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cargos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responsabilidad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Agent Travel Website. </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Retrieved from: </a:t>
            </a:r>
            <a:r>
              <a:rPr lang="en-GB"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https://www.agenttravel.es/noticia-041021_Las-mujeres-representan-el-57-del-turismo-en-Espana-pero-solo-el-33-ocupa....html#:~:text=Las%20cifras%20hablan%20por%20s%C3%AD,ocupa%20cargos%20de%20alta%20responsabilidad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United Nations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The 17 goals. History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 Department of Social Affairs. Sustainable Development.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https://sdgs.un.org/goals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Worlddata.info (n.d.). Tourism in Denmark.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https://www.worlddata.info/europe/denmark/tourism.php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https://www.unwto.org/sustainable-development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(2019),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Global Report on Women in Tourism – Second 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https://doi.org/10.18111/9789284420384</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(2022a),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Baseline Report on Climate Action in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https://doi.org/10.18111/9789284423965</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(2022b).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Glasgow Declaration on Climate Action in Tourism Surpasses 500 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3"/>
              </a:rPr>
              <a:t>https://www.unwto.org/news/glasgow-declaration-on-climate-action-in-tourism-surpasses-500-signatories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Travel &amp; Tourism Council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Travel &amp; Tourism. Economic Impact 2022</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4"/>
              </a:rPr>
              <a:t>https://wttc.org/Portals/0/Documents/Reports/2022/EIR2022-Global%20Trends.pdf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Tree>
    <p:extLst>
      <p:ext uri="{BB962C8B-B14F-4D97-AF65-F5344CB8AC3E}">
        <p14:creationId xmlns:p14="http://schemas.microsoft.com/office/powerpoint/2010/main" val="380952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43"/>
          </p:nvPr>
        </p:nvSpPr>
        <p:spPr>
          <a:prstGeom prst="rect">
            <a:avLst/>
          </a:prstGeom>
        </p:spPr>
        <p:txBody>
          <a:bodyPr/>
          <a:lstStyle/>
          <a:p>
            <a:r>
              <a:rPr lang="en-US" dirty="0"/>
              <a:t>UNAK – ICELAND</a:t>
            </a:r>
          </a:p>
        </p:txBody>
      </p:sp>
      <p:sp>
        <p:nvSpPr>
          <p:cNvPr id="3" name="Text Placeholder 2">
            <a:extLst>
              <a:ext uri="{FF2B5EF4-FFF2-40B4-BE49-F238E27FC236}">
                <a16:creationId xmlns:a16="http://schemas.microsoft.com/office/drawing/2014/main" id="{CBBA14A2-882E-0F32-88D3-661C1E83A7BE}"/>
              </a:ext>
            </a:extLst>
          </p:cNvPr>
          <p:cNvSpPr>
            <a:spLocks noGrp="1"/>
          </p:cNvSpPr>
          <p:nvPr>
            <p:ph type="body" sz="quarter" idx="50"/>
          </p:nvPr>
        </p:nvSpPr>
        <p:spPr/>
        <p:txBody>
          <a:bodyPr/>
          <a:lstStyle/>
          <a:p>
            <a:r>
              <a:rPr lang="en-US" dirty="0" err="1"/>
              <a:t>Transformia</a:t>
            </a:r>
            <a:r>
              <a:rPr lang="en-US" dirty="0"/>
              <a:t> – ICELAND </a:t>
            </a:r>
          </a:p>
          <a:p>
            <a:endParaRPr lang="en-US" dirty="0"/>
          </a:p>
        </p:txBody>
      </p:sp>
      <p:sp>
        <p:nvSpPr>
          <p:cNvPr id="4" name="Text Placeholder 3">
            <a:extLst>
              <a:ext uri="{FF2B5EF4-FFF2-40B4-BE49-F238E27FC236}">
                <a16:creationId xmlns:a16="http://schemas.microsoft.com/office/drawing/2014/main" id="{B51B9642-A8BC-679E-EF06-8A02E5D2D5EB}"/>
              </a:ext>
            </a:extLst>
          </p:cNvPr>
          <p:cNvSpPr>
            <a:spLocks noGrp="1"/>
          </p:cNvSpPr>
          <p:nvPr>
            <p:ph type="body" sz="quarter" idx="51"/>
          </p:nvPr>
        </p:nvSpPr>
        <p:spPr/>
        <p:txBody>
          <a:bodyPr/>
          <a:lstStyle/>
          <a:p>
            <a:r>
              <a:rPr lang="en-US" dirty="0"/>
              <a:t>Momentum – Ireland </a:t>
            </a:r>
          </a:p>
          <a:p>
            <a:endParaRPr lang="en-US" dirty="0"/>
          </a:p>
        </p:txBody>
      </p:sp>
      <p:sp>
        <p:nvSpPr>
          <p:cNvPr id="5" name="Text Placeholder 4">
            <a:extLst>
              <a:ext uri="{FF2B5EF4-FFF2-40B4-BE49-F238E27FC236}">
                <a16:creationId xmlns:a16="http://schemas.microsoft.com/office/drawing/2014/main" id="{973BFE2A-0340-6783-6391-9D7E205FF5D8}"/>
              </a:ext>
            </a:extLst>
          </p:cNvPr>
          <p:cNvSpPr>
            <a:spLocks noGrp="1"/>
          </p:cNvSpPr>
          <p:nvPr>
            <p:ph type="body" sz="quarter" idx="52"/>
          </p:nvPr>
        </p:nvSpPr>
        <p:spPr/>
        <p:txBody>
          <a:bodyPr/>
          <a:lstStyle/>
          <a:p>
            <a:r>
              <a:rPr lang="en-US" dirty="0"/>
              <a:t>EUEI - DENMARK</a:t>
            </a:r>
          </a:p>
          <a:p>
            <a:endParaRPr lang="en-US" dirty="0"/>
          </a:p>
        </p:txBody>
      </p:sp>
      <p:sp>
        <p:nvSpPr>
          <p:cNvPr id="7" name="Text Placeholder 6">
            <a:extLst>
              <a:ext uri="{FF2B5EF4-FFF2-40B4-BE49-F238E27FC236}">
                <a16:creationId xmlns:a16="http://schemas.microsoft.com/office/drawing/2014/main" id="{B17C69F8-00B0-7001-2A85-D20BF8554A03}"/>
              </a:ext>
            </a:extLst>
          </p:cNvPr>
          <p:cNvSpPr>
            <a:spLocks noGrp="1"/>
          </p:cNvSpPr>
          <p:nvPr>
            <p:ph type="body" sz="quarter" idx="53"/>
          </p:nvPr>
        </p:nvSpPr>
        <p:spPr/>
        <p:txBody>
          <a:bodyPr/>
          <a:lstStyle/>
          <a:p>
            <a:r>
              <a:rPr lang="en-US" dirty="0"/>
              <a:t>CDEA – SPAIN</a:t>
            </a:r>
          </a:p>
          <a:p>
            <a:endParaRPr lang="en-US" dirty="0"/>
          </a:p>
        </p:txBody>
      </p:sp>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3"/>
          </p:nvPr>
        </p:nvSpPr>
        <p:spPr>
          <a:prstGeom prst="rect">
            <a:avLst/>
          </a:prstGeom>
        </p:spPr>
        <p:txBody>
          <a:bodyPr/>
          <a:lstStyle/>
          <a:p>
            <a:r>
              <a:rPr lang="en-US" dirty="0" err="1"/>
              <a:t>Samstarfsaðilar</a:t>
            </a:r>
            <a:r>
              <a:rPr lang="en-US" dirty="0"/>
              <a:t> í </a:t>
            </a:r>
            <a:r>
              <a:rPr lang="en-US" dirty="0">
                <a:solidFill>
                  <a:srgbClr val="F15B2A"/>
                </a:solidFill>
              </a:rPr>
              <a:t>We Lead </a:t>
            </a:r>
            <a:r>
              <a:rPr lang="en-US" dirty="0" err="1"/>
              <a:t>verkefninu</a:t>
            </a:r>
            <a:endParaRPr lang="en-US"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4"/>
          </p:nvPr>
        </p:nvSpPr>
        <p:spPr>
          <a:xfrm>
            <a:off x="624293" y="1428814"/>
            <a:ext cx="6526988" cy="2015638"/>
          </a:xfrm>
          <a:prstGeom prst="rect">
            <a:avLst/>
          </a:prstGeom>
        </p:spPr>
        <p:txBody>
          <a:bodyPr/>
          <a:lstStyle/>
          <a:p>
            <a:r>
              <a:rPr lang="is-IS" sz="1600" dirty="0"/>
              <a:t>Samstarf okkar byggir á þeirri trú að þátttaka kvenna í ákvarðanatöku sé góð fyrir plánetuna. Þessi skýrsla, og sú rannsóknarvinna sem hún byggir á, sýnir skýr tengsl milli þátttöku kvenna í leiðtogahlutverkum og jákvæðra þróunar í umhverfismálum. Með því að mæta þörfum og fjárfesta í þjálfun kvenna, sem og bæta við þjálfun fyrir loftslagsleiðtoga, lyftum við upp sýnileika, leiðtogahæfni og samlegðaráhrifum kvenna í ferðaþjónustu, sem leiðir til sjálfbærari framtíðar fyrir Evrópu.  </a:t>
            </a:r>
          </a:p>
          <a:p>
            <a:r>
              <a:rPr lang="is-IS" sz="1600" dirty="0"/>
              <a:t>Með því að deila sérstæðu sjónarhorni okkar og styrkleikum, mun fræðsluefni </a:t>
            </a:r>
            <a:r>
              <a:rPr lang="is-IS" sz="1600" dirty="0" err="1"/>
              <a:t>We</a:t>
            </a:r>
            <a:r>
              <a:rPr lang="is-IS" sz="1600" dirty="0"/>
              <a:t> </a:t>
            </a:r>
            <a:r>
              <a:rPr lang="is-IS" sz="1600" dirty="0" err="1"/>
              <a:t>Lead</a:t>
            </a:r>
            <a:r>
              <a:rPr lang="is-IS" sz="1600" dirty="0"/>
              <a:t> verkefnisins hafa meira gildi í ólíkum aðstæðum heldur en ef sjónarhornið væri þrengra og byggt á ákveðinni forskrift.  </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23</a:t>
            </a:fld>
            <a:endParaRPr lang="fr-CA" dirty="0"/>
          </a:p>
        </p:txBody>
      </p:sp>
      <p:grpSp>
        <p:nvGrpSpPr>
          <p:cNvPr id="16" name="Group 15">
            <a:extLst>
              <a:ext uri="{FF2B5EF4-FFF2-40B4-BE49-F238E27FC236}">
                <a16:creationId xmlns:a16="http://schemas.microsoft.com/office/drawing/2014/main" id="{81F8307E-0E00-A170-996B-1C543E09B8C6}"/>
              </a:ext>
            </a:extLst>
          </p:cNvPr>
          <p:cNvGrpSpPr/>
          <p:nvPr/>
        </p:nvGrpSpPr>
        <p:grpSpPr>
          <a:xfrm>
            <a:off x="5053485" y="5132128"/>
            <a:ext cx="2319051" cy="643455"/>
            <a:chOff x="2619486" y="4425156"/>
            <a:chExt cx="3844814" cy="1066800"/>
          </a:xfrm>
        </p:grpSpPr>
        <p:pic>
          <p:nvPicPr>
            <p:cNvPr id="8" name="Picture 7">
              <a:extLst>
                <a:ext uri="{FF2B5EF4-FFF2-40B4-BE49-F238E27FC236}">
                  <a16:creationId xmlns:a16="http://schemas.microsoft.com/office/drawing/2014/main" id="{5559C437-B083-7401-6723-0C66787FB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6000" y="4425156"/>
              <a:ext cx="965202" cy="1028700"/>
            </a:xfrm>
            <a:prstGeom prst="rect">
              <a:avLst/>
            </a:prstGeom>
          </p:spPr>
        </p:pic>
        <p:pic>
          <p:nvPicPr>
            <p:cNvPr id="9" name="Picture 8">
              <a:extLst>
                <a:ext uri="{FF2B5EF4-FFF2-40B4-BE49-F238E27FC236}">
                  <a16:creationId xmlns:a16="http://schemas.microsoft.com/office/drawing/2014/main" id="{1A697B02-C260-BC00-8DDB-1ACCD0ED90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9486" y="4463256"/>
              <a:ext cx="965201" cy="990600"/>
            </a:xfrm>
            <a:prstGeom prst="rect">
              <a:avLst/>
            </a:prstGeom>
          </p:spPr>
        </p:pic>
        <p:pic>
          <p:nvPicPr>
            <p:cNvPr id="10" name="Picture 9">
              <a:extLst>
                <a:ext uri="{FF2B5EF4-FFF2-40B4-BE49-F238E27FC236}">
                  <a16:creationId xmlns:a16="http://schemas.microsoft.com/office/drawing/2014/main" id="{109E1FCD-5CD7-64DB-A4D3-E1B1591A85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6015" y="4475955"/>
              <a:ext cx="965202" cy="923405"/>
            </a:xfrm>
            <a:prstGeom prst="rect">
              <a:avLst/>
            </a:prstGeom>
          </p:spPr>
        </p:pic>
        <p:pic>
          <p:nvPicPr>
            <p:cNvPr id="11" name="Picture 10">
              <a:extLst>
                <a:ext uri="{FF2B5EF4-FFF2-40B4-BE49-F238E27FC236}">
                  <a16:creationId xmlns:a16="http://schemas.microsoft.com/office/drawing/2014/main" id="{662208BC-C702-FE42-4E0D-421E6B1957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0930" y="4463256"/>
              <a:ext cx="1073370" cy="1028700"/>
            </a:xfrm>
            <a:prstGeom prst="rect">
              <a:avLst/>
            </a:prstGeom>
          </p:spPr>
        </p:pic>
      </p:grpSp>
      <p:pic>
        <p:nvPicPr>
          <p:cNvPr id="12" name="Picture 11">
            <a:hlinkClick r:id="rId6"/>
            <a:extLst>
              <a:ext uri="{FF2B5EF4-FFF2-40B4-BE49-F238E27FC236}">
                <a16:creationId xmlns:a16="http://schemas.microsoft.com/office/drawing/2014/main" id="{E7C971D1-D220-E757-1C4D-3B55D650E25D}"/>
              </a:ext>
            </a:extLst>
          </p:cNvPr>
          <p:cNvPicPr>
            <a:picLocks noChangeAspect="1"/>
          </p:cNvPicPr>
          <p:nvPr/>
        </p:nvPicPr>
        <p:blipFill>
          <a:blip r:embed="rId7"/>
          <a:stretch>
            <a:fillRect/>
          </a:stretch>
        </p:blipFill>
        <p:spPr>
          <a:xfrm>
            <a:off x="515712" y="6817538"/>
            <a:ext cx="1869245" cy="929666"/>
          </a:xfrm>
          <a:prstGeom prst="rect">
            <a:avLst/>
          </a:prstGeom>
        </p:spPr>
      </p:pic>
      <p:pic>
        <p:nvPicPr>
          <p:cNvPr id="15" name="Picture 14">
            <a:hlinkClick r:id="rId8"/>
            <a:extLst>
              <a:ext uri="{FF2B5EF4-FFF2-40B4-BE49-F238E27FC236}">
                <a16:creationId xmlns:a16="http://schemas.microsoft.com/office/drawing/2014/main" id="{EB09EE2C-36F3-3E67-B0A5-DD5C1A51F609}"/>
              </a:ext>
            </a:extLst>
          </p:cNvPr>
          <p:cNvPicPr>
            <a:picLocks noChangeAspect="1"/>
          </p:cNvPicPr>
          <p:nvPr/>
        </p:nvPicPr>
        <p:blipFill rotWithShape="1">
          <a:blip r:embed="rId9"/>
          <a:srcRect l="6522" t="21980" r="7229" b="10499"/>
          <a:stretch/>
        </p:blipFill>
        <p:spPr>
          <a:xfrm>
            <a:off x="2760855" y="6739421"/>
            <a:ext cx="2080601" cy="1085899"/>
          </a:xfrm>
          <a:prstGeom prst="rect">
            <a:avLst/>
          </a:prstGeom>
        </p:spPr>
      </p:pic>
      <p:pic>
        <p:nvPicPr>
          <p:cNvPr id="17" name="Picture 16">
            <a:hlinkClick r:id="rId10"/>
            <a:extLst>
              <a:ext uri="{FF2B5EF4-FFF2-40B4-BE49-F238E27FC236}">
                <a16:creationId xmlns:a16="http://schemas.microsoft.com/office/drawing/2014/main" id="{CAEE0FBA-7022-656A-A39F-788C3B7010E8}"/>
              </a:ext>
            </a:extLst>
          </p:cNvPr>
          <p:cNvPicPr>
            <a:picLocks noChangeAspect="1"/>
          </p:cNvPicPr>
          <p:nvPr/>
        </p:nvPicPr>
        <p:blipFill>
          <a:blip r:embed="rId11"/>
          <a:stretch>
            <a:fillRect/>
          </a:stretch>
        </p:blipFill>
        <p:spPr>
          <a:xfrm>
            <a:off x="2861978" y="8483121"/>
            <a:ext cx="2012788" cy="995778"/>
          </a:xfrm>
          <a:prstGeom prst="rect">
            <a:avLst/>
          </a:prstGeom>
        </p:spPr>
      </p:pic>
      <p:pic>
        <p:nvPicPr>
          <p:cNvPr id="18" name="Picture 17">
            <a:hlinkClick r:id="rId12"/>
            <a:extLst>
              <a:ext uri="{FF2B5EF4-FFF2-40B4-BE49-F238E27FC236}">
                <a16:creationId xmlns:a16="http://schemas.microsoft.com/office/drawing/2014/main" id="{74E09F60-F092-A511-13D7-3614182E9A86}"/>
              </a:ext>
            </a:extLst>
          </p:cNvPr>
          <p:cNvPicPr>
            <a:picLocks noChangeAspect="1"/>
          </p:cNvPicPr>
          <p:nvPr/>
        </p:nvPicPr>
        <p:blipFill>
          <a:blip r:embed="rId13"/>
          <a:stretch>
            <a:fillRect/>
          </a:stretch>
        </p:blipFill>
        <p:spPr>
          <a:xfrm>
            <a:off x="515712" y="8644480"/>
            <a:ext cx="2012789" cy="673059"/>
          </a:xfrm>
          <a:prstGeom prst="rect">
            <a:avLst/>
          </a:prstGeom>
        </p:spPr>
      </p:pic>
      <p:pic>
        <p:nvPicPr>
          <p:cNvPr id="19" name="Picture 18">
            <a:hlinkClick r:id="rId14"/>
            <a:extLst>
              <a:ext uri="{FF2B5EF4-FFF2-40B4-BE49-F238E27FC236}">
                <a16:creationId xmlns:a16="http://schemas.microsoft.com/office/drawing/2014/main" id="{A1B98872-C9EA-FDE4-6FEC-18420E2D075C}"/>
              </a:ext>
            </a:extLst>
          </p:cNvPr>
          <p:cNvPicPr>
            <a:picLocks noChangeAspect="1"/>
          </p:cNvPicPr>
          <p:nvPr/>
        </p:nvPicPr>
        <p:blipFill>
          <a:blip r:embed="rId15"/>
          <a:stretch>
            <a:fillRect/>
          </a:stretch>
        </p:blipFill>
        <p:spPr>
          <a:xfrm>
            <a:off x="5222910" y="8487615"/>
            <a:ext cx="1905000" cy="885825"/>
          </a:xfrm>
          <a:prstGeom prst="rect">
            <a:avLst/>
          </a:prstGeom>
        </p:spPr>
      </p:pic>
    </p:spTree>
    <p:extLst>
      <p:ext uri="{BB962C8B-B14F-4D97-AF65-F5344CB8AC3E}">
        <p14:creationId xmlns:p14="http://schemas.microsoft.com/office/powerpoint/2010/main" val="13901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dirty="0">
                <a:hlinkClick r:id="rId2"/>
              </a:rPr>
              <a:t>www.</a:t>
            </a:r>
            <a:r>
              <a:rPr lang="en-US" b="1" dirty="0">
                <a:solidFill>
                  <a:srgbClr val="F15B2A"/>
                </a:solidFill>
                <a:hlinkClick r:id="rId2"/>
              </a:rPr>
              <a:t>weleadproject.</a:t>
            </a:r>
            <a:r>
              <a:rPr lang="en-US" dirty="0">
                <a:hlinkClick r:id="rId2"/>
              </a:rPr>
              <a:t>eu</a:t>
            </a:r>
            <a:endParaRPr lang="en-US" dirty="0"/>
          </a:p>
          <a:p>
            <a:endParaRPr lang="en-US" dirty="0"/>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921556" cy="941262"/>
          </a:xfrm>
        </p:spPr>
        <p:txBody>
          <a:bodyPr/>
          <a:lstStyle/>
          <a:p>
            <a:r>
              <a:rPr lang="is-IS" dirty="0"/>
              <a:t>Fylgdu okkur á samfélagsmiðlum</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hlinkClick r:id="rId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hlinkClick r:id="rId4"/>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3086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6" name="Graphic 25" descr="World with solid fill">
            <a:hlinkClick r:id="rId2"/>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953" y="7882457"/>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749567-4D23-818F-0406-16DE3E654749}"/>
              </a:ext>
            </a:extLst>
          </p:cNvPr>
          <p:cNvSpPr>
            <a:spLocks noGrp="1"/>
          </p:cNvSpPr>
          <p:nvPr>
            <p:ph type="body" sz="quarter" idx="32"/>
          </p:nvPr>
        </p:nvSpPr>
        <p:spPr>
          <a:xfrm>
            <a:off x="533513" y="6787427"/>
            <a:ext cx="6526988" cy="3605674"/>
          </a:xfrm>
        </p:spPr>
        <p:txBody>
          <a:bodyPr lIns="91440" tIns="45720" rIns="91440" bIns="45720" numCol="2" spcCol="288000" anchor="t">
            <a:noAutofit/>
          </a:bodyPr>
          <a:lstStyle/>
          <a:p>
            <a:r>
              <a:rPr lang="is-IS" sz="1200" dirty="0"/>
              <a:t>Markmið þessarar skýrslu er að skapa traustan þekkingargrunn fyrir </a:t>
            </a:r>
            <a:r>
              <a:rPr lang="is-IS" sz="1200" dirty="0" err="1"/>
              <a:t>Erasmus</a:t>
            </a:r>
            <a:r>
              <a:rPr lang="is-IS" sz="1200" dirty="0"/>
              <a:t>+ verkefnið </a:t>
            </a:r>
            <a:r>
              <a:rPr lang="is-IS" sz="1200" b="1" dirty="0" err="1"/>
              <a:t>We</a:t>
            </a:r>
            <a:r>
              <a:rPr lang="is-IS" sz="1200" b="1" dirty="0"/>
              <a:t> </a:t>
            </a:r>
            <a:r>
              <a:rPr lang="is-IS" sz="1200" b="1" dirty="0" err="1"/>
              <a:t>Lead</a:t>
            </a:r>
            <a:r>
              <a:rPr lang="is-IS" sz="1200" dirty="0"/>
              <a:t>, </a:t>
            </a:r>
            <a:r>
              <a:rPr lang="is-IS" sz="1200" dirty="0" err="1"/>
              <a:t>Women</a:t>
            </a:r>
            <a:r>
              <a:rPr lang="is-IS" sz="1200" dirty="0"/>
              <a:t> </a:t>
            </a:r>
            <a:r>
              <a:rPr lang="is-IS" sz="1200" dirty="0" err="1"/>
              <a:t>Leadership</a:t>
            </a:r>
            <a:r>
              <a:rPr lang="is-IS" sz="1200" dirty="0"/>
              <a:t> </a:t>
            </a:r>
            <a:r>
              <a:rPr lang="is-IS" sz="1200" dirty="0" err="1"/>
              <a:t>in</a:t>
            </a:r>
            <a:r>
              <a:rPr lang="is-IS" sz="1200" dirty="0"/>
              <a:t> </a:t>
            </a:r>
            <a:r>
              <a:rPr lang="is-IS" sz="1200" dirty="0" err="1"/>
              <a:t>Tourism</a:t>
            </a:r>
            <a:r>
              <a:rPr lang="is-IS" sz="1200" dirty="0"/>
              <a:t>, </a:t>
            </a:r>
            <a:r>
              <a:rPr lang="is-IS" sz="1200" dirty="0" err="1"/>
              <a:t>Leisure</a:t>
            </a:r>
            <a:r>
              <a:rPr lang="is-IS" sz="1200" dirty="0"/>
              <a:t> &amp; </a:t>
            </a:r>
            <a:r>
              <a:rPr lang="is-IS" sz="1200" dirty="0" err="1"/>
              <a:t>Hospitality</a:t>
            </a:r>
            <a:r>
              <a:rPr lang="is-IS" sz="1200" dirty="0"/>
              <a:t> til að nota sem upphafspunkt fyrir kennsluefni sem einnig verður hluti af </a:t>
            </a:r>
            <a:r>
              <a:rPr lang="is-IS" sz="1200" b="1" dirty="0" err="1"/>
              <a:t>We</a:t>
            </a:r>
            <a:r>
              <a:rPr lang="is-IS" sz="1200" b="1" dirty="0"/>
              <a:t> </a:t>
            </a:r>
            <a:r>
              <a:rPr lang="is-IS" sz="1200" b="1" dirty="0" err="1"/>
              <a:t>Lead</a:t>
            </a:r>
            <a:r>
              <a:rPr lang="is-IS" sz="1200" b="1" dirty="0"/>
              <a:t> </a:t>
            </a:r>
            <a:r>
              <a:rPr lang="is-IS" sz="1200" dirty="0"/>
              <a:t>verkefninu. Skýrslan er aðallega skrifborðs-rannsókn, þar sem öll hugtök og viðfangsefni eru sett fram og útskýrt hvernig þau tengjast.  Hér er kynntur hugmyndafræðilegur rammi þar sem tengsl milli leiðtogafræða, kynjajafnréttis, ferðaþjónustu og loftslagsbreytinga eru skoðuð. Skýrslunni fylgir rit þar sem bestu venjur eru dregnar fram í gegn um frásagnir af konum sem gegna leiðtogahlutverki í ferðaþjónustu.</a:t>
            </a:r>
          </a:p>
          <a:p>
            <a:endParaRPr lang="is-IS" sz="1200" dirty="0"/>
          </a:p>
          <a:p>
            <a:r>
              <a:rPr lang="is-IS" sz="1200" dirty="0">
                <a:latin typeface="Calibri"/>
                <a:ea typeface="Calibri"/>
                <a:cs typeface="Calibri"/>
              </a:rPr>
              <a:t>Samkvæmt upplýsingum frá Stofnun Sameinuðu þjóðanna um </a:t>
            </a:r>
            <a:r>
              <a:rPr lang="is-IS" sz="1200" dirty="0" err="1">
                <a:latin typeface="Calibri"/>
                <a:ea typeface="Calibri"/>
                <a:cs typeface="Calibri"/>
              </a:rPr>
              <a:t>alþjóðaferðaþjónstu</a:t>
            </a:r>
            <a:r>
              <a:rPr lang="is-IS" sz="1200" dirty="0">
                <a:latin typeface="Calibri"/>
                <a:ea typeface="Calibri"/>
                <a:cs typeface="Calibri"/>
              </a:rPr>
              <a:t> (UN World </a:t>
            </a:r>
            <a:r>
              <a:rPr lang="is-IS" sz="1200" dirty="0" err="1">
                <a:latin typeface="Calibri"/>
                <a:ea typeface="Calibri"/>
                <a:cs typeface="Calibri"/>
              </a:rPr>
              <a:t>Tourism</a:t>
            </a:r>
            <a:r>
              <a:rPr lang="is-IS" sz="1200" dirty="0">
                <a:latin typeface="Calibri"/>
                <a:ea typeface="Calibri"/>
                <a:cs typeface="Calibri"/>
              </a:rPr>
              <a:t> Organization, WTO), þá eru konur um 54 prósent vinnuafls í ferðaþjónustu alþjóðlega en fá yfirleitt 10-15% lægri laun en karlar í sambærilegum störfum. </a:t>
            </a:r>
            <a:r>
              <a:rPr lang="is-IS" sz="1200" dirty="0" err="1">
                <a:latin typeface="Calibri"/>
                <a:ea typeface="Calibri"/>
                <a:cs typeface="Calibri"/>
              </a:rPr>
              <a:t>Ennfremur</a:t>
            </a:r>
            <a:r>
              <a:rPr lang="is-IS" sz="1200" dirty="0">
                <a:latin typeface="Calibri"/>
                <a:ea typeface="Calibri"/>
                <a:cs typeface="Calibri"/>
              </a:rPr>
              <a:t>, þegar kemur að stjórnunarstöðum, er hlutfall kvenna mun lægra, eða nær 25%, og oft mest í störfum sem tengjast mannauðsmálum, frekar en t.d. markaðsetningu eða fjármáladeildum (World </a:t>
            </a:r>
            <a:r>
              <a:rPr lang="is-IS" sz="1200" dirty="0" err="1">
                <a:latin typeface="Calibri"/>
                <a:ea typeface="Calibri"/>
                <a:cs typeface="Calibri"/>
              </a:rPr>
              <a:t>Tourism</a:t>
            </a:r>
            <a:r>
              <a:rPr lang="is-IS" sz="1200" dirty="0">
                <a:latin typeface="Calibri"/>
                <a:ea typeface="Calibri"/>
                <a:cs typeface="Calibri"/>
              </a:rPr>
              <a:t> Organization, 2019). </a:t>
            </a:r>
            <a:endParaRPr lang="is-IS" sz="1200" dirty="0">
              <a:ea typeface="Calibri"/>
            </a:endParaRPr>
          </a:p>
          <a:p>
            <a:endParaRPr lang="is-IS" sz="1200" dirty="0"/>
          </a:p>
          <a:p>
            <a:r>
              <a:rPr lang="is-IS" sz="1200" dirty="0">
                <a:latin typeface="Calibri"/>
                <a:ea typeface="Calibri"/>
                <a:cs typeface="Calibri"/>
              </a:rPr>
              <a:t>Konur í leiðtogahlutverkum innan ferðaþjónustu er því viðfangsefni sem þarfnast athygli út frá jafnréttissjónarmiðum en málefnið verður jafnvel enn mikilvægara sé það sett í víðara samhengi við sjálfbæra ferðaþjónustu. Það felur í sér að bæta umhverfisvíddinni við, áskorunum sem tengjast loftslagsbreytingum og hvernig geirinn geti færst í átt að loftslagsvænni ferðaþjónustu. Niðurstöður rannsókna benda til þess að konur sem hópur séu meðvitaðri um umhverfismál en karlar sem hópur (Sand, 2022).</a:t>
            </a:r>
            <a:r>
              <a:rPr lang="is-IS" sz="1200" dirty="0">
                <a:highlight>
                  <a:srgbClr val="FFFF00"/>
                </a:highlight>
                <a:latin typeface="Calibri"/>
                <a:ea typeface="Calibri"/>
                <a:cs typeface="Calibri"/>
              </a:rPr>
              <a:t> </a:t>
            </a:r>
            <a:endParaRPr lang="is-IS" sz="1200" dirty="0">
              <a:highlight>
                <a:srgbClr val="FFFF00"/>
              </a:highlight>
              <a:ea typeface="Calibri"/>
            </a:endParaRPr>
          </a:p>
        </p:txBody>
      </p:sp>
      <p:sp>
        <p:nvSpPr>
          <p:cNvPr id="3" name="Text Placeholder 2">
            <a:extLst>
              <a:ext uri="{FF2B5EF4-FFF2-40B4-BE49-F238E27FC236}">
                <a16:creationId xmlns:a16="http://schemas.microsoft.com/office/drawing/2014/main" id="{D62C6B61-1CDB-B80A-6066-3F8573002200}"/>
              </a:ext>
            </a:extLst>
          </p:cNvPr>
          <p:cNvSpPr>
            <a:spLocks noGrp="1"/>
          </p:cNvSpPr>
          <p:nvPr>
            <p:ph type="body" sz="quarter" idx="33"/>
          </p:nvPr>
        </p:nvSpPr>
        <p:spPr>
          <a:xfrm>
            <a:off x="489613" y="5377074"/>
            <a:ext cx="6570888" cy="1019720"/>
          </a:xfrm>
        </p:spPr>
        <p:txBody>
          <a:bodyPr/>
          <a:lstStyle/>
          <a:p>
            <a:r>
              <a:rPr lang="en-US" dirty="0"/>
              <a:t>1. </a:t>
            </a:r>
            <a:r>
              <a:rPr lang="en-US" dirty="0" err="1"/>
              <a:t>Inngangur</a:t>
            </a:r>
            <a:endParaRPr lang="en-US" dirty="0"/>
          </a:p>
          <a:p>
            <a:endParaRPr lang="en-IE" dirty="0"/>
          </a:p>
        </p:txBody>
      </p:sp>
      <p:sp>
        <p:nvSpPr>
          <p:cNvPr id="4" name="Text Placeholder 3">
            <a:extLst>
              <a:ext uri="{FF2B5EF4-FFF2-40B4-BE49-F238E27FC236}">
                <a16:creationId xmlns:a16="http://schemas.microsoft.com/office/drawing/2014/main" id="{8B722877-0EB9-86EB-B3EA-B6FDBA880066}"/>
              </a:ext>
            </a:extLst>
          </p:cNvPr>
          <p:cNvSpPr>
            <a:spLocks noGrp="1"/>
          </p:cNvSpPr>
          <p:nvPr>
            <p:ph type="body" sz="quarter" idx="34"/>
          </p:nvPr>
        </p:nvSpPr>
        <p:spPr>
          <a:xfrm>
            <a:off x="533513" y="5948087"/>
            <a:ext cx="6526988" cy="803838"/>
          </a:xfrm>
        </p:spPr>
        <p:txBody>
          <a:bodyPr/>
          <a:lstStyle/>
          <a:p>
            <a:r>
              <a:rPr lang="is-IS" sz="1600" dirty="0"/>
              <a:t>Hvers vegna skiptir máli að konur gegni leiðtogahlutverkum í sjálfbærri ferðaþjónustu? Hvernig getur kynjajafnvægi í stjórnunarstöðum stuðlað að ábyrgari og loftslagsvænni hegðun  innan geirans?  </a:t>
            </a:r>
          </a:p>
          <a:p>
            <a:endParaRPr lang="en-US" sz="1600" dirty="0"/>
          </a:p>
          <a:p>
            <a:endParaRPr lang="en-US" sz="1600" dirty="0"/>
          </a:p>
          <a:p>
            <a:endParaRPr lang="en-IE" sz="1600" dirty="0"/>
          </a:p>
        </p:txBody>
      </p:sp>
      <p:pic>
        <p:nvPicPr>
          <p:cNvPr id="10" name="Picture Placeholder 9" descr="Person standing on top of a mountain">
            <a:extLst>
              <a:ext uri="{FF2B5EF4-FFF2-40B4-BE49-F238E27FC236}">
                <a16:creationId xmlns:a16="http://schemas.microsoft.com/office/drawing/2014/main" id="{AE3B6380-8D3D-33EB-736E-896E1F255F2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8364" r="25765"/>
          <a:stretch/>
        </p:blipFill>
        <p:spPr>
          <a:xfrm>
            <a:off x="4258320" y="9307"/>
            <a:ext cx="3541182" cy="6432523"/>
          </a:xfrm>
        </p:spPr>
      </p:pic>
      <p:sp>
        <p:nvSpPr>
          <p:cNvPr id="8" name="Slide Number Placeholder 7">
            <a:extLst>
              <a:ext uri="{FF2B5EF4-FFF2-40B4-BE49-F238E27FC236}">
                <a16:creationId xmlns:a16="http://schemas.microsoft.com/office/drawing/2014/main" id="{52489C86-C5B6-226D-638A-786BBFEE6088}"/>
              </a:ext>
            </a:extLst>
          </p:cNvPr>
          <p:cNvSpPr>
            <a:spLocks noGrp="1"/>
          </p:cNvSpPr>
          <p:nvPr>
            <p:ph type="sldNum" sz="quarter" idx="4"/>
          </p:nvPr>
        </p:nvSpPr>
        <p:spPr/>
        <p:txBody>
          <a:bodyPr/>
          <a:lstStyle/>
          <a:p>
            <a:fld id="{9C527BFA-2C0E-4CEC-B6A5-913A56FEF4B4}" type="slidenum">
              <a:rPr lang="fr-CA" smtClean="0"/>
              <a:pPr/>
              <a:t>3</a:t>
            </a:fld>
            <a:endParaRPr lang="fr-CA" dirty="0"/>
          </a:p>
        </p:txBody>
      </p:sp>
    </p:spTree>
    <p:extLst>
      <p:ext uri="{BB962C8B-B14F-4D97-AF65-F5344CB8AC3E}">
        <p14:creationId xmlns:p14="http://schemas.microsoft.com/office/powerpoint/2010/main" val="31936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623320" y="2365915"/>
            <a:ext cx="6526988" cy="4251889"/>
          </a:xfrm>
          <a:prstGeom prst="rect">
            <a:avLst/>
          </a:prstGeom>
        </p:spPr>
        <p:txBody>
          <a:bodyPr numCol="2"/>
          <a:lstStyle/>
          <a:p>
            <a:r>
              <a:rPr lang="is-IS" sz="1200" dirty="0"/>
              <a:t>Ferðaþjónusta sem atvinnugrein tengist öllum 17 heimsmarkmiðunum sem Allsherjarþing Sameinuðu þjóðanna samþykkti árið 2015  (United Nations, </a:t>
            </a:r>
            <a:r>
              <a:rPr lang="is-IS" sz="1200" dirty="0" err="1"/>
              <a:t>n.d</a:t>
            </a:r>
            <a:r>
              <a:rPr lang="is-IS" sz="1200" dirty="0"/>
              <a:t>.) og getur haft bæði jákvæð og neikvæð áhrif á þessi markmið. Sjálfbær ferðaþjónusta er sú tegund ferðamennsku sem lágmarkar neikvæð áhrif á samfélag og umhverfi og nýtir til fulls tækifæri til að vera afl fyrir jákvæðar breytingar. Eða eins og hún er skilgreind af Alþjóðaferðamálastofnuninni (WTO): “Ferðaþjónusta sem  tekur fullt tillit til efnahags-, samfélags- og umhverfisáhrifa til skemmri og lengri tíma og uppfyllir þarfir gesta, atvinnugreinarinnar, umhverfisins og </a:t>
            </a:r>
            <a:r>
              <a:rPr lang="is-IS" sz="1200" dirty="0" err="1"/>
              <a:t>heima-fólks</a:t>
            </a:r>
            <a:r>
              <a:rPr lang="is-IS" sz="1200" dirty="0"/>
              <a:t>” (World </a:t>
            </a:r>
            <a:r>
              <a:rPr lang="is-IS" sz="1200" dirty="0" err="1"/>
              <a:t>Tourism</a:t>
            </a:r>
            <a:r>
              <a:rPr lang="is-IS" sz="1200" dirty="0"/>
              <a:t> Organization, </a:t>
            </a:r>
            <a:r>
              <a:rPr lang="is-IS" sz="1200" dirty="0" err="1"/>
              <a:t>n.d</a:t>
            </a:r>
            <a:r>
              <a:rPr lang="is-IS" sz="1200" dirty="0"/>
              <a:t>.).</a:t>
            </a:r>
          </a:p>
          <a:p>
            <a:r>
              <a:rPr lang="is-IS" sz="1200" dirty="0"/>
              <a:t>Sjálfbær ferðaþjónusta gerist ekki sjálfkrafa. Við þurfum öfluga leiðtoga með skýra sýn. Og við þurfum leiðtoga með fjölbreytilegan bakgrunn.  Við þurfum leiðtoga sem skilja öll þau flóknu ferli sem tengjast sjálfbærri þróun, eru tilbúnir að ögra ríkjandi hugmyndafræði og koma inn í geirann með öðruvísi hæfni en leiðtogar fortíðar.    Við þurfum leiðtoga sem koma úr mismunandi áttum og tilheyra ólíkum hópum.  </a:t>
            </a:r>
          </a:p>
          <a:p>
            <a:r>
              <a:rPr lang="is-IS" sz="1200" dirty="0"/>
              <a:t>Mikilvægur þáttur í fjölbreytileika meðal leiðtoga í ferðaþjónustu er kynjahlutfall. Konur eru meira en helmingur vinnuafls í ferðaþjónustu en hlutfall kvenna í efsta lagi stjórnunar innan atvinnugreinarinnar er mun lægra. Fjölgun kvenna í leiðtogahlutverkum í ferðaþjónustu er mikilvægt bæði frá jafnréttissjónarmiði og vegna sjálfbærnimarkmiða, þar sem sýnt hefur verið fram á að jafnara hlutfall kynja í ákvörðunartöku eykur meðvitund um málefni sem tengjast sjálfbærni, þar með talið loftslagsbreytingum, og leiðir til umhverfisvænni reksturs (</a:t>
            </a:r>
            <a:r>
              <a:rPr lang="is-IS" sz="1200" dirty="0" err="1"/>
              <a:t>Altunbas</a:t>
            </a:r>
            <a:r>
              <a:rPr lang="is-IS" sz="1200" dirty="0"/>
              <a:t>, 2021; Sand, 2022).</a:t>
            </a:r>
          </a:p>
          <a:p>
            <a:r>
              <a:rPr lang="is-IS" sz="1200" dirty="0"/>
              <a:t>Mynd 1 sýnir með myndrænum hætti tengslin á milli heimsmarkmiðanna, sjálfbærrar ferðaþjónustu, kenninga um forystu og mikilvægi þess að konur gegni leiðtogahlutverki í greininni.  </a:t>
            </a:r>
          </a:p>
          <a:p>
            <a:endParaRPr lang="is-I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778471"/>
          </a:xfrm>
          <a:prstGeom prst="rect">
            <a:avLst/>
          </a:prstGeom>
        </p:spPr>
        <p:txBody>
          <a:bodyPr/>
          <a:lstStyle/>
          <a:p>
            <a:r>
              <a:rPr lang="en-US" dirty="0"/>
              <a:t>2. Fræðilegur </a:t>
            </a:r>
            <a:r>
              <a:rPr lang="en-US" dirty="0" err="1"/>
              <a:t>rammi</a:t>
            </a:r>
            <a:endParaRPr lang="en-US" dirty="0"/>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34571" y="1512684"/>
            <a:ext cx="6526988" cy="853231"/>
          </a:xfrm>
          <a:prstGeom prst="rect">
            <a:avLst/>
          </a:prstGeom>
        </p:spPr>
        <p:txBody>
          <a:bodyPr/>
          <a:lstStyle/>
          <a:p>
            <a:r>
              <a:rPr lang="is-IS" sz="1600" dirty="0"/>
              <a:t>Sjálfbær ferðaþjónusta er sú tegund ferðamennsku sem lágmarkar neikvæð áhrif á samfélag og umhverfi og nýtir til fulls tækifæri til að vera afl fyrir jákvæðar breytingar</a:t>
            </a:r>
            <a:r>
              <a:rPr lang="en-US" sz="1600" dirty="0"/>
              <a:t>.</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8" name="TextBox 7">
            <a:extLst>
              <a:ext uri="{FF2B5EF4-FFF2-40B4-BE49-F238E27FC236}">
                <a16:creationId xmlns:a16="http://schemas.microsoft.com/office/drawing/2014/main" id="{3A012D92-6A4C-13C9-9804-0B655E09E2C8}"/>
              </a:ext>
            </a:extLst>
          </p:cNvPr>
          <p:cNvSpPr txBox="1"/>
          <p:nvPr/>
        </p:nvSpPr>
        <p:spPr>
          <a:xfrm>
            <a:off x="667316" y="6750105"/>
            <a:ext cx="5663764" cy="523220"/>
          </a:xfrm>
          <a:prstGeom prst="rect">
            <a:avLst/>
          </a:prstGeom>
          <a:noFill/>
        </p:spPr>
        <p:txBody>
          <a:bodyPr wrap="square" rtlCol="0">
            <a:spAutoFit/>
          </a:bodyPr>
          <a:lstStyle/>
          <a:p>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Mynd</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1: </a:t>
            </a:r>
            <a:r>
              <a:rPr lang="is-IS" sz="1400" i="1" dirty="0" err="1">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We</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a:t>
            </a:r>
            <a:r>
              <a:rPr lang="is-IS" sz="1400" i="1" dirty="0" err="1">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Lead</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 </a:t>
            </a:r>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Hugmyndafræðilegur rammi</a:t>
            </a:r>
            <a:endPar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endParaRPr>
          </a:p>
          <a:p>
            <a:endParaRPr lang="is-IS" sz="1400" dirty="0">
              <a:solidFill>
                <a:srgbClr val="90278E"/>
              </a:solidFill>
            </a:endParaRPr>
          </a:p>
        </p:txBody>
      </p:sp>
      <p:graphicFrame>
        <p:nvGraphicFramePr>
          <p:cNvPr id="9" name="Table 9">
            <a:extLst>
              <a:ext uri="{FF2B5EF4-FFF2-40B4-BE49-F238E27FC236}">
                <a16:creationId xmlns:a16="http://schemas.microsoft.com/office/drawing/2014/main" id="{D22CCC03-3AD1-9C49-6DC0-4D0090006543}"/>
              </a:ext>
            </a:extLst>
          </p:cNvPr>
          <p:cNvGraphicFramePr>
            <a:graphicFrameLocks noGrp="1"/>
          </p:cNvGraphicFramePr>
          <p:nvPr>
            <p:extLst>
              <p:ext uri="{D42A27DB-BD31-4B8C-83A1-F6EECF244321}">
                <p14:modId xmlns:p14="http://schemas.microsoft.com/office/powerpoint/2010/main" val="3106893421"/>
              </p:ext>
            </p:extLst>
          </p:nvPr>
        </p:nvGraphicFramePr>
        <p:xfrm>
          <a:off x="667316" y="7119552"/>
          <a:ext cx="6438995" cy="3433523"/>
        </p:xfrm>
        <a:graphic>
          <a:graphicData uri="http://schemas.openxmlformats.org/drawingml/2006/table">
            <a:tbl>
              <a:tblPr firstRow="1" bandRow="1">
                <a:tableStyleId>{5C22544A-7EE6-4342-B048-85BDC9FD1C3A}</a:tableStyleId>
              </a:tblPr>
              <a:tblGrid>
                <a:gridCol w="6438995">
                  <a:extLst>
                    <a:ext uri="{9D8B030D-6E8A-4147-A177-3AD203B41FA5}">
                      <a16:colId xmlns:a16="http://schemas.microsoft.com/office/drawing/2014/main" val="1913430790"/>
                    </a:ext>
                  </a:extLst>
                </a:gridCol>
              </a:tblGrid>
              <a:tr h="1204650">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4329266"/>
                  </a:ext>
                </a:extLst>
              </a:tr>
              <a:tr h="764498">
                <a:tc>
                  <a:txBody>
                    <a:bodyPr/>
                    <a:lstStyle/>
                    <a:p>
                      <a:pPr algn="ctr"/>
                      <a:r>
                        <a:rPr lang="is-IS" sz="1100" b="1" noProof="0" dirty="0"/>
                        <a:t>Kenningar um forystu og leiðtoga:</a:t>
                      </a:r>
                    </a:p>
                    <a:p>
                      <a:pPr algn="ctr"/>
                      <a:endParaRPr lang="is-IS" sz="500" b="1" noProof="0" dirty="0"/>
                    </a:p>
                    <a:p>
                      <a:pPr algn="ctr"/>
                      <a:r>
                        <a:rPr lang="is-IS" sz="1100" noProof="0" dirty="0">
                          <a:latin typeface="+mj-lt"/>
                        </a:rPr>
                        <a:t>Sjálfbærni og forysta</a:t>
                      </a:r>
                    </a:p>
                    <a:p>
                      <a:pPr algn="ctr"/>
                      <a:r>
                        <a:rPr lang="is-IS" sz="1100" noProof="0" dirty="0">
                          <a:latin typeface="+mj-lt"/>
                        </a:rPr>
                        <a:t>Kyn og forysta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6555111"/>
                  </a:ext>
                </a:extLst>
              </a:tr>
              <a:tr h="1464375">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9176304"/>
                  </a:ext>
                </a:extLst>
              </a:tr>
            </a:tbl>
          </a:graphicData>
        </a:graphic>
      </p:graphicFrame>
      <p:pic>
        <p:nvPicPr>
          <p:cNvPr id="10" name="Picture 9">
            <a:extLst>
              <a:ext uri="{FF2B5EF4-FFF2-40B4-BE49-F238E27FC236}">
                <a16:creationId xmlns:a16="http://schemas.microsoft.com/office/drawing/2014/main" id="{69647D73-228D-BA90-0E08-F5A884076667}"/>
              </a:ext>
            </a:extLst>
          </p:cNvPr>
          <p:cNvPicPr>
            <a:picLocks noChangeAspect="1"/>
          </p:cNvPicPr>
          <p:nvPr/>
        </p:nvPicPr>
        <p:blipFill>
          <a:blip r:embed="rId2"/>
          <a:stretch>
            <a:fillRect/>
          </a:stretch>
        </p:blipFill>
        <p:spPr>
          <a:xfrm>
            <a:off x="813771" y="7203480"/>
            <a:ext cx="1210023" cy="1096209"/>
          </a:xfrm>
          <a:prstGeom prst="rect">
            <a:avLst/>
          </a:prstGeom>
        </p:spPr>
      </p:pic>
      <p:sp>
        <p:nvSpPr>
          <p:cNvPr id="11" name="TextBox 10">
            <a:extLst>
              <a:ext uri="{FF2B5EF4-FFF2-40B4-BE49-F238E27FC236}">
                <a16:creationId xmlns:a16="http://schemas.microsoft.com/office/drawing/2014/main" id="{3C63885A-C358-CD66-D48D-624ACC2F619C}"/>
              </a:ext>
            </a:extLst>
          </p:cNvPr>
          <p:cNvSpPr txBox="1"/>
          <p:nvPr/>
        </p:nvSpPr>
        <p:spPr>
          <a:xfrm>
            <a:off x="2289364" y="7211389"/>
            <a:ext cx="4715415" cy="883896"/>
          </a:xfrm>
          <a:prstGeom prst="rect">
            <a:avLst/>
          </a:prstGeom>
          <a:noFill/>
        </p:spPr>
        <p:txBody>
          <a:bodyPr wrap="square" rtlCol="0">
            <a:spAutoFit/>
          </a:bodyPr>
          <a:lstStyle/>
          <a:p>
            <a:pPr>
              <a:lnSpc>
                <a:spcPct val="107000"/>
              </a:lnSpc>
              <a:spcAft>
                <a:spcPts val="8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Sjálfbær ferðamennska</a:t>
            </a:r>
            <a:endParaRPr lang="is-IS" sz="1100" dirty="0">
              <a:effectLst/>
              <a:latin typeface="Calibri" panose="020F0502020204030204" pitchFamily="34" charset="0"/>
              <a:ea typeface="Calibri" panose="020F0502020204030204" pitchFamily="34" charset="0"/>
              <a:cs typeface="Times New Roman" panose="02020603050405020304" pitchFamily="18" charset="0"/>
            </a:endParaRPr>
          </a:p>
          <a:p>
            <a:r>
              <a:rPr lang="is-IS" sz="1100" dirty="0">
                <a:effectLst/>
                <a:latin typeface="Calibri Light" panose="020F0302020204030204" pitchFamily="34" charset="0"/>
                <a:ea typeface="Calibri" panose="020F0502020204030204" pitchFamily="34" charset="0"/>
              </a:rPr>
              <a:t>Ferðaþjónusta sem tekur fullt tillit til efnahags-, samfélags- og umhverfisáhrifa til skemmri og lengri tíma og uppfyllir þarfir gesta, atvinnugreinarinnar, umhverfisins og heimafólks.  </a:t>
            </a:r>
            <a:endParaRPr lang="is-IS" sz="1100" dirty="0"/>
          </a:p>
        </p:txBody>
      </p:sp>
      <p:sp>
        <p:nvSpPr>
          <p:cNvPr id="12" name="TextBox 11">
            <a:extLst>
              <a:ext uri="{FF2B5EF4-FFF2-40B4-BE49-F238E27FC236}">
                <a16:creationId xmlns:a16="http://schemas.microsoft.com/office/drawing/2014/main" id="{CD29A8C9-EAEC-9664-44D6-58F148C36469}"/>
              </a:ext>
            </a:extLst>
          </p:cNvPr>
          <p:cNvSpPr txBox="1"/>
          <p:nvPr/>
        </p:nvSpPr>
        <p:spPr>
          <a:xfrm>
            <a:off x="1873683" y="9108358"/>
            <a:ext cx="1847417" cy="1277273"/>
          </a:xfrm>
          <a:prstGeom prst="rect">
            <a:avLst/>
          </a:prstGeom>
          <a:noFill/>
        </p:spPr>
        <p:txBody>
          <a:bodyPr wrap="square" rtlCol="0">
            <a:spAutoFit/>
          </a:bodyPr>
          <a:lstStyle/>
          <a:p>
            <a:r>
              <a:rPr lang="is-IS" sz="1100" b="1" dirty="0"/>
              <a:t>Markmið 5.5</a:t>
            </a:r>
          </a:p>
          <a:p>
            <a:r>
              <a:rPr lang="is-IS" sz="1100" dirty="0">
                <a:latin typeface="+mj-lt"/>
              </a:rPr>
              <a:t>Tryggja fulla þátttöku kvenna og jöfn tækifæri þeirra að vera leiðtogar á öllum stigum ákvörðunartöku  innan stjórnmála, í atvinnulífi og opinberri stjórnsýslu.  </a:t>
            </a:r>
          </a:p>
        </p:txBody>
      </p:sp>
      <p:sp>
        <p:nvSpPr>
          <p:cNvPr id="15" name="TextBox 14">
            <a:extLst>
              <a:ext uri="{FF2B5EF4-FFF2-40B4-BE49-F238E27FC236}">
                <a16:creationId xmlns:a16="http://schemas.microsoft.com/office/drawing/2014/main" id="{83EBB0AA-54F4-30B1-DB5B-C811FC361FFB}"/>
              </a:ext>
            </a:extLst>
          </p:cNvPr>
          <p:cNvSpPr txBox="1"/>
          <p:nvPr/>
        </p:nvSpPr>
        <p:spPr>
          <a:xfrm>
            <a:off x="4597912" y="9172676"/>
            <a:ext cx="2662339" cy="1217000"/>
          </a:xfrm>
          <a:prstGeom prst="rect">
            <a:avLst/>
          </a:prstGeom>
          <a:noFill/>
        </p:spPr>
        <p:txBody>
          <a:bodyPr wrap="square" rtlCol="0">
            <a:spAutoFit/>
          </a:bodyPr>
          <a:lstStyle/>
          <a:p>
            <a:pPr>
              <a:lnSpc>
                <a:spcPct val="107000"/>
              </a:lnSpc>
              <a:spcAft>
                <a:spcPts val="6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Markmið 13.1</a:t>
            </a:r>
            <a:r>
              <a:rPr lang="is-IS" sz="1100" dirty="0">
                <a:effectLst/>
                <a:latin typeface="Calibri" panose="020F0502020204030204" pitchFamily="34" charset="0"/>
                <a:ea typeface="Calibri" panose="020F0502020204030204" pitchFamily="34" charset="0"/>
                <a:cs typeface="Times New Roman" panose="02020603050405020304" pitchFamily="18" charset="0"/>
              </a:rPr>
              <a:t>: </a:t>
            </a:r>
            <a:r>
              <a:rPr lang="is-IS" sz="1100" dirty="0">
                <a:effectLst/>
                <a:latin typeface="Calibri Light" panose="020F0302020204030204" pitchFamily="34" charset="0"/>
                <a:ea typeface="Calibri" panose="020F0502020204030204" pitchFamily="34" charset="0"/>
                <a:cs typeface="Times New Roman" panose="02020603050405020304" pitchFamily="18" charset="0"/>
              </a:rPr>
              <a:t>Styrkja viðnámsþrótt</a:t>
            </a:r>
          </a:p>
          <a:p>
            <a:pPr>
              <a:lnSpc>
                <a:spcPct val="107000"/>
              </a:lnSpc>
              <a:spcAft>
                <a:spcPts val="6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Markmið 13.2</a:t>
            </a:r>
            <a:r>
              <a:rPr lang="is-IS" sz="1100" dirty="0">
                <a:effectLst/>
                <a:latin typeface="Calibri" panose="020F0502020204030204" pitchFamily="34" charset="0"/>
                <a:ea typeface="Calibri" panose="020F0502020204030204" pitchFamily="34" charset="0"/>
                <a:cs typeface="Times New Roman" panose="02020603050405020304" pitchFamily="18" charset="0"/>
              </a:rPr>
              <a:t> </a:t>
            </a:r>
            <a:r>
              <a:rPr lang="is-IS" sz="1100" dirty="0">
                <a:latin typeface="Calibri Light" panose="020F0302020204030204" pitchFamily="34" charset="0"/>
                <a:ea typeface="Calibri" panose="020F0502020204030204" pitchFamily="34" charset="0"/>
                <a:cs typeface="Times New Roman" panose="02020603050405020304" pitchFamily="18" charset="0"/>
              </a:rPr>
              <a:t>Samþætta loftslagsaðgerðir við stefnumótun og skipulag </a:t>
            </a:r>
            <a:r>
              <a:rPr lang="is-IS" sz="1100" dirty="0">
                <a:effectLst/>
                <a:latin typeface="Calibri Light" panose="020F0302020204030204" pitchFamily="34" charset="0"/>
                <a:ea typeface="Calibri" panose="020F0502020204030204" pitchFamily="34" charset="0"/>
                <a:cs typeface="Times New Roman" panose="02020603050405020304" pitchFamily="18" charset="0"/>
              </a:rPr>
              <a:t> </a:t>
            </a:r>
            <a:endParaRPr lang="is-I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is-IS" sz="1100" b="1" dirty="0">
                <a:effectLst/>
                <a:latin typeface="Calibri" panose="020F0502020204030204" pitchFamily="34" charset="0"/>
                <a:ea typeface="Calibri" panose="020F0502020204030204" pitchFamily="34" charset="0"/>
                <a:cs typeface="Times New Roman" panose="02020603050405020304" pitchFamily="18" charset="0"/>
              </a:rPr>
              <a:t>Markmið 13.3</a:t>
            </a:r>
            <a:r>
              <a:rPr lang="is-IS" sz="1100" dirty="0">
                <a:effectLst/>
                <a:latin typeface="Calibri" panose="020F0502020204030204" pitchFamily="34" charset="0"/>
                <a:ea typeface="Calibri" panose="020F0502020204030204" pitchFamily="34" charset="0"/>
                <a:cs typeface="Times New Roman" panose="02020603050405020304" pitchFamily="18" charset="0"/>
              </a:rPr>
              <a:t> </a:t>
            </a:r>
            <a:r>
              <a:rPr lang="is-IS" sz="1100" dirty="0">
                <a:latin typeface="Calibri Light" panose="020F0302020204030204" pitchFamily="34" charset="0"/>
                <a:ea typeface="Calibri Light" panose="020F0302020204030204" pitchFamily="34" charset="0"/>
                <a:cs typeface="Calibri Light" panose="020F0302020204030204" pitchFamily="34" charset="0"/>
              </a:rPr>
              <a:t>Efla</a:t>
            </a:r>
            <a:r>
              <a:rPr lang="is-IS" sz="1100" dirty="0">
                <a:effectLst/>
                <a:latin typeface="Calibri Light" panose="020F0302020204030204" pitchFamily="34" charset="0"/>
                <a:ea typeface="Calibri Light" panose="020F0302020204030204" pitchFamily="34" charset="0"/>
                <a:cs typeface="Calibri Light" panose="020F0302020204030204" pitchFamily="34" charset="0"/>
              </a:rPr>
              <a:t> þekkingu og hæfni</a:t>
            </a:r>
          </a:p>
          <a:p>
            <a:endParaRPr lang="is-IS" sz="1100" dirty="0"/>
          </a:p>
        </p:txBody>
      </p:sp>
      <p:pic>
        <p:nvPicPr>
          <p:cNvPr id="16" name="Picture 15">
            <a:extLst>
              <a:ext uri="{FF2B5EF4-FFF2-40B4-BE49-F238E27FC236}">
                <a16:creationId xmlns:a16="http://schemas.microsoft.com/office/drawing/2014/main" id="{30717696-0270-B45C-8FB9-53123DB4B38F}"/>
              </a:ext>
            </a:extLst>
          </p:cNvPr>
          <p:cNvPicPr>
            <a:picLocks noChangeAspect="1"/>
          </p:cNvPicPr>
          <p:nvPr/>
        </p:nvPicPr>
        <p:blipFill>
          <a:blip r:embed="rId3"/>
          <a:stretch>
            <a:fillRect/>
          </a:stretch>
        </p:blipFill>
        <p:spPr>
          <a:xfrm>
            <a:off x="3647676" y="9292920"/>
            <a:ext cx="950236" cy="950236"/>
          </a:xfrm>
          <a:prstGeom prst="rect">
            <a:avLst/>
          </a:prstGeom>
        </p:spPr>
      </p:pic>
      <p:pic>
        <p:nvPicPr>
          <p:cNvPr id="17" name="Picture 16">
            <a:extLst>
              <a:ext uri="{FF2B5EF4-FFF2-40B4-BE49-F238E27FC236}">
                <a16:creationId xmlns:a16="http://schemas.microsoft.com/office/drawing/2014/main" id="{13BA4EC4-2424-E253-AC24-BD514F98E3B4}"/>
              </a:ext>
            </a:extLst>
          </p:cNvPr>
          <p:cNvPicPr>
            <a:picLocks noChangeAspect="1"/>
          </p:cNvPicPr>
          <p:nvPr/>
        </p:nvPicPr>
        <p:blipFill>
          <a:blip r:embed="rId4"/>
          <a:stretch>
            <a:fillRect/>
          </a:stretch>
        </p:blipFill>
        <p:spPr>
          <a:xfrm>
            <a:off x="813771" y="9292920"/>
            <a:ext cx="950236" cy="95023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6A671-6940-1254-735F-40E2F72B9F58}"/>
              </a:ext>
            </a:extLst>
          </p:cNvPr>
          <p:cNvSpPr>
            <a:spLocks noGrp="1"/>
          </p:cNvSpPr>
          <p:nvPr>
            <p:ph type="body" sz="quarter" idx="32"/>
          </p:nvPr>
        </p:nvSpPr>
        <p:spPr>
          <a:xfrm>
            <a:off x="556522" y="6536045"/>
            <a:ext cx="6526988" cy="3422653"/>
          </a:xfrm>
        </p:spPr>
        <p:txBody>
          <a:bodyPr/>
          <a:lstStyle/>
          <a:p>
            <a:pPr>
              <a:lnSpc>
                <a:spcPct val="107000"/>
              </a:lnSpc>
              <a:spcAft>
                <a:spcPts val="800"/>
              </a:spcAft>
            </a:pPr>
            <a:r>
              <a:rPr lang="is-IS" sz="1200" b="1" i="1" dirty="0">
                <a:latin typeface="Calibri Light" panose="020F0302020204030204" pitchFamily="34" charset="0"/>
                <a:ea typeface="Calibri" panose="020F0502020204030204" pitchFamily="34" charset="0"/>
                <a:cs typeface="Times New Roman" panose="02020603050405020304" pitchFamily="18" charset="0"/>
              </a:rPr>
              <a:t>Hefðbundnar leiðtogakenningar</a:t>
            </a:r>
            <a:endParaRPr lang="is-I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s-IS" sz="1200" dirty="0">
                <a:effectLst/>
                <a:latin typeface="+mn-lt"/>
                <a:ea typeface="Calibri" panose="020F0502020204030204" pitchFamily="34" charset="0"/>
                <a:cs typeface="Times New Roman" panose="02020603050405020304" pitchFamily="18" charset="0"/>
              </a:rPr>
              <a:t>Fyrstu kenningar um forystu beindust að eiginleikum leiðtogans og lögðu áherslu á leiðtogahæfni sem eitthvað sem byggði á einstökum eiginleikum óvenjulegra einstaklinga.  Kenningin um stórmenni (The Great Man </a:t>
            </a:r>
            <a:r>
              <a:rPr lang="is-IS" sz="1200" dirty="0" err="1">
                <a:effectLst/>
                <a:latin typeface="+mn-lt"/>
                <a:ea typeface="Calibri" panose="020F0502020204030204" pitchFamily="34" charset="0"/>
                <a:cs typeface="Times New Roman" panose="02020603050405020304" pitchFamily="18" charset="0"/>
              </a:rPr>
              <a:t>Theory</a:t>
            </a:r>
            <a:r>
              <a:rPr lang="is-IS" sz="1200" dirty="0">
                <a:effectLst/>
                <a:latin typeface="+mn-lt"/>
                <a:ea typeface="Calibri" panose="020F0502020204030204" pitchFamily="34" charset="0"/>
                <a:cs typeface="Times New Roman" panose="02020603050405020304" pitchFamily="18" charset="0"/>
              </a:rPr>
              <a:t>) er sennilega sú kenning sem leggur áherslu á tiltekna eiginleika sem hefur haft mest áhrif. Kenningin, eins og nafnið ber með sér, leggur áherslu á jákvæða eiginleika sem oftast eru tengdir karlmönnum og karlmennsku, eins og líkamlegur styrkur, hugrekki og </a:t>
            </a:r>
            <a:r>
              <a:rPr lang="is-IS" sz="1200" dirty="0" err="1">
                <a:effectLst/>
                <a:latin typeface="+mn-lt"/>
                <a:ea typeface="Calibri" panose="020F0502020204030204" pitchFamily="34" charset="0"/>
                <a:cs typeface="Times New Roman" panose="02020603050405020304" pitchFamily="18" charset="0"/>
              </a:rPr>
              <a:t>dirfsku</a:t>
            </a:r>
            <a:r>
              <a:rPr lang="is-IS" sz="1200" dirty="0">
                <a:effectLst/>
                <a:latin typeface="+mn-lt"/>
                <a:ea typeface="Calibri" panose="020F0502020204030204" pitchFamily="34" charset="0"/>
                <a:cs typeface="Times New Roman" panose="02020603050405020304" pitchFamily="18" charset="0"/>
              </a:rPr>
              <a:t> í ákvarðanatöku. Síðar dró úr þessari áherslu á mikilvægi eiginleika leiðtoga og kenningar sem </a:t>
            </a:r>
            <a:r>
              <a:rPr lang="is-IS" sz="1200" dirty="0">
                <a:latin typeface="+mn-lt"/>
                <a:ea typeface="Calibri" panose="020F0502020204030204" pitchFamily="34" charset="0"/>
                <a:cs typeface="Times New Roman" panose="02020603050405020304" pitchFamily="18" charset="0"/>
              </a:rPr>
              <a:t>beindu sjónum að hegðun komu fram á sjónarsviðið. Hegðunarkenningar horfa meira til hæfni en eiginleika, sem gefur til kynna að það að vera leiðtogi sé eitthvað sem sé hægt að læra</a:t>
            </a:r>
            <a:r>
              <a:rPr lang="is-IS" sz="1200" dirty="0">
                <a:effectLst/>
                <a:latin typeface="+mn-lt"/>
                <a:ea typeface="Calibri" panose="020F0502020204030204" pitchFamily="34" charset="0"/>
                <a:cs typeface="Times New Roman" panose="02020603050405020304" pitchFamily="18" charset="0"/>
              </a:rPr>
              <a:t>  (</a:t>
            </a:r>
            <a:r>
              <a:rPr lang="is-IS" sz="1200" dirty="0" err="1">
                <a:effectLst/>
                <a:latin typeface="+mn-lt"/>
                <a:ea typeface="Calibri" panose="020F0502020204030204" pitchFamily="34" charset="0"/>
                <a:cs typeface="Times New Roman" panose="02020603050405020304" pitchFamily="18" charset="0"/>
              </a:rPr>
              <a:t>Deshwal</a:t>
            </a:r>
            <a:r>
              <a:rPr lang="is-IS" sz="1200" dirty="0">
                <a:effectLst/>
                <a:latin typeface="+mn-lt"/>
                <a:ea typeface="Calibri" panose="020F0502020204030204" pitchFamily="34" charset="0"/>
                <a:cs typeface="Times New Roman" panose="02020603050405020304" pitchFamily="18" charset="0"/>
              </a:rPr>
              <a:t> &amp; </a:t>
            </a:r>
            <a:r>
              <a:rPr lang="is-IS" sz="1200" dirty="0" err="1">
                <a:effectLst/>
                <a:latin typeface="+mn-lt"/>
                <a:ea typeface="Calibri" panose="020F0502020204030204" pitchFamily="34" charset="0"/>
                <a:cs typeface="Times New Roman" panose="02020603050405020304" pitchFamily="18" charset="0"/>
              </a:rPr>
              <a:t>Mohd</a:t>
            </a:r>
            <a:r>
              <a:rPr lang="is-IS" sz="1200" dirty="0">
                <a:effectLst/>
                <a:latin typeface="+mn-lt"/>
                <a:ea typeface="Calibri" panose="020F0502020204030204" pitchFamily="34" charset="0"/>
                <a:cs typeface="Times New Roman" panose="02020603050405020304" pitchFamily="18" charset="0"/>
              </a:rPr>
              <a:t>, 2020).</a:t>
            </a:r>
          </a:p>
          <a:p>
            <a:pPr>
              <a:lnSpc>
                <a:spcPct val="107000"/>
              </a:lnSpc>
              <a:spcAft>
                <a:spcPts val="800"/>
              </a:spcAft>
            </a:pPr>
            <a:endParaRPr lang="is-IS"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is-IS" sz="1200" dirty="0">
              <a:latin typeface="+mn-lt"/>
              <a:ea typeface="Calibri" panose="020F0502020204030204" pitchFamily="34" charset="0"/>
              <a:cs typeface="Times New Roman" panose="02020603050405020304" pitchFamily="18" charset="0"/>
            </a:endParaRPr>
          </a:p>
          <a:p>
            <a:pPr>
              <a:lnSpc>
                <a:spcPct val="107000"/>
              </a:lnSpc>
              <a:spcAft>
                <a:spcPts val="800"/>
              </a:spcAft>
            </a:pPr>
            <a:r>
              <a:rPr lang="is-IS" sz="1200" dirty="0">
                <a:effectLst/>
                <a:latin typeface="+mn-lt"/>
                <a:ea typeface="Calibri" panose="020F0502020204030204" pitchFamily="34" charset="0"/>
                <a:cs typeface="Times New Roman" panose="02020603050405020304" pitchFamily="18" charset="0"/>
              </a:rPr>
              <a:t>Í b</a:t>
            </a:r>
            <a:r>
              <a:rPr lang="is-IS" sz="1200" dirty="0">
                <a:latin typeface="+mn-lt"/>
                <a:ea typeface="Calibri" panose="020F0502020204030204" pitchFamily="34" charset="0"/>
                <a:cs typeface="Times New Roman" panose="02020603050405020304" pitchFamily="18" charset="0"/>
              </a:rPr>
              <a:t>áðum tilvikum er þó sjónum beint að einstaklingum sem leiðtogum. Með tímanum hafa hins vegar fjölbreytilegri kenningar þróast, sem horfa meira til aðstæðna og samhengis, til forystu sem ferlis og til tengslanna sem eru milli leiðtoga og þeirra sem fylgja. Umbreytandi forysta (e. </a:t>
            </a:r>
            <a:r>
              <a:rPr lang="is-IS" sz="1200" dirty="0" err="1">
                <a:effectLst/>
                <a:latin typeface="+mn-lt"/>
                <a:ea typeface="Calibri" panose="020F0502020204030204" pitchFamily="34" charset="0"/>
                <a:cs typeface="Times New Roman" panose="02020603050405020304" pitchFamily="18" charset="0"/>
              </a:rPr>
              <a:t>Transformational</a:t>
            </a:r>
            <a:r>
              <a:rPr lang="is-IS" sz="1200" dirty="0">
                <a:effectLst/>
                <a:latin typeface="+mn-lt"/>
                <a:ea typeface="Calibri" panose="020F0502020204030204" pitchFamily="34" charset="0"/>
                <a:cs typeface="Times New Roman" panose="02020603050405020304" pitchFamily="18" charset="0"/>
              </a:rPr>
              <a:t> </a:t>
            </a:r>
            <a:r>
              <a:rPr lang="is-IS" sz="1200" dirty="0" err="1">
                <a:effectLst/>
                <a:latin typeface="+mn-lt"/>
                <a:ea typeface="Calibri" panose="020F0502020204030204" pitchFamily="34" charset="0"/>
                <a:cs typeface="Times New Roman" panose="02020603050405020304" pitchFamily="18" charset="0"/>
              </a:rPr>
              <a:t>leadership</a:t>
            </a:r>
            <a:r>
              <a:rPr lang="is-IS" sz="1200" dirty="0">
                <a:effectLst/>
                <a:latin typeface="+mn-lt"/>
                <a:ea typeface="Calibri" panose="020F0502020204030204" pitchFamily="34" charset="0"/>
                <a:cs typeface="Times New Roman" panose="02020603050405020304" pitchFamily="18" charset="0"/>
              </a:rPr>
              <a:t>) og einlæg forysta (e. </a:t>
            </a:r>
            <a:r>
              <a:rPr lang="is-IS" sz="1200" dirty="0" err="1">
                <a:effectLst/>
                <a:latin typeface="+mn-lt"/>
                <a:ea typeface="Calibri" panose="020F0502020204030204" pitchFamily="34" charset="0"/>
                <a:cs typeface="Times New Roman" panose="02020603050405020304" pitchFamily="18" charset="0"/>
              </a:rPr>
              <a:t>authentic</a:t>
            </a:r>
            <a:r>
              <a:rPr lang="is-IS" sz="1200" dirty="0">
                <a:effectLst/>
                <a:latin typeface="+mn-lt"/>
                <a:ea typeface="Calibri" panose="020F0502020204030204" pitchFamily="34" charset="0"/>
                <a:cs typeface="Times New Roman" panose="02020603050405020304" pitchFamily="18" charset="0"/>
              </a:rPr>
              <a:t> </a:t>
            </a:r>
            <a:r>
              <a:rPr lang="is-IS" sz="1200" dirty="0" err="1">
                <a:effectLst/>
                <a:latin typeface="+mn-lt"/>
                <a:ea typeface="Calibri" panose="020F0502020204030204" pitchFamily="34" charset="0"/>
                <a:cs typeface="Times New Roman" panose="02020603050405020304" pitchFamily="18" charset="0"/>
              </a:rPr>
              <a:t>leadership</a:t>
            </a:r>
            <a:r>
              <a:rPr lang="is-IS" sz="1200" dirty="0">
                <a:effectLst/>
                <a:latin typeface="+mn-lt"/>
                <a:ea typeface="Calibri" panose="020F0502020204030204" pitchFamily="34" charset="0"/>
                <a:cs typeface="Times New Roman" panose="02020603050405020304" pitchFamily="18" charset="0"/>
              </a:rPr>
              <a:t>) setja athyglina á hlutverk leiðtogans að veita innblástur og hvernig hann eða hún getur haft jákvæð, valdeflandi áhrif á fylgjendur sína.   Frá þessum </a:t>
            </a:r>
            <a:r>
              <a:rPr lang="is-IS" sz="1200" dirty="0">
                <a:latin typeface="+mn-lt"/>
                <a:ea typeface="Calibri" panose="020F0502020204030204" pitchFamily="34" charset="0"/>
                <a:cs typeface="Times New Roman" panose="02020603050405020304" pitchFamily="18" charset="0"/>
              </a:rPr>
              <a:t>hugmyndum hafa einnig sprottið upp leiðtogakenningar sem horfa til siðfræði og þjónandi forystu </a:t>
            </a:r>
            <a:r>
              <a:rPr lang="is-IS" sz="1200" dirty="0">
                <a:effectLst/>
                <a:latin typeface="+mn-lt"/>
                <a:ea typeface="Calibri" panose="020F0502020204030204" pitchFamily="34" charset="0"/>
                <a:cs typeface="Times New Roman" panose="02020603050405020304" pitchFamily="18" charset="0"/>
              </a:rPr>
              <a:t>(</a:t>
            </a:r>
            <a:r>
              <a:rPr lang="is-IS" sz="1200" dirty="0" err="1">
                <a:effectLst/>
                <a:latin typeface="+mn-lt"/>
                <a:ea typeface="Calibri" panose="020F0502020204030204" pitchFamily="34" charset="0"/>
                <a:cs typeface="Times New Roman" panose="02020603050405020304" pitchFamily="18" charset="0"/>
              </a:rPr>
              <a:t>Deshwal</a:t>
            </a:r>
            <a:r>
              <a:rPr lang="is-IS" sz="1200" dirty="0">
                <a:effectLst/>
                <a:latin typeface="+mn-lt"/>
                <a:ea typeface="Calibri" panose="020F0502020204030204" pitchFamily="34" charset="0"/>
                <a:cs typeface="Times New Roman" panose="02020603050405020304" pitchFamily="18" charset="0"/>
              </a:rPr>
              <a:t> &amp; </a:t>
            </a:r>
            <a:r>
              <a:rPr lang="is-IS" sz="1200" dirty="0" err="1">
                <a:effectLst/>
                <a:latin typeface="+mn-lt"/>
                <a:ea typeface="Calibri" panose="020F0502020204030204" pitchFamily="34" charset="0"/>
                <a:cs typeface="Times New Roman" panose="02020603050405020304" pitchFamily="18" charset="0"/>
              </a:rPr>
              <a:t>Mohd</a:t>
            </a:r>
            <a:r>
              <a:rPr lang="is-IS" sz="1200" dirty="0">
                <a:effectLst/>
                <a:latin typeface="+mn-lt"/>
                <a:ea typeface="Calibri" panose="020F0502020204030204" pitchFamily="34" charset="0"/>
                <a:cs typeface="Times New Roman" panose="02020603050405020304" pitchFamily="18" charset="0"/>
              </a:rPr>
              <a:t>, 2020). Þó kyn </a:t>
            </a:r>
            <a:r>
              <a:rPr lang="is-IS" sz="1200" dirty="0">
                <a:latin typeface="+mn-lt"/>
                <a:ea typeface="Calibri" panose="020F0502020204030204" pitchFamily="34" charset="0"/>
                <a:cs typeface="Times New Roman" panose="02020603050405020304" pitchFamily="18" charset="0"/>
              </a:rPr>
              <a:t>og kyngervi sé ekki sérstaklega getið í þessum nýrri kenningum er engu að síður ljóst að þær innihalda þætti sem eru í meiri samhljómi við kvenlæg gildi en raunin var með  </a:t>
            </a:r>
            <a:r>
              <a:rPr lang="is-IS" sz="1200" dirty="0">
                <a:effectLst/>
                <a:latin typeface="+mn-lt"/>
                <a:ea typeface="Calibri" panose="020F0502020204030204" pitchFamily="34" charset="0"/>
                <a:cs typeface="Times New Roman" panose="02020603050405020304" pitchFamily="18" charset="0"/>
              </a:rPr>
              <a:t> fyrri kenningar </a:t>
            </a:r>
            <a:r>
              <a:rPr lang="is-IS" sz="1200" dirty="0">
                <a:latin typeface="+mn-lt"/>
                <a:ea typeface="Calibri" panose="020F0502020204030204" pitchFamily="34" charset="0"/>
                <a:cs typeface="Times New Roman" panose="02020603050405020304" pitchFamily="18" charset="0"/>
              </a:rPr>
              <a:t>þar sem tilteknir eiginleikar og hegðun voru í forgrunni. </a:t>
            </a:r>
            <a:r>
              <a:rPr lang="is-IS" sz="1200" dirty="0">
                <a:effectLst/>
                <a:latin typeface="+mn-lt"/>
                <a:ea typeface="Calibri" panose="020F0502020204030204" pitchFamily="34" charset="0"/>
                <a:cs typeface="Times New Roman" panose="02020603050405020304" pitchFamily="18" charset="0"/>
              </a:rPr>
              <a:t> </a:t>
            </a:r>
          </a:p>
          <a:p>
            <a:endParaRPr lang="is-IS" sz="1200" dirty="0"/>
          </a:p>
        </p:txBody>
      </p:sp>
      <p:sp>
        <p:nvSpPr>
          <p:cNvPr id="3" name="Text Placeholder 2">
            <a:extLst>
              <a:ext uri="{FF2B5EF4-FFF2-40B4-BE49-F238E27FC236}">
                <a16:creationId xmlns:a16="http://schemas.microsoft.com/office/drawing/2014/main" id="{6274766A-F69A-3C66-8CFF-8823EB266047}"/>
              </a:ext>
            </a:extLst>
          </p:cNvPr>
          <p:cNvSpPr>
            <a:spLocks noGrp="1"/>
          </p:cNvSpPr>
          <p:nvPr>
            <p:ph type="body" sz="quarter" idx="33"/>
          </p:nvPr>
        </p:nvSpPr>
        <p:spPr>
          <a:xfrm>
            <a:off x="534572" y="4921477"/>
            <a:ext cx="6570888" cy="1064757"/>
          </a:xfrm>
        </p:spPr>
        <p:txBody>
          <a:bodyPr/>
          <a:lstStyle/>
          <a:p>
            <a:r>
              <a:rPr lang="en-IE" dirty="0"/>
              <a:t>3. </a:t>
            </a:r>
            <a:r>
              <a:rPr lang="is-IS" dirty="0"/>
              <a:t>Leiðtogakenningar</a:t>
            </a:r>
          </a:p>
        </p:txBody>
      </p:sp>
      <p:sp>
        <p:nvSpPr>
          <p:cNvPr id="4" name="Text Placeholder 3">
            <a:extLst>
              <a:ext uri="{FF2B5EF4-FFF2-40B4-BE49-F238E27FC236}">
                <a16:creationId xmlns:a16="http://schemas.microsoft.com/office/drawing/2014/main" id="{A5DC678A-13B6-17BF-2EEE-C3E4F4AB2D4F}"/>
              </a:ext>
            </a:extLst>
          </p:cNvPr>
          <p:cNvSpPr>
            <a:spLocks noGrp="1"/>
          </p:cNvSpPr>
          <p:nvPr>
            <p:ph type="body" sz="quarter" idx="34"/>
          </p:nvPr>
        </p:nvSpPr>
        <p:spPr>
          <a:xfrm>
            <a:off x="534572" y="5431369"/>
            <a:ext cx="6872068" cy="1522528"/>
          </a:xfrm>
        </p:spPr>
        <p:txBody>
          <a:bodyPr/>
          <a:lstStyle/>
          <a:p>
            <a:pPr algn="l"/>
            <a:r>
              <a:rPr lang="is-IS" sz="1600" dirty="0"/>
              <a:t>Hefðbundnar leiðtogakenningar leggja oft áherslu á eiginleika sem tengjast karlmennsku og sterkum körlum. Nýrri kenningar leggja hins vegar meiri áherslu á mikilvægi mannlegra samskipta, þjónustumiðaða nálgun og sjálfbærni, sem allt eru þættir sem kalla eftir eiginleikum sem eru meira í takt við kvenlæg gildi.  </a:t>
            </a:r>
          </a:p>
        </p:txBody>
      </p:sp>
      <p:pic>
        <p:nvPicPr>
          <p:cNvPr id="8" name="Picture Placeholder 7" descr="Person on busy street">
            <a:extLst>
              <a:ext uri="{FF2B5EF4-FFF2-40B4-BE49-F238E27FC236}">
                <a16:creationId xmlns:a16="http://schemas.microsoft.com/office/drawing/2014/main" id="{DF8B01B3-20E1-917E-E231-8F3B20156767}"/>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78" b="1478"/>
          <a:stretch>
            <a:fillRect/>
          </a:stretch>
        </p:blipFill>
        <p:spPr/>
      </p:pic>
      <p:sp>
        <p:nvSpPr>
          <p:cNvPr id="6" name="Slide Number Placeholder 5">
            <a:extLst>
              <a:ext uri="{FF2B5EF4-FFF2-40B4-BE49-F238E27FC236}">
                <a16:creationId xmlns:a16="http://schemas.microsoft.com/office/drawing/2014/main" id="{D2F3CB97-6653-45E5-BAE7-C8F88761B8D8}"/>
              </a:ext>
            </a:extLst>
          </p:cNvPr>
          <p:cNvSpPr>
            <a:spLocks noGrp="1"/>
          </p:cNvSpPr>
          <p:nvPr>
            <p:ph type="sldNum" sz="quarter" idx="4"/>
          </p:nvPr>
        </p:nvSpPr>
        <p:spPr/>
        <p:txBody>
          <a:bodyPr/>
          <a:lstStyle/>
          <a:p>
            <a:fld id="{9C527BFA-2C0E-4CEC-B6A5-913A56FEF4B4}" type="slidenum">
              <a:rPr lang="fr-CA" smtClean="0"/>
              <a:pPr/>
              <a:t>5</a:t>
            </a:fld>
            <a:endParaRPr lang="fr-CA" dirty="0"/>
          </a:p>
        </p:txBody>
      </p:sp>
    </p:spTree>
    <p:extLst>
      <p:ext uri="{BB962C8B-B14F-4D97-AF65-F5344CB8AC3E}">
        <p14:creationId xmlns:p14="http://schemas.microsoft.com/office/powerpoint/2010/main" val="350926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563F3-29AF-AB3D-358C-E73CC1DC569B}"/>
              </a:ext>
            </a:extLst>
          </p:cNvPr>
          <p:cNvSpPr>
            <a:spLocks noGrp="1"/>
          </p:cNvSpPr>
          <p:nvPr>
            <p:ph type="body" sz="quarter" idx="32"/>
          </p:nvPr>
        </p:nvSpPr>
        <p:spPr>
          <a:xfrm>
            <a:off x="482397" y="5181425"/>
            <a:ext cx="6526988" cy="5471335"/>
          </a:xfrm>
        </p:spPr>
        <p:txBody>
          <a:bodyPr/>
          <a:lstStyle/>
          <a:p>
            <a:r>
              <a:rPr lang="is-IS" sz="1200" b="1" i="1" dirty="0"/>
              <a:t>Sjálfbær forysta</a:t>
            </a:r>
          </a:p>
          <a:p>
            <a:endParaRPr lang="is-IS" sz="800" b="1" i="1" dirty="0"/>
          </a:p>
          <a:p>
            <a:r>
              <a:rPr lang="is-IS" sz="1200" dirty="0"/>
              <a:t>Á sama tíma og vistkreppa plánetunnar dýpkar og þörfin fyrir að færast í átt að sjálfbærari lífsstíl, bæði hvað varðar umhverfismál og samfélagslegt réttlæti, verður meira knýjandi hefur forysta sem ferli til að ná sjálfbærnimarkmiðum fengið sífellt meiri athygli.  Sjálfbær forysta er hugtak sem er oft notað en sjaldnar skilgreint. Hvað nákvæmlega felur sjálfbær forysta í sér og hvernig er þessi leiðtogastíll ólíkur hefðbundnari leiðtogafræðum?  </a:t>
            </a:r>
          </a:p>
          <a:p>
            <a:r>
              <a:rPr lang="is-IS" sz="1200" dirty="0" err="1"/>
              <a:t>McGhee</a:t>
            </a:r>
            <a:r>
              <a:rPr lang="is-IS" sz="1200" dirty="0"/>
              <a:t> &amp; Grant (2017) halda því fram að í gegn um tíðina hafi verið of mikil áhersla í leiðtogafræðum á rökhugsun, tæknihugsun og skrifræði í samfélaginu og innan skipulagsheilda. Þau færa rök fyrir að það hafi verið sterk tengsl milli hefðbundinna leiðtogakenninga og ríkjandi hugmynda um hagkerfið og óheftan hagvöxt, sem er hugmyndafræði sem er að einhverju leyti rótin að ósjálfbærum aðgerðum. Þessi hefðbundna nálgun hefur lítið rými fyrir siðferðislegar vangaveltur, tilfinningar og innsæi, sem eru allt grundvallarþættir í okkar mannlegu tilveru. </a:t>
            </a:r>
            <a:r>
              <a:rPr lang="is-IS" sz="1200" dirty="0" err="1"/>
              <a:t>McGhee</a:t>
            </a:r>
            <a:r>
              <a:rPr lang="is-IS" sz="1200" dirty="0"/>
              <a:t> &amp; Grant telja að það sé þörf á djúpstæðri viðhorfsbreytingu sem muni leiða til umfangsmikilla breytinga á samfélagslegri uppbyggingu. </a:t>
            </a:r>
          </a:p>
          <a:p>
            <a:endParaRPr lang="is-IS" sz="1200" dirty="0"/>
          </a:p>
          <a:p>
            <a:endParaRPr lang="is-IS" sz="800" dirty="0"/>
          </a:p>
          <a:p>
            <a:r>
              <a:rPr lang="is-IS" sz="1200" dirty="0"/>
              <a:t>Hvers konar forystu þurfum við til að hvetja til þessarar breytinga á gildum? Hvaðan munu slíkir leiðtogar koma?  </a:t>
            </a:r>
          </a:p>
          <a:p>
            <a:r>
              <a:rPr lang="is-IS" sz="1200" dirty="0" err="1"/>
              <a:t>McGhee</a:t>
            </a:r>
            <a:r>
              <a:rPr lang="is-IS" sz="1200" dirty="0"/>
              <a:t> &amp; Grant (2017) efast í skrifum sínum um hvort rétt sé að leggja svona mikla áherslu á einstaklinginn, hvort sem um er að ræða hefðbundnar áherslur á eiginleika leiðtogans eða nýrri kenningar sem horfa til leiðtoga sem leiða breytingarferli og eru góðar fyrirmyndir. Í staðinn benda þeir á mikilvægi þess að horfa á forystu sem ferli eða aðgerðir þar sem leiðtogahlutverkið skiptist milli hópmeðlima og sjónum er beint að samskiptum allra innan hópsins. Þau hafna hetjuímyndinni en horfa í staðinn til sameiginlegrar forystu þar sem allir hafa rödd.  </a:t>
            </a:r>
            <a:r>
              <a:rPr lang="is-IS" sz="1200" b="1" dirty="0"/>
              <a:t>Sjálfbær forysta snýst um að skapa rými sem er nærandi fyrir ferli þar sem hópurinn vinnur saman að aðgerðum sem miða að meiri sjálfbærni. </a:t>
            </a:r>
            <a:r>
              <a:rPr lang="is-IS" sz="1200" dirty="0"/>
              <a:t>Þessi nálgun er meðvituð um sjálfbærni sem flókið viðfangsefni þar sem allir hlutar kerfisins þurfa að vinna saman.  Samskipti, að vinna með hópum og að næra tengslanet eru grunnurinn að slíkri sameiginlegri forystu.  </a:t>
            </a:r>
          </a:p>
          <a:p>
            <a:endParaRPr lang="is-IS" sz="1200" dirty="0"/>
          </a:p>
        </p:txBody>
      </p:sp>
      <p:sp>
        <p:nvSpPr>
          <p:cNvPr id="5" name="Text Placeholder 4">
            <a:extLst>
              <a:ext uri="{FF2B5EF4-FFF2-40B4-BE49-F238E27FC236}">
                <a16:creationId xmlns:a16="http://schemas.microsoft.com/office/drawing/2014/main" id="{B5722C96-499A-747F-0163-4D8BFCD47574}"/>
              </a:ext>
            </a:extLst>
          </p:cNvPr>
          <p:cNvSpPr>
            <a:spLocks noGrp="1"/>
          </p:cNvSpPr>
          <p:nvPr>
            <p:ph type="body" sz="quarter" idx="17"/>
          </p:nvPr>
        </p:nvSpPr>
        <p:spPr>
          <a:xfrm>
            <a:off x="300264" y="1124702"/>
            <a:ext cx="3933599" cy="2289739"/>
          </a:xfrm>
        </p:spPr>
        <p:txBody>
          <a:bodyPr/>
          <a:lstStyle/>
          <a:p>
            <a:r>
              <a:rPr lang="is-IS" b="0" i="1" dirty="0"/>
              <a:t>Sjálfbær forysta snýst um að nálgast stjórnun með ábyrgum hætti, að við dokum við og hugsum um  þau áhrif sem aðgerðir okkar hafa á samfélagið og umhverfið í víðara samhengi.   </a:t>
            </a:r>
          </a:p>
        </p:txBody>
      </p:sp>
      <p:sp>
        <p:nvSpPr>
          <p:cNvPr id="6" name="Text Placeholder 5">
            <a:extLst>
              <a:ext uri="{FF2B5EF4-FFF2-40B4-BE49-F238E27FC236}">
                <a16:creationId xmlns:a16="http://schemas.microsoft.com/office/drawing/2014/main" id="{20D02370-8C7A-CF31-4204-FD3BC57E5F57}"/>
              </a:ext>
            </a:extLst>
          </p:cNvPr>
          <p:cNvSpPr>
            <a:spLocks noGrp="1"/>
          </p:cNvSpPr>
          <p:nvPr>
            <p:ph type="body" sz="quarter" idx="14"/>
          </p:nvPr>
        </p:nvSpPr>
        <p:spPr/>
        <p:txBody>
          <a:bodyPr/>
          <a:lstStyle/>
          <a:p>
            <a:r>
              <a:rPr lang="en-IE" dirty="0" err="1"/>
              <a:t>Dr.</a:t>
            </a:r>
            <a:r>
              <a:rPr lang="en-IE" dirty="0"/>
              <a:t> Jenny Davidson,</a:t>
            </a:r>
          </a:p>
          <a:p>
            <a:r>
              <a:rPr lang="en-IE" dirty="0"/>
              <a:t>Newcastle University Business School.</a:t>
            </a:r>
          </a:p>
        </p:txBody>
      </p:sp>
      <p:pic>
        <p:nvPicPr>
          <p:cNvPr id="12" name="Picture Placeholder 11" descr="Person carrying sunflower">
            <a:extLst>
              <a:ext uri="{FF2B5EF4-FFF2-40B4-BE49-F238E27FC236}">
                <a16:creationId xmlns:a16="http://schemas.microsoft.com/office/drawing/2014/main" id="{70E689A5-92E8-2888-01B4-C430795DCB20}"/>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19624" r="39143"/>
          <a:stretch/>
        </p:blipFill>
        <p:spPr>
          <a:xfrm>
            <a:off x="4233863" y="0"/>
            <a:ext cx="3541712" cy="6432550"/>
          </a:xfrm>
        </p:spPr>
      </p:pic>
      <p:sp>
        <p:nvSpPr>
          <p:cNvPr id="8" name="Slide Number Placeholder 7">
            <a:extLst>
              <a:ext uri="{FF2B5EF4-FFF2-40B4-BE49-F238E27FC236}">
                <a16:creationId xmlns:a16="http://schemas.microsoft.com/office/drawing/2014/main" id="{AA8A9987-9C3C-8DA2-E8B5-287967F1BB1E}"/>
              </a:ext>
            </a:extLst>
          </p:cNvPr>
          <p:cNvSpPr>
            <a:spLocks noGrp="1"/>
          </p:cNvSpPr>
          <p:nvPr>
            <p:ph type="sldNum" sz="quarter" idx="4"/>
          </p:nvPr>
        </p:nvSpPr>
        <p:spPr/>
        <p:txBody>
          <a:bodyPr/>
          <a:lstStyle/>
          <a:p>
            <a:fld id="{9C527BFA-2C0E-4CEC-B6A5-913A56FEF4B4}" type="slidenum">
              <a:rPr lang="fr-CA" smtClean="0"/>
              <a:pPr/>
              <a:t>6</a:t>
            </a:fld>
            <a:endParaRPr lang="fr-CA" dirty="0"/>
          </a:p>
        </p:txBody>
      </p:sp>
    </p:spTree>
    <p:extLst>
      <p:ext uri="{BB962C8B-B14F-4D97-AF65-F5344CB8AC3E}">
        <p14:creationId xmlns:p14="http://schemas.microsoft.com/office/powerpoint/2010/main" val="85791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9A4E8F-AFE9-3ECE-28BF-30D97FB5A294}"/>
              </a:ext>
            </a:extLst>
          </p:cNvPr>
          <p:cNvSpPr>
            <a:spLocks noGrp="1"/>
          </p:cNvSpPr>
          <p:nvPr>
            <p:ph type="body" sz="quarter" idx="32"/>
          </p:nvPr>
        </p:nvSpPr>
        <p:spPr>
          <a:xfrm>
            <a:off x="624293" y="489680"/>
            <a:ext cx="6526988" cy="3807500"/>
          </a:xfrm>
        </p:spPr>
        <p:txBody>
          <a:bodyPr/>
          <a:lstStyle/>
          <a:p>
            <a:r>
              <a:rPr lang="is-IS" sz="1200" b="1" i="1" dirty="0"/>
              <a:t>Kyngervi og forysta</a:t>
            </a:r>
          </a:p>
          <a:p>
            <a:endParaRPr lang="is-IS" sz="800" b="1" i="1" dirty="0"/>
          </a:p>
          <a:p>
            <a:r>
              <a:rPr lang="is-IS" sz="1200" dirty="0"/>
              <a:t>Margir af þeim þáttum sem </a:t>
            </a:r>
            <a:r>
              <a:rPr lang="is-IS" sz="1200" dirty="0" err="1"/>
              <a:t>McGhee</a:t>
            </a:r>
            <a:r>
              <a:rPr lang="is-IS" sz="1200" dirty="0"/>
              <a:t> &amp; Grant leggja áherslu á eru góðum samhljómi við það sem er stundum skilgreint sem kvenlæg gildi, sem eru yfirleitt áberandi hjá kvenleiðtogum heldur en þegar karlar eru einir við stjórnvölinn.  Þó það sé mögulegt fyrir karla að rækta og tjá gildi sem tengjast kvenlægum eiginleikum og konur séu fullkomlega færar um að vera ákveðnar, kappsamar og að tileinka sér karllæg gildi, er líklegra að jafnvægi náist milli kvenlægra og karllægra gilda ef bæði konur og karlar taka að sér stjórnendahlutverk.  </a:t>
            </a:r>
          </a:p>
          <a:p>
            <a:r>
              <a:rPr lang="is-IS" sz="1200" dirty="0"/>
              <a:t>Ástæðan tengist bæði menningarlegum og sögulegum þáttum, sem hafa mótað kyngervi í gegn um tíðina. Í flestum samfélögum er ákveðinni hegðun, tengd hinu kvenlæga, frekar hampað hjá stelpum á meðan strákar fá sterk skilaboð um að hegða sér á þann hátt að það rými vel við það sem teljum vera karllæga eiginleika.  </a:t>
            </a:r>
          </a:p>
          <a:p>
            <a:endParaRPr lang="is-IS" sz="1200" dirty="0"/>
          </a:p>
          <a:p>
            <a:endParaRPr lang="is-IS" sz="800" dirty="0"/>
          </a:p>
          <a:p>
            <a:endParaRPr lang="is-IS" sz="1200" dirty="0"/>
          </a:p>
          <a:p>
            <a:endParaRPr lang="is-IS" sz="1200" dirty="0"/>
          </a:p>
          <a:p>
            <a:endParaRPr lang="is-IS" sz="1200" dirty="0"/>
          </a:p>
          <a:p>
            <a:r>
              <a:rPr lang="is-IS" sz="1200" dirty="0"/>
              <a:t>Þar að auki hafa karllægir eiginleikar verið ráðandi í hinu opinbera rými, sem hefur stuðlað að því að eina leiðin til að vera leiðtogi í stjórnmálum, stjórnsýslu eða viðskiptalífinu sé með því að leggja áherslu á rökhugsun, samkeppni og sífelldan vöxt.  </a:t>
            </a:r>
          </a:p>
          <a:p>
            <a:r>
              <a:rPr lang="is-IS" sz="1200" dirty="0"/>
              <a:t>Síðast en ekki síst, þá er kynjajafnvægi meðal leiðtoga mikilvægt sem einn þáttur í fjölbreytilegri forystu. Fjölbreytni meðal leiðtoga tryggir að mikilvæg málefni gleymist ekki vegna þess að þeir sem eru við stjórnvölinn skorti þekkingu eða reynslu af þessum málefnum í sínu persónulega lífi. Leiðtogateymi þar sem ríkir jafnvægi milli kynja eru líklegri til að veita athygli málefnum sem tengjast kyni sérstaklega, t.d. kynbundnu ofbeldi, heldur en ef leiðtogar eru næstum eingöngu karlkyns. </a:t>
            </a:r>
          </a:p>
          <a:p>
            <a:r>
              <a:rPr lang="is-IS" sz="1200" dirty="0"/>
              <a:t>Enn einn kostur við fjölbreytta forystu er sá að samkvæmt rannsóknum skila leiðtogateymi þar sem er fjölbreytileika bæði hvað varðar kyn og þjóðerni betri fjárhagslega afkomu en fyrirtæki þar sem er meiri einsleitni meðal stjórnenda (Singal, 2014).</a:t>
            </a:r>
          </a:p>
        </p:txBody>
      </p:sp>
      <p:sp>
        <p:nvSpPr>
          <p:cNvPr id="5" name="Slide Number Placeholder 4">
            <a:extLst>
              <a:ext uri="{FF2B5EF4-FFF2-40B4-BE49-F238E27FC236}">
                <a16:creationId xmlns:a16="http://schemas.microsoft.com/office/drawing/2014/main" id="{72391D11-379E-0A64-43AF-F257164F267F}"/>
              </a:ext>
            </a:extLst>
          </p:cNvPr>
          <p:cNvSpPr>
            <a:spLocks noGrp="1"/>
          </p:cNvSpPr>
          <p:nvPr>
            <p:ph type="sldNum" sz="quarter" idx="4"/>
          </p:nvPr>
        </p:nvSpPr>
        <p:spPr/>
        <p:txBody>
          <a:bodyPr/>
          <a:lstStyle/>
          <a:p>
            <a:fld id="{9C527BFA-2C0E-4CEC-B6A5-913A56FEF4B4}" type="slidenum">
              <a:rPr lang="fr-CA" smtClean="0"/>
              <a:pPr/>
              <a:t>7</a:t>
            </a:fld>
            <a:endParaRPr lang="fr-CA" dirty="0"/>
          </a:p>
        </p:txBody>
      </p:sp>
      <p:pic>
        <p:nvPicPr>
          <p:cNvPr id="18" name="Picture 17" descr="Young couple riding bikes">
            <a:extLst>
              <a:ext uri="{FF2B5EF4-FFF2-40B4-BE49-F238E27FC236}">
                <a16:creationId xmlns:a16="http://schemas.microsoft.com/office/drawing/2014/main" id="{A3B8394E-F373-3DF0-4625-E83B299B33DA}"/>
              </a:ext>
            </a:extLst>
          </p:cNvPr>
          <p:cNvPicPr>
            <a:picLocks noChangeAspect="1"/>
          </p:cNvPicPr>
          <p:nvPr/>
        </p:nvPicPr>
        <p:blipFill rotWithShape="1">
          <a:blip r:embed="rId2">
            <a:extLst>
              <a:ext uri="{28A0092B-C50C-407E-A947-70E740481C1C}">
                <a14:useLocalDpi xmlns:a14="http://schemas.microsoft.com/office/drawing/2010/main" val="0"/>
              </a:ext>
            </a:extLst>
          </a:blip>
          <a:srcRect l="27175" t="9008" r="14604"/>
          <a:stretch/>
        </p:blipFill>
        <p:spPr>
          <a:xfrm>
            <a:off x="989352" y="6395533"/>
            <a:ext cx="3747540" cy="4461943"/>
          </a:xfrm>
          <a:prstGeom prst="rect">
            <a:avLst/>
          </a:prstGeom>
        </p:spPr>
      </p:pic>
    </p:spTree>
    <p:extLst>
      <p:ext uri="{BB962C8B-B14F-4D97-AF65-F5344CB8AC3E}">
        <p14:creationId xmlns:p14="http://schemas.microsoft.com/office/powerpoint/2010/main" val="18518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D5CFAAF-07FF-120D-3799-788C529EDE53}"/>
              </a:ext>
            </a:extLst>
          </p:cNvPr>
          <p:cNvSpPr>
            <a:spLocks noGrp="1"/>
          </p:cNvSpPr>
          <p:nvPr>
            <p:ph type="body" sz="quarter" idx="32"/>
          </p:nvPr>
        </p:nvSpPr>
        <p:spPr>
          <a:xfrm>
            <a:off x="559613" y="2711076"/>
            <a:ext cx="6526988" cy="2311047"/>
          </a:xfrm>
        </p:spPr>
        <p:txBody>
          <a:bodyPr/>
          <a:lstStyle/>
          <a:p>
            <a:r>
              <a:rPr lang="is-IS" sz="1200" dirty="0"/>
              <a:t>Eins og áður hefur komið fram er talið að 54 prósent vinnuafls í ferðaþjónustu á heimsvísu séu konur en hlutur kvenna í stjórnunarstöðum er mun lægri eða nær 25 prósentum (World </a:t>
            </a:r>
            <a:r>
              <a:rPr lang="is-IS" sz="1200" dirty="0" err="1"/>
              <a:t>Tourism</a:t>
            </a:r>
            <a:r>
              <a:rPr lang="is-IS" sz="1200" dirty="0"/>
              <a:t> </a:t>
            </a:r>
            <a:r>
              <a:rPr lang="is-IS" sz="1200" dirty="0" err="1"/>
              <a:t>Organisation</a:t>
            </a:r>
            <a:r>
              <a:rPr lang="is-IS" sz="1200" dirty="0"/>
              <a:t>, 2019). Samkvæmt nýlegri skýrslu Alþjóðaferðamálastofnunarinnar um konur í ferðaþjónustu tengist þetta lága hlutfall kvenna í stjórnun m.a. kynjamisrétti, skorti á þjálfun fyrir stjórnunarstöður, stjórnir sem hleypa konum ekki að, 10 til 15 prósent kynbundnum launamun, hærra hlutfalli kvenna í láglaunastörfum og vöntun á konum í tæknilegri og betur borguðum störfum eins og t.d. innan fluggeirans (World </a:t>
            </a:r>
            <a:r>
              <a:rPr lang="is-IS" sz="1200" dirty="0" err="1"/>
              <a:t>Tourism</a:t>
            </a:r>
            <a:r>
              <a:rPr lang="is-IS" sz="1200" dirty="0"/>
              <a:t> </a:t>
            </a:r>
            <a:r>
              <a:rPr lang="is-IS" sz="1200" dirty="0" err="1"/>
              <a:t>Organisation</a:t>
            </a:r>
            <a:r>
              <a:rPr lang="is-IS" sz="1200" dirty="0"/>
              <a:t>, 2019).</a:t>
            </a:r>
          </a:p>
          <a:p>
            <a:r>
              <a:rPr lang="is-IS" sz="1200" dirty="0"/>
              <a:t>Þrátt fyrir þessa vankanta býður ferðaþjónusta upp á ýmis tækifæri sem gætu dregið úr kynjamisrétti innan atvinnugreinarinnar.  Sem dæmi má nefna að oft er mögulegt að aðlaga vinnu að þörfum kvenna þar sem gjarnan er eftirspurn eftir hlutastörfum og vaktavinnu.  </a:t>
            </a:r>
            <a:r>
              <a:rPr lang="is-IS" sz="1200" dirty="0" err="1"/>
              <a:t>Kourtesopoulou</a:t>
            </a:r>
            <a:r>
              <a:rPr lang="is-IS" sz="1200" dirty="0"/>
              <a:t> &amp; </a:t>
            </a:r>
            <a:r>
              <a:rPr lang="is-IS" sz="1200" dirty="0" err="1"/>
              <a:t>Chatzigisinni</a:t>
            </a:r>
            <a:r>
              <a:rPr lang="is-IS" sz="1200" dirty="0"/>
              <a:t> (2021) benda á að ferðaþjónusta gefi konum möguleika á frumkvöðlastarfsemi með því að stofna lítil fyrirtæki. Þetta getur eflt þær efnahagslega og aukið þátttöku þeirra í ákvörðunartöku innan samfélagsins.   </a:t>
            </a:r>
          </a:p>
        </p:txBody>
      </p:sp>
      <p:sp>
        <p:nvSpPr>
          <p:cNvPr id="9" name="Text Placeholder 8">
            <a:extLst>
              <a:ext uri="{FF2B5EF4-FFF2-40B4-BE49-F238E27FC236}">
                <a16:creationId xmlns:a16="http://schemas.microsoft.com/office/drawing/2014/main" id="{E1786A3D-C0FD-008C-70FA-263D96A236B7}"/>
              </a:ext>
            </a:extLst>
          </p:cNvPr>
          <p:cNvSpPr>
            <a:spLocks noGrp="1"/>
          </p:cNvSpPr>
          <p:nvPr>
            <p:ph type="body" sz="quarter" idx="33"/>
          </p:nvPr>
        </p:nvSpPr>
        <p:spPr>
          <a:xfrm>
            <a:off x="515712" y="660137"/>
            <a:ext cx="6570888" cy="693494"/>
          </a:xfrm>
        </p:spPr>
        <p:txBody>
          <a:bodyPr/>
          <a:lstStyle/>
          <a:p>
            <a:r>
              <a:rPr lang="en-US" dirty="0"/>
              <a:t>4. </a:t>
            </a:r>
            <a:r>
              <a:rPr lang="is-IS" dirty="0"/>
              <a:t>Kvenleiðtogar í ferðaþjónustu</a:t>
            </a:r>
          </a:p>
        </p:txBody>
      </p:sp>
      <p:sp>
        <p:nvSpPr>
          <p:cNvPr id="10" name="Text Placeholder 9">
            <a:extLst>
              <a:ext uri="{FF2B5EF4-FFF2-40B4-BE49-F238E27FC236}">
                <a16:creationId xmlns:a16="http://schemas.microsoft.com/office/drawing/2014/main" id="{560CF081-63FD-9C77-EE87-FF9488169FD5}"/>
              </a:ext>
            </a:extLst>
          </p:cNvPr>
          <p:cNvSpPr>
            <a:spLocks noGrp="1"/>
          </p:cNvSpPr>
          <p:nvPr>
            <p:ph type="body" sz="quarter" idx="34"/>
          </p:nvPr>
        </p:nvSpPr>
        <p:spPr>
          <a:xfrm>
            <a:off x="559613" y="1254895"/>
            <a:ext cx="6526988" cy="1064757"/>
          </a:xfrm>
        </p:spPr>
        <p:txBody>
          <a:bodyPr/>
          <a:lstStyle/>
          <a:p>
            <a:r>
              <a:rPr lang="is-IS" sz="1600" dirty="0"/>
              <a:t>Mikilvægi kynjajafnréttis innan ferðaþjónustu og að konur séu fullir þátttakendur í leiðtogateymum ætti að vera orðið öllum ljóst. Næst verður sjónum beint að núverandi stöðu kvenna í stjórnendastöðum, bæði á heimsvísu, í Evrópu og í löndum þeirra stofnanna og fyrirtækja sem koma að </a:t>
            </a:r>
            <a:r>
              <a:rPr lang="is-IS" sz="1600" dirty="0" err="1"/>
              <a:t>We</a:t>
            </a:r>
            <a:r>
              <a:rPr lang="is-IS" sz="1600" dirty="0"/>
              <a:t> </a:t>
            </a:r>
            <a:r>
              <a:rPr lang="is-IS" sz="1600" dirty="0" err="1"/>
              <a:t>Lead</a:t>
            </a:r>
            <a:r>
              <a:rPr lang="is-IS" sz="1600" dirty="0"/>
              <a:t> verkefninu (Írland, Ísland, Danmörk og Spánn).     </a:t>
            </a:r>
          </a:p>
        </p:txBody>
      </p:sp>
      <p:sp>
        <p:nvSpPr>
          <p:cNvPr id="7" name="Text Placeholder 6">
            <a:extLst>
              <a:ext uri="{FF2B5EF4-FFF2-40B4-BE49-F238E27FC236}">
                <a16:creationId xmlns:a16="http://schemas.microsoft.com/office/drawing/2014/main" id="{101DBB94-AB9D-3AD5-327C-5A7593B18240}"/>
              </a:ext>
            </a:extLst>
          </p:cNvPr>
          <p:cNvSpPr>
            <a:spLocks noGrp="1"/>
          </p:cNvSpPr>
          <p:nvPr>
            <p:ph type="body" sz="quarter" idx="17"/>
          </p:nvPr>
        </p:nvSpPr>
        <p:spPr>
          <a:xfrm>
            <a:off x="3627169" y="8298614"/>
            <a:ext cx="3257392" cy="2289739"/>
          </a:xfrm>
        </p:spPr>
        <p:txBody>
          <a:bodyPr/>
          <a:lstStyle/>
          <a:p>
            <a:r>
              <a:rPr lang="en-US" dirty="0" err="1"/>
              <a:t>Menntun</a:t>
            </a:r>
            <a:r>
              <a:rPr lang="en-US" dirty="0"/>
              <a:t> er </a:t>
            </a:r>
            <a:r>
              <a:rPr lang="en-US" dirty="0" err="1"/>
              <a:t>öflugasta</a:t>
            </a:r>
            <a:r>
              <a:rPr lang="en-US" dirty="0"/>
              <a:t> </a:t>
            </a:r>
            <a:r>
              <a:rPr lang="en-US" dirty="0" err="1"/>
              <a:t>vopnið</a:t>
            </a:r>
            <a:r>
              <a:rPr lang="en-US" dirty="0"/>
              <a:t> </a:t>
            </a:r>
            <a:r>
              <a:rPr lang="en-US" dirty="0" err="1"/>
              <a:t>til</a:t>
            </a:r>
            <a:r>
              <a:rPr lang="en-US" dirty="0"/>
              <a:t> </a:t>
            </a:r>
            <a:r>
              <a:rPr lang="en-US" dirty="0" err="1"/>
              <a:t>að</a:t>
            </a:r>
            <a:r>
              <a:rPr lang="en-US" dirty="0"/>
              <a:t> </a:t>
            </a:r>
            <a:r>
              <a:rPr lang="en-US" dirty="0" err="1"/>
              <a:t>breyta</a:t>
            </a:r>
            <a:r>
              <a:rPr lang="en-US" dirty="0"/>
              <a:t> </a:t>
            </a:r>
            <a:r>
              <a:rPr lang="en-US" dirty="0" err="1"/>
              <a:t>heiminum</a:t>
            </a:r>
            <a:r>
              <a:rPr lang="en-US" dirty="0"/>
              <a:t>. </a:t>
            </a:r>
          </a:p>
        </p:txBody>
      </p:sp>
      <p:sp>
        <p:nvSpPr>
          <p:cNvPr id="6" name="Text Placeholder 5">
            <a:extLst>
              <a:ext uri="{FF2B5EF4-FFF2-40B4-BE49-F238E27FC236}">
                <a16:creationId xmlns:a16="http://schemas.microsoft.com/office/drawing/2014/main" id="{E9887BA8-CE5C-1442-FF23-F5A78CA5BE82}"/>
              </a:ext>
            </a:extLst>
          </p:cNvPr>
          <p:cNvSpPr>
            <a:spLocks noGrp="1"/>
          </p:cNvSpPr>
          <p:nvPr>
            <p:ph type="body" sz="quarter" idx="14"/>
          </p:nvPr>
        </p:nvSpPr>
        <p:spPr>
          <a:xfrm>
            <a:off x="3627169" y="9366251"/>
            <a:ext cx="3257392" cy="1744858"/>
          </a:xfrm>
        </p:spPr>
        <p:txBody>
          <a:bodyPr/>
          <a:lstStyle/>
          <a:p>
            <a:r>
              <a:rPr lang="en-US" dirty="0"/>
              <a:t>Nelson Mandela</a:t>
            </a:r>
          </a:p>
          <a:p>
            <a:endParaRPr lang="en-US" dirty="0"/>
          </a:p>
        </p:txBody>
      </p:sp>
      <p:pic>
        <p:nvPicPr>
          <p:cNvPr id="24" name="Picture Placeholder 23">
            <a:extLst>
              <a:ext uri="{FF2B5EF4-FFF2-40B4-BE49-F238E27FC236}">
                <a16:creationId xmlns:a16="http://schemas.microsoft.com/office/drawing/2014/main" id="{6AB14783-F8BC-B31E-295D-00C9BF094192}"/>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grpSp>
        <p:nvGrpSpPr>
          <p:cNvPr id="25" name="Group 24">
            <a:extLst>
              <a:ext uri="{FF2B5EF4-FFF2-40B4-BE49-F238E27FC236}">
                <a16:creationId xmlns:a16="http://schemas.microsoft.com/office/drawing/2014/main" id="{467C29A8-A732-8FC2-187A-886BFCF6955B}"/>
              </a:ext>
            </a:extLst>
          </p:cNvPr>
          <p:cNvGrpSpPr/>
          <p:nvPr/>
        </p:nvGrpSpPr>
        <p:grpSpPr>
          <a:xfrm>
            <a:off x="4764784" y="7074439"/>
            <a:ext cx="1242097" cy="904267"/>
            <a:chOff x="3400450" y="986392"/>
            <a:chExt cx="1487826" cy="1083162"/>
          </a:xfrm>
          <a:solidFill>
            <a:srgbClr val="000000"/>
          </a:solidFill>
        </p:grpSpPr>
        <p:sp>
          <p:nvSpPr>
            <p:cNvPr id="26" name="Freeform 25">
              <a:extLst>
                <a:ext uri="{FF2B5EF4-FFF2-40B4-BE49-F238E27FC236}">
                  <a16:creationId xmlns:a16="http://schemas.microsoft.com/office/drawing/2014/main" id="{A39F0AC8-CB50-4CD1-C90B-1673F964C62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27" name="Freeform 26">
              <a:extLst>
                <a:ext uri="{FF2B5EF4-FFF2-40B4-BE49-F238E27FC236}">
                  <a16:creationId xmlns:a16="http://schemas.microsoft.com/office/drawing/2014/main" id="{8FE5F510-0083-39CE-B597-A8F07D4DB0B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54306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84DE3-1F52-EF7E-CDA7-81BCD5BD168E}"/>
              </a:ext>
            </a:extLst>
          </p:cNvPr>
          <p:cNvSpPr>
            <a:spLocks noGrp="1"/>
          </p:cNvSpPr>
          <p:nvPr>
            <p:ph type="body" sz="quarter" idx="32"/>
          </p:nvPr>
        </p:nvSpPr>
        <p:spPr>
          <a:xfrm>
            <a:off x="601838" y="1307299"/>
            <a:ext cx="6526988" cy="1587442"/>
          </a:xfrm>
        </p:spPr>
        <p:txBody>
          <a:bodyPr/>
          <a:lstStyle/>
          <a:p>
            <a:r>
              <a:rPr lang="is-IS" sz="1200" b="1" i="1" dirty="0"/>
              <a:t>Mikilvægi ferðaþjónustu innan Evrópu</a:t>
            </a:r>
          </a:p>
          <a:p>
            <a:endParaRPr lang="is-IS" sz="800" b="1" i="1" dirty="0"/>
          </a:p>
          <a:p>
            <a:r>
              <a:rPr lang="is-IS" sz="1200" dirty="0"/>
              <a:t>Ferðaþjónusta er vaxandi atvinnugrein bæði á heimsvísu og í Evrópu. Í nýlegri skýrslu frá </a:t>
            </a:r>
            <a:r>
              <a:rPr lang="is-IS" sz="1200" dirty="0" err="1"/>
              <a:t>Eurostat</a:t>
            </a:r>
            <a:r>
              <a:rPr lang="is-IS" sz="1200" dirty="0"/>
              <a:t>, þar sem teknar eru saman upplýsingar úr ferðaþjónustureikningum í Evrópskum ríkjum, eru sett fram gögn um hlutfall ferðaþjónustu í </a:t>
            </a:r>
            <a:r>
              <a:rPr lang="is-IS" sz="1200" dirty="0" err="1"/>
              <a:t>heildarvirðisauka</a:t>
            </a:r>
            <a:r>
              <a:rPr lang="is-IS" sz="1200" dirty="0"/>
              <a:t> í hagkerfi valdra ríkja í Evrópu. </a:t>
            </a:r>
          </a:p>
          <a:p>
            <a:endParaRPr lang="is-IS" sz="1200" dirty="0"/>
          </a:p>
          <a:p>
            <a:endParaRPr lang="is-IS" sz="1200" dirty="0"/>
          </a:p>
          <a:p>
            <a:endParaRPr lang="is-IS" sz="1200" dirty="0"/>
          </a:p>
          <a:p>
            <a:endParaRPr lang="is-IS" sz="800" dirty="0"/>
          </a:p>
          <a:p>
            <a:r>
              <a:rPr lang="is-IS" sz="1200" dirty="0"/>
              <a:t>Mynd 2 sýnir hlutfall ferðaþjónustu í </a:t>
            </a:r>
            <a:r>
              <a:rPr lang="is-IS" sz="1200" dirty="0" err="1"/>
              <a:t>heildarvirðisauka</a:t>
            </a:r>
            <a:r>
              <a:rPr lang="is-IS" sz="1200" dirty="0"/>
              <a:t> í völdum Evrópuríkjum í samanburði við meðaltal í Evrópusambandinu.  Vegna COVID faraldursins er viðmiðunarárið sem notað er í flestum ríkjum árið 2019   (</a:t>
            </a:r>
            <a:r>
              <a:rPr lang="is-IS" sz="1200" dirty="0" err="1"/>
              <a:t>Eurostat</a:t>
            </a:r>
            <a:r>
              <a:rPr lang="is-IS" sz="1200" dirty="0"/>
              <a:t>, 2023).</a:t>
            </a:r>
          </a:p>
          <a:p>
            <a:endParaRPr lang="is-IS" dirty="0"/>
          </a:p>
        </p:txBody>
      </p:sp>
      <p:sp>
        <p:nvSpPr>
          <p:cNvPr id="5" name="Slide Number Placeholder 4">
            <a:extLst>
              <a:ext uri="{FF2B5EF4-FFF2-40B4-BE49-F238E27FC236}">
                <a16:creationId xmlns:a16="http://schemas.microsoft.com/office/drawing/2014/main" id="{E9CEFACF-FAA8-B780-8FAB-E9A2DA82BC7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 Placeholder 1">
            <a:extLst>
              <a:ext uri="{FF2B5EF4-FFF2-40B4-BE49-F238E27FC236}">
                <a16:creationId xmlns:a16="http://schemas.microsoft.com/office/drawing/2014/main" id="{439473EB-B943-E131-6FB5-94DF0B501CE3}"/>
              </a:ext>
            </a:extLst>
          </p:cNvPr>
          <p:cNvSpPr txBox="1">
            <a:spLocks/>
          </p:cNvSpPr>
          <p:nvPr/>
        </p:nvSpPr>
        <p:spPr>
          <a:xfrm>
            <a:off x="624292" y="7642325"/>
            <a:ext cx="6526988" cy="1361836"/>
          </a:xfrm>
          <a:prstGeom prst="rect">
            <a:avLst/>
          </a:prstGeom>
        </p:spPr>
        <p:txBody>
          <a:bodyPr numCol="2"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s-IS" sz="1200" dirty="0"/>
              <a:t>Eins og </a:t>
            </a:r>
            <a:r>
              <a:rPr lang="is-IS" sz="1200" dirty="0" err="1"/>
              <a:t>sést</a:t>
            </a:r>
            <a:r>
              <a:rPr lang="is-IS" sz="1200" dirty="0"/>
              <a:t> á myndinni þá er hlutfall ferðaþjónustu í heildarvirðisauka vel yfir meðtaltali í tveimur ríkjum af þeim fjórum sem taka þátt í </a:t>
            </a:r>
            <a:r>
              <a:rPr lang="is-IS" sz="1200" dirty="0" err="1"/>
              <a:t>We</a:t>
            </a:r>
            <a:r>
              <a:rPr lang="is-IS" sz="1200" dirty="0"/>
              <a:t> </a:t>
            </a:r>
            <a:r>
              <a:rPr lang="is-IS" sz="1200" dirty="0" err="1"/>
              <a:t>Lead</a:t>
            </a:r>
            <a:r>
              <a:rPr lang="is-IS" sz="1200" dirty="0"/>
              <a:t> verkefninu, eða á Íslandi á </a:t>
            </a:r>
            <a:r>
              <a:rPr lang="is-IS" sz="1200" dirty="0" err="1"/>
              <a:t>Spáni</a:t>
            </a:r>
            <a:r>
              <a:rPr lang="is-IS" sz="1200" dirty="0"/>
              <a:t>. Írland er nálægt meðaltalinu en Danmörk undir meðaltali.  </a:t>
            </a:r>
          </a:p>
          <a:p>
            <a:r>
              <a:rPr lang="is-IS" sz="1200" dirty="0"/>
              <a:t>Þegar horft er sérstaklega til kynjahlutfalls í ferðaþjónustu í þeim Evrópuríkjum sem eru hluti af </a:t>
            </a:r>
            <a:r>
              <a:rPr lang="is-IS" sz="1200" dirty="0" err="1"/>
              <a:t>We</a:t>
            </a:r>
            <a:r>
              <a:rPr lang="is-IS" sz="1200" dirty="0"/>
              <a:t> </a:t>
            </a:r>
            <a:r>
              <a:rPr lang="is-IS" sz="1200" dirty="0" err="1"/>
              <a:t>Lead</a:t>
            </a:r>
            <a:r>
              <a:rPr lang="is-IS" sz="1200" dirty="0"/>
              <a:t> verkefninu kemur í ljós að erfitt er að finna tölfræði sem hægt er að bera saman milli ríkja.</a:t>
            </a:r>
          </a:p>
          <a:p>
            <a:endParaRPr lang="en-US" sz="1200" dirty="0"/>
          </a:p>
          <a:p>
            <a:r>
              <a:rPr lang="is-IS" sz="1200" dirty="0"/>
              <a:t>Þetta er að hluta til vegna þess að upplýsingar um ferðaþjónustu eru oft dreifðar þvert á atvinnugreinar í þjóðhagsreikningum og eins vegna þess að kynjaskiptar upplýsingar eru ekki alltaf aðgengilegar. Á næstu síðum er að finna stutta umfjöllun um mikilvægi ferðaþjónustu í hagkerfi ríkjanna fjögurra í verkefninu: Írlandi, </a:t>
            </a:r>
            <a:r>
              <a:rPr lang="is-IS" sz="1200" dirty="0" err="1"/>
              <a:t>Spáni</a:t>
            </a:r>
            <a:r>
              <a:rPr lang="is-IS" sz="1200" dirty="0"/>
              <a:t>, Íslandi og Danmörku. Í þeim tilvikum þar sem upplýsingar eru aðgengilegar er einnig fjallað um hlutfall kvenna í stjórnunarstöðum innan ferðaþjónustunnar. </a:t>
            </a:r>
          </a:p>
          <a:p>
            <a:endParaRPr lang="en-IE" sz="1200" dirty="0"/>
          </a:p>
        </p:txBody>
      </p:sp>
      <p:sp>
        <p:nvSpPr>
          <p:cNvPr id="9" name="TextBox 8">
            <a:extLst>
              <a:ext uri="{FF2B5EF4-FFF2-40B4-BE49-F238E27FC236}">
                <a16:creationId xmlns:a16="http://schemas.microsoft.com/office/drawing/2014/main" id="{5AE2619D-BD19-C522-F277-DF8936BFDD81}"/>
              </a:ext>
            </a:extLst>
          </p:cNvPr>
          <p:cNvSpPr txBox="1"/>
          <p:nvPr/>
        </p:nvSpPr>
        <p:spPr>
          <a:xfrm>
            <a:off x="624292" y="3220426"/>
            <a:ext cx="5971379" cy="307777"/>
          </a:xfrm>
          <a:prstGeom prst="rect">
            <a:avLst/>
          </a:prstGeom>
          <a:noFill/>
        </p:spPr>
        <p:txBody>
          <a:bodyPr wrap="square">
            <a:spAutoFit/>
          </a:bodyPr>
          <a:lstStyle/>
          <a:p>
            <a:pPr>
              <a:spcAft>
                <a:spcPts val="1000"/>
              </a:spcAft>
            </a:pPr>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Mynd</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 2 – Hlutfall ferðaþj</a:t>
            </a:r>
            <a:r>
              <a:rPr lang="is-IS" sz="1400" i="1" dirty="0">
                <a:solidFill>
                  <a:srgbClr val="90278E"/>
                </a:solidFill>
                <a:latin typeface="Calibri" panose="020F0502020204030204" pitchFamily="34" charset="0"/>
                <a:ea typeface="Calibri" panose="020F0502020204030204" pitchFamily="34" charset="0"/>
                <a:cs typeface="Times New Roman" panose="02020603050405020304" pitchFamily="18" charset="0"/>
              </a:rPr>
              <a:t>ónustu í </a:t>
            </a:r>
            <a:r>
              <a:rPr lang="is-I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heildarvirðisauka  </a:t>
            </a:r>
          </a:p>
        </p:txBody>
      </p:sp>
      <p:grpSp>
        <p:nvGrpSpPr>
          <p:cNvPr id="103" name="Group 102">
            <a:extLst>
              <a:ext uri="{FF2B5EF4-FFF2-40B4-BE49-F238E27FC236}">
                <a16:creationId xmlns:a16="http://schemas.microsoft.com/office/drawing/2014/main" id="{D52F919D-29A3-DF56-7398-DC8D0DCFF174}"/>
              </a:ext>
            </a:extLst>
          </p:cNvPr>
          <p:cNvGrpSpPr/>
          <p:nvPr/>
        </p:nvGrpSpPr>
        <p:grpSpPr>
          <a:xfrm>
            <a:off x="601838" y="3672590"/>
            <a:ext cx="6543686" cy="3754237"/>
            <a:chOff x="672377" y="3930878"/>
            <a:chExt cx="6282589" cy="3583085"/>
          </a:xfrm>
        </p:grpSpPr>
        <p:grpSp>
          <p:nvGrpSpPr>
            <p:cNvPr id="102" name="Group 101">
              <a:extLst>
                <a:ext uri="{FF2B5EF4-FFF2-40B4-BE49-F238E27FC236}">
                  <a16:creationId xmlns:a16="http://schemas.microsoft.com/office/drawing/2014/main" id="{E9F927AD-1391-E2EC-5F0F-C2AE78C95D46}"/>
                </a:ext>
              </a:extLst>
            </p:cNvPr>
            <p:cNvGrpSpPr/>
            <p:nvPr/>
          </p:nvGrpSpPr>
          <p:grpSpPr>
            <a:xfrm>
              <a:off x="1085806" y="4361475"/>
              <a:ext cx="5560252" cy="1894215"/>
              <a:chOff x="1085806" y="4361475"/>
              <a:chExt cx="5847684" cy="1894215"/>
            </a:xfrm>
          </p:grpSpPr>
          <p:sp>
            <p:nvSpPr>
              <p:cNvPr id="10" name="Freeform 9">
                <a:extLst>
                  <a:ext uri="{FF2B5EF4-FFF2-40B4-BE49-F238E27FC236}">
                    <a16:creationId xmlns:a16="http://schemas.microsoft.com/office/drawing/2014/main" id="{80EA666D-7791-42E6-A1EE-52B194D240FC}"/>
                  </a:ext>
                </a:extLst>
              </p:cNvPr>
              <p:cNvSpPr/>
              <p:nvPr/>
            </p:nvSpPr>
            <p:spPr>
              <a:xfrm>
                <a:off x="1085806" y="593345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7C1DA0F-AAC2-15BB-ABC9-359C9CDD416E}"/>
                  </a:ext>
                </a:extLst>
              </p:cNvPr>
              <p:cNvSpPr/>
              <p:nvPr/>
            </p:nvSpPr>
            <p:spPr>
              <a:xfrm>
                <a:off x="1085806" y="561879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132F9EE0-087C-48BE-D78B-A4242228A262}"/>
                  </a:ext>
                </a:extLst>
              </p:cNvPr>
              <p:cNvSpPr/>
              <p:nvPr/>
            </p:nvSpPr>
            <p:spPr>
              <a:xfrm>
                <a:off x="1085806" y="530413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BD903D3B-3809-5A57-B70B-193567F7ED98}"/>
                  </a:ext>
                </a:extLst>
              </p:cNvPr>
              <p:cNvSpPr/>
              <p:nvPr/>
            </p:nvSpPr>
            <p:spPr>
              <a:xfrm>
                <a:off x="1085806" y="499079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AC3D847-858D-CD2C-BD1E-4DFB936DE77B}"/>
                  </a:ext>
                </a:extLst>
              </p:cNvPr>
              <p:cNvSpPr/>
              <p:nvPr/>
            </p:nvSpPr>
            <p:spPr>
              <a:xfrm>
                <a:off x="1085806" y="467613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9F6DD22-63CB-9D9C-91CC-2AB2C4DC444A}"/>
                  </a:ext>
                </a:extLst>
              </p:cNvPr>
              <p:cNvSpPr/>
              <p:nvPr/>
            </p:nvSpPr>
            <p:spPr>
              <a:xfrm>
                <a:off x="1085806" y="436147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23E40138-9797-F725-3369-22CCE788C69B}"/>
                  </a:ext>
                </a:extLst>
              </p:cNvPr>
              <p:cNvSpPr/>
              <p:nvPr/>
            </p:nvSpPr>
            <p:spPr>
              <a:xfrm>
                <a:off x="1085806" y="6242469"/>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13223"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A67FF624-70A3-BE37-6AE1-8AEF679020E1}"/>
                </a:ext>
              </a:extLst>
            </p:cNvPr>
            <p:cNvSpPr txBox="1"/>
            <p:nvPr/>
          </p:nvSpPr>
          <p:spPr>
            <a:xfrm>
              <a:off x="725382" y="4221621"/>
              <a:ext cx="328936" cy="261610"/>
            </a:xfrm>
            <a:prstGeom prst="rect">
              <a:avLst/>
            </a:prstGeom>
            <a:noFill/>
          </p:spPr>
          <p:txBody>
            <a:bodyPr wrap="none" rtlCol="0">
              <a:spAutoFit/>
            </a:bodyPr>
            <a:lstStyle/>
            <a:p>
              <a:pPr algn="l"/>
              <a:r>
                <a:rPr lang="en-US" sz="1100" spc="0" baseline="0">
                  <a:ln/>
                  <a:solidFill>
                    <a:srgbClr val="90278E"/>
                  </a:solidFill>
                  <a:latin typeface="Calibri" panose="020F0502020204030204" pitchFamily="34" charset="0"/>
                  <a:cs typeface="Calibri" panose="020F0502020204030204" pitchFamily="34" charset="0"/>
                  <a:sym typeface="MyriadPro-Regular"/>
                  <a:rtl val="0"/>
                </a:rPr>
                <a:t>12</a:t>
              </a:r>
            </a:p>
          </p:txBody>
        </p:sp>
        <p:sp>
          <p:nvSpPr>
            <p:cNvPr id="18" name="TextBox 17">
              <a:extLst>
                <a:ext uri="{FF2B5EF4-FFF2-40B4-BE49-F238E27FC236}">
                  <a16:creationId xmlns:a16="http://schemas.microsoft.com/office/drawing/2014/main" id="{C16C5B8E-E7F9-F8D1-45E2-9EED3F2F4238}"/>
                </a:ext>
              </a:extLst>
            </p:cNvPr>
            <p:cNvSpPr txBox="1"/>
            <p:nvPr/>
          </p:nvSpPr>
          <p:spPr>
            <a:xfrm>
              <a:off x="725382" y="4538225"/>
              <a:ext cx="34176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10</a:t>
              </a:r>
            </a:p>
          </p:txBody>
        </p:sp>
        <p:sp>
          <p:nvSpPr>
            <p:cNvPr id="19" name="TextBox 18">
              <a:extLst>
                <a:ext uri="{FF2B5EF4-FFF2-40B4-BE49-F238E27FC236}">
                  <a16:creationId xmlns:a16="http://schemas.microsoft.com/office/drawing/2014/main" id="{C9BDD042-A0B4-DEE2-86C4-C03BE77F04EA}"/>
                </a:ext>
              </a:extLst>
            </p:cNvPr>
            <p:cNvSpPr txBox="1"/>
            <p:nvPr/>
          </p:nvSpPr>
          <p:spPr>
            <a:xfrm>
              <a:off x="806785" y="4854828"/>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8</a:t>
              </a:r>
            </a:p>
          </p:txBody>
        </p:sp>
        <p:sp>
          <p:nvSpPr>
            <p:cNvPr id="20" name="TextBox 19">
              <a:extLst>
                <a:ext uri="{FF2B5EF4-FFF2-40B4-BE49-F238E27FC236}">
                  <a16:creationId xmlns:a16="http://schemas.microsoft.com/office/drawing/2014/main" id="{8196D06D-63E9-572B-F152-B6E09AF8DC72}"/>
                </a:ext>
              </a:extLst>
            </p:cNvPr>
            <p:cNvSpPr txBox="1"/>
            <p:nvPr/>
          </p:nvSpPr>
          <p:spPr>
            <a:xfrm>
              <a:off x="806787" y="517141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6</a:t>
              </a:r>
            </a:p>
          </p:txBody>
        </p:sp>
        <p:sp>
          <p:nvSpPr>
            <p:cNvPr id="21" name="TextBox 20">
              <a:extLst>
                <a:ext uri="{FF2B5EF4-FFF2-40B4-BE49-F238E27FC236}">
                  <a16:creationId xmlns:a16="http://schemas.microsoft.com/office/drawing/2014/main" id="{7581BA41-9690-78C6-5555-B4725B321F69}"/>
                </a:ext>
              </a:extLst>
            </p:cNvPr>
            <p:cNvSpPr txBox="1"/>
            <p:nvPr/>
          </p:nvSpPr>
          <p:spPr>
            <a:xfrm>
              <a:off x="806787" y="5488022"/>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4</a:t>
              </a:r>
            </a:p>
          </p:txBody>
        </p:sp>
        <p:sp>
          <p:nvSpPr>
            <p:cNvPr id="22" name="TextBox 21">
              <a:extLst>
                <a:ext uri="{FF2B5EF4-FFF2-40B4-BE49-F238E27FC236}">
                  <a16:creationId xmlns:a16="http://schemas.microsoft.com/office/drawing/2014/main" id="{FCC77C5F-AF01-BD9C-A5F1-696B9F644BE4}"/>
                </a:ext>
              </a:extLst>
            </p:cNvPr>
            <p:cNvSpPr txBox="1"/>
            <p:nvPr/>
          </p:nvSpPr>
          <p:spPr>
            <a:xfrm>
              <a:off x="806787" y="5804625"/>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2</a:t>
              </a:r>
            </a:p>
          </p:txBody>
        </p:sp>
        <p:sp>
          <p:nvSpPr>
            <p:cNvPr id="23" name="TextBox 22">
              <a:extLst>
                <a:ext uri="{FF2B5EF4-FFF2-40B4-BE49-F238E27FC236}">
                  <a16:creationId xmlns:a16="http://schemas.microsoft.com/office/drawing/2014/main" id="{810E9C28-6834-36A3-A7FC-52814D49E52A}"/>
                </a:ext>
              </a:extLst>
            </p:cNvPr>
            <p:cNvSpPr txBox="1"/>
            <p:nvPr/>
          </p:nvSpPr>
          <p:spPr>
            <a:xfrm>
              <a:off x="806787" y="612122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0</a:t>
              </a:r>
            </a:p>
          </p:txBody>
        </p:sp>
        <p:sp>
          <p:nvSpPr>
            <p:cNvPr id="24" name="TextBox 23">
              <a:extLst>
                <a:ext uri="{FF2B5EF4-FFF2-40B4-BE49-F238E27FC236}">
                  <a16:creationId xmlns:a16="http://schemas.microsoft.com/office/drawing/2014/main" id="{CA4EA05A-62C0-6CC0-11A3-A234EA2CA6C9}"/>
                </a:ext>
              </a:extLst>
            </p:cNvPr>
            <p:cNvSpPr txBox="1"/>
            <p:nvPr/>
          </p:nvSpPr>
          <p:spPr>
            <a:xfrm>
              <a:off x="672377" y="3930878"/>
              <a:ext cx="393056" cy="276999"/>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a:t>
              </a:r>
            </a:p>
          </p:txBody>
        </p:sp>
        <p:grpSp>
          <p:nvGrpSpPr>
            <p:cNvPr id="25" name="Graphic 3">
              <a:extLst>
                <a:ext uri="{FF2B5EF4-FFF2-40B4-BE49-F238E27FC236}">
                  <a16:creationId xmlns:a16="http://schemas.microsoft.com/office/drawing/2014/main" id="{8BCB676E-BC95-F22B-8C0A-82BE0489381C}"/>
                </a:ext>
              </a:extLst>
            </p:cNvPr>
            <p:cNvGrpSpPr/>
            <p:nvPr/>
          </p:nvGrpSpPr>
          <p:grpSpPr>
            <a:xfrm>
              <a:off x="1087639" y="4427580"/>
              <a:ext cx="265947" cy="2430737"/>
              <a:chOff x="1087639" y="4427580"/>
              <a:chExt cx="265947" cy="2430737"/>
            </a:xfrm>
          </p:grpSpPr>
          <p:sp>
            <p:nvSpPr>
              <p:cNvPr id="26" name="TextBox 25">
                <a:extLst>
                  <a:ext uri="{FF2B5EF4-FFF2-40B4-BE49-F238E27FC236}">
                    <a16:creationId xmlns:a16="http://schemas.microsoft.com/office/drawing/2014/main" id="{CD885127-2652-48AA-FEE0-8CBC52E84730}"/>
                  </a:ext>
                </a:extLst>
              </p:cNvPr>
              <p:cNvSpPr txBox="1"/>
              <p:nvPr/>
            </p:nvSpPr>
            <p:spPr>
              <a:xfrm rot="16200000">
                <a:off x="921329" y="6426059"/>
                <a:ext cx="598568"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Króatía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27" name="Freeform 26">
                <a:extLst>
                  <a:ext uri="{FF2B5EF4-FFF2-40B4-BE49-F238E27FC236}">
                    <a16:creationId xmlns:a16="http://schemas.microsoft.com/office/drawing/2014/main" id="{4B58D1FE-B74F-C729-9627-C697B5E4E30F}"/>
                  </a:ext>
                </a:extLst>
              </p:cNvPr>
              <p:cNvSpPr/>
              <p:nvPr/>
            </p:nvSpPr>
            <p:spPr>
              <a:xfrm>
                <a:off x="1153249" y="4427580"/>
                <a:ext cx="100502" cy="1812600"/>
              </a:xfrm>
              <a:custGeom>
                <a:avLst/>
                <a:gdLst>
                  <a:gd name="connsiteX0" fmla="*/ 0 w 100502"/>
                  <a:gd name="connsiteY0" fmla="*/ 0 h 1812600"/>
                  <a:gd name="connsiteX1" fmla="*/ 100503 w 100502"/>
                  <a:gd name="connsiteY1" fmla="*/ 0 h 1812600"/>
                  <a:gd name="connsiteX2" fmla="*/ 100503 w 100502"/>
                  <a:gd name="connsiteY2" fmla="*/ 1812600 h 1812600"/>
                  <a:gd name="connsiteX3" fmla="*/ 0 w 100502"/>
                  <a:gd name="connsiteY3" fmla="*/ 1812600 h 1812600"/>
                </a:gdLst>
                <a:ahLst/>
                <a:cxnLst>
                  <a:cxn ang="0">
                    <a:pos x="connsiteX0" y="connsiteY0"/>
                  </a:cxn>
                  <a:cxn ang="0">
                    <a:pos x="connsiteX1" y="connsiteY1"/>
                  </a:cxn>
                  <a:cxn ang="0">
                    <a:pos x="connsiteX2" y="connsiteY2"/>
                  </a:cxn>
                  <a:cxn ang="0">
                    <a:pos x="connsiteX3" y="connsiteY3"/>
                  </a:cxn>
                </a:cxnLst>
                <a:rect l="l" t="t" r="r" b="b"/>
                <a:pathLst>
                  <a:path w="100502" h="1812600">
                    <a:moveTo>
                      <a:pt x="0" y="0"/>
                    </a:moveTo>
                    <a:lnTo>
                      <a:pt x="100503" y="0"/>
                    </a:lnTo>
                    <a:lnTo>
                      <a:pt x="100503" y="1812600"/>
                    </a:lnTo>
                    <a:lnTo>
                      <a:pt x="0" y="181260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dirty="0">
                  <a:solidFill>
                    <a:srgbClr val="90278E"/>
                  </a:solidFill>
                  <a:latin typeface="Calibri" panose="020F0502020204030204" pitchFamily="34" charset="0"/>
                  <a:cs typeface="Calibri" panose="020F0502020204030204" pitchFamily="34" charset="0"/>
                </a:endParaRPr>
              </a:p>
            </p:txBody>
          </p:sp>
        </p:grpSp>
        <p:grpSp>
          <p:nvGrpSpPr>
            <p:cNvPr id="28" name="Graphic 3">
              <a:extLst>
                <a:ext uri="{FF2B5EF4-FFF2-40B4-BE49-F238E27FC236}">
                  <a16:creationId xmlns:a16="http://schemas.microsoft.com/office/drawing/2014/main" id="{F20251CE-BB04-8A0E-4DF2-E3733A2F3624}"/>
                </a:ext>
              </a:extLst>
            </p:cNvPr>
            <p:cNvGrpSpPr/>
            <p:nvPr/>
          </p:nvGrpSpPr>
          <p:grpSpPr>
            <a:xfrm>
              <a:off x="1312036" y="4957742"/>
              <a:ext cx="265947" cy="1970011"/>
              <a:chOff x="1312036" y="4957742"/>
              <a:chExt cx="265947" cy="1970011"/>
            </a:xfrm>
          </p:grpSpPr>
          <p:sp>
            <p:nvSpPr>
              <p:cNvPr id="29" name="TextBox 28">
                <a:extLst>
                  <a:ext uri="{FF2B5EF4-FFF2-40B4-BE49-F238E27FC236}">
                    <a16:creationId xmlns:a16="http://schemas.microsoft.com/office/drawing/2014/main" id="{245F5D18-CD90-3723-7FC2-FD899664B932}"/>
                  </a:ext>
                </a:extLst>
              </p:cNvPr>
              <p:cNvSpPr txBox="1"/>
              <p:nvPr/>
            </p:nvSpPr>
            <p:spPr>
              <a:xfrm rot="16200000">
                <a:off x="1108059" y="6457829"/>
                <a:ext cx="673901"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Portúgal</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0" name="Freeform 29">
                <a:extLst>
                  <a:ext uri="{FF2B5EF4-FFF2-40B4-BE49-F238E27FC236}">
                    <a16:creationId xmlns:a16="http://schemas.microsoft.com/office/drawing/2014/main" id="{9E7C2DD3-930F-7A87-7E38-D8ADA45E29DB}"/>
                  </a:ext>
                </a:extLst>
              </p:cNvPr>
              <p:cNvSpPr/>
              <p:nvPr/>
            </p:nvSpPr>
            <p:spPr>
              <a:xfrm>
                <a:off x="1378058" y="4957742"/>
                <a:ext cx="100502" cy="1282437"/>
              </a:xfrm>
              <a:custGeom>
                <a:avLst/>
                <a:gdLst>
                  <a:gd name="connsiteX0" fmla="*/ 0 w 100502"/>
                  <a:gd name="connsiteY0" fmla="*/ 0 h 1282437"/>
                  <a:gd name="connsiteX1" fmla="*/ 100503 w 100502"/>
                  <a:gd name="connsiteY1" fmla="*/ 0 h 1282437"/>
                  <a:gd name="connsiteX2" fmla="*/ 100503 w 100502"/>
                  <a:gd name="connsiteY2" fmla="*/ 1282438 h 1282437"/>
                  <a:gd name="connsiteX3" fmla="*/ 0 w 100502"/>
                  <a:gd name="connsiteY3" fmla="*/ 1282438 h 1282437"/>
                </a:gdLst>
                <a:ahLst/>
                <a:cxnLst>
                  <a:cxn ang="0">
                    <a:pos x="connsiteX0" y="connsiteY0"/>
                  </a:cxn>
                  <a:cxn ang="0">
                    <a:pos x="connsiteX1" y="connsiteY1"/>
                  </a:cxn>
                  <a:cxn ang="0">
                    <a:pos x="connsiteX2" y="connsiteY2"/>
                  </a:cxn>
                  <a:cxn ang="0">
                    <a:pos x="connsiteX3" y="connsiteY3"/>
                  </a:cxn>
                </a:cxnLst>
                <a:rect l="l" t="t" r="r" b="b"/>
                <a:pathLst>
                  <a:path w="100502" h="1282437">
                    <a:moveTo>
                      <a:pt x="0" y="0"/>
                    </a:moveTo>
                    <a:lnTo>
                      <a:pt x="100503" y="0"/>
                    </a:lnTo>
                    <a:lnTo>
                      <a:pt x="100503" y="1282438"/>
                    </a:lnTo>
                    <a:lnTo>
                      <a:pt x="0" y="12824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1" name="Graphic 3">
              <a:extLst>
                <a:ext uri="{FF2B5EF4-FFF2-40B4-BE49-F238E27FC236}">
                  <a16:creationId xmlns:a16="http://schemas.microsoft.com/office/drawing/2014/main" id="{8F6F0EBE-1D84-EC2E-316B-FA3CADBF4620}"/>
                </a:ext>
              </a:extLst>
            </p:cNvPr>
            <p:cNvGrpSpPr/>
            <p:nvPr/>
          </p:nvGrpSpPr>
          <p:grpSpPr>
            <a:xfrm>
              <a:off x="1536424" y="5169278"/>
              <a:ext cx="265947" cy="1606324"/>
              <a:chOff x="1536424" y="5169278"/>
              <a:chExt cx="265947" cy="1606324"/>
            </a:xfrm>
          </p:grpSpPr>
          <p:sp>
            <p:nvSpPr>
              <p:cNvPr id="32" name="TextBox 31">
                <a:extLst>
                  <a:ext uri="{FF2B5EF4-FFF2-40B4-BE49-F238E27FC236}">
                    <a16:creationId xmlns:a16="http://schemas.microsoft.com/office/drawing/2014/main" id="{54698FBA-3C07-86FE-E9BC-E98FEA09C19D}"/>
                  </a:ext>
                </a:extLst>
              </p:cNvPr>
              <p:cNvSpPr txBox="1"/>
              <p:nvPr/>
            </p:nvSpPr>
            <p:spPr>
              <a:xfrm rot="16200000">
                <a:off x="1397683" y="6370914"/>
                <a:ext cx="543429"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Spánn</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3" name="Freeform 32">
                <a:extLst>
                  <a:ext uri="{FF2B5EF4-FFF2-40B4-BE49-F238E27FC236}">
                    <a16:creationId xmlns:a16="http://schemas.microsoft.com/office/drawing/2014/main" id="{3C642666-3549-5FD2-62EE-FDF14838C228}"/>
                  </a:ext>
                </a:extLst>
              </p:cNvPr>
              <p:cNvSpPr/>
              <p:nvPr/>
            </p:nvSpPr>
            <p:spPr>
              <a:xfrm>
                <a:off x="1601545" y="5169278"/>
                <a:ext cx="100502" cy="1070901"/>
              </a:xfrm>
              <a:custGeom>
                <a:avLst/>
                <a:gdLst>
                  <a:gd name="connsiteX0" fmla="*/ 0 w 100502"/>
                  <a:gd name="connsiteY0" fmla="*/ 0 h 1070901"/>
                  <a:gd name="connsiteX1" fmla="*/ 100503 w 100502"/>
                  <a:gd name="connsiteY1" fmla="*/ 0 h 1070901"/>
                  <a:gd name="connsiteX2" fmla="*/ 100503 w 100502"/>
                  <a:gd name="connsiteY2" fmla="*/ 1070902 h 1070901"/>
                  <a:gd name="connsiteX3" fmla="*/ 0 w 100502"/>
                  <a:gd name="connsiteY3" fmla="*/ 1070902 h 1070901"/>
                </a:gdLst>
                <a:ahLst/>
                <a:cxnLst>
                  <a:cxn ang="0">
                    <a:pos x="connsiteX0" y="connsiteY0"/>
                  </a:cxn>
                  <a:cxn ang="0">
                    <a:pos x="connsiteX1" y="connsiteY1"/>
                  </a:cxn>
                  <a:cxn ang="0">
                    <a:pos x="connsiteX2" y="connsiteY2"/>
                  </a:cxn>
                  <a:cxn ang="0">
                    <a:pos x="connsiteX3" y="connsiteY3"/>
                  </a:cxn>
                </a:cxnLst>
                <a:rect l="l" t="t" r="r" b="b"/>
                <a:pathLst>
                  <a:path w="100502" h="1070901">
                    <a:moveTo>
                      <a:pt x="0" y="0"/>
                    </a:moveTo>
                    <a:lnTo>
                      <a:pt x="100503" y="0"/>
                    </a:lnTo>
                    <a:lnTo>
                      <a:pt x="100503" y="1070902"/>
                    </a:lnTo>
                    <a:lnTo>
                      <a:pt x="0" y="1070902"/>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4" name="Graphic 3">
              <a:extLst>
                <a:ext uri="{FF2B5EF4-FFF2-40B4-BE49-F238E27FC236}">
                  <a16:creationId xmlns:a16="http://schemas.microsoft.com/office/drawing/2014/main" id="{E337F391-BA04-C670-13B5-023F666E0CB4}"/>
                </a:ext>
              </a:extLst>
            </p:cNvPr>
            <p:cNvGrpSpPr/>
            <p:nvPr/>
          </p:nvGrpSpPr>
          <p:grpSpPr>
            <a:xfrm>
              <a:off x="1760837" y="5273724"/>
              <a:ext cx="265947" cy="1427069"/>
              <a:chOff x="1760837" y="5273724"/>
              <a:chExt cx="265947" cy="1427069"/>
            </a:xfrm>
          </p:grpSpPr>
          <p:sp>
            <p:nvSpPr>
              <p:cNvPr id="35" name="TextBox 34">
                <a:extLst>
                  <a:ext uri="{FF2B5EF4-FFF2-40B4-BE49-F238E27FC236}">
                    <a16:creationId xmlns:a16="http://schemas.microsoft.com/office/drawing/2014/main" id="{A8A2837E-0F5C-4A22-DD4D-0812EE2E8DF0}"/>
                  </a:ext>
                </a:extLst>
              </p:cNvPr>
              <p:cNvSpPr txBox="1"/>
              <p:nvPr/>
            </p:nvSpPr>
            <p:spPr>
              <a:xfrm rot="16200000">
                <a:off x="1659701" y="6333710"/>
                <a:ext cx="468219"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Ítalía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6" name="Freeform 35">
                <a:extLst>
                  <a:ext uri="{FF2B5EF4-FFF2-40B4-BE49-F238E27FC236}">
                    <a16:creationId xmlns:a16="http://schemas.microsoft.com/office/drawing/2014/main" id="{B131F7E9-B696-B5EB-C0FA-31F0763F473D}"/>
                  </a:ext>
                </a:extLst>
              </p:cNvPr>
              <p:cNvSpPr/>
              <p:nvPr/>
            </p:nvSpPr>
            <p:spPr>
              <a:xfrm>
                <a:off x="1826354" y="5273724"/>
                <a:ext cx="100502" cy="966455"/>
              </a:xfrm>
              <a:custGeom>
                <a:avLst/>
                <a:gdLst>
                  <a:gd name="connsiteX0" fmla="*/ 0 w 100502"/>
                  <a:gd name="connsiteY0" fmla="*/ 0 h 966455"/>
                  <a:gd name="connsiteX1" fmla="*/ 100503 w 100502"/>
                  <a:gd name="connsiteY1" fmla="*/ 0 h 966455"/>
                  <a:gd name="connsiteX2" fmla="*/ 100503 w 100502"/>
                  <a:gd name="connsiteY2" fmla="*/ 966456 h 966455"/>
                  <a:gd name="connsiteX3" fmla="*/ 0 w 100502"/>
                  <a:gd name="connsiteY3" fmla="*/ 966456 h 966455"/>
                </a:gdLst>
                <a:ahLst/>
                <a:cxnLst>
                  <a:cxn ang="0">
                    <a:pos x="connsiteX0" y="connsiteY0"/>
                  </a:cxn>
                  <a:cxn ang="0">
                    <a:pos x="connsiteX1" y="connsiteY1"/>
                  </a:cxn>
                  <a:cxn ang="0">
                    <a:pos x="connsiteX2" y="connsiteY2"/>
                  </a:cxn>
                  <a:cxn ang="0">
                    <a:pos x="connsiteX3" y="connsiteY3"/>
                  </a:cxn>
                </a:cxnLst>
                <a:rect l="l" t="t" r="r" b="b"/>
                <a:pathLst>
                  <a:path w="100502" h="966455">
                    <a:moveTo>
                      <a:pt x="0" y="0"/>
                    </a:moveTo>
                    <a:lnTo>
                      <a:pt x="100503" y="0"/>
                    </a:lnTo>
                    <a:lnTo>
                      <a:pt x="100503" y="966456"/>
                    </a:lnTo>
                    <a:lnTo>
                      <a:pt x="0" y="96645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7" name="Graphic 3">
              <a:extLst>
                <a:ext uri="{FF2B5EF4-FFF2-40B4-BE49-F238E27FC236}">
                  <a16:creationId xmlns:a16="http://schemas.microsoft.com/office/drawing/2014/main" id="{DFCA7B5A-92B6-993E-CEE7-220E15E78969}"/>
                </a:ext>
              </a:extLst>
            </p:cNvPr>
            <p:cNvGrpSpPr/>
            <p:nvPr/>
          </p:nvGrpSpPr>
          <p:grpSpPr>
            <a:xfrm>
              <a:off x="1999271" y="5413867"/>
              <a:ext cx="265946" cy="1584209"/>
              <a:chOff x="1999271" y="5413867"/>
              <a:chExt cx="265946" cy="1584209"/>
            </a:xfrm>
          </p:grpSpPr>
          <p:sp>
            <p:nvSpPr>
              <p:cNvPr id="38" name="TextBox 37">
                <a:extLst>
                  <a:ext uri="{FF2B5EF4-FFF2-40B4-BE49-F238E27FC236}">
                    <a16:creationId xmlns:a16="http://schemas.microsoft.com/office/drawing/2014/main" id="{28A5811B-22CD-B666-14FD-054A8F0DEDBF}"/>
                  </a:ext>
                </a:extLst>
              </p:cNvPr>
              <p:cNvSpPr txBox="1"/>
              <p:nvPr/>
            </p:nvSpPr>
            <p:spPr>
              <a:xfrm rot="16200000">
                <a:off x="1705092" y="6437952"/>
                <a:ext cx="854303" cy="265946"/>
              </a:xfrm>
              <a:prstGeom prst="rect">
                <a:avLst/>
              </a:prstGeom>
              <a:noFill/>
            </p:spPr>
            <p:txBody>
              <a:bodyPr wrap="squar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Austurríki</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39" name="Freeform 38">
                <a:extLst>
                  <a:ext uri="{FF2B5EF4-FFF2-40B4-BE49-F238E27FC236}">
                    <a16:creationId xmlns:a16="http://schemas.microsoft.com/office/drawing/2014/main" id="{E0203ABD-3F52-0F41-2E76-D037994C50B8}"/>
                  </a:ext>
                </a:extLst>
              </p:cNvPr>
              <p:cNvSpPr/>
              <p:nvPr/>
            </p:nvSpPr>
            <p:spPr>
              <a:xfrm>
                <a:off x="2051164" y="5413867"/>
                <a:ext cx="100502" cy="826313"/>
              </a:xfrm>
              <a:custGeom>
                <a:avLst/>
                <a:gdLst>
                  <a:gd name="connsiteX0" fmla="*/ 0 w 100502"/>
                  <a:gd name="connsiteY0" fmla="*/ 0 h 826313"/>
                  <a:gd name="connsiteX1" fmla="*/ 100503 w 100502"/>
                  <a:gd name="connsiteY1" fmla="*/ 0 h 826313"/>
                  <a:gd name="connsiteX2" fmla="*/ 100503 w 100502"/>
                  <a:gd name="connsiteY2" fmla="*/ 826313 h 826313"/>
                  <a:gd name="connsiteX3" fmla="*/ 0 w 100502"/>
                  <a:gd name="connsiteY3" fmla="*/ 826313 h 826313"/>
                </a:gdLst>
                <a:ahLst/>
                <a:cxnLst>
                  <a:cxn ang="0">
                    <a:pos x="connsiteX0" y="connsiteY0"/>
                  </a:cxn>
                  <a:cxn ang="0">
                    <a:pos x="connsiteX1" y="connsiteY1"/>
                  </a:cxn>
                  <a:cxn ang="0">
                    <a:pos x="connsiteX2" y="connsiteY2"/>
                  </a:cxn>
                  <a:cxn ang="0">
                    <a:pos x="connsiteX3" y="connsiteY3"/>
                  </a:cxn>
                </a:cxnLst>
                <a:rect l="l" t="t" r="r" b="b"/>
                <a:pathLst>
                  <a:path w="100502" h="826313">
                    <a:moveTo>
                      <a:pt x="0" y="0"/>
                    </a:moveTo>
                    <a:lnTo>
                      <a:pt x="100503" y="0"/>
                    </a:lnTo>
                    <a:lnTo>
                      <a:pt x="100503" y="826313"/>
                    </a:lnTo>
                    <a:lnTo>
                      <a:pt x="0" y="826313"/>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0" name="Graphic 3">
              <a:extLst>
                <a:ext uri="{FF2B5EF4-FFF2-40B4-BE49-F238E27FC236}">
                  <a16:creationId xmlns:a16="http://schemas.microsoft.com/office/drawing/2014/main" id="{D6FABE01-2CC9-21F1-8CC2-D8D36E0EA525}"/>
                </a:ext>
              </a:extLst>
            </p:cNvPr>
            <p:cNvGrpSpPr/>
            <p:nvPr/>
          </p:nvGrpSpPr>
          <p:grpSpPr>
            <a:xfrm>
              <a:off x="2209635" y="5501126"/>
              <a:ext cx="265947" cy="1381305"/>
              <a:chOff x="2209635" y="5501126"/>
              <a:chExt cx="265947" cy="1381305"/>
            </a:xfrm>
          </p:grpSpPr>
          <p:sp>
            <p:nvSpPr>
              <p:cNvPr id="41" name="TextBox 40">
                <a:extLst>
                  <a:ext uri="{FF2B5EF4-FFF2-40B4-BE49-F238E27FC236}">
                    <a16:creationId xmlns:a16="http://schemas.microsoft.com/office/drawing/2014/main" id="{0097618D-A49E-A0DA-0FFB-3F426AB769F4}"/>
                  </a:ext>
                </a:extLst>
              </p:cNvPr>
              <p:cNvSpPr txBox="1"/>
              <p:nvPr/>
            </p:nvSpPr>
            <p:spPr>
              <a:xfrm rot="16200000">
                <a:off x="2020468" y="6427316"/>
                <a:ext cx="644282"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Eistland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42" name="Freeform 41">
                <a:extLst>
                  <a:ext uri="{FF2B5EF4-FFF2-40B4-BE49-F238E27FC236}">
                    <a16:creationId xmlns:a16="http://schemas.microsoft.com/office/drawing/2014/main" id="{B732E1BC-6C13-63AF-4FD5-733A94390B14}"/>
                  </a:ext>
                </a:extLst>
              </p:cNvPr>
              <p:cNvSpPr/>
              <p:nvPr/>
            </p:nvSpPr>
            <p:spPr>
              <a:xfrm>
                <a:off x="227465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3" name="Graphic 3">
              <a:extLst>
                <a:ext uri="{FF2B5EF4-FFF2-40B4-BE49-F238E27FC236}">
                  <a16:creationId xmlns:a16="http://schemas.microsoft.com/office/drawing/2014/main" id="{2EE59FC6-EEF5-5CCD-F5F5-AF96C4EF7961}"/>
                </a:ext>
              </a:extLst>
            </p:cNvPr>
            <p:cNvGrpSpPr/>
            <p:nvPr/>
          </p:nvGrpSpPr>
          <p:grpSpPr>
            <a:xfrm>
              <a:off x="2440277" y="5501126"/>
              <a:ext cx="265947" cy="1383892"/>
              <a:chOff x="2440277" y="5501126"/>
              <a:chExt cx="265947" cy="1383892"/>
            </a:xfrm>
          </p:grpSpPr>
          <p:sp>
            <p:nvSpPr>
              <p:cNvPr id="44" name="TextBox 43">
                <a:extLst>
                  <a:ext uri="{FF2B5EF4-FFF2-40B4-BE49-F238E27FC236}">
                    <a16:creationId xmlns:a16="http://schemas.microsoft.com/office/drawing/2014/main" id="{8E1E571A-47D5-FB8F-BB66-D739E7E83D1D}"/>
                  </a:ext>
                </a:extLst>
              </p:cNvPr>
              <p:cNvSpPr txBox="1"/>
              <p:nvPr/>
            </p:nvSpPr>
            <p:spPr>
              <a:xfrm rot="16200000">
                <a:off x="2241777" y="6420570"/>
                <a:ext cx="662948"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Lettland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45" name="Freeform 44">
                <a:extLst>
                  <a:ext uri="{FF2B5EF4-FFF2-40B4-BE49-F238E27FC236}">
                    <a16:creationId xmlns:a16="http://schemas.microsoft.com/office/drawing/2014/main" id="{F981B197-2387-D4D1-5721-3B68AD43B16A}"/>
                  </a:ext>
                </a:extLst>
              </p:cNvPr>
              <p:cNvSpPr/>
              <p:nvPr/>
            </p:nvSpPr>
            <p:spPr>
              <a:xfrm>
                <a:off x="249946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6" name="Graphic 3">
              <a:extLst>
                <a:ext uri="{FF2B5EF4-FFF2-40B4-BE49-F238E27FC236}">
                  <a16:creationId xmlns:a16="http://schemas.microsoft.com/office/drawing/2014/main" id="{82A644B1-712F-15C3-EDE4-CBB47550C4CD}"/>
                </a:ext>
              </a:extLst>
            </p:cNvPr>
            <p:cNvGrpSpPr/>
            <p:nvPr/>
          </p:nvGrpSpPr>
          <p:grpSpPr>
            <a:xfrm>
              <a:off x="2659153" y="5527568"/>
              <a:ext cx="265946" cy="1282767"/>
              <a:chOff x="2659153" y="5527568"/>
              <a:chExt cx="265946" cy="1282767"/>
            </a:xfrm>
          </p:grpSpPr>
          <p:sp>
            <p:nvSpPr>
              <p:cNvPr id="47" name="TextBox 46">
                <a:extLst>
                  <a:ext uri="{FF2B5EF4-FFF2-40B4-BE49-F238E27FC236}">
                    <a16:creationId xmlns:a16="http://schemas.microsoft.com/office/drawing/2014/main" id="{768484E2-7FEB-87E0-9F4A-33EB1F28EAB8}"/>
                  </a:ext>
                </a:extLst>
              </p:cNvPr>
              <p:cNvSpPr txBox="1"/>
              <p:nvPr/>
            </p:nvSpPr>
            <p:spPr>
              <a:xfrm rot="16200000">
                <a:off x="2531886" y="6417122"/>
                <a:ext cx="520480" cy="265946"/>
              </a:xfrm>
              <a:prstGeom prst="rect">
                <a:avLst/>
              </a:prstGeom>
              <a:noFill/>
            </p:spPr>
            <p:txBody>
              <a:bodyPr wrap="squar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Írland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48" name="Freeform 47">
                <a:extLst>
                  <a:ext uri="{FF2B5EF4-FFF2-40B4-BE49-F238E27FC236}">
                    <a16:creationId xmlns:a16="http://schemas.microsoft.com/office/drawing/2014/main" id="{8B7771EB-9EC3-EDB9-D11A-A0D2B3A955AB}"/>
                  </a:ext>
                </a:extLst>
              </p:cNvPr>
              <p:cNvSpPr/>
              <p:nvPr/>
            </p:nvSpPr>
            <p:spPr>
              <a:xfrm>
                <a:off x="2724269"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49" name="Graphic 3">
              <a:extLst>
                <a:ext uri="{FF2B5EF4-FFF2-40B4-BE49-F238E27FC236}">
                  <a16:creationId xmlns:a16="http://schemas.microsoft.com/office/drawing/2014/main" id="{ECC30101-EF15-7521-9353-5815CD8A9B3F}"/>
                </a:ext>
              </a:extLst>
            </p:cNvPr>
            <p:cNvGrpSpPr/>
            <p:nvPr/>
          </p:nvGrpSpPr>
          <p:grpSpPr>
            <a:xfrm>
              <a:off x="2882839" y="5527568"/>
              <a:ext cx="265947" cy="1340635"/>
              <a:chOff x="2882839" y="5527568"/>
              <a:chExt cx="265947" cy="1340635"/>
            </a:xfrm>
          </p:grpSpPr>
          <p:sp>
            <p:nvSpPr>
              <p:cNvPr id="50" name="TextBox 49">
                <a:extLst>
                  <a:ext uri="{FF2B5EF4-FFF2-40B4-BE49-F238E27FC236}">
                    <a16:creationId xmlns:a16="http://schemas.microsoft.com/office/drawing/2014/main" id="{7A518F92-56C4-C4A0-F35E-652C9DDB07EA}"/>
                  </a:ext>
                </a:extLst>
              </p:cNvPr>
              <p:cNvSpPr txBox="1"/>
              <p:nvPr/>
            </p:nvSpPr>
            <p:spPr>
              <a:xfrm rot="16200000">
                <a:off x="2697436" y="6416852"/>
                <a:ext cx="636754" cy="265947"/>
              </a:xfrm>
              <a:prstGeom prst="rect">
                <a:avLst/>
              </a:prstGeom>
              <a:noFill/>
            </p:spPr>
            <p:txBody>
              <a:bodyPr wrap="none" rtlCol="0">
                <a:spAutoFit/>
              </a:bodyPr>
              <a:lstStyle/>
              <a:p>
                <a:pPr algn="l"/>
                <a:r>
                  <a:rPr lang="en-US" sz="1200" dirty="0">
                    <a:ln/>
                    <a:solidFill>
                      <a:srgbClr val="90278E"/>
                    </a:solidFill>
                    <a:latin typeface="Calibri" panose="020F0502020204030204" pitchFamily="34" charset="0"/>
                    <a:cs typeface="Calibri" panose="020F0502020204030204" pitchFamily="34" charset="0"/>
                    <a:sym typeface="MyriadPro-Regular"/>
                    <a:rtl val="0"/>
                  </a:rPr>
                  <a:t>Holland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51" name="Freeform 50">
                <a:extLst>
                  <a:ext uri="{FF2B5EF4-FFF2-40B4-BE49-F238E27FC236}">
                    <a16:creationId xmlns:a16="http://schemas.microsoft.com/office/drawing/2014/main" id="{BA89EFD8-4BFB-8A53-8496-A9C909D52CD7}"/>
                  </a:ext>
                </a:extLst>
              </p:cNvPr>
              <p:cNvSpPr/>
              <p:nvPr/>
            </p:nvSpPr>
            <p:spPr>
              <a:xfrm>
                <a:off x="2947756"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2" name="Graphic 3">
              <a:extLst>
                <a:ext uri="{FF2B5EF4-FFF2-40B4-BE49-F238E27FC236}">
                  <a16:creationId xmlns:a16="http://schemas.microsoft.com/office/drawing/2014/main" id="{99090BBB-7924-7527-676A-E3F374A2B56D}"/>
                </a:ext>
              </a:extLst>
            </p:cNvPr>
            <p:cNvGrpSpPr/>
            <p:nvPr/>
          </p:nvGrpSpPr>
          <p:grpSpPr>
            <a:xfrm>
              <a:off x="3137954" y="5618793"/>
              <a:ext cx="265947" cy="1404872"/>
              <a:chOff x="3137954" y="5618793"/>
              <a:chExt cx="265947" cy="1404872"/>
            </a:xfrm>
          </p:grpSpPr>
          <p:sp>
            <p:nvSpPr>
              <p:cNvPr id="53" name="TextBox 52">
                <a:extLst>
                  <a:ext uri="{FF2B5EF4-FFF2-40B4-BE49-F238E27FC236}">
                    <a16:creationId xmlns:a16="http://schemas.microsoft.com/office/drawing/2014/main" id="{FD144F00-2626-8896-5CB2-AB18B6F685EA}"/>
                  </a:ext>
                </a:extLst>
              </p:cNvPr>
              <p:cNvSpPr txBox="1"/>
              <p:nvPr/>
            </p:nvSpPr>
            <p:spPr>
              <a:xfrm rot="16200000">
                <a:off x="2896149" y="6515913"/>
                <a:ext cx="749557" cy="265947"/>
              </a:xfrm>
              <a:prstGeom prst="rect">
                <a:avLst/>
              </a:prstGeom>
              <a:noFill/>
            </p:spPr>
            <p:txBody>
              <a:bodyPr wrap="squar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Frakkland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54" name="Freeform 53">
                <a:extLst>
                  <a:ext uri="{FF2B5EF4-FFF2-40B4-BE49-F238E27FC236}">
                    <a16:creationId xmlns:a16="http://schemas.microsoft.com/office/drawing/2014/main" id="{B94B603C-8481-8E4C-690A-0F8A29F9C497}"/>
                  </a:ext>
                </a:extLst>
              </p:cNvPr>
              <p:cNvSpPr/>
              <p:nvPr/>
            </p:nvSpPr>
            <p:spPr>
              <a:xfrm>
                <a:off x="3172565"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5" name="Graphic 3">
              <a:extLst>
                <a:ext uri="{FF2B5EF4-FFF2-40B4-BE49-F238E27FC236}">
                  <a16:creationId xmlns:a16="http://schemas.microsoft.com/office/drawing/2014/main" id="{92A95099-DD15-943D-AD56-67FB896F9198}"/>
                </a:ext>
              </a:extLst>
            </p:cNvPr>
            <p:cNvGrpSpPr/>
            <p:nvPr/>
          </p:nvGrpSpPr>
          <p:grpSpPr>
            <a:xfrm>
              <a:off x="3331268" y="5618793"/>
              <a:ext cx="265947" cy="1397818"/>
              <a:chOff x="3331268" y="5618793"/>
              <a:chExt cx="265947" cy="1397818"/>
            </a:xfrm>
          </p:grpSpPr>
          <p:sp>
            <p:nvSpPr>
              <p:cNvPr id="56" name="TextBox 55">
                <a:extLst>
                  <a:ext uri="{FF2B5EF4-FFF2-40B4-BE49-F238E27FC236}">
                    <a16:creationId xmlns:a16="http://schemas.microsoft.com/office/drawing/2014/main" id="{8D101E23-CCE7-295F-940D-DE7B30A29D27}"/>
                  </a:ext>
                </a:extLst>
              </p:cNvPr>
              <p:cNvSpPr txBox="1"/>
              <p:nvPr/>
            </p:nvSpPr>
            <p:spPr>
              <a:xfrm rot="16200000">
                <a:off x="3080475" y="6499871"/>
                <a:ext cx="767533"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Þýskaland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57" name="Freeform 56">
                <a:extLst>
                  <a:ext uri="{FF2B5EF4-FFF2-40B4-BE49-F238E27FC236}">
                    <a16:creationId xmlns:a16="http://schemas.microsoft.com/office/drawing/2014/main" id="{3CDC2190-7529-E1FF-9F05-9383F0A8806A}"/>
                  </a:ext>
                </a:extLst>
              </p:cNvPr>
              <p:cNvSpPr/>
              <p:nvPr/>
            </p:nvSpPr>
            <p:spPr>
              <a:xfrm>
                <a:off x="3397374"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58" name="Graphic 3">
              <a:extLst>
                <a:ext uri="{FF2B5EF4-FFF2-40B4-BE49-F238E27FC236}">
                  <a16:creationId xmlns:a16="http://schemas.microsoft.com/office/drawing/2014/main" id="{0E904610-1A2A-5ADB-C88C-D7E87228AFB9}"/>
                </a:ext>
              </a:extLst>
            </p:cNvPr>
            <p:cNvGrpSpPr/>
            <p:nvPr/>
          </p:nvGrpSpPr>
          <p:grpSpPr>
            <a:xfrm>
              <a:off x="3556043" y="5653167"/>
              <a:ext cx="265947" cy="1282083"/>
              <a:chOff x="3556043" y="5653167"/>
              <a:chExt cx="265947" cy="1282083"/>
            </a:xfrm>
          </p:grpSpPr>
          <p:sp>
            <p:nvSpPr>
              <p:cNvPr id="59" name="TextBox 58">
                <a:extLst>
                  <a:ext uri="{FF2B5EF4-FFF2-40B4-BE49-F238E27FC236}">
                    <a16:creationId xmlns:a16="http://schemas.microsoft.com/office/drawing/2014/main" id="{E7A365A3-2BE5-ED70-D24B-7DA63D98074E}"/>
                  </a:ext>
                </a:extLst>
              </p:cNvPr>
              <p:cNvSpPr txBox="1"/>
              <p:nvPr/>
            </p:nvSpPr>
            <p:spPr>
              <a:xfrm rot="16200000">
                <a:off x="3352556" y="6465815"/>
                <a:ext cx="672922"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Slóvenía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0" name="Freeform 59">
                <a:extLst>
                  <a:ext uri="{FF2B5EF4-FFF2-40B4-BE49-F238E27FC236}">
                    <a16:creationId xmlns:a16="http://schemas.microsoft.com/office/drawing/2014/main" id="{1A2B0DD7-849F-F110-E9C0-D03EB57F18B8}"/>
                  </a:ext>
                </a:extLst>
              </p:cNvPr>
              <p:cNvSpPr/>
              <p:nvPr/>
            </p:nvSpPr>
            <p:spPr>
              <a:xfrm>
                <a:off x="3620861" y="5653167"/>
                <a:ext cx="100502" cy="588334"/>
              </a:xfrm>
              <a:custGeom>
                <a:avLst/>
                <a:gdLst>
                  <a:gd name="connsiteX0" fmla="*/ 0 w 100502"/>
                  <a:gd name="connsiteY0" fmla="*/ 0 h 588334"/>
                  <a:gd name="connsiteX1" fmla="*/ 100503 w 100502"/>
                  <a:gd name="connsiteY1" fmla="*/ 0 h 588334"/>
                  <a:gd name="connsiteX2" fmla="*/ 100503 w 100502"/>
                  <a:gd name="connsiteY2" fmla="*/ 588335 h 588334"/>
                  <a:gd name="connsiteX3" fmla="*/ 0 w 100502"/>
                  <a:gd name="connsiteY3" fmla="*/ 588335 h 588334"/>
                </a:gdLst>
                <a:ahLst/>
                <a:cxnLst>
                  <a:cxn ang="0">
                    <a:pos x="connsiteX0" y="connsiteY0"/>
                  </a:cxn>
                  <a:cxn ang="0">
                    <a:pos x="connsiteX1" y="connsiteY1"/>
                  </a:cxn>
                  <a:cxn ang="0">
                    <a:pos x="connsiteX2" y="connsiteY2"/>
                  </a:cxn>
                  <a:cxn ang="0">
                    <a:pos x="connsiteX3" y="connsiteY3"/>
                  </a:cxn>
                </a:cxnLst>
                <a:rect l="l" t="t" r="r" b="b"/>
                <a:pathLst>
                  <a:path w="100502" h="588334">
                    <a:moveTo>
                      <a:pt x="0" y="0"/>
                    </a:moveTo>
                    <a:lnTo>
                      <a:pt x="100503" y="0"/>
                    </a:lnTo>
                    <a:lnTo>
                      <a:pt x="100503" y="588335"/>
                    </a:lnTo>
                    <a:lnTo>
                      <a:pt x="0" y="58833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1" name="Graphic 3">
              <a:extLst>
                <a:ext uri="{FF2B5EF4-FFF2-40B4-BE49-F238E27FC236}">
                  <a16:creationId xmlns:a16="http://schemas.microsoft.com/office/drawing/2014/main" id="{80F4D101-7A7A-CB88-B1D2-66A3D5EAA329}"/>
                </a:ext>
              </a:extLst>
            </p:cNvPr>
            <p:cNvGrpSpPr/>
            <p:nvPr/>
          </p:nvGrpSpPr>
          <p:grpSpPr>
            <a:xfrm>
              <a:off x="3780446" y="5757613"/>
              <a:ext cx="265947" cy="1200787"/>
              <a:chOff x="3780446" y="5757613"/>
              <a:chExt cx="265947" cy="1200787"/>
            </a:xfrm>
          </p:grpSpPr>
          <p:sp>
            <p:nvSpPr>
              <p:cNvPr id="62" name="TextBox 61">
                <a:extLst>
                  <a:ext uri="{FF2B5EF4-FFF2-40B4-BE49-F238E27FC236}">
                    <a16:creationId xmlns:a16="http://schemas.microsoft.com/office/drawing/2014/main" id="{664BA414-7CDD-4D7B-C75D-CE4823F0F4B9}"/>
                  </a:ext>
                </a:extLst>
              </p:cNvPr>
              <p:cNvSpPr txBox="1"/>
              <p:nvPr/>
            </p:nvSpPr>
            <p:spPr>
              <a:xfrm rot="16200000">
                <a:off x="3561384" y="6473391"/>
                <a:ext cx="704071"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Rúmenía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3" name="Freeform 62">
                <a:extLst>
                  <a:ext uri="{FF2B5EF4-FFF2-40B4-BE49-F238E27FC236}">
                    <a16:creationId xmlns:a16="http://schemas.microsoft.com/office/drawing/2014/main" id="{901624A2-EA7A-6D0F-9048-99B62F4F55CC}"/>
                  </a:ext>
                </a:extLst>
              </p:cNvPr>
              <p:cNvSpPr/>
              <p:nvPr/>
            </p:nvSpPr>
            <p:spPr>
              <a:xfrm>
                <a:off x="3845670" y="5757613"/>
                <a:ext cx="100502" cy="482566"/>
              </a:xfrm>
              <a:custGeom>
                <a:avLst/>
                <a:gdLst>
                  <a:gd name="connsiteX0" fmla="*/ 0 w 100502"/>
                  <a:gd name="connsiteY0" fmla="*/ 0 h 482566"/>
                  <a:gd name="connsiteX1" fmla="*/ 100503 w 100502"/>
                  <a:gd name="connsiteY1" fmla="*/ 0 h 482566"/>
                  <a:gd name="connsiteX2" fmla="*/ 100503 w 100502"/>
                  <a:gd name="connsiteY2" fmla="*/ 482567 h 482566"/>
                  <a:gd name="connsiteX3" fmla="*/ 0 w 100502"/>
                  <a:gd name="connsiteY3" fmla="*/ 482567 h 482566"/>
                </a:gdLst>
                <a:ahLst/>
                <a:cxnLst>
                  <a:cxn ang="0">
                    <a:pos x="connsiteX0" y="connsiteY0"/>
                  </a:cxn>
                  <a:cxn ang="0">
                    <a:pos x="connsiteX1" y="connsiteY1"/>
                  </a:cxn>
                  <a:cxn ang="0">
                    <a:pos x="connsiteX2" y="connsiteY2"/>
                  </a:cxn>
                  <a:cxn ang="0">
                    <a:pos x="connsiteX3" y="connsiteY3"/>
                  </a:cxn>
                </a:cxnLst>
                <a:rect l="l" t="t" r="r" b="b"/>
                <a:pathLst>
                  <a:path w="100502" h="482566">
                    <a:moveTo>
                      <a:pt x="0" y="0"/>
                    </a:moveTo>
                    <a:lnTo>
                      <a:pt x="100503" y="0"/>
                    </a:lnTo>
                    <a:lnTo>
                      <a:pt x="100503" y="482567"/>
                    </a:lnTo>
                    <a:lnTo>
                      <a:pt x="0" y="48256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4" name="Graphic 3">
              <a:extLst>
                <a:ext uri="{FF2B5EF4-FFF2-40B4-BE49-F238E27FC236}">
                  <a16:creationId xmlns:a16="http://schemas.microsoft.com/office/drawing/2014/main" id="{31260794-4508-823F-FEBB-EEB9750A1950}"/>
                </a:ext>
              </a:extLst>
            </p:cNvPr>
            <p:cNvGrpSpPr/>
            <p:nvPr/>
          </p:nvGrpSpPr>
          <p:grpSpPr>
            <a:xfrm>
              <a:off x="4004843" y="5801243"/>
              <a:ext cx="265947" cy="1125995"/>
              <a:chOff x="4004843" y="5801243"/>
              <a:chExt cx="265947" cy="1125995"/>
            </a:xfrm>
          </p:grpSpPr>
          <p:sp>
            <p:nvSpPr>
              <p:cNvPr id="65" name="TextBox 64">
                <a:extLst>
                  <a:ext uri="{FF2B5EF4-FFF2-40B4-BE49-F238E27FC236}">
                    <a16:creationId xmlns:a16="http://schemas.microsoft.com/office/drawing/2014/main" id="{A5451C77-1F81-FC76-F18A-D28531730554}"/>
                  </a:ext>
                </a:extLst>
              </p:cNvPr>
              <p:cNvSpPr txBox="1"/>
              <p:nvPr/>
            </p:nvSpPr>
            <p:spPr>
              <a:xfrm rot="16200000">
                <a:off x="3829384" y="6485832"/>
                <a:ext cx="616865"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Litháen</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6" name="Freeform 65">
                <a:extLst>
                  <a:ext uri="{FF2B5EF4-FFF2-40B4-BE49-F238E27FC236}">
                    <a16:creationId xmlns:a16="http://schemas.microsoft.com/office/drawing/2014/main" id="{A442395F-94F5-814C-8FCC-C5BB476314E9}"/>
                  </a:ext>
                </a:extLst>
              </p:cNvPr>
              <p:cNvSpPr/>
              <p:nvPr/>
            </p:nvSpPr>
            <p:spPr>
              <a:xfrm>
                <a:off x="4070479" y="5801243"/>
                <a:ext cx="100502" cy="438937"/>
              </a:xfrm>
              <a:custGeom>
                <a:avLst/>
                <a:gdLst>
                  <a:gd name="connsiteX0" fmla="*/ 0 w 100502"/>
                  <a:gd name="connsiteY0" fmla="*/ 0 h 438937"/>
                  <a:gd name="connsiteX1" fmla="*/ 100503 w 100502"/>
                  <a:gd name="connsiteY1" fmla="*/ 0 h 438937"/>
                  <a:gd name="connsiteX2" fmla="*/ 100503 w 100502"/>
                  <a:gd name="connsiteY2" fmla="*/ 438938 h 438937"/>
                  <a:gd name="connsiteX3" fmla="*/ 0 w 100502"/>
                  <a:gd name="connsiteY3" fmla="*/ 438938 h 438937"/>
                </a:gdLst>
                <a:ahLst/>
                <a:cxnLst>
                  <a:cxn ang="0">
                    <a:pos x="connsiteX0" y="connsiteY0"/>
                  </a:cxn>
                  <a:cxn ang="0">
                    <a:pos x="connsiteX1" y="connsiteY1"/>
                  </a:cxn>
                  <a:cxn ang="0">
                    <a:pos x="connsiteX2" y="connsiteY2"/>
                  </a:cxn>
                  <a:cxn ang="0">
                    <a:pos x="connsiteX3" y="connsiteY3"/>
                  </a:cxn>
                </a:cxnLst>
                <a:rect l="l" t="t" r="r" b="b"/>
                <a:pathLst>
                  <a:path w="100502" h="438937">
                    <a:moveTo>
                      <a:pt x="0" y="0"/>
                    </a:moveTo>
                    <a:lnTo>
                      <a:pt x="100503" y="0"/>
                    </a:lnTo>
                    <a:lnTo>
                      <a:pt x="100503" y="438938"/>
                    </a:lnTo>
                    <a:lnTo>
                      <a:pt x="0" y="4389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67" name="Graphic 3">
              <a:extLst>
                <a:ext uri="{FF2B5EF4-FFF2-40B4-BE49-F238E27FC236}">
                  <a16:creationId xmlns:a16="http://schemas.microsoft.com/office/drawing/2014/main" id="{E0188882-13E8-7B8F-FFD2-5767700B5A87}"/>
                </a:ext>
              </a:extLst>
            </p:cNvPr>
            <p:cNvGrpSpPr/>
            <p:nvPr/>
          </p:nvGrpSpPr>
          <p:grpSpPr>
            <a:xfrm>
              <a:off x="4238172" y="5821074"/>
              <a:ext cx="265947" cy="1134830"/>
              <a:chOff x="4238172" y="5821074"/>
              <a:chExt cx="265947" cy="1134830"/>
            </a:xfrm>
          </p:grpSpPr>
          <p:sp>
            <p:nvSpPr>
              <p:cNvPr id="68" name="TextBox 67">
                <a:extLst>
                  <a:ext uri="{FF2B5EF4-FFF2-40B4-BE49-F238E27FC236}">
                    <a16:creationId xmlns:a16="http://schemas.microsoft.com/office/drawing/2014/main" id="{C26A9C2F-6861-17B3-4F5D-9B9BC27E6009}"/>
                  </a:ext>
                </a:extLst>
              </p:cNvPr>
              <p:cNvSpPr txBox="1"/>
              <p:nvPr/>
            </p:nvSpPr>
            <p:spPr>
              <a:xfrm rot="16200000">
                <a:off x="4021038" y="6472823"/>
                <a:ext cx="700215"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Tékkland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69" name="Freeform 68">
                <a:extLst>
                  <a:ext uri="{FF2B5EF4-FFF2-40B4-BE49-F238E27FC236}">
                    <a16:creationId xmlns:a16="http://schemas.microsoft.com/office/drawing/2014/main" id="{16DF7B07-BDDC-F3F1-6231-D7CDF17A4688}"/>
                  </a:ext>
                </a:extLst>
              </p:cNvPr>
              <p:cNvSpPr/>
              <p:nvPr/>
            </p:nvSpPr>
            <p:spPr>
              <a:xfrm>
                <a:off x="4293966" y="5821074"/>
                <a:ext cx="100502" cy="420428"/>
              </a:xfrm>
              <a:custGeom>
                <a:avLst/>
                <a:gdLst>
                  <a:gd name="connsiteX0" fmla="*/ 0 w 100502"/>
                  <a:gd name="connsiteY0" fmla="*/ 0 h 420428"/>
                  <a:gd name="connsiteX1" fmla="*/ 100503 w 100502"/>
                  <a:gd name="connsiteY1" fmla="*/ 0 h 420428"/>
                  <a:gd name="connsiteX2" fmla="*/ 100503 w 100502"/>
                  <a:gd name="connsiteY2" fmla="*/ 420428 h 420428"/>
                  <a:gd name="connsiteX3" fmla="*/ 0 w 100502"/>
                  <a:gd name="connsiteY3" fmla="*/ 420428 h 420428"/>
                </a:gdLst>
                <a:ahLst/>
                <a:cxnLst>
                  <a:cxn ang="0">
                    <a:pos x="connsiteX0" y="connsiteY0"/>
                  </a:cxn>
                  <a:cxn ang="0">
                    <a:pos x="connsiteX1" y="connsiteY1"/>
                  </a:cxn>
                  <a:cxn ang="0">
                    <a:pos x="connsiteX2" y="connsiteY2"/>
                  </a:cxn>
                  <a:cxn ang="0">
                    <a:pos x="connsiteX3" y="connsiteY3"/>
                  </a:cxn>
                </a:cxnLst>
                <a:rect l="l" t="t" r="r" b="b"/>
                <a:pathLst>
                  <a:path w="100502" h="420428">
                    <a:moveTo>
                      <a:pt x="0" y="0"/>
                    </a:moveTo>
                    <a:lnTo>
                      <a:pt x="100503" y="0"/>
                    </a:lnTo>
                    <a:lnTo>
                      <a:pt x="100503" y="420428"/>
                    </a:lnTo>
                    <a:lnTo>
                      <a:pt x="0" y="42042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0" name="Graphic 3">
              <a:extLst>
                <a:ext uri="{FF2B5EF4-FFF2-40B4-BE49-F238E27FC236}">
                  <a16:creationId xmlns:a16="http://schemas.microsoft.com/office/drawing/2014/main" id="{980B0D7B-E670-2C88-639E-8289E9BE8DC3}"/>
                </a:ext>
              </a:extLst>
            </p:cNvPr>
            <p:cNvGrpSpPr/>
            <p:nvPr/>
          </p:nvGrpSpPr>
          <p:grpSpPr>
            <a:xfrm>
              <a:off x="4453655" y="5839584"/>
              <a:ext cx="265946" cy="1068477"/>
              <a:chOff x="4453655" y="5839584"/>
              <a:chExt cx="265946" cy="1068477"/>
            </a:xfrm>
          </p:grpSpPr>
          <p:sp>
            <p:nvSpPr>
              <p:cNvPr id="71" name="TextBox 70">
                <a:extLst>
                  <a:ext uri="{FF2B5EF4-FFF2-40B4-BE49-F238E27FC236}">
                    <a16:creationId xmlns:a16="http://schemas.microsoft.com/office/drawing/2014/main" id="{C9A72FD2-563F-1883-58E7-9A17AE81515E}"/>
                  </a:ext>
                </a:extLst>
              </p:cNvPr>
              <p:cNvSpPr txBox="1"/>
              <p:nvPr/>
            </p:nvSpPr>
            <p:spPr>
              <a:xfrm rot="16200000">
                <a:off x="4243007" y="6431467"/>
                <a:ext cx="687242" cy="265946"/>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Finnland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72" name="Freeform 71">
                <a:extLst>
                  <a:ext uri="{FF2B5EF4-FFF2-40B4-BE49-F238E27FC236}">
                    <a16:creationId xmlns:a16="http://schemas.microsoft.com/office/drawing/2014/main" id="{10B27BF5-390A-229F-553B-6AF20AD101C8}"/>
                  </a:ext>
                </a:extLst>
              </p:cNvPr>
              <p:cNvSpPr/>
              <p:nvPr/>
            </p:nvSpPr>
            <p:spPr>
              <a:xfrm>
                <a:off x="4518775" y="5839584"/>
                <a:ext cx="100502" cy="401918"/>
              </a:xfrm>
              <a:custGeom>
                <a:avLst/>
                <a:gdLst>
                  <a:gd name="connsiteX0" fmla="*/ 0 w 100502"/>
                  <a:gd name="connsiteY0" fmla="*/ 0 h 401918"/>
                  <a:gd name="connsiteX1" fmla="*/ 100503 w 100502"/>
                  <a:gd name="connsiteY1" fmla="*/ 0 h 401918"/>
                  <a:gd name="connsiteX2" fmla="*/ 100503 w 100502"/>
                  <a:gd name="connsiteY2" fmla="*/ 401919 h 401918"/>
                  <a:gd name="connsiteX3" fmla="*/ 0 w 100502"/>
                  <a:gd name="connsiteY3" fmla="*/ 401919 h 401918"/>
                </a:gdLst>
                <a:ahLst/>
                <a:cxnLst>
                  <a:cxn ang="0">
                    <a:pos x="connsiteX0" y="connsiteY0"/>
                  </a:cxn>
                  <a:cxn ang="0">
                    <a:pos x="connsiteX1" y="connsiteY1"/>
                  </a:cxn>
                  <a:cxn ang="0">
                    <a:pos x="connsiteX2" y="connsiteY2"/>
                  </a:cxn>
                  <a:cxn ang="0">
                    <a:pos x="connsiteX3" y="connsiteY3"/>
                  </a:cxn>
                </a:cxnLst>
                <a:rect l="l" t="t" r="r" b="b"/>
                <a:pathLst>
                  <a:path w="100502" h="401918">
                    <a:moveTo>
                      <a:pt x="0" y="0"/>
                    </a:moveTo>
                    <a:lnTo>
                      <a:pt x="100503" y="0"/>
                    </a:lnTo>
                    <a:lnTo>
                      <a:pt x="100503" y="401919"/>
                    </a:lnTo>
                    <a:lnTo>
                      <a:pt x="0" y="401919"/>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3" name="Graphic 3">
              <a:extLst>
                <a:ext uri="{FF2B5EF4-FFF2-40B4-BE49-F238E27FC236}">
                  <a16:creationId xmlns:a16="http://schemas.microsoft.com/office/drawing/2014/main" id="{2F67AE6B-8415-C5E7-5802-5D957D896886}"/>
                </a:ext>
              </a:extLst>
            </p:cNvPr>
            <p:cNvGrpSpPr/>
            <p:nvPr/>
          </p:nvGrpSpPr>
          <p:grpSpPr>
            <a:xfrm>
              <a:off x="4678054" y="5851482"/>
              <a:ext cx="265947" cy="1068608"/>
              <a:chOff x="4678054" y="5851482"/>
              <a:chExt cx="265947" cy="1068608"/>
            </a:xfrm>
          </p:grpSpPr>
          <p:sp>
            <p:nvSpPr>
              <p:cNvPr id="74" name="TextBox 73">
                <a:extLst>
                  <a:ext uri="{FF2B5EF4-FFF2-40B4-BE49-F238E27FC236}">
                    <a16:creationId xmlns:a16="http://schemas.microsoft.com/office/drawing/2014/main" id="{0AA32563-3EF2-F578-74ED-B4F1A33DB944}"/>
                  </a:ext>
                </a:extLst>
              </p:cNvPr>
              <p:cNvSpPr txBox="1"/>
              <p:nvPr/>
            </p:nvSpPr>
            <p:spPr>
              <a:xfrm rot="16200000">
                <a:off x="4481054" y="6457142"/>
                <a:ext cx="659948"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Slóvakía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75" name="Freeform 74">
                <a:extLst>
                  <a:ext uri="{FF2B5EF4-FFF2-40B4-BE49-F238E27FC236}">
                    <a16:creationId xmlns:a16="http://schemas.microsoft.com/office/drawing/2014/main" id="{C33DAE6D-3A80-8345-9C25-09D22094DEC7}"/>
                  </a:ext>
                </a:extLst>
              </p:cNvPr>
              <p:cNvSpPr/>
              <p:nvPr/>
            </p:nvSpPr>
            <p:spPr>
              <a:xfrm>
                <a:off x="4743585" y="5851482"/>
                <a:ext cx="100502" cy="388697"/>
              </a:xfrm>
              <a:custGeom>
                <a:avLst/>
                <a:gdLst>
                  <a:gd name="connsiteX0" fmla="*/ 0 w 100502"/>
                  <a:gd name="connsiteY0" fmla="*/ 0 h 388697"/>
                  <a:gd name="connsiteX1" fmla="*/ 100503 w 100502"/>
                  <a:gd name="connsiteY1" fmla="*/ 0 h 388697"/>
                  <a:gd name="connsiteX2" fmla="*/ 100503 w 100502"/>
                  <a:gd name="connsiteY2" fmla="*/ 388697 h 388697"/>
                  <a:gd name="connsiteX3" fmla="*/ 0 w 100502"/>
                  <a:gd name="connsiteY3" fmla="*/ 388697 h 388697"/>
                </a:gdLst>
                <a:ahLst/>
                <a:cxnLst>
                  <a:cxn ang="0">
                    <a:pos x="connsiteX0" y="connsiteY0"/>
                  </a:cxn>
                  <a:cxn ang="0">
                    <a:pos x="connsiteX1" y="connsiteY1"/>
                  </a:cxn>
                  <a:cxn ang="0">
                    <a:pos x="connsiteX2" y="connsiteY2"/>
                  </a:cxn>
                  <a:cxn ang="0">
                    <a:pos x="connsiteX3" y="connsiteY3"/>
                  </a:cxn>
                </a:cxnLst>
                <a:rect l="l" t="t" r="r" b="b"/>
                <a:pathLst>
                  <a:path w="100502" h="388697">
                    <a:moveTo>
                      <a:pt x="0" y="0"/>
                    </a:moveTo>
                    <a:lnTo>
                      <a:pt x="100503" y="0"/>
                    </a:lnTo>
                    <a:lnTo>
                      <a:pt x="100503" y="388697"/>
                    </a:lnTo>
                    <a:lnTo>
                      <a:pt x="0" y="38869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6" name="Graphic 3">
              <a:extLst>
                <a:ext uri="{FF2B5EF4-FFF2-40B4-BE49-F238E27FC236}">
                  <a16:creationId xmlns:a16="http://schemas.microsoft.com/office/drawing/2014/main" id="{E064912A-985E-B47A-26BF-5FC0DAC62718}"/>
                </a:ext>
              </a:extLst>
            </p:cNvPr>
            <p:cNvGrpSpPr/>
            <p:nvPr/>
          </p:nvGrpSpPr>
          <p:grpSpPr>
            <a:xfrm>
              <a:off x="4902452" y="5877925"/>
              <a:ext cx="265947" cy="1101984"/>
              <a:chOff x="4902452" y="5877925"/>
              <a:chExt cx="265947" cy="1101984"/>
            </a:xfrm>
          </p:grpSpPr>
          <p:sp>
            <p:nvSpPr>
              <p:cNvPr id="77" name="TextBox 76">
                <a:extLst>
                  <a:ext uri="{FF2B5EF4-FFF2-40B4-BE49-F238E27FC236}">
                    <a16:creationId xmlns:a16="http://schemas.microsoft.com/office/drawing/2014/main" id="{6F1668C1-D456-276F-0EE6-677055F7F64D}"/>
                  </a:ext>
                </a:extLst>
              </p:cNvPr>
              <p:cNvSpPr txBox="1"/>
              <p:nvPr/>
            </p:nvSpPr>
            <p:spPr>
              <a:xfrm rot="16200000">
                <a:off x="4671916" y="6483425"/>
                <a:ext cx="727020"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Danmörk</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78" name="Freeform 77">
                <a:extLst>
                  <a:ext uri="{FF2B5EF4-FFF2-40B4-BE49-F238E27FC236}">
                    <a16:creationId xmlns:a16="http://schemas.microsoft.com/office/drawing/2014/main" id="{1F130C2A-512B-0CB5-58AB-08550F388C1B}"/>
                  </a:ext>
                </a:extLst>
              </p:cNvPr>
              <p:cNvSpPr/>
              <p:nvPr/>
            </p:nvSpPr>
            <p:spPr>
              <a:xfrm>
                <a:off x="4968394" y="5877925"/>
                <a:ext cx="100502" cy="362255"/>
              </a:xfrm>
              <a:custGeom>
                <a:avLst/>
                <a:gdLst>
                  <a:gd name="connsiteX0" fmla="*/ 0 w 100502"/>
                  <a:gd name="connsiteY0" fmla="*/ 0 h 362255"/>
                  <a:gd name="connsiteX1" fmla="*/ 100503 w 100502"/>
                  <a:gd name="connsiteY1" fmla="*/ 0 h 362255"/>
                  <a:gd name="connsiteX2" fmla="*/ 100503 w 100502"/>
                  <a:gd name="connsiteY2" fmla="*/ 362255 h 362255"/>
                  <a:gd name="connsiteX3" fmla="*/ 0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3" y="0"/>
                    </a:lnTo>
                    <a:lnTo>
                      <a:pt x="100503" y="362255"/>
                    </a:lnTo>
                    <a:lnTo>
                      <a:pt x="0"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9" name="Graphic 3">
              <a:extLst>
                <a:ext uri="{FF2B5EF4-FFF2-40B4-BE49-F238E27FC236}">
                  <a16:creationId xmlns:a16="http://schemas.microsoft.com/office/drawing/2014/main" id="{13B0DC05-680E-E2EC-CDFF-554844091AAE}"/>
                </a:ext>
              </a:extLst>
            </p:cNvPr>
            <p:cNvGrpSpPr/>
            <p:nvPr/>
          </p:nvGrpSpPr>
          <p:grpSpPr>
            <a:xfrm>
              <a:off x="5126852" y="5969149"/>
              <a:ext cx="265947" cy="913695"/>
              <a:chOff x="5126852" y="5969149"/>
              <a:chExt cx="265947" cy="913695"/>
            </a:xfrm>
          </p:grpSpPr>
          <p:sp>
            <p:nvSpPr>
              <p:cNvPr id="80" name="TextBox 79">
                <a:extLst>
                  <a:ext uri="{FF2B5EF4-FFF2-40B4-BE49-F238E27FC236}">
                    <a16:creationId xmlns:a16="http://schemas.microsoft.com/office/drawing/2014/main" id="{1D2E7DB0-12AC-4296-DC05-41CDAAC1E925}"/>
                  </a:ext>
                </a:extLst>
              </p:cNvPr>
              <p:cNvSpPr txBox="1"/>
              <p:nvPr/>
            </p:nvSpPr>
            <p:spPr>
              <a:xfrm rot="16200000">
                <a:off x="4956044" y="6446088"/>
                <a:ext cx="607564"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Svíþjóð</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81" name="Freeform 80">
                <a:extLst>
                  <a:ext uri="{FF2B5EF4-FFF2-40B4-BE49-F238E27FC236}">
                    <a16:creationId xmlns:a16="http://schemas.microsoft.com/office/drawing/2014/main" id="{EB5CA091-C4EA-C1EE-54F1-473CAFE06D3B}"/>
                  </a:ext>
                </a:extLst>
              </p:cNvPr>
              <p:cNvSpPr/>
              <p:nvPr/>
            </p:nvSpPr>
            <p:spPr>
              <a:xfrm>
                <a:off x="5191881" y="5969149"/>
                <a:ext cx="100502" cy="271030"/>
              </a:xfrm>
              <a:custGeom>
                <a:avLst/>
                <a:gdLst>
                  <a:gd name="connsiteX0" fmla="*/ 0 w 100502"/>
                  <a:gd name="connsiteY0" fmla="*/ 0 h 271030"/>
                  <a:gd name="connsiteX1" fmla="*/ 100503 w 100502"/>
                  <a:gd name="connsiteY1" fmla="*/ 0 h 271030"/>
                  <a:gd name="connsiteX2" fmla="*/ 100503 w 100502"/>
                  <a:gd name="connsiteY2" fmla="*/ 271031 h 271030"/>
                  <a:gd name="connsiteX3" fmla="*/ 0 w 100502"/>
                  <a:gd name="connsiteY3" fmla="*/ 271031 h 271030"/>
                </a:gdLst>
                <a:ahLst/>
                <a:cxnLst>
                  <a:cxn ang="0">
                    <a:pos x="connsiteX0" y="connsiteY0"/>
                  </a:cxn>
                  <a:cxn ang="0">
                    <a:pos x="connsiteX1" y="connsiteY1"/>
                  </a:cxn>
                  <a:cxn ang="0">
                    <a:pos x="connsiteX2" y="connsiteY2"/>
                  </a:cxn>
                  <a:cxn ang="0">
                    <a:pos x="connsiteX3" y="connsiteY3"/>
                  </a:cxn>
                </a:cxnLst>
                <a:rect l="l" t="t" r="r" b="b"/>
                <a:pathLst>
                  <a:path w="100502" h="271030">
                    <a:moveTo>
                      <a:pt x="0" y="0"/>
                    </a:moveTo>
                    <a:lnTo>
                      <a:pt x="100503" y="0"/>
                    </a:lnTo>
                    <a:lnTo>
                      <a:pt x="100503" y="271031"/>
                    </a:lnTo>
                    <a:lnTo>
                      <a:pt x="0" y="271031"/>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2" name="Graphic 3">
              <a:extLst>
                <a:ext uri="{FF2B5EF4-FFF2-40B4-BE49-F238E27FC236}">
                  <a16:creationId xmlns:a16="http://schemas.microsoft.com/office/drawing/2014/main" id="{552197B3-A9B7-7C65-A7A3-4C7791472409}"/>
                </a:ext>
              </a:extLst>
            </p:cNvPr>
            <p:cNvGrpSpPr/>
            <p:nvPr/>
          </p:nvGrpSpPr>
          <p:grpSpPr>
            <a:xfrm>
              <a:off x="5351265" y="5990303"/>
              <a:ext cx="265947" cy="865599"/>
              <a:chOff x="5351265" y="5990303"/>
              <a:chExt cx="265947" cy="865599"/>
            </a:xfrm>
          </p:grpSpPr>
          <p:sp>
            <p:nvSpPr>
              <p:cNvPr id="83" name="TextBox 82">
                <a:extLst>
                  <a:ext uri="{FF2B5EF4-FFF2-40B4-BE49-F238E27FC236}">
                    <a16:creationId xmlns:a16="http://schemas.microsoft.com/office/drawing/2014/main" id="{65AA5C5C-503E-1489-14F8-F28B0B1A5150}"/>
                  </a:ext>
                </a:extLst>
              </p:cNvPr>
              <p:cNvSpPr txBox="1"/>
              <p:nvPr/>
            </p:nvSpPr>
            <p:spPr>
              <a:xfrm rot="16200000">
                <a:off x="5201214" y="6439904"/>
                <a:ext cx="566049" cy="265947"/>
              </a:xfrm>
              <a:prstGeom prst="rect">
                <a:avLst/>
              </a:prstGeom>
              <a:noFill/>
            </p:spPr>
            <p:txBody>
              <a:bodyPr wrap="squar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Belgía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84" name="Freeform 83">
                <a:extLst>
                  <a:ext uri="{FF2B5EF4-FFF2-40B4-BE49-F238E27FC236}">
                    <a16:creationId xmlns:a16="http://schemas.microsoft.com/office/drawing/2014/main" id="{C70C48A7-6D88-CABA-FED6-9CC462E63950}"/>
                  </a:ext>
                </a:extLst>
              </p:cNvPr>
              <p:cNvSpPr/>
              <p:nvPr/>
            </p:nvSpPr>
            <p:spPr>
              <a:xfrm>
                <a:off x="5416690" y="5990303"/>
                <a:ext cx="100502" cy="249877"/>
              </a:xfrm>
              <a:custGeom>
                <a:avLst/>
                <a:gdLst>
                  <a:gd name="connsiteX0" fmla="*/ 0 w 100502"/>
                  <a:gd name="connsiteY0" fmla="*/ 0 h 249877"/>
                  <a:gd name="connsiteX1" fmla="*/ 100503 w 100502"/>
                  <a:gd name="connsiteY1" fmla="*/ 0 h 249877"/>
                  <a:gd name="connsiteX2" fmla="*/ 100503 w 100502"/>
                  <a:gd name="connsiteY2" fmla="*/ 249877 h 249877"/>
                  <a:gd name="connsiteX3" fmla="*/ 0 w 100502"/>
                  <a:gd name="connsiteY3" fmla="*/ 249877 h 249877"/>
                </a:gdLst>
                <a:ahLst/>
                <a:cxnLst>
                  <a:cxn ang="0">
                    <a:pos x="connsiteX0" y="connsiteY0"/>
                  </a:cxn>
                  <a:cxn ang="0">
                    <a:pos x="connsiteX1" y="connsiteY1"/>
                  </a:cxn>
                  <a:cxn ang="0">
                    <a:pos x="connsiteX2" y="connsiteY2"/>
                  </a:cxn>
                  <a:cxn ang="0">
                    <a:pos x="connsiteX3" y="connsiteY3"/>
                  </a:cxn>
                </a:cxnLst>
                <a:rect l="l" t="t" r="r" b="b"/>
                <a:pathLst>
                  <a:path w="100502" h="249877">
                    <a:moveTo>
                      <a:pt x="0" y="0"/>
                    </a:moveTo>
                    <a:lnTo>
                      <a:pt x="100503" y="0"/>
                    </a:lnTo>
                    <a:lnTo>
                      <a:pt x="100503" y="249877"/>
                    </a:lnTo>
                    <a:lnTo>
                      <a:pt x="0" y="24987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5" name="Graphic 3">
              <a:extLst>
                <a:ext uri="{FF2B5EF4-FFF2-40B4-BE49-F238E27FC236}">
                  <a16:creationId xmlns:a16="http://schemas.microsoft.com/office/drawing/2014/main" id="{792DCCBE-1DB6-A92E-3433-F1D176DEA1BE}"/>
                </a:ext>
              </a:extLst>
            </p:cNvPr>
            <p:cNvGrpSpPr/>
            <p:nvPr/>
          </p:nvGrpSpPr>
          <p:grpSpPr>
            <a:xfrm>
              <a:off x="5582749" y="6077562"/>
              <a:ext cx="265947" cy="1027551"/>
              <a:chOff x="5582749" y="6077562"/>
              <a:chExt cx="265947" cy="1027551"/>
            </a:xfrm>
          </p:grpSpPr>
          <p:sp>
            <p:nvSpPr>
              <p:cNvPr id="86" name="TextBox 85">
                <a:extLst>
                  <a:ext uri="{FF2B5EF4-FFF2-40B4-BE49-F238E27FC236}">
                    <a16:creationId xmlns:a16="http://schemas.microsoft.com/office/drawing/2014/main" id="{09426BAE-002E-5DD5-141E-6356C07A6EBA}"/>
                  </a:ext>
                </a:extLst>
              </p:cNvPr>
              <p:cNvSpPr txBox="1"/>
              <p:nvPr/>
            </p:nvSpPr>
            <p:spPr>
              <a:xfrm rot="16200000">
                <a:off x="5297013" y="6553430"/>
                <a:ext cx="837419"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Lúxemborg</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87" name="Freeform 86">
                <a:extLst>
                  <a:ext uri="{FF2B5EF4-FFF2-40B4-BE49-F238E27FC236}">
                    <a16:creationId xmlns:a16="http://schemas.microsoft.com/office/drawing/2014/main" id="{55C89DB7-53BD-A13C-23ED-AF79D379E3DD}"/>
                  </a:ext>
                </a:extLst>
              </p:cNvPr>
              <p:cNvSpPr/>
              <p:nvPr/>
            </p:nvSpPr>
            <p:spPr>
              <a:xfrm>
                <a:off x="5641499" y="6077562"/>
                <a:ext cx="100502" cy="162618"/>
              </a:xfrm>
              <a:custGeom>
                <a:avLst/>
                <a:gdLst>
                  <a:gd name="connsiteX0" fmla="*/ 0 w 100502"/>
                  <a:gd name="connsiteY0" fmla="*/ 0 h 162618"/>
                  <a:gd name="connsiteX1" fmla="*/ 100503 w 100502"/>
                  <a:gd name="connsiteY1" fmla="*/ 0 h 162618"/>
                  <a:gd name="connsiteX2" fmla="*/ 100503 w 100502"/>
                  <a:gd name="connsiteY2" fmla="*/ 162618 h 162618"/>
                  <a:gd name="connsiteX3" fmla="*/ 0 w 100502"/>
                  <a:gd name="connsiteY3" fmla="*/ 162618 h 162618"/>
                </a:gdLst>
                <a:ahLst/>
                <a:cxnLst>
                  <a:cxn ang="0">
                    <a:pos x="connsiteX0" y="connsiteY0"/>
                  </a:cxn>
                  <a:cxn ang="0">
                    <a:pos x="connsiteX1" y="connsiteY1"/>
                  </a:cxn>
                  <a:cxn ang="0">
                    <a:pos x="connsiteX2" y="connsiteY2"/>
                  </a:cxn>
                  <a:cxn ang="0">
                    <a:pos x="connsiteX3" y="connsiteY3"/>
                  </a:cxn>
                </a:cxnLst>
                <a:rect l="l" t="t" r="r" b="b"/>
                <a:pathLst>
                  <a:path w="100502" h="162618">
                    <a:moveTo>
                      <a:pt x="0" y="0"/>
                    </a:moveTo>
                    <a:lnTo>
                      <a:pt x="100503" y="0"/>
                    </a:lnTo>
                    <a:lnTo>
                      <a:pt x="100503" y="162618"/>
                    </a:lnTo>
                    <a:lnTo>
                      <a:pt x="0" y="16261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8" name="Graphic 3">
              <a:extLst>
                <a:ext uri="{FF2B5EF4-FFF2-40B4-BE49-F238E27FC236}">
                  <a16:creationId xmlns:a16="http://schemas.microsoft.com/office/drawing/2014/main" id="{EB73A657-4321-12F4-37EA-409318187543}"/>
                </a:ext>
              </a:extLst>
            </p:cNvPr>
            <p:cNvGrpSpPr/>
            <p:nvPr/>
          </p:nvGrpSpPr>
          <p:grpSpPr>
            <a:xfrm>
              <a:off x="5800064" y="5056900"/>
              <a:ext cx="265947" cy="1765392"/>
              <a:chOff x="5800064" y="5056900"/>
              <a:chExt cx="265947" cy="1765392"/>
            </a:xfrm>
          </p:grpSpPr>
          <p:sp>
            <p:nvSpPr>
              <p:cNvPr id="89" name="TextBox 88">
                <a:extLst>
                  <a:ext uri="{FF2B5EF4-FFF2-40B4-BE49-F238E27FC236}">
                    <a16:creationId xmlns:a16="http://schemas.microsoft.com/office/drawing/2014/main" id="{801933A0-83A8-FC5B-750A-3E741FFBD42A}"/>
                  </a:ext>
                </a:extLst>
              </p:cNvPr>
              <p:cNvSpPr txBox="1"/>
              <p:nvPr/>
            </p:nvSpPr>
            <p:spPr>
              <a:xfrm rot="16200000">
                <a:off x="5668973" y="6425253"/>
                <a:ext cx="528130" cy="265947"/>
              </a:xfrm>
              <a:prstGeom prst="rect">
                <a:avLst/>
              </a:prstGeom>
              <a:noFill/>
            </p:spPr>
            <p:txBody>
              <a:bodyPr wrap="none" rtlCol="0">
                <a:spAutoFit/>
              </a:bodyPr>
              <a:lstStyle/>
              <a:p>
                <a:pPr algn="l"/>
                <a:r>
                  <a:rPr lang="en-US" sz="1200" dirty="0" err="1">
                    <a:ln/>
                    <a:solidFill>
                      <a:srgbClr val="90278E"/>
                    </a:solidFill>
                    <a:latin typeface="Calibri" panose="020F0502020204030204" pitchFamily="34" charset="0"/>
                    <a:cs typeface="Calibri" panose="020F0502020204030204" pitchFamily="34" charset="0"/>
                    <a:sym typeface="MyriadPro-Regular"/>
                    <a:rtl val="0"/>
                  </a:rPr>
                  <a:t>Ís</a:t>
                </a:r>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land</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90" name="Freeform 89">
                <a:extLst>
                  <a:ext uri="{FF2B5EF4-FFF2-40B4-BE49-F238E27FC236}">
                    <a16:creationId xmlns:a16="http://schemas.microsoft.com/office/drawing/2014/main" id="{A05B0D01-3E4A-76A7-157C-CC5F5B2DBAF6}"/>
                  </a:ext>
                </a:extLst>
              </p:cNvPr>
              <p:cNvSpPr/>
              <p:nvPr/>
            </p:nvSpPr>
            <p:spPr>
              <a:xfrm>
                <a:off x="5864986" y="5056900"/>
                <a:ext cx="100502" cy="1183280"/>
              </a:xfrm>
              <a:custGeom>
                <a:avLst/>
                <a:gdLst>
                  <a:gd name="connsiteX0" fmla="*/ 0 w 100502"/>
                  <a:gd name="connsiteY0" fmla="*/ 0 h 1183280"/>
                  <a:gd name="connsiteX1" fmla="*/ 100503 w 100502"/>
                  <a:gd name="connsiteY1" fmla="*/ 0 h 1183280"/>
                  <a:gd name="connsiteX2" fmla="*/ 100503 w 100502"/>
                  <a:gd name="connsiteY2" fmla="*/ 1183280 h 1183280"/>
                  <a:gd name="connsiteX3" fmla="*/ 0 w 100502"/>
                  <a:gd name="connsiteY3" fmla="*/ 1183280 h 1183280"/>
                </a:gdLst>
                <a:ahLst/>
                <a:cxnLst>
                  <a:cxn ang="0">
                    <a:pos x="connsiteX0" y="connsiteY0"/>
                  </a:cxn>
                  <a:cxn ang="0">
                    <a:pos x="connsiteX1" y="connsiteY1"/>
                  </a:cxn>
                  <a:cxn ang="0">
                    <a:pos x="connsiteX2" y="connsiteY2"/>
                  </a:cxn>
                  <a:cxn ang="0">
                    <a:pos x="connsiteX3" y="connsiteY3"/>
                  </a:cxn>
                </a:cxnLst>
                <a:rect l="l" t="t" r="r" b="b"/>
                <a:pathLst>
                  <a:path w="100502" h="1183280">
                    <a:moveTo>
                      <a:pt x="0" y="0"/>
                    </a:moveTo>
                    <a:lnTo>
                      <a:pt x="100503" y="0"/>
                    </a:lnTo>
                    <a:lnTo>
                      <a:pt x="100503" y="1183280"/>
                    </a:lnTo>
                    <a:lnTo>
                      <a:pt x="0" y="118328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91" name="Graphic 3">
              <a:extLst>
                <a:ext uri="{FF2B5EF4-FFF2-40B4-BE49-F238E27FC236}">
                  <a16:creationId xmlns:a16="http://schemas.microsoft.com/office/drawing/2014/main" id="{6F31B7B0-7115-4439-DBBA-C1608A58400D}"/>
                </a:ext>
              </a:extLst>
            </p:cNvPr>
            <p:cNvGrpSpPr/>
            <p:nvPr/>
          </p:nvGrpSpPr>
          <p:grpSpPr>
            <a:xfrm>
              <a:off x="6026018" y="5803887"/>
              <a:ext cx="265947" cy="989381"/>
              <a:chOff x="6026018" y="5803887"/>
              <a:chExt cx="265947" cy="989381"/>
            </a:xfrm>
          </p:grpSpPr>
          <p:sp>
            <p:nvSpPr>
              <p:cNvPr id="92" name="TextBox 91">
                <a:extLst>
                  <a:ext uri="{FF2B5EF4-FFF2-40B4-BE49-F238E27FC236}">
                    <a16:creationId xmlns:a16="http://schemas.microsoft.com/office/drawing/2014/main" id="{2CEBC0D1-C72A-BC99-57AA-CAC71D43D1C7}"/>
                  </a:ext>
                </a:extLst>
              </p:cNvPr>
              <p:cNvSpPr txBox="1"/>
              <p:nvPr/>
            </p:nvSpPr>
            <p:spPr>
              <a:xfrm rot="16200000">
                <a:off x="5930176" y="6431479"/>
                <a:ext cx="457631"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Sviss</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93" name="Freeform 92">
                <a:extLst>
                  <a:ext uri="{FF2B5EF4-FFF2-40B4-BE49-F238E27FC236}">
                    <a16:creationId xmlns:a16="http://schemas.microsoft.com/office/drawing/2014/main" id="{8EEC3220-8771-5BFF-1FE1-402BAC5D904B}"/>
                  </a:ext>
                </a:extLst>
              </p:cNvPr>
              <p:cNvSpPr/>
              <p:nvPr/>
            </p:nvSpPr>
            <p:spPr>
              <a:xfrm>
                <a:off x="6089795" y="5803887"/>
                <a:ext cx="100502" cy="437615"/>
              </a:xfrm>
              <a:custGeom>
                <a:avLst/>
                <a:gdLst>
                  <a:gd name="connsiteX0" fmla="*/ 0 w 100502"/>
                  <a:gd name="connsiteY0" fmla="*/ 0 h 437615"/>
                  <a:gd name="connsiteX1" fmla="*/ 100503 w 100502"/>
                  <a:gd name="connsiteY1" fmla="*/ 0 h 437615"/>
                  <a:gd name="connsiteX2" fmla="*/ 100503 w 100502"/>
                  <a:gd name="connsiteY2" fmla="*/ 437616 h 437615"/>
                  <a:gd name="connsiteX3" fmla="*/ 0 w 100502"/>
                  <a:gd name="connsiteY3" fmla="*/ 437616 h 437615"/>
                </a:gdLst>
                <a:ahLst/>
                <a:cxnLst>
                  <a:cxn ang="0">
                    <a:pos x="connsiteX0" y="connsiteY0"/>
                  </a:cxn>
                  <a:cxn ang="0">
                    <a:pos x="connsiteX1" y="connsiteY1"/>
                  </a:cxn>
                  <a:cxn ang="0">
                    <a:pos x="connsiteX2" y="connsiteY2"/>
                  </a:cxn>
                  <a:cxn ang="0">
                    <a:pos x="connsiteX3" y="connsiteY3"/>
                  </a:cxn>
                </a:cxnLst>
                <a:rect l="l" t="t" r="r" b="b"/>
                <a:pathLst>
                  <a:path w="100502" h="437615">
                    <a:moveTo>
                      <a:pt x="0" y="0"/>
                    </a:moveTo>
                    <a:lnTo>
                      <a:pt x="100503" y="0"/>
                    </a:lnTo>
                    <a:lnTo>
                      <a:pt x="100503" y="437616"/>
                    </a:lnTo>
                    <a:lnTo>
                      <a:pt x="0" y="43761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94" name="Graphic 3">
              <a:extLst>
                <a:ext uri="{FF2B5EF4-FFF2-40B4-BE49-F238E27FC236}">
                  <a16:creationId xmlns:a16="http://schemas.microsoft.com/office/drawing/2014/main" id="{79E6BD39-9551-8BA7-46EF-9A4833D94027}"/>
                </a:ext>
              </a:extLst>
            </p:cNvPr>
            <p:cNvGrpSpPr/>
            <p:nvPr/>
          </p:nvGrpSpPr>
          <p:grpSpPr>
            <a:xfrm>
              <a:off x="6248864" y="5877925"/>
              <a:ext cx="265947" cy="1636038"/>
              <a:chOff x="6248864" y="5877925"/>
              <a:chExt cx="265947" cy="1636038"/>
            </a:xfrm>
          </p:grpSpPr>
          <p:sp>
            <p:nvSpPr>
              <p:cNvPr id="95" name="TextBox 94">
                <a:extLst>
                  <a:ext uri="{FF2B5EF4-FFF2-40B4-BE49-F238E27FC236}">
                    <a16:creationId xmlns:a16="http://schemas.microsoft.com/office/drawing/2014/main" id="{F1538D3F-ED21-C620-88B8-479353C3276F}"/>
                  </a:ext>
                </a:extLst>
              </p:cNvPr>
              <p:cNvSpPr txBox="1"/>
              <p:nvPr/>
            </p:nvSpPr>
            <p:spPr>
              <a:xfrm rot="16200000">
                <a:off x="5729998" y="6729150"/>
                <a:ext cx="1303679" cy="265947"/>
              </a:xfrm>
              <a:prstGeom prst="rect">
                <a:avLst/>
              </a:prstGeom>
              <a:noFill/>
            </p:spPr>
            <p:txBody>
              <a:bodyPr wrap="none" rtlCol="0">
                <a:spAutoFit/>
              </a:bodyPr>
              <a:lstStyle/>
              <a:p>
                <a:pPr algn="l"/>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Norður</a:t>
                </a:r>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 </a:t>
                </a:r>
                <a:r>
                  <a:rPr lang="en-US" sz="1200" spc="0" baseline="0" dirty="0" err="1">
                    <a:ln/>
                    <a:solidFill>
                      <a:srgbClr val="90278E"/>
                    </a:solidFill>
                    <a:latin typeface="Calibri" panose="020F0502020204030204" pitchFamily="34" charset="0"/>
                    <a:cs typeface="Calibri" panose="020F0502020204030204" pitchFamily="34" charset="0"/>
                    <a:sym typeface="MyriadPro-Regular"/>
                    <a:rtl val="0"/>
                  </a:rPr>
                  <a:t>Makedónía</a:t>
                </a:r>
                <a:endParaRPr lang="en-US" sz="1200" spc="0" baseline="0" dirty="0">
                  <a:ln/>
                  <a:solidFill>
                    <a:srgbClr val="90278E"/>
                  </a:solidFill>
                  <a:latin typeface="Calibri" panose="020F0502020204030204" pitchFamily="34" charset="0"/>
                  <a:cs typeface="Calibri" panose="020F0502020204030204" pitchFamily="34" charset="0"/>
                  <a:sym typeface="MyriadPro-Regular"/>
                  <a:rtl val="0"/>
                </a:endParaRPr>
              </a:p>
            </p:txBody>
          </p:sp>
          <p:sp>
            <p:nvSpPr>
              <p:cNvPr id="96" name="Freeform 95">
                <a:extLst>
                  <a:ext uri="{FF2B5EF4-FFF2-40B4-BE49-F238E27FC236}">
                    <a16:creationId xmlns:a16="http://schemas.microsoft.com/office/drawing/2014/main" id="{D403F5FE-A600-829B-3ACA-EF53455665F5}"/>
                  </a:ext>
                </a:extLst>
              </p:cNvPr>
              <p:cNvSpPr/>
              <p:nvPr/>
            </p:nvSpPr>
            <p:spPr>
              <a:xfrm>
                <a:off x="6314604" y="5877925"/>
                <a:ext cx="100502" cy="362255"/>
              </a:xfrm>
              <a:custGeom>
                <a:avLst/>
                <a:gdLst>
                  <a:gd name="connsiteX0" fmla="*/ 0 w 100502"/>
                  <a:gd name="connsiteY0" fmla="*/ 0 h 362255"/>
                  <a:gd name="connsiteX1" fmla="*/ 100502 w 100502"/>
                  <a:gd name="connsiteY1" fmla="*/ 0 h 362255"/>
                  <a:gd name="connsiteX2" fmla="*/ 100502 w 100502"/>
                  <a:gd name="connsiteY2" fmla="*/ 362255 h 362255"/>
                  <a:gd name="connsiteX3" fmla="*/ -1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2" y="0"/>
                    </a:lnTo>
                    <a:lnTo>
                      <a:pt x="100502" y="362255"/>
                    </a:lnTo>
                    <a:lnTo>
                      <a:pt x="-1"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B9D4D3FB-B7A5-C06C-77C9-471CD2476749}"/>
                </a:ext>
              </a:extLst>
            </p:cNvPr>
            <p:cNvSpPr txBox="1"/>
            <p:nvPr/>
          </p:nvSpPr>
          <p:spPr>
            <a:xfrm rot="16200000">
              <a:off x="6457656" y="5887738"/>
              <a:ext cx="728673" cy="265947"/>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ESB 4.5%</a:t>
              </a:r>
            </a:p>
          </p:txBody>
        </p:sp>
        <p:sp>
          <p:nvSpPr>
            <p:cNvPr id="98" name="Freeform 97">
              <a:extLst>
                <a:ext uri="{FF2B5EF4-FFF2-40B4-BE49-F238E27FC236}">
                  <a16:creationId xmlns:a16="http://schemas.microsoft.com/office/drawing/2014/main" id="{8D2CD4C9-9DF5-9587-AC5B-5CCD00E0E0EE}"/>
                </a:ext>
              </a:extLst>
            </p:cNvPr>
            <p:cNvSpPr/>
            <p:nvPr/>
          </p:nvSpPr>
          <p:spPr>
            <a:xfrm>
              <a:off x="1085806" y="5527568"/>
              <a:ext cx="5544000" cy="13221"/>
            </a:xfrm>
            <a:custGeom>
              <a:avLst/>
              <a:gdLst>
                <a:gd name="connsiteX0" fmla="*/ 0 w 5745859"/>
                <a:gd name="connsiteY0" fmla="*/ 0 h 13221"/>
                <a:gd name="connsiteX1" fmla="*/ 5745860 w 5745859"/>
                <a:gd name="connsiteY1" fmla="*/ 0 h 13221"/>
              </a:gdLst>
              <a:ahLst/>
              <a:cxnLst>
                <a:cxn ang="0">
                  <a:pos x="connsiteX0" y="connsiteY0"/>
                </a:cxn>
                <a:cxn ang="0">
                  <a:pos x="connsiteX1" y="connsiteY1"/>
                </a:cxn>
              </a:cxnLst>
              <a:rect l="l" t="t" r="r" b="b"/>
              <a:pathLst>
                <a:path w="5745859" h="13221">
                  <a:moveTo>
                    <a:pt x="0" y="0"/>
                  </a:moveTo>
                  <a:lnTo>
                    <a:pt x="5745860" y="0"/>
                  </a:lnTo>
                </a:path>
              </a:pathLst>
            </a:custGeom>
            <a:ln w="37482" cap="flat">
              <a:solidFill>
                <a:srgbClr val="F15B2A"/>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01" name="Up Arrow 100">
              <a:extLst>
                <a:ext uri="{FF2B5EF4-FFF2-40B4-BE49-F238E27FC236}">
                  <a16:creationId xmlns:a16="http://schemas.microsoft.com/office/drawing/2014/main" id="{86A6D5E1-157F-9CFE-5508-10FB8C1E2628}"/>
                </a:ext>
              </a:extLst>
            </p:cNvPr>
            <p:cNvSpPr/>
            <p:nvPr/>
          </p:nvSpPr>
          <p:spPr>
            <a:xfrm rot="16200000">
              <a:off x="6722812" y="5391404"/>
              <a:ext cx="178361" cy="261611"/>
            </a:xfrm>
            <a:prstGeom prst="upArrow">
              <a:avLst/>
            </a:prstGeom>
            <a:solidFill>
              <a:srgbClr val="F15B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99785326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4" ma:contentTypeDescription="Create a new document." ma:contentTypeScope="" ma:versionID="c79ecd108df6aa4966f8bda64c2c0d6b">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21a6d561bbf9f3a2678e58c5c2b41d35"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098B4-67A4-45C0-870F-3C17CCA17760}">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customXml/itemProps2.xml><?xml version="1.0" encoding="utf-8"?>
<ds:datastoreItem xmlns:ds="http://schemas.openxmlformats.org/officeDocument/2006/customXml" ds:itemID="{311CED60-8B1C-4FBB-B8B2-7F27A331501B}">
  <ds:schemaRefs>
    <ds:schemaRef ds:uri="http://schemas.microsoft.com/sharepoint/v3/contenttype/forms"/>
  </ds:schemaRefs>
</ds:datastoreItem>
</file>

<file path=customXml/itemProps3.xml><?xml version="1.0" encoding="utf-8"?>
<ds:datastoreItem xmlns:ds="http://schemas.openxmlformats.org/officeDocument/2006/customXml" ds:itemID="{3598A263-5FF8-4A93-A826-F7231788A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be35a-6115-4100-8c0a-bfa724f2d90d"/>
    <ds:schemaRef ds:uri="cce2eb6e-137a-440e-9437-2f527b109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33728</TotalTime>
  <Words>6809</Words>
  <Application>Microsoft Office PowerPoint</Application>
  <PresentationFormat>Custom</PresentationFormat>
  <Paragraphs>271</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Cara O'Sullivan</cp:lastModifiedBy>
  <cp:revision>1327</cp:revision>
  <dcterms:created xsi:type="dcterms:W3CDTF">2016-05-11T14:31:01Z</dcterms:created>
  <dcterms:modified xsi:type="dcterms:W3CDTF">2023-11-26T11:48:30Z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