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6"/>
  </p:notesMasterIdLst>
  <p:handoutMasterIdLst>
    <p:handoutMasterId r:id="rId47"/>
  </p:handoutMasterIdLst>
  <p:sldIdLst>
    <p:sldId id="1307" r:id="rId5"/>
    <p:sldId id="1331" r:id="rId6"/>
    <p:sldId id="1365" r:id="rId7"/>
    <p:sldId id="1310" r:id="rId8"/>
    <p:sldId id="1297" r:id="rId9"/>
    <p:sldId id="1338" r:id="rId10"/>
    <p:sldId id="1320" r:id="rId11"/>
    <p:sldId id="1367" r:id="rId12"/>
    <p:sldId id="1368" r:id="rId13"/>
    <p:sldId id="1369" r:id="rId14"/>
    <p:sldId id="1370" r:id="rId15"/>
    <p:sldId id="1371" r:id="rId16"/>
    <p:sldId id="1372" r:id="rId17"/>
    <p:sldId id="1373" r:id="rId18"/>
    <p:sldId id="1366" r:id="rId19"/>
    <p:sldId id="1347" r:id="rId20"/>
    <p:sldId id="1348" r:id="rId21"/>
    <p:sldId id="1349" r:id="rId22"/>
    <p:sldId id="1350" r:id="rId23"/>
    <p:sldId id="1351" r:id="rId24"/>
    <p:sldId id="1352" r:id="rId25"/>
    <p:sldId id="1375" r:id="rId26"/>
    <p:sldId id="1353" r:id="rId27"/>
    <p:sldId id="1354" r:id="rId28"/>
    <p:sldId id="1377" r:id="rId29"/>
    <p:sldId id="1355" r:id="rId30"/>
    <p:sldId id="1356" r:id="rId31"/>
    <p:sldId id="1357" r:id="rId32"/>
    <p:sldId id="1378" r:id="rId33"/>
    <p:sldId id="1358" r:id="rId34"/>
    <p:sldId id="1359" r:id="rId35"/>
    <p:sldId id="1360" r:id="rId36"/>
    <p:sldId id="1361" r:id="rId37"/>
    <p:sldId id="1388" r:id="rId38"/>
    <p:sldId id="1389" r:id="rId39"/>
    <p:sldId id="1390" r:id="rId40"/>
    <p:sldId id="1384" r:id="rId41"/>
    <p:sldId id="1376" r:id="rId42"/>
    <p:sldId id="1380" r:id="rId43"/>
    <p:sldId id="1334" r:id="rId44"/>
    <p:sldId id="1382" r:id="rId45"/>
  </p:sldIdLst>
  <p:sldSz cx="7775575" cy="109077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78E"/>
    <a:srgbClr val="C5198A"/>
    <a:srgbClr val="F15B2A"/>
    <a:srgbClr val="41296C"/>
    <a:srgbClr val="000D41"/>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693A7-F2DB-4E6D-9FD6-480E0732ED64}" v="2" dt="2023-11-17T12:00:27.202"/>
    <p1510:client id="{A1EB2D83-2542-46C6-B376-DF4F1F4E1E29}" v="8" dt="2023-08-29T09:02:46.302"/>
    <p1510:client id="{A6E29EAE-FC51-4A1C-AFA3-1FA952055F7F}" v="1" dt="2023-11-17T11:57:05.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7647" autoAdjust="0"/>
    <p:restoredTop sz="94564" autoAdjust="0"/>
  </p:normalViewPr>
  <p:slideViewPr>
    <p:cSldViewPr snapToGrid="0" showGuides="1">
      <p:cViewPr varScale="1">
        <p:scale>
          <a:sx n="65" d="100"/>
          <a:sy n="65" d="100"/>
        </p:scale>
        <p:origin x="2976" y="66"/>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2024-06-27</a:t>
            </a:fld>
            <a:endParaRPr lang="fr-CA"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2024-06-27</a:t>
            </a:fld>
            <a:endParaRPr lang="fr-CA" dirty="0"/>
          </a:p>
        </p:txBody>
      </p:sp>
      <p:sp>
        <p:nvSpPr>
          <p:cNvPr id="4" name="Slide Image Placeholder 3"/>
          <p:cNvSpPr>
            <a:spLocks noGrp="1" noRot="1" noChangeAspect="1"/>
          </p:cNvSpPr>
          <p:nvPr>
            <p:ph type="sldImg" idx="2"/>
          </p:nvPr>
        </p:nvSpPr>
        <p:spPr>
          <a:xfrm>
            <a:off x="2205038" y="1241425"/>
            <a:ext cx="2387600" cy="3349625"/>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12</a:t>
            </a:fld>
            <a:endParaRPr lang="fr-CA" dirty="0"/>
          </a:p>
        </p:txBody>
      </p:sp>
    </p:spTree>
    <p:extLst>
      <p:ext uri="{BB962C8B-B14F-4D97-AF65-F5344CB8AC3E}">
        <p14:creationId xmlns:p14="http://schemas.microsoft.com/office/powerpoint/2010/main" val="403196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37:notes"/>
          <p:cNvSpPr>
            <a:spLocks noGrp="1" noRot="1" noChangeAspect="1"/>
          </p:cNvSpPr>
          <p:nvPr>
            <p:ph type="sldImg" idx="2"/>
          </p:nvPr>
        </p:nvSpPr>
        <p:spPr>
          <a:xfrm>
            <a:off x="2205038" y="1241425"/>
            <a:ext cx="238760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4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p41:notes"/>
          <p:cNvSpPr>
            <a:spLocks noGrp="1" noRot="1" noChangeAspect="1"/>
          </p:cNvSpPr>
          <p:nvPr>
            <p:ph type="sldImg" idx="2"/>
          </p:nvPr>
        </p:nvSpPr>
        <p:spPr>
          <a:xfrm>
            <a:off x="2205038" y="1241425"/>
            <a:ext cx="238760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pPr/>
              <a:t>27/06/2024</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7" name="Picture Placeholder 14">
            <a:extLst>
              <a:ext uri="{FF2B5EF4-FFF2-40B4-BE49-F238E27FC236}">
                <a16:creationId xmlns:a16="http://schemas.microsoft.com/office/drawing/2014/main" id="{CB4B5C91-A8FB-8110-92E5-B1442411E12C}"/>
              </a:ext>
            </a:extLst>
          </p:cNvPr>
          <p:cNvSpPr>
            <a:spLocks noGrp="1"/>
          </p:cNvSpPr>
          <p:nvPr>
            <p:ph type="pic" sz="quarter" idx="13"/>
          </p:nvPr>
        </p:nvSpPr>
        <p:spPr>
          <a:xfrm>
            <a:off x="1146589" y="6485465"/>
            <a:ext cx="3427866" cy="4422248"/>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a:defRPr lang="fr-CA"/>
            </a:lvl1pPr>
          </a:lstStyle>
          <a:p>
            <a:endParaRPr lang="fr-CA" dirty="0"/>
          </a:p>
        </p:txBody>
      </p:sp>
      <p:sp>
        <p:nvSpPr>
          <p:cNvPr id="8" name="Rectangle 7">
            <a:extLst>
              <a:ext uri="{FF2B5EF4-FFF2-40B4-BE49-F238E27FC236}">
                <a16:creationId xmlns:a16="http://schemas.microsoft.com/office/drawing/2014/main" id="{4597E726-70F5-BB95-4373-4341E605DBA9}"/>
              </a:ext>
            </a:extLst>
          </p:cNvPr>
          <p:cNvSpPr/>
          <p:nvPr userDrawn="1"/>
        </p:nvSpPr>
        <p:spPr bwMode="auto">
          <a:xfrm>
            <a:off x="1782601" y="9833480"/>
            <a:ext cx="2134254" cy="451749"/>
          </a:xfrm>
          <a:prstGeom prst="rect">
            <a:avLst/>
          </a:prstGeom>
          <a:solidFill>
            <a:srgbClr val="F15B2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9" name="Text Placeholder 32">
            <a:extLst>
              <a:ext uri="{FF2B5EF4-FFF2-40B4-BE49-F238E27FC236}">
                <a16:creationId xmlns:a16="http://schemas.microsoft.com/office/drawing/2014/main" id="{F7763572-B1A3-0992-020C-C584678DCD38}"/>
              </a:ext>
            </a:extLst>
          </p:cNvPr>
          <p:cNvSpPr>
            <a:spLocks noGrp="1"/>
          </p:cNvSpPr>
          <p:nvPr>
            <p:ph type="body" sz="quarter" idx="19" hasCustomPrompt="1"/>
          </p:nvPr>
        </p:nvSpPr>
        <p:spPr>
          <a:xfrm>
            <a:off x="1146588" y="9909079"/>
            <a:ext cx="3427867" cy="371767"/>
          </a:xfrm>
          <a:prstGeom prst="rect">
            <a:avLst/>
          </a:prstGeom>
        </p:spPr>
        <p:txBody>
          <a:bodyPr anchor="t">
            <a:noAutofit/>
          </a:bodyPr>
          <a:lstStyle>
            <a:lvl1pPr marL="0" indent="0" algn="ctr">
              <a:lnSpc>
                <a:spcPct val="10000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End Slide">
  <p:cSld name="1_End Slide">
    <p:spTree>
      <p:nvGrpSpPr>
        <p:cNvPr id="1" name="Shape 225"/>
        <p:cNvGrpSpPr/>
        <p:nvPr/>
      </p:nvGrpSpPr>
      <p:grpSpPr>
        <a:xfrm>
          <a:off x="0" y="0"/>
          <a:ext cx="0" cy="0"/>
          <a:chOff x="0" y="0"/>
          <a:chExt cx="0" cy="0"/>
        </a:xfrm>
      </p:grpSpPr>
      <p:sp>
        <p:nvSpPr>
          <p:cNvPr id="226" name="Google Shape;226;p53"/>
          <p:cNvSpPr/>
          <p:nvPr/>
        </p:nvSpPr>
        <p:spPr>
          <a:xfrm rot="10800000" flipH="1">
            <a:off x="0" y="5113361"/>
            <a:ext cx="7775575" cy="4843456"/>
          </a:xfrm>
          <a:custGeom>
            <a:avLst/>
            <a:gdLst/>
            <a:ahLst/>
            <a:cxnLst/>
            <a:rect l="l" t="t" r="r" b="b"/>
            <a:pathLst>
              <a:path w="1367928" h="515971" extrusionOk="0">
                <a:moveTo>
                  <a:pt x="0" y="0"/>
                </a:moveTo>
                <a:lnTo>
                  <a:pt x="0" y="515971"/>
                </a:lnTo>
                <a:lnTo>
                  <a:pt x="1367928" y="314781"/>
                </a:lnTo>
                <a:lnTo>
                  <a:pt x="1367928" y="0"/>
                </a:lnTo>
                <a:close/>
              </a:path>
            </a:pathLst>
          </a:custGeom>
          <a:gradFill>
            <a:gsLst>
              <a:gs pos="0">
                <a:srgbClr val="42286C"/>
              </a:gs>
              <a:gs pos="27689">
                <a:srgbClr val="992584"/>
              </a:gs>
              <a:gs pos="51940">
                <a:srgbClr val="C61B8A"/>
              </a:gs>
              <a:gs pos="68050">
                <a:srgbClr val="E13759"/>
              </a:gs>
              <a:gs pos="99930">
                <a:srgbClr val="EF4137"/>
              </a:gs>
              <a:gs pos="100000">
                <a:srgbClr val="EF4137"/>
              </a:gs>
            </a:gsLst>
            <a:lin ang="21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53"/>
          <p:cNvSpPr/>
          <p:nvPr/>
        </p:nvSpPr>
        <p:spPr>
          <a:xfrm rot="6219254">
            <a:off x="2092948" y="4326719"/>
            <a:ext cx="250321" cy="2607630"/>
          </a:xfrm>
          <a:custGeom>
            <a:avLst/>
            <a:gdLst/>
            <a:ahLst/>
            <a:cxnLst/>
            <a:rect l="l" t="t" r="r" b="b"/>
            <a:pathLst>
              <a:path w="39474" h="411206" extrusionOk="0">
                <a:moveTo>
                  <a:pt x="0" y="0"/>
                </a:moveTo>
                <a:lnTo>
                  <a:pt x="39475" y="0"/>
                </a:lnTo>
                <a:lnTo>
                  <a:pt x="39475" y="411206"/>
                </a:lnTo>
                <a:lnTo>
                  <a:pt x="0" y="411206"/>
                </a:ln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8" name="Google Shape;228;p53"/>
          <p:cNvPicPr preferRelativeResize="0"/>
          <p:nvPr/>
        </p:nvPicPr>
        <p:blipFill rotWithShape="1">
          <a:blip r:embed="rId2" cstate="print">
            <a:alphaModFix/>
          </a:blip>
          <a:srcRect/>
          <a:stretch/>
        </p:blipFill>
        <p:spPr>
          <a:xfrm>
            <a:off x="3663273" y="705970"/>
            <a:ext cx="3595265" cy="2831271"/>
          </a:xfrm>
          <a:prstGeom prst="rect">
            <a:avLst/>
          </a:prstGeom>
          <a:noFill/>
          <a:ln>
            <a:noFill/>
          </a:ln>
        </p:spPr>
      </p:pic>
      <p:pic>
        <p:nvPicPr>
          <p:cNvPr id="229" name="Google Shape;229;p53"/>
          <p:cNvPicPr preferRelativeResize="0"/>
          <p:nvPr/>
        </p:nvPicPr>
        <p:blipFill rotWithShape="1">
          <a:blip r:embed="rId3">
            <a:extLst>
              <a:ext uri="{28A0092B-C50C-407E-A947-70E740481C1C}">
                <a14:useLocalDpi xmlns:a14="http://schemas.microsoft.com/office/drawing/2010/main" val="0"/>
              </a:ext>
            </a:extLst>
          </a:blip>
          <a:srcRect l="4314" r="4314"/>
          <a:stretch/>
        </p:blipFill>
        <p:spPr>
          <a:xfrm>
            <a:off x="6101795" y="10277787"/>
            <a:ext cx="1280061" cy="293943"/>
          </a:xfrm>
          <a:prstGeom prst="rect">
            <a:avLst/>
          </a:prstGeom>
          <a:noFill/>
          <a:ln>
            <a:noFill/>
          </a:ln>
        </p:spPr>
      </p:pic>
      <p:sp>
        <p:nvSpPr>
          <p:cNvPr id="230" name="Google Shape;230;p53"/>
          <p:cNvSpPr txBox="1">
            <a:spLocks noGrp="1"/>
          </p:cNvSpPr>
          <p:nvPr>
            <p:ph type="body" idx="1"/>
          </p:nvPr>
        </p:nvSpPr>
        <p:spPr>
          <a:xfrm>
            <a:off x="349082" y="10104950"/>
            <a:ext cx="3314191" cy="5182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296C"/>
              </a:buClr>
              <a:buSzPts val="2400"/>
              <a:buFont typeface="Arial"/>
              <a:buNone/>
              <a:defRPr sz="2400" b="0" i="0">
                <a:solidFill>
                  <a:srgbClr val="41296C"/>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31" name="Google Shape;231;p53"/>
          <p:cNvSpPr txBox="1">
            <a:spLocks noGrp="1"/>
          </p:cNvSpPr>
          <p:nvPr>
            <p:ph type="body" idx="2"/>
          </p:nvPr>
        </p:nvSpPr>
        <p:spPr>
          <a:xfrm>
            <a:off x="526494" y="6874504"/>
            <a:ext cx="6500273"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50"/>
              </a:spcBef>
              <a:spcAft>
                <a:spcPts val="0"/>
              </a:spcAft>
              <a:buClr>
                <a:schemeClr val="lt1"/>
              </a:buClr>
              <a:buSzPts val="2900"/>
              <a:buFont typeface="Arial"/>
              <a:buNone/>
              <a:defRPr sz="2900" b="1" i="0">
                <a:solidFill>
                  <a:schemeClr val="lt1"/>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uter Screen">
  <p:cSld name="1_Computer Screen">
    <p:spTree>
      <p:nvGrpSpPr>
        <p:cNvPr id="1" name="Shape 208"/>
        <p:cNvGrpSpPr/>
        <p:nvPr/>
      </p:nvGrpSpPr>
      <p:grpSpPr>
        <a:xfrm>
          <a:off x="0" y="0"/>
          <a:ext cx="0" cy="0"/>
          <a:chOff x="0" y="0"/>
          <a:chExt cx="0" cy="0"/>
        </a:xfrm>
      </p:grpSpPr>
      <p:sp>
        <p:nvSpPr>
          <p:cNvPr id="209" name="Google Shape;209;p51"/>
          <p:cNvSpPr/>
          <p:nvPr/>
        </p:nvSpPr>
        <p:spPr>
          <a:xfrm flipH="1">
            <a:off x="-1" y="4940968"/>
            <a:ext cx="6890117" cy="5988173"/>
          </a:xfrm>
          <a:custGeom>
            <a:avLst/>
            <a:gdLst/>
            <a:ahLst/>
            <a:cxnLst/>
            <a:rect l="l" t="t" r="r" b="b"/>
            <a:pathLst>
              <a:path w="7197914" h="5276411" extrusionOk="0">
                <a:moveTo>
                  <a:pt x="7197914" y="5260369"/>
                </a:moveTo>
                <a:lnTo>
                  <a:pt x="0" y="5276411"/>
                </a:lnTo>
                <a:lnTo>
                  <a:pt x="5304610" y="0"/>
                </a:lnTo>
                <a:lnTo>
                  <a:pt x="7197914" y="1564019"/>
                </a:lnTo>
                <a:lnTo>
                  <a:pt x="7197914" y="5260369"/>
                </a:lnTo>
                <a:close/>
              </a:path>
            </a:pathLst>
          </a:custGeom>
          <a:gradFill>
            <a:gsLst>
              <a:gs pos="0">
                <a:srgbClr val="42286C"/>
              </a:gs>
              <a:gs pos="27689">
                <a:srgbClr val="992584"/>
              </a:gs>
              <a:gs pos="51940">
                <a:srgbClr val="C61B8A"/>
              </a:gs>
              <a:gs pos="68050">
                <a:srgbClr val="E13759"/>
              </a:gs>
              <a:gs pos="99930">
                <a:srgbClr val="EF4137"/>
              </a:gs>
              <a:gs pos="100000">
                <a:srgbClr val="EF4137"/>
              </a:gs>
            </a:gsLst>
            <a:lin ang="162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51"/>
          <p:cNvSpPr txBox="1">
            <a:spLocks noGrp="1"/>
          </p:cNvSpPr>
          <p:nvPr>
            <p:ph type="body" idx="1"/>
          </p:nvPr>
        </p:nvSpPr>
        <p:spPr>
          <a:xfrm>
            <a:off x="559613" y="2974213"/>
            <a:ext cx="6526988" cy="247964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41296C"/>
              </a:buClr>
              <a:buSzPts val="1100"/>
              <a:buFont typeface="Arial"/>
              <a:buNone/>
              <a:defRPr sz="1100" b="0" i="0">
                <a:solidFill>
                  <a:srgbClr val="41296C"/>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11" name="Google Shape;211;p51"/>
          <p:cNvSpPr txBox="1">
            <a:spLocks noGrp="1"/>
          </p:cNvSpPr>
          <p:nvPr>
            <p:ph type="body" idx="2"/>
          </p:nvPr>
        </p:nvSpPr>
        <p:spPr>
          <a:xfrm>
            <a:off x="515712" y="660136"/>
            <a:ext cx="6570888" cy="106475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50"/>
              </a:spcBef>
              <a:spcAft>
                <a:spcPts val="0"/>
              </a:spcAft>
              <a:buClr>
                <a:srgbClr val="90278E"/>
              </a:buClr>
              <a:buSzPts val="3000"/>
              <a:buFont typeface="Arial"/>
              <a:buNone/>
              <a:defRPr sz="3000" b="1" i="0">
                <a:solidFill>
                  <a:srgbClr val="90278E"/>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12" name="Google Shape;212;p51"/>
          <p:cNvSpPr txBox="1">
            <a:spLocks noGrp="1"/>
          </p:cNvSpPr>
          <p:nvPr>
            <p:ph type="body" idx="3"/>
          </p:nvPr>
        </p:nvSpPr>
        <p:spPr>
          <a:xfrm>
            <a:off x="559613" y="1864993"/>
            <a:ext cx="6526988" cy="106475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41296C"/>
              </a:buClr>
              <a:buSzPts val="1800"/>
              <a:buFont typeface="Arial"/>
              <a:buNone/>
              <a:defRPr sz="1800" b="0" i="0">
                <a:solidFill>
                  <a:srgbClr val="41296C"/>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13" name="Google Shape;213;p51"/>
          <p:cNvSpPr txBox="1">
            <a:spLocks noGrp="1"/>
          </p:cNvSpPr>
          <p:nvPr>
            <p:ph type="sldNum" idx="12"/>
          </p:nvPr>
        </p:nvSpPr>
        <p:spPr>
          <a:xfrm>
            <a:off x="7252897" y="10393101"/>
            <a:ext cx="416471" cy="4643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41296C"/>
                </a:solidFill>
                <a:latin typeface="Calibri"/>
                <a:ea typeface="Calibri"/>
                <a:cs typeface="Calibri"/>
                <a:sym typeface="Calibri"/>
              </a:defRPr>
            </a:lvl1pPr>
            <a:lvl2pPr marL="0" lvl="1" indent="0" algn="r">
              <a:spcBef>
                <a:spcPts val="0"/>
              </a:spcBef>
              <a:buNone/>
              <a:defRPr sz="1000">
                <a:solidFill>
                  <a:srgbClr val="41296C"/>
                </a:solidFill>
                <a:latin typeface="Calibri"/>
                <a:ea typeface="Calibri"/>
                <a:cs typeface="Calibri"/>
                <a:sym typeface="Calibri"/>
              </a:defRPr>
            </a:lvl2pPr>
            <a:lvl3pPr marL="0" lvl="2" indent="0" algn="r">
              <a:spcBef>
                <a:spcPts val="0"/>
              </a:spcBef>
              <a:buNone/>
              <a:defRPr sz="1000">
                <a:solidFill>
                  <a:srgbClr val="41296C"/>
                </a:solidFill>
                <a:latin typeface="Calibri"/>
                <a:ea typeface="Calibri"/>
                <a:cs typeface="Calibri"/>
                <a:sym typeface="Calibri"/>
              </a:defRPr>
            </a:lvl3pPr>
            <a:lvl4pPr marL="0" lvl="3" indent="0" algn="r">
              <a:spcBef>
                <a:spcPts val="0"/>
              </a:spcBef>
              <a:buNone/>
              <a:defRPr sz="1000">
                <a:solidFill>
                  <a:srgbClr val="41296C"/>
                </a:solidFill>
                <a:latin typeface="Calibri"/>
                <a:ea typeface="Calibri"/>
                <a:cs typeface="Calibri"/>
                <a:sym typeface="Calibri"/>
              </a:defRPr>
            </a:lvl4pPr>
            <a:lvl5pPr marL="0" lvl="4" indent="0" algn="r">
              <a:spcBef>
                <a:spcPts val="0"/>
              </a:spcBef>
              <a:buNone/>
              <a:defRPr sz="1000">
                <a:solidFill>
                  <a:srgbClr val="41296C"/>
                </a:solidFill>
                <a:latin typeface="Calibri"/>
                <a:ea typeface="Calibri"/>
                <a:cs typeface="Calibri"/>
                <a:sym typeface="Calibri"/>
              </a:defRPr>
            </a:lvl5pPr>
            <a:lvl6pPr marL="0" lvl="5" indent="0" algn="r">
              <a:spcBef>
                <a:spcPts val="0"/>
              </a:spcBef>
              <a:buNone/>
              <a:defRPr sz="1000">
                <a:solidFill>
                  <a:srgbClr val="41296C"/>
                </a:solidFill>
                <a:latin typeface="Calibri"/>
                <a:ea typeface="Calibri"/>
                <a:cs typeface="Calibri"/>
                <a:sym typeface="Calibri"/>
              </a:defRPr>
            </a:lvl6pPr>
            <a:lvl7pPr marL="0" lvl="6" indent="0" algn="r">
              <a:spcBef>
                <a:spcPts val="0"/>
              </a:spcBef>
              <a:buNone/>
              <a:defRPr sz="1000">
                <a:solidFill>
                  <a:srgbClr val="41296C"/>
                </a:solidFill>
                <a:latin typeface="Calibri"/>
                <a:ea typeface="Calibri"/>
                <a:cs typeface="Calibri"/>
                <a:sym typeface="Calibri"/>
              </a:defRPr>
            </a:lvl7pPr>
            <a:lvl8pPr marL="0" lvl="7" indent="0" algn="r">
              <a:spcBef>
                <a:spcPts val="0"/>
              </a:spcBef>
              <a:buNone/>
              <a:defRPr sz="1000">
                <a:solidFill>
                  <a:srgbClr val="41296C"/>
                </a:solidFill>
                <a:latin typeface="Calibri"/>
                <a:ea typeface="Calibri"/>
                <a:cs typeface="Calibri"/>
                <a:sym typeface="Calibri"/>
              </a:defRPr>
            </a:lvl8pPr>
            <a:lvl9pPr marL="0" lvl="8" indent="0" algn="r">
              <a:spcBef>
                <a:spcPts val="0"/>
              </a:spcBef>
              <a:buNone/>
              <a:defRPr sz="1000">
                <a:solidFill>
                  <a:srgbClr val="41296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14" name="Google Shape;214;p51"/>
          <p:cNvPicPr preferRelativeResize="0"/>
          <p:nvPr/>
        </p:nvPicPr>
        <p:blipFill rotWithShape="1">
          <a:blip r:embed="rId2" cstate="print">
            <a:alphaModFix/>
          </a:blip>
          <a:srcRect/>
          <a:stretch/>
        </p:blipFill>
        <p:spPr>
          <a:xfrm>
            <a:off x="261009" y="5617558"/>
            <a:ext cx="6629107" cy="4819843"/>
          </a:xfrm>
          <a:prstGeom prst="rect">
            <a:avLst/>
          </a:prstGeom>
          <a:noFill/>
          <a:ln>
            <a:noFill/>
          </a:ln>
        </p:spPr>
      </p:pic>
      <p:sp>
        <p:nvSpPr>
          <p:cNvPr id="215" name="Google Shape;215;p51"/>
          <p:cNvSpPr>
            <a:spLocks noGrp="1"/>
          </p:cNvSpPr>
          <p:nvPr>
            <p:ph type="pic" idx="4"/>
          </p:nvPr>
        </p:nvSpPr>
        <p:spPr>
          <a:xfrm>
            <a:off x="1237175" y="6145825"/>
            <a:ext cx="4690254" cy="2958870"/>
          </a:xfrm>
          <a:prstGeom prst="rect">
            <a:avLst/>
          </a:prstGeom>
          <a:solidFill>
            <a:srgbClr val="BFBFBF"/>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3EC6BD2-B702-94B9-4141-08EE6F82C5E3}"/>
              </a:ext>
            </a:extLst>
          </p:cNvPr>
          <p:cNvSpPr/>
          <p:nvPr userDrawn="1"/>
        </p:nvSpPr>
        <p:spPr>
          <a:xfrm flipH="1">
            <a:off x="-1" y="3251735"/>
            <a:ext cx="3030990" cy="5987064"/>
          </a:xfrm>
          <a:custGeom>
            <a:avLst/>
            <a:gdLst>
              <a:gd name="connsiteX0" fmla="*/ 0 w 649831"/>
              <a:gd name="connsiteY0" fmla="*/ 640778 h 1283600"/>
              <a:gd name="connsiteX1" fmla="*/ 20979 w 649831"/>
              <a:gd name="connsiteY1" fmla="*/ 661218 h 1283600"/>
              <a:gd name="connsiteX2" fmla="*/ 649832 w 649831"/>
              <a:gd name="connsiteY2" fmla="*/ 1283601 h 1283600"/>
              <a:gd name="connsiteX3" fmla="*/ 649832 w 649831"/>
              <a:gd name="connsiteY3" fmla="*/ 0 h 1283600"/>
            </a:gdLst>
            <a:ahLst/>
            <a:cxnLst>
              <a:cxn ang="0">
                <a:pos x="connsiteX0" y="connsiteY0"/>
              </a:cxn>
              <a:cxn ang="0">
                <a:pos x="connsiteX1" y="connsiteY1"/>
              </a:cxn>
              <a:cxn ang="0">
                <a:pos x="connsiteX2" y="connsiteY2"/>
              </a:cxn>
              <a:cxn ang="0">
                <a:pos x="connsiteX3" y="connsiteY3"/>
              </a:cxn>
            </a:cxnLst>
            <a:rect l="l" t="t" r="r" b="b"/>
            <a:pathLst>
              <a:path w="649831" h="1283600">
                <a:moveTo>
                  <a:pt x="0" y="640778"/>
                </a:moveTo>
                <a:lnTo>
                  <a:pt x="20979" y="661218"/>
                </a:lnTo>
                <a:lnTo>
                  <a:pt x="649832" y="1283601"/>
                </a:lnTo>
                <a:lnTo>
                  <a:pt x="649832" y="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511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12" name="Text Placeholder 32">
            <a:extLst>
              <a:ext uri="{FF2B5EF4-FFF2-40B4-BE49-F238E27FC236}">
                <a16:creationId xmlns:a16="http://schemas.microsoft.com/office/drawing/2014/main" id="{A793C71A-06B6-2390-FE46-0B2EEFD4B649}"/>
              </a:ext>
            </a:extLst>
          </p:cNvPr>
          <p:cNvSpPr>
            <a:spLocks noGrp="1"/>
          </p:cNvSpPr>
          <p:nvPr userDrawn="1">
            <p:ph type="body" sz="quarter" idx="33" hasCustomPrompt="1"/>
          </p:nvPr>
        </p:nvSpPr>
        <p:spPr>
          <a:xfrm>
            <a:off x="2988995" y="7505230"/>
            <a:ext cx="4015980"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4" name="Text Placeholder 32">
            <a:extLst>
              <a:ext uri="{FF2B5EF4-FFF2-40B4-BE49-F238E27FC236}">
                <a16:creationId xmlns:a16="http://schemas.microsoft.com/office/drawing/2014/main" id="{6E4ADD63-8233-B5F2-AF07-06AE854F9779}"/>
              </a:ext>
            </a:extLst>
          </p:cNvPr>
          <p:cNvSpPr>
            <a:spLocks noGrp="1"/>
          </p:cNvSpPr>
          <p:nvPr userDrawn="1">
            <p:ph type="body" sz="quarter" idx="34" hasCustomPrompt="1"/>
          </p:nvPr>
        </p:nvSpPr>
        <p:spPr>
          <a:xfrm>
            <a:off x="3030989" y="8710087"/>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16" name="Picture Placeholder 15">
            <a:extLst>
              <a:ext uri="{FF2B5EF4-FFF2-40B4-BE49-F238E27FC236}">
                <a16:creationId xmlns:a16="http://schemas.microsoft.com/office/drawing/2014/main" id="{3D6DE0D6-4D4A-24E2-A1E5-5E4C043ED44F}"/>
              </a:ext>
            </a:extLst>
          </p:cNvPr>
          <p:cNvSpPr>
            <a:spLocks noGrp="1"/>
          </p:cNvSpPr>
          <p:nvPr>
            <p:ph type="pic" sz="quarter" idx="35"/>
          </p:nvPr>
        </p:nvSpPr>
        <p:spPr>
          <a:xfrm>
            <a:off x="-1" y="-23818"/>
            <a:ext cx="7775575" cy="6282607"/>
          </a:xfrm>
          <a:custGeom>
            <a:avLst/>
            <a:gdLst>
              <a:gd name="connsiteX0" fmla="*/ 0 w 7775575"/>
              <a:gd name="connsiteY0" fmla="*/ 0 h 6282607"/>
              <a:gd name="connsiteX1" fmla="*/ 7775575 w 7775575"/>
              <a:gd name="connsiteY1" fmla="*/ 0 h 6282607"/>
              <a:gd name="connsiteX2" fmla="*/ 7775575 w 7775575"/>
              <a:gd name="connsiteY2" fmla="*/ 1587337 h 6282607"/>
              <a:gd name="connsiteX3" fmla="*/ 3030995 w 7775575"/>
              <a:gd name="connsiteY3" fmla="*/ 6282607 h 6282607"/>
              <a:gd name="connsiteX4" fmla="*/ 0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0" y="0"/>
                </a:moveTo>
                <a:lnTo>
                  <a:pt x="7775575" y="0"/>
                </a:lnTo>
                <a:lnTo>
                  <a:pt x="7775575" y="1587337"/>
                </a:lnTo>
                <a:lnTo>
                  <a:pt x="3030995" y="6282607"/>
                </a:lnTo>
                <a:lnTo>
                  <a:pt x="0" y="3293842"/>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22" name="Slide Number Placeholder 5">
            <a:extLst>
              <a:ext uri="{FF2B5EF4-FFF2-40B4-BE49-F238E27FC236}">
                <a16:creationId xmlns:a16="http://schemas.microsoft.com/office/drawing/2014/main" id="{6725B718-41A3-CCD5-8DA0-B1D0162705C8}"/>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8869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a:extLst>
              <a:ext uri="{28A0092B-C50C-407E-A947-70E740481C1C}">
                <a14:useLocalDpi xmlns:a14="http://schemas.microsoft.com/office/drawing/2010/main" val="0"/>
              </a:ext>
            </a:extLst>
          </a:blip>
          <a:srcRect l="4314" r="4314"/>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29" name="Rectangle 28">
            <a:extLst>
              <a:ext uri="{FF2B5EF4-FFF2-40B4-BE49-F238E27FC236}">
                <a16:creationId xmlns:a16="http://schemas.microsoft.com/office/drawing/2014/main" id="{1A8998B0-EA5D-70FB-1A18-5D6B32206F51}"/>
              </a:ext>
            </a:extLst>
          </p:cNvPr>
          <p:cNvSpPr/>
          <p:nvPr userDrawn="1"/>
        </p:nvSpPr>
        <p:spPr>
          <a:xfrm>
            <a:off x="2377048" y="4398549"/>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4007" r:id="rId5"/>
    <p:sldLayoutId id="2147484008" r:id="rId6"/>
    <p:sldLayoutId id="2147484009" r:id="rId7"/>
    <p:sldLayoutId id="2147483991" r:id="rId8"/>
    <p:sldLayoutId id="2147483992" r:id="rId9"/>
    <p:sldLayoutId id="2147483993" r:id="rId10"/>
    <p:sldLayoutId id="2147484014" r:id="rId11"/>
    <p:sldLayoutId id="2147484010" r:id="rId12"/>
    <p:sldLayoutId id="2147484012" r:id="rId13"/>
    <p:sldLayoutId id="2147484011" r:id="rId14"/>
    <p:sldLayoutId id="2147484016" r:id="rId15"/>
    <p:sldLayoutId id="2147484018" r:id="rId16"/>
    <p:sldLayoutId id="214748401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jstor.org/stable/118346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OEhOnPjPNe0" TargetMode="External"/><Relationship Id="rId3" Type="http://schemas.openxmlformats.org/officeDocument/2006/relationships/hyperlink" Target="https://vilborg.is/" TargetMode="External"/><Relationship Id="rId7" Type="http://schemas.openxmlformats.org/officeDocument/2006/relationships/hyperlink" Target="https://loftslagsleidtoginn.is/" TargetMode="Externa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hyperlink" Target="https://www.linkedin.com/in/vilborg/?originalSubdomain=si" TargetMode="External"/><Relationship Id="rId5" Type="http://schemas.openxmlformats.org/officeDocument/2006/relationships/hyperlink" Target="https://www.instagram.com/vilborg.arna.outdoors/" TargetMode="External"/><Relationship Id="rId4" Type="http://schemas.openxmlformats.org/officeDocument/2006/relationships/hyperlink" Target="https://www.facebook.com/vilborg80" TargetMode="External"/><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youtube.com/watch?v=1EuuRg3tjd4" TargetMode="External"/><Relationship Id="rId7" Type="http://schemas.openxmlformats.org/officeDocument/2006/relationships/hyperlink" Target="https://www.tiktok.com/@eldingwhalewatching" TargetMode="External"/><Relationship Id="rId2" Type="http://schemas.openxmlformats.org/officeDocument/2006/relationships/hyperlink" Target="https://elding.is/sustainability" TargetMode="External"/><Relationship Id="rId1" Type="http://schemas.openxmlformats.org/officeDocument/2006/relationships/slideLayout" Target="../slideLayouts/slideLayout4.xml"/><Relationship Id="rId6" Type="http://schemas.openxmlformats.org/officeDocument/2006/relationships/hyperlink" Target="https://www.youtube.com/user/reykjavikactivities" TargetMode="External"/><Relationship Id="rId5" Type="http://schemas.openxmlformats.org/officeDocument/2006/relationships/hyperlink" Target="https://www.instagram.com/eldingwhalewatching/" TargetMode="External"/><Relationship Id="rId4" Type="http://schemas.openxmlformats.org/officeDocument/2006/relationships/hyperlink" Target="https://www.facebook.com/EldingWhaleWatching" TargetMode="Externa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hyperlink" Target="https://www.ecoavant.com/en-profundidad/susana-conde-el-turismo-responsable-depende-de-la-actitud-de-los-viajeros_1685_102.html" TargetMode="External"/><Relationship Id="rId3" Type="http://schemas.openxmlformats.org/officeDocument/2006/relationships/hyperlink" Target="https://es.linkedin.com/in/agrotravelturismoresponsable" TargetMode="External"/><Relationship Id="rId7" Type="http://schemas.openxmlformats.org/officeDocument/2006/relationships/hyperlink" Target="https://www.travindy.es/13/10/2016/descubrimos-el-valor-anadido-del-turismo-responsable-con-susana-conde-y-agrotravel/" TargetMode="External"/><Relationship Id="rId2" Type="http://schemas.openxmlformats.org/officeDocument/2006/relationships/hyperlink" Target="https://www.genuinespain.es/" TargetMode="External"/><Relationship Id="rId1" Type="http://schemas.openxmlformats.org/officeDocument/2006/relationships/slideLayout" Target="../slideLayouts/slideLayout4.xml"/><Relationship Id="rId6" Type="http://schemas.openxmlformats.org/officeDocument/2006/relationships/hyperlink" Target="https://www.forumturistic.com/el-congreso-forum_turistic/" TargetMode="External"/><Relationship Id="rId5" Type="http://schemas.openxmlformats.org/officeDocument/2006/relationships/hyperlink" Target="https://rethinksustainably.com/" TargetMode="External"/><Relationship Id="rId4" Type="http://schemas.openxmlformats.org/officeDocument/2006/relationships/hyperlink" Target="http://www.turismoresponsable.es/" TargetMode="External"/><Relationship Id="rId9" Type="http://schemas.openxmlformats.org/officeDocument/2006/relationships/hyperlink" Target="https://www.youtube.com/watch?v=SNtQcyRKz1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video" Target="https://www.youtube.com/embed/kJmc-51MGPY?feature=oembed"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hyperlink" Target="https://www.plasticorigins.eu/" TargetMode="External"/><Relationship Id="rId3" Type="http://schemas.openxmlformats.org/officeDocument/2006/relationships/hyperlink" Target="https://www.linkedin.com/in/naiara-malave-84907b202/" TargetMode="External"/><Relationship Id="rId7" Type="http://schemas.openxmlformats.org/officeDocument/2006/relationships/hyperlink" Target="https://soyecoturista.com/" TargetMode="External"/><Relationship Id="rId2" Type="http://schemas.openxmlformats.org/officeDocument/2006/relationships/hyperlink" Target="http://www.begi-bistan.com/" TargetMode="External"/><Relationship Id="rId1" Type="http://schemas.openxmlformats.org/officeDocument/2006/relationships/slideLayout" Target="../slideLayouts/slideLayout4.xml"/><Relationship Id="rId6" Type="http://schemas.openxmlformats.org/officeDocument/2006/relationships/hyperlink" Target="https://www.ecoturismoeuskadi.eus/" TargetMode="External"/><Relationship Id="rId5" Type="http://schemas.openxmlformats.org/officeDocument/2006/relationships/hyperlink" Target="https://www.instagram.com/begibistan/" TargetMode="External"/><Relationship Id="rId10" Type="http://schemas.openxmlformats.org/officeDocument/2006/relationships/image" Target="../media/image32.png"/><Relationship Id="rId4" Type="http://schemas.openxmlformats.org/officeDocument/2006/relationships/hyperlink" Target="https://www.facebook.com/BegiBistan" TargetMode="External"/><Relationship Id="rId9" Type="http://schemas.openxmlformats.org/officeDocument/2006/relationships/hyperlink" Target="https://www.asensiocom.com/surfingforscience/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ideo" Target="https://www.youtube.com/embed/VyUmGHmssCs?feature=oembed" TargetMode="External"/><Relationship Id="rId5" Type="http://schemas.openxmlformats.org/officeDocument/2006/relationships/image" Target="../media/image34.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hyperlink" Target="https://www.instagram.com/pyreneanexperience/" TargetMode="External"/><Relationship Id="rId2" Type="http://schemas.openxmlformats.org/officeDocument/2006/relationships/hyperlink" Target="https://www.pyreneanexperience.com/guided-walking-weekhttps:/www.pyreneanexperience.com/spanish-immersion-week/" TargetMode="External"/><Relationship Id="rId1" Type="http://schemas.openxmlformats.org/officeDocument/2006/relationships/slideLayout" Target="../slideLayouts/slideLayout4.xml"/><Relationship Id="rId6" Type="http://schemas.openxmlformats.org/officeDocument/2006/relationships/hyperlink" Target="https://www.facebook.com/pyreneanexperience/" TargetMode="External"/><Relationship Id="rId5" Type="http://schemas.openxmlformats.org/officeDocument/2006/relationships/hyperlink" Target="https://www.linkedin.com/in/georgina-howard-5076046/" TargetMode="External"/><Relationship Id="rId4" Type="http://schemas.openxmlformats.org/officeDocument/2006/relationships/hyperlink" Target="https://www.pyreneanexperience.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USdJoWbPFRo?feature=oembed" TargetMode="External"/><Relationship Id="rId6" Type="http://schemas.openxmlformats.org/officeDocument/2006/relationships/image" Target="../media/image40.png"/><Relationship Id="rId5" Type="http://schemas.openxmlformats.org/officeDocument/2006/relationships/hyperlink" Target="https://www.youtube.com/watch?v=USdJoWbPFRo"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0dTQyTRBJPg&amp;t=9s" TargetMode="External"/><Relationship Id="rId3" Type="http://schemas.openxmlformats.org/officeDocument/2006/relationships/hyperlink" Target="https://ecoturismogranada.com/" TargetMode="External"/><Relationship Id="rId7" Type="http://schemas.openxmlformats.org/officeDocument/2006/relationships/hyperlink" Target="https://twitter.com/ecoturismo_sys" TargetMode="External"/><Relationship Id="rId2" Type="http://schemas.openxmlformats.org/officeDocument/2006/relationships/hyperlink" Target="https://sierraysol.com/es/" TargetMode="External"/><Relationship Id="rId1" Type="http://schemas.openxmlformats.org/officeDocument/2006/relationships/slideLayout" Target="../slideLayouts/slideLayout4.xml"/><Relationship Id="rId6" Type="http://schemas.openxmlformats.org/officeDocument/2006/relationships/hyperlink" Target="https://www.instagram.com/sierraysol/" TargetMode="External"/><Relationship Id="rId5" Type="http://schemas.openxmlformats.org/officeDocument/2006/relationships/hyperlink" Target="https://www.facebook.com/SierraySol/" TargetMode="External"/><Relationship Id="rId4" Type="http://schemas.openxmlformats.org/officeDocument/2006/relationships/hyperlink" Target="https://www.linkedin.com/in/naiara-malave-84907b202/" TargetMode="Externa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hyperlink" Target="http://instagram.com/maryrobinsoncentre" TargetMode="External"/><Relationship Id="rId3" Type="http://schemas.openxmlformats.org/officeDocument/2006/relationships/image" Target="../media/image45.jpeg"/><Relationship Id="rId7" Type="http://schemas.openxmlformats.org/officeDocument/2006/relationships/hyperlink" Target="https://www.facebook.com/maryrobinsoncentre/" TargetMode="External"/><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hyperlink" Target="https://www.linkedin.com/in/susanheffernan/" TargetMode="External"/><Relationship Id="rId5" Type="http://schemas.openxmlformats.org/officeDocument/2006/relationships/hyperlink" Target="https://ecoturismogranada.com/" TargetMode="External"/><Relationship Id="rId4" Type="http://schemas.openxmlformats.org/officeDocument/2006/relationships/hyperlink" Target="http://www.maryrobinsoncentre.ie/" TargetMode="External"/><Relationship Id="rId9" Type="http://schemas.openxmlformats.org/officeDocument/2006/relationships/hyperlink" Target="https://twitter.com/maryrobinsonctr"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stagram.com/thewildatlanticway/" TargetMode="External"/><Relationship Id="rId3" Type="http://schemas.openxmlformats.org/officeDocument/2006/relationships/hyperlink" Target="https://bim.ie/a-seafood-way-of-life/taste-the-atlantic/" TargetMode="External"/><Relationship Id="rId7" Type="http://schemas.openxmlformats.org/officeDocument/2006/relationships/hyperlink" Target="https://www.facebook.com/ChefNetworkIRL" TargetMode="External"/><Relationship Id="rId2" Type="http://schemas.openxmlformats.org/officeDocument/2006/relationships/hyperlink" Target="https://hookedsligo.ie/" TargetMode="External"/><Relationship Id="rId1" Type="http://schemas.openxmlformats.org/officeDocument/2006/relationships/slideLayout" Target="../slideLayouts/slideLayout4.xml"/><Relationship Id="rId6" Type="http://schemas.openxmlformats.org/officeDocument/2006/relationships/hyperlink" Target="https://www.linkedin.com/in/rebecca-sweeney-1a1a7212a/" TargetMode="External"/><Relationship Id="rId5" Type="http://schemas.openxmlformats.org/officeDocument/2006/relationships/hyperlink" Target="https://www.discoverireland.ie/wild-atlantic-way" TargetMode="External"/><Relationship Id="rId10" Type="http://schemas.openxmlformats.org/officeDocument/2006/relationships/image" Target="../media/image47.png"/><Relationship Id="rId4" Type="http://schemas.openxmlformats.org/officeDocument/2006/relationships/hyperlink" Target="https://www.chefnetwork.ie/" TargetMode="External"/><Relationship Id="rId9" Type="http://schemas.openxmlformats.org/officeDocument/2006/relationships/hyperlink" Target="https://youtu.be/guNIiwKv27Q"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8.jpeg"/><Relationship Id="rId7" Type="http://schemas.openxmlformats.org/officeDocument/2006/relationships/hyperlink" Target="https://www.instagram.com/drumhierny_woodland_hideaway/?hl=en"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s://www.facebook.com/drumhiernywoodlandhideaway/" TargetMode="External"/><Relationship Id="rId5" Type="http://schemas.openxmlformats.org/officeDocument/2006/relationships/hyperlink" Target="https://www.linkedin.com/in/michelle-coghlan-13194714/" TargetMode="External"/><Relationship Id="rId10" Type="http://schemas.openxmlformats.org/officeDocument/2006/relationships/hyperlink" Target="https://www.youtube.com/watch?v=w0jdprtqtcw" TargetMode="External"/><Relationship Id="rId4" Type="http://schemas.openxmlformats.org/officeDocument/2006/relationships/hyperlink" Target="https://www.drumhiernyhideaway.ie/en/" TargetMode="External"/><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stagram.com/we_lead.eu/"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hyperlink" Target="https://weleadproject.eu/" TargetMode="External"/><Relationship Id="rId4" Type="http://schemas.openxmlformats.org/officeDocument/2006/relationships/hyperlink" Target="https://www.facebook.com/WeLead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463477" y="3727679"/>
            <a:ext cx="3029914" cy="1783557"/>
          </a:xfrm>
          <a:prstGeom prst="rect">
            <a:avLst/>
          </a:prstGeom>
        </p:spPr>
        <p:txBody>
          <a:bodyPr/>
          <a:lstStyle/>
          <a:p>
            <a:r>
              <a:rPr lang="en-GB" sz="4000" dirty="0" err="1"/>
              <a:t>Compendio</a:t>
            </a:r>
            <a:r>
              <a:rPr lang="en-GB" sz="4000" dirty="0"/>
              <a:t> de </a:t>
            </a:r>
            <a:r>
              <a:rPr lang="en-GB" sz="4000" dirty="0" err="1"/>
              <a:t>Mujeres</a:t>
            </a:r>
            <a:r>
              <a:rPr lang="en-GB" sz="4000" dirty="0"/>
              <a:t> </a:t>
            </a:r>
            <a:r>
              <a:rPr lang="en-GB" sz="4000" dirty="0" err="1"/>
              <a:t>Líderes</a:t>
            </a:r>
            <a:r>
              <a:rPr lang="en-GB" sz="4000" dirty="0"/>
              <a:t> </a:t>
            </a:r>
            <a:r>
              <a:rPr lang="en-GB" sz="4000" dirty="0" err="1"/>
              <a:t>Inspiradoras</a:t>
            </a:r>
            <a:r>
              <a:rPr lang="en-GB" sz="4000" dirty="0"/>
              <a:t> en </a:t>
            </a:r>
            <a:r>
              <a:rPr lang="en-GB" sz="4000" dirty="0" err="1"/>
              <a:t>Turismo</a:t>
            </a:r>
            <a:endParaRPr lang="en-US" sz="4000" dirty="0"/>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pic>
        <p:nvPicPr>
          <p:cNvPr id="12" name="Picture Placeholder 11">
            <a:extLst>
              <a:ext uri="{FF2B5EF4-FFF2-40B4-BE49-F238E27FC236}">
                <a16:creationId xmlns:a16="http://schemas.microsoft.com/office/drawing/2014/main" id="{BEFA9A32-F5BB-CC9B-22EB-957AAB87A196}"/>
              </a:ext>
            </a:extLst>
          </p:cNvPr>
          <p:cNvPicPr>
            <a:picLocks noGrp="1" noChangeAspect="1"/>
          </p:cNvPicPr>
          <p:nvPr>
            <p:ph type="pic" sz="quarter" idx="20"/>
          </p:nvPr>
        </p:nvPicPr>
        <p:blipFill rotWithShape="1">
          <a:blip r:embed="rId2" cstate="print">
            <a:extLst>
              <a:ext uri="{28A0092B-C50C-407E-A947-70E740481C1C}">
                <a14:useLocalDpi xmlns:a14="http://schemas.microsoft.com/office/drawing/2010/main" val="0"/>
              </a:ext>
            </a:extLst>
          </a:blip>
          <a:srcRect t="-205" b="205"/>
          <a:stretch/>
        </p:blipFill>
        <p:spPr>
          <a:xfrm>
            <a:off x="3067208" y="3949598"/>
            <a:ext cx="4708366" cy="6943881"/>
          </a:xfrm>
        </p:spPr>
      </p:pic>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3" name="Picture 2" descr="A grey and black sign with a person in a circle&#10;&#10;Description automatically generated">
            <a:extLst>
              <a:ext uri="{FF2B5EF4-FFF2-40B4-BE49-F238E27FC236}">
                <a16:creationId xmlns:a16="http://schemas.microsoft.com/office/drawing/2014/main" id="{4505804C-B7A3-D9B1-50CE-843EEE0ADB69}"/>
              </a:ext>
            </a:extLst>
          </p:cNvPr>
          <p:cNvPicPr>
            <a:picLocks noChangeAspect="1"/>
          </p:cNvPicPr>
          <p:nvPr/>
        </p:nvPicPr>
        <p:blipFill>
          <a:blip r:embed="rId3"/>
          <a:stretch>
            <a:fillRect/>
          </a:stretch>
        </p:blipFill>
        <p:spPr>
          <a:xfrm>
            <a:off x="2674157" y="9899080"/>
            <a:ext cx="1343083" cy="466725"/>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611A8-22FD-3B1D-BC29-589026AFE1BB}"/>
              </a:ext>
            </a:extLst>
          </p:cNvPr>
          <p:cNvSpPr>
            <a:spLocks noGrp="1"/>
          </p:cNvSpPr>
          <p:nvPr>
            <p:ph type="body" sz="quarter" idx="32"/>
          </p:nvPr>
        </p:nvSpPr>
        <p:spPr>
          <a:xfrm>
            <a:off x="624293" y="6808012"/>
            <a:ext cx="6526988" cy="1683083"/>
          </a:xfrm>
        </p:spPr>
        <p:txBody>
          <a:bodyPr numCol="1"/>
          <a:lstStyle/>
          <a:p>
            <a:pPr marL="171450" indent="-171450" fontAlgn="base">
              <a:buFont typeface="Arial" panose="020B0604020202020204" pitchFamily="34" charset="0"/>
              <a:buChar char="•"/>
            </a:pPr>
            <a:r>
              <a:rPr lang="es-ES" sz="1200" b="1" dirty="0">
                <a:latin typeface="+mn-lt"/>
              </a:rPr>
              <a:t>Eficaces y con éxito - </a:t>
            </a:r>
            <a:r>
              <a:rPr lang="es-ES" sz="1200" dirty="0">
                <a:latin typeface="+mn-lt"/>
              </a:rPr>
              <a:t>puesto que representan las formas más eficaces de alcanzar un objetivo específico, pueden adoptarse con éxito y han tenido un impacto positivo en las personas y las comunidades.</a:t>
            </a:r>
          </a:p>
          <a:p>
            <a:pPr marL="171450" indent="-171450" fontAlgn="base">
              <a:buFont typeface="Arial" panose="020B0604020202020204" pitchFamily="34" charset="0"/>
              <a:buChar char="•"/>
            </a:pPr>
            <a:endParaRPr lang="en-US" sz="1200" b="1" i="0" dirty="0">
              <a:solidFill>
                <a:srgbClr val="000000"/>
              </a:solidFill>
              <a:effectLst/>
              <a:latin typeface="+mn-lt"/>
            </a:endParaRPr>
          </a:p>
          <a:p>
            <a:pPr marL="171450" indent="-171450" fontAlgn="base">
              <a:buFont typeface="Arial" panose="020B0604020202020204" pitchFamily="34" charset="0"/>
              <a:buChar char="•"/>
            </a:pPr>
            <a:r>
              <a:rPr lang="es-ES" sz="1200" b="1" dirty="0">
                <a:latin typeface="+mn-lt"/>
              </a:rPr>
              <a:t>Sostenibles </a:t>
            </a:r>
            <a:r>
              <a:rPr lang="es-ES" sz="1200" dirty="0">
                <a:latin typeface="+mn-lt"/>
              </a:rPr>
              <a:t>desde el punto de vista </a:t>
            </a:r>
            <a:r>
              <a:rPr lang="es-ES" sz="1200" b="1" dirty="0">
                <a:latin typeface="+mn-lt"/>
              </a:rPr>
              <a:t>medioambiental, económico y social - </a:t>
            </a:r>
            <a:r>
              <a:rPr lang="es-ES" sz="1200" dirty="0">
                <a:latin typeface="+mn-lt"/>
              </a:rPr>
              <a:t>ya que satisfacen las necesidades actuales sin comprometer la capacidad de hacer frente a necesidades futuras.</a:t>
            </a:r>
          </a:p>
          <a:p>
            <a:pPr marL="171450" indent="-171450" fontAlgn="base"/>
            <a:endParaRPr lang="en-US" sz="1200" b="1" i="0" dirty="0">
              <a:solidFill>
                <a:srgbClr val="000000"/>
              </a:solidFill>
              <a:effectLst/>
              <a:latin typeface="+mn-lt"/>
            </a:endParaRPr>
          </a:p>
          <a:p>
            <a:pPr marL="171450" indent="-171450" fontAlgn="base">
              <a:buFont typeface="Arial" panose="020B0604020202020204" pitchFamily="34" charset="0"/>
              <a:buChar char="•"/>
            </a:pPr>
            <a:r>
              <a:rPr lang="es-ES" sz="1200" b="1" dirty="0">
                <a:latin typeface="+mn-lt"/>
              </a:rPr>
              <a:t>Sensibles al género - </a:t>
            </a:r>
            <a:r>
              <a:rPr lang="es-ES" sz="1200" dirty="0">
                <a:latin typeface="+mn-lt"/>
              </a:rPr>
              <a:t>ya que muestran cómo las mujeres, implicadas en el proceso, pudieron mejorar sus medios de subsistencia.</a:t>
            </a:r>
            <a:endParaRPr lang="en-US" sz="1200" i="0" dirty="0">
              <a:solidFill>
                <a:srgbClr val="000000"/>
              </a:solidFill>
              <a:effectLst/>
              <a:latin typeface="+mn-lt"/>
            </a:endParaRPr>
          </a:p>
          <a:p>
            <a:pPr marL="171450" indent="-171450" rtl="0" fontAlgn="base">
              <a:buFont typeface="Arial" panose="020B0604020202020204" pitchFamily="34" charset="0"/>
              <a:buChar char="•"/>
            </a:pPr>
            <a:endParaRPr lang="en-US" sz="1200" b="1" i="0" dirty="0">
              <a:effectLst/>
              <a:latin typeface="+mn-lt"/>
            </a:endParaRPr>
          </a:p>
          <a:p>
            <a:pPr marL="171450" indent="-171450" fontAlgn="base">
              <a:buFont typeface="Arial" panose="020B0604020202020204" pitchFamily="34" charset="0"/>
              <a:buChar char="•"/>
            </a:pPr>
            <a:r>
              <a:rPr lang="es-ES" sz="1200" b="1" dirty="0">
                <a:latin typeface="+mn-lt"/>
              </a:rPr>
              <a:t>Técnicamente viables - </a:t>
            </a:r>
            <a:r>
              <a:rPr lang="es-ES" sz="1200" dirty="0">
                <a:latin typeface="+mn-lt"/>
              </a:rPr>
              <a:t>ya que son fáciles de aprender y aplicar.</a:t>
            </a:r>
          </a:p>
          <a:p>
            <a:pPr marL="171450" indent="-171450" fontAlgn="base">
              <a:buFont typeface="Arial" panose="020B0604020202020204" pitchFamily="34" charset="0"/>
              <a:buChar char="•"/>
            </a:pPr>
            <a:endParaRPr lang="en-US" sz="1200" i="0" dirty="0">
              <a:solidFill>
                <a:srgbClr val="000000"/>
              </a:solidFill>
              <a:effectLst/>
              <a:latin typeface="+mn-lt"/>
            </a:endParaRPr>
          </a:p>
          <a:p>
            <a:pPr marL="171450" indent="-171450" fontAlgn="base">
              <a:buFont typeface="Arial" panose="020B0604020202020204" pitchFamily="34" charset="0"/>
              <a:buChar char="•"/>
            </a:pPr>
            <a:r>
              <a:rPr lang="en-US" sz="1200" b="1" dirty="0" err="1">
                <a:latin typeface="+mn-lt"/>
              </a:rPr>
              <a:t>Intrínsecamente</a:t>
            </a:r>
            <a:r>
              <a:rPr lang="en-US" sz="1200" b="1" dirty="0">
                <a:latin typeface="+mn-lt"/>
              </a:rPr>
              <a:t> </a:t>
            </a:r>
            <a:r>
              <a:rPr lang="en-US" sz="1200" b="1" dirty="0" err="1">
                <a:latin typeface="+mn-lt"/>
              </a:rPr>
              <a:t>participativo</a:t>
            </a:r>
            <a:r>
              <a:rPr lang="en-US" sz="1200" b="1" dirty="0">
                <a:latin typeface="+mn-lt"/>
              </a:rPr>
              <a:t> </a:t>
            </a:r>
            <a:r>
              <a:rPr lang="en-US" sz="1200" b="0" i="0" dirty="0">
                <a:solidFill>
                  <a:srgbClr val="073763"/>
                </a:solidFill>
                <a:effectLst/>
                <a:latin typeface="+mn-lt"/>
              </a:rPr>
              <a:t>– </a:t>
            </a:r>
            <a:r>
              <a:rPr lang="es-ES" sz="1200" dirty="0">
                <a:solidFill>
                  <a:srgbClr val="073763"/>
                </a:solidFill>
                <a:latin typeface="+mn-lt"/>
              </a:rPr>
              <a:t>sus enfoques participativos son esenciales, ya que apoyan un sentimiento conjunto de propiedad de las decisiones y acciones.</a:t>
            </a:r>
            <a:r>
              <a:rPr lang="en-US" sz="1200" b="0" i="0" dirty="0">
                <a:solidFill>
                  <a:srgbClr val="073763"/>
                </a:solidFill>
                <a:effectLst/>
                <a:latin typeface="+mn-lt"/>
              </a:rPr>
              <a:t>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fontAlgn="base">
              <a:buFont typeface="Arial" panose="020B0604020202020204" pitchFamily="34" charset="0"/>
              <a:buChar char="•"/>
            </a:pPr>
            <a:r>
              <a:rPr lang="en-US" sz="1200" b="1" dirty="0" err="1">
                <a:latin typeface="+mn-lt"/>
              </a:rPr>
              <a:t>Replicables</a:t>
            </a:r>
            <a:r>
              <a:rPr lang="en-US" sz="1200" b="1" dirty="0">
                <a:latin typeface="+mn-lt"/>
              </a:rPr>
              <a:t> y </a:t>
            </a:r>
            <a:r>
              <a:rPr lang="en-US" sz="1200" b="1" dirty="0" err="1">
                <a:latin typeface="+mn-lt"/>
              </a:rPr>
              <a:t>adaptables</a:t>
            </a:r>
            <a:r>
              <a:rPr lang="en-US" sz="1200" b="1" dirty="0">
                <a:latin typeface="+mn-lt"/>
              </a:rPr>
              <a:t> </a:t>
            </a:r>
            <a:r>
              <a:rPr lang="en-US" sz="1200" b="0" i="0" dirty="0">
                <a:solidFill>
                  <a:srgbClr val="073763"/>
                </a:solidFill>
                <a:effectLst/>
                <a:latin typeface="+mn-lt"/>
              </a:rPr>
              <a:t>– </a:t>
            </a:r>
            <a:r>
              <a:rPr lang="es-ES" sz="1200" dirty="0">
                <a:solidFill>
                  <a:srgbClr val="073763"/>
                </a:solidFill>
                <a:latin typeface="+mn-lt"/>
              </a:rPr>
              <a:t>ya que tienen potencial de reproducción y, por tanto, son adaptables a objetivos similares en situaciones diversas.</a:t>
            </a:r>
            <a:r>
              <a:rPr lang="en-US" sz="1200" b="0" i="0" dirty="0">
                <a:solidFill>
                  <a:srgbClr val="073763"/>
                </a:solidFill>
                <a:effectLst/>
                <a:latin typeface="+mn-lt"/>
              </a:rPr>
              <a:t>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fontAlgn="base">
              <a:buFont typeface="Arial" panose="020B0604020202020204" pitchFamily="34" charset="0"/>
              <a:buChar char="•"/>
            </a:pPr>
            <a:r>
              <a:rPr lang="es-ES" sz="1200" b="1" dirty="0">
                <a:latin typeface="+mn-lt"/>
              </a:rPr>
              <a:t>Reducir los riesgos de catástrofe/crisis </a:t>
            </a:r>
            <a:r>
              <a:rPr lang="en-US" sz="1200" b="0" i="0" dirty="0">
                <a:solidFill>
                  <a:srgbClr val="073763"/>
                </a:solidFill>
                <a:effectLst/>
                <a:latin typeface="+mn-lt"/>
              </a:rPr>
              <a:t>– </a:t>
            </a:r>
            <a:r>
              <a:rPr lang="es-ES" sz="1200" dirty="0">
                <a:solidFill>
                  <a:srgbClr val="073763"/>
                </a:solidFill>
                <a:latin typeface="+mn-lt"/>
              </a:rPr>
              <a:t>ya que contribuyen a la reducción del riesgo de catástrofes/crisis para la </a:t>
            </a:r>
            <a:r>
              <a:rPr lang="es-ES" sz="1200" dirty="0" err="1">
                <a:solidFill>
                  <a:srgbClr val="073763"/>
                </a:solidFill>
                <a:latin typeface="+mn-lt"/>
              </a:rPr>
              <a:t>resiliencia</a:t>
            </a:r>
            <a:r>
              <a:rPr lang="es-ES" sz="1200" dirty="0">
                <a:solidFill>
                  <a:srgbClr val="073763"/>
                </a:solidFill>
                <a:latin typeface="+mn-lt"/>
              </a:rPr>
              <a:t>.</a:t>
            </a:r>
            <a:endParaRPr lang="en-US" sz="1200" b="0" i="0" dirty="0">
              <a:solidFill>
                <a:srgbClr val="000000"/>
              </a:solidFill>
              <a:effectLst/>
              <a:latin typeface="+mn-lt"/>
            </a:endParaRPr>
          </a:p>
          <a:p>
            <a:endParaRPr lang="en-IE" sz="1200" dirty="0">
              <a:latin typeface="+mn-lt"/>
            </a:endParaRPr>
          </a:p>
        </p:txBody>
      </p:sp>
      <p:sp>
        <p:nvSpPr>
          <p:cNvPr id="3" name="Text Placeholder 2">
            <a:extLst>
              <a:ext uri="{FF2B5EF4-FFF2-40B4-BE49-F238E27FC236}">
                <a16:creationId xmlns:a16="http://schemas.microsoft.com/office/drawing/2014/main" id="{2648B0BA-2FE7-F1BE-AA47-87877A8381E5}"/>
              </a:ext>
            </a:extLst>
          </p:cNvPr>
          <p:cNvSpPr>
            <a:spLocks noGrp="1"/>
          </p:cNvSpPr>
          <p:nvPr>
            <p:ph type="body" sz="quarter" idx="33"/>
          </p:nvPr>
        </p:nvSpPr>
        <p:spPr>
          <a:xfrm>
            <a:off x="637968" y="5195647"/>
            <a:ext cx="6962239" cy="685849"/>
          </a:xfrm>
        </p:spPr>
        <p:txBody>
          <a:bodyPr/>
          <a:lstStyle/>
          <a:p>
            <a:r>
              <a:rPr lang="es-ES" dirty="0"/>
              <a:t>Criterios de selección de buenas prácticas...</a:t>
            </a:r>
          </a:p>
          <a:p>
            <a:r>
              <a:rPr lang="es-ES" sz="1800" b="0" dirty="0">
                <a:solidFill>
                  <a:srgbClr val="000D41"/>
                </a:solidFill>
              </a:rPr>
              <a:t>En resumen, los socios de </a:t>
            </a:r>
            <a:r>
              <a:rPr lang="es-ES" sz="1800" b="0" dirty="0" err="1">
                <a:solidFill>
                  <a:srgbClr val="000D41"/>
                </a:solidFill>
              </a:rPr>
              <a:t>We</a:t>
            </a:r>
            <a:r>
              <a:rPr lang="es-ES" sz="1800" b="0" dirty="0">
                <a:solidFill>
                  <a:srgbClr val="000D41"/>
                </a:solidFill>
              </a:rPr>
              <a:t> Lead eligen los ejemplos del Compendio de Buenas Prácticas porque han demostrado su eficacia:</a:t>
            </a:r>
            <a:endParaRPr lang="en-IE" sz="1800" b="0" dirty="0">
              <a:solidFill>
                <a:srgbClr val="000D41"/>
              </a:solidFill>
            </a:endParaRPr>
          </a:p>
        </p:txBody>
      </p:sp>
      <p:sp>
        <p:nvSpPr>
          <p:cNvPr id="5" name="Text Placeholder 4">
            <a:extLst>
              <a:ext uri="{FF2B5EF4-FFF2-40B4-BE49-F238E27FC236}">
                <a16:creationId xmlns:a16="http://schemas.microsoft.com/office/drawing/2014/main" id="{045C555B-117A-A3ED-CB1B-DC732C6E06B2}"/>
              </a:ext>
            </a:extLst>
          </p:cNvPr>
          <p:cNvSpPr>
            <a:spLocks noGrp="1"/>
          </p:cNvSpPr>
          <p:nvPr>
            <p:ph type="body" sz="quarter" idx="17"/>
          </p:nvPr>
        </p:nvSpPr>
        <p:spPr>
          <a:xfrm>
            <a:off x="488498" y="601947"/>
            <a:ext cx="3489735" cy="2289739"/>
          </a:xfrm>
        </p:spPr>
        <p:txBody>
          <a:bodyPr/>
          <a:lstStyle/>
          <a:p>
            <a:pPr>
              <a:lnSpc>
                <a:spcPct val="100000"/>
              </a:lnSpc>
            </a:pPr>
            <a:r>
              <a:rPr lang="en-US" sz="2400" dirty="0"/>
              <a:t>"</a:t>
            </a:r>
            <a:r>
              <a:rPr lang="es-ES" sz="2400" i="1" dirty="0"/>
              <a:t> Si elimináramos las barreras que impiden el liderazgo de las mujeres, resolveríamos el problema del cambio climático mucho más rápido. </a:t>
            </a:r>
            <a:r>
              <a:rPr lang="en-US" sz="2400" i="1" dirty="0"/>
              <a:t>"</a:t>
            </a:r>
            <a:endParaRPr lang="en-IE" sz="2400" i="1" dirty="0"/>
          </a:p>
        </p:txBody>
      </p:sp>
      <p:sp>
        <p:nvSpPr>
          <p:cNvPr id="6" name="Text Placeholder 5">
            <a:extLst>
              <a:ext uri="{FF2B5EF4-FFF2-40B4-BE49-F238E27FC236}">
                <a16:creationId xmlns:a16="http://schemas.microsoft.com/office/drawing/2014/main" id="{F2D2CDA7-AA9F-5E2C-4E4D-CD529F4F0738}"/>
              </a:ext>
            </a:extLst>
          </p:cNvPr>
          <p:cNvSpPr>
            <a:spLocks noGrp="1"/>
          </p:cNvSpPr>
          <p:nvPr>
            <p:ph type="body" sz="quarter" idx="14"/>
          </p:nvPr>
        </p:nvSpPr>
        <p:spPr>
          <a:xfrm>
            <a:off x="452873" y="3385808"/>
            <a:ext cx="3257392" cy="522755"/>
          </a:xfrm>
        </p:spPr>
        <p:txBody>
          <a:bodyPr/>
          <a:lstStyle/>
          <a:p>
            <a:r>
              <a:rPr lang="en-US" sz="1400" dirty="0"/>
              <a:t>Mary Robinson</a:t>
            </a:r>
            <a:endParaRPr lang="en-IE" sz="1400" dirty="0"/>
          </a:p>
        </p:txBody>
      </p:sp>
      <p:pic>
        <p:nvPicPr>
          <p:cNvPr id="10" name="Picture Placeholder 9" descr="Frangipani flower">
            <a:extLst>
              <a:ext uri="{FF2B5EF4-FFF2-40B4-BE49-F238E27FC236}">
                <a16:creationId xmlns:a16="http://schemas.microsoft.com/office/drawing/2014/main" id="{F082B191-F212-B284-D42D-09542918635F}"/>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9157" r="28531"/>
          <a:stretch/>
        </p:blipFill>
        <p:spPr>
          <a:xfrm>
            <a:off x="4258320" y="-1"/>
            <a:ext cx="3541182" cy="6432523"/>
          </a:xfrm>
        </p:spPr>
      </p:pic>
      <p:sp>
        <p:nvSpPr>
          <p:cNvPr id="8" name="Slide Number Placeholder 7">
            <a:extLst>
              <a:ext uri="{FF2B5EF4-FFF2-40B4-BE49-F238E27FC236}">
                <a16:creationId xmlns:a16="http://schemas.microsoft.com/office/drawing/2014/main" id="{7250ACC7-D101-8648-DFBA-7FC04FFF1136}"/>
              </a:ext>
            </a:extLst>
          </p:cNvPr>
          <p:cNvSpPr>
            <a:spLocks noGrp="1"/>
          </p:cNvSpPr>
          <p:nvPr>
            <p:ph type="sldNum" sz="quarter" idx="4"/>
          </p:nvPr>
        </p:nvSpPr>
        <p:spPr>
          <a:xfrm>
            <a:off x="7173231" y="10443338"/>
            <a:ext cx="416471" cy="464375"/>
          </a:xfrm>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122676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928FC-C474-8487-7795-315ACEAE2193}"/>
              </a:ext>
            </a:extLst>
          </p:cNvPr>
          <p:cNvSpPr>
            <a:spLocks noGrp="1"/>
          </p:cNvSpPr>
          <p:nvPr>
            <p:ph type="body" sz="quarter" idx="32"/>
          </p:nvPr>
        </p:nvSpPr>
        <p:spPr>
          <a:xfrm>
            <a:off x="559613" y="3104842"/>
            <a:ext cx="6526988" cy="2479643"/>
          </a:xfrm>
        </p:spPr>
        <p:txBody>
          <a:bodyPr/>
          <a:lstStyle/>
          <a:p>
            <a:r>
              <a:rPr lang="es-ES" sz="1200" b="1" dirty="0"/>
              <a:t>Animamos a los educadores a utilizar estudios de casos como parte de su práctica docente/formativa. ¿Por qué? Los estudios de casos son : </a:t>
            </a:r>
          </a:p>
          <a:p>
            <a:pPr marL="171450" indent="-171450">
              <a:buFont typeface="Arial" panose="020B0604020202020204" pitchFamily="34" charset="0"/>
              <a:buChar char="•"/>
            </a:pPr>
            <a:r>
              <a:rPr lang="es-ES" sz="1200" dirty="0"/>
              <a:t> se utiliza como herramienta didáctica para     mostrar la aplicación de una teoría o concepto a situaciones reales. </a:t>
            </a:r>
          </a:p>
          <a:p>
            <a:pPr marL="171450" indent="-171450">
              <a:buFont typeface="Arial" panose="020B0604020202020204" pitchFamily="34" charset="0"/>
              <a:buChar char="•"/>
            </a:pPr>
            <a:r>
              <a:rPr lang="es-ES" sz="1200" dirty="0"/>
              <a:t>se basan en hechos y contextos. Crean empatía con los protagonistas, son relevantes para el lector, al relacionarse con un reto que hay que resolver. </a:t>
            </a:r>
          </a:p>
          <a:p>
            <a:pPr marL="171450" indent="-171450">
              <a:buFont typeface="Arial" panose="020B0604020202020204" pitchFamily="34" charset="0"/>
              <a:buChar char="•"/>
            </a:pPr>
            <a:r>
              <a:rPr lang="es-ES" sz="1200" dirty="0"/>
              <a:t>una forma de descubrir el concepto de una manera nueva.</a:t>
            </a:r>
          </a:p>
          <a:p>
            <a:r>
              <a:rPr lang="es-ES" sz="1200" b="1" dirty="0"/>
              <a:t>Una gran ventaja de la enseñanza con casos prácticos es que los alumnos participan activamente en la comprensión de los principios abstrayéndose de los ejemplos. </a:t>
            </a:r>
            <a:r>
              <a:rPr lang="es-ES" sz="1200" dirty="0"/>
              <a:t>Esto desarrolla sus habilidades en las competencias clave de:</a:t>
            </a:r>
            <a:endParaRPr lang="en-US" sz="1200" dirty="0"/>
          </a:p>
          <a:p>
            <a:pPr marL="171450" indent="-171450">
              <a:buFont typeface="Arial" panose="020B0604020202020204" pitchFamily="34" charset="0"/>
              <a:buChar char="•"/>
            </a:pPr>
            <a:r>
              <a:rPr lang="es-ES" sz="1200" dirty="0"/>
              <a:t>Resolución de problemas </a:t>
            </a:r>
          </a:p>
          <a:p>
            <a:pPr marL="171450" indent="-171450">
              <a:buFont typeface="Arial" panose="020B0604020202020204" pitchFamily="34" charset="0"/>
              <a:buChar char="•"/>
            </a:pPr>
            <a:r>
              <a:rPr lang="es-ES" sz="1200" dirty="0"/>
              <a:t>Herramientas analíticas, cuantitativas y/o cualitativas, según los casos </a:t>
            </a:r>
          </a:p>
          <a:p>
            <a:pPr marL="171450" indent="-171450">
              <a:buFont typeface="Arial" panose="020B0604020202020204" pitchFamily="34" charset="0"/>
              <a:buChar char="•"/>
            </a:pPr>
            <a:r>
              <a:rPr lang="es-ES" sz="1200" dirty="0"/>
              <a:t>Toma de decisiones en situaciones complejas</a:t>
            </a:r>
          </a:p>
          <a:p>
            <a:pPr marL="171450" indent="-171450">
              <a:buFont typeface="Arial" panose="020B0604020202020204" pitchFamily="34" charset="0"/>
              <a:buChar char="•"/>
            </a:pPr>
            <a:r>
              <a:rPr lang="es-ES" sz="1200" dirty="0"/>
              <a:t>Gestión de ambigüedades</a:t>
            </a:r>
            <a:endParaRPr lang="en-US" sz="1200" dirty="0"/>
          </a:p>
          <a:p>
            <a:endParaRPr lang="en-IE" sz="1200" dirty="0"/>
          </a:p>
        </p:txBody>
      </p:sp>
      <p:sp>
        <p:nvSpPr>
          <p:cNvPr id="3" name="Text Placeholder 2">
            <a:extLst>
              <a:ext uri="{FF2B5EF4-FFF2-40B4-BE49-F238E27FC236}">
                <a16:creationId xmlns:a16="http://schemas.microsoft.com/office/drawing/2014/main" id="{14A8D5DF-FAA2-6BA0-1B52-209CE44C3FD5}"/>
              </a:ext>
            </a:extLst>
          </p:cNvPr>
          <p:cNvSpPr>
            <a:spLocks noGrp="1"/>
          </p:cNvSpPr>
          <p:nvPr>
            <p:ph type="body" sz="quarter" idx="33"/>
          </p:nvPr>
        </p:nvSpPr>
        <p:spPr>
          <a:xfrm>
            <a:off x="515711" y="660137"/>
            <a:ext cx="6894491" cy="499924"/>
          </a:xfrm>
        </p:spPr>
        <p:txBody>
          <a:bodyPr/>
          <a:lstStyle/>
          <a:p>
            <a:r>
              <a:rPr lang="es-ES" dirty="0"/>
              <a:t>Casos prácticos como herramienta de formación</a:t>
            </a:r>
            <a:endParaRPr lang="en-IE" dirty="0"/>
          </a:p>
        </p:txBody>
      </p:sp>
      <p:sp>
        <p:nvSpPr>
          <p:cNvPr id="4" name="Text Placeholder 3">
            <a:extLst>
              <a:ext uri="{FF2B5EF4-FFF2-40B4-BE49-F238E27FC236}">
                <a16:creationId xmlns:a16="http://schemas.microsoft.com/office/drawing/2014/main" id="{36536F91-9F0F-8081-CA5F-D048C7F23B8A}"/>
              </a:ext>
            </a:extLst>
          </p:cNvPr>
          <p:cNvSpPr>
            <a:spLocks noGrp="1"/>
          </p:cNvSpPr>
          <p:nvPr>
            <p:ph type="body" sz="quarter" idx="34"/>
          </p:nvPr>
        </p:nvSpPr>
        <p:spPr>
          <a:xfrm>
            <a:off x="515712" y="1653722"/>
            <a:ext cx="6526988" cy="1064757"/>
          </a:xfrm>
        </p:spPr>
        <p:txBody>
          <a:bodyPr/>
          <a:lstStyle/>
          <a:p>
            <a:r>
              <a:rPr lang="es-ES" sz="1600" dirty="0"/>
              <a:t>El compendio de 9 estudios de casos de buenas prácticas "</a:t>
            </a:r>
            <a:r>
              <a:rPr lang="es-ES" sz="1600" dirty="0" err="1"/>
              <a:t>We</a:t>
            </a:r>
            <a:r>
              <a:rPr lang="es-ES" sz="1600" dirty="0"/>
              <a:t> Lead" constituye un recurso de formación único que aúna conocimientos diversos para proporcionar a los educadores de FP una guía única sobre los motores y las oportunidades de las mujeres líderes en los sectores del turismo, la hostelería y el ocio en Europa.</a:t>
            </a:r>
          </a:p>
          <a:p>
            <a:endParaRPr lang="en-IE" dirty="0"/>
          </a:p>
        </p:txBody>
      </p:sp>
      <p:sp>
        <p:nvSpPr>
          <p:cNvPr id="5" name="Text Placeholder 4">
            <a:extLst>
              <a:ext uri="{FF2B5EF4-FFF2-40B4-BE49-F238E27FC236}">
                <a16:creationId xmlns:a16="http://schemas.microsoft.com/office/drawing/2014/main" id="{96D698D3-768C-FBF9-DDC2-CC550D6E3D5F}"/>
              </a:ext>
            </a:extLst>
          </p:cNvPr>
          <p:cNvSpPr>
            <a:spLocks noGrp="1"/>
          </p:cNvSpPr>
          <p:nvPr>
            <p:ph type="body" sz="quarter" idx="17"/>
          </p:nvPr>
        </p:nvSpPr>
        <p:spPr>
          <a:xfrm>
            <a:off x="4160920" y="7217711"/>
            <a:ext cx="3091978" cy="2289739"/>
          </a:xfrm>
        </p:spPr>
        <p:txBody>
          <a:bodyPr/>
          <a:lstStyle/>
          <a:p>
            <a:r>
              <a:rPr lang="es-ES" sz="1200" dirty="0" err="1"/>
              <a:t>We</a:t>
            </a:r>
            <a:r>
              <a:rPr lang="es-ES" sz="1200" dirty="0"/>
              <a:t> Lead mejorará sustancialmente la formación de las mujeres en las PYME del sector del turismo y la hostelería:</a:t>
            </a:r>
          </a:p>
          <a:p>
            <a:pPr>
              <a:buFont typeface="Arial" pitchFamily="34" charset="0"/>
              <a:buChar char="•"/>
            </a:pPr>
            <a:r>
              <a:rPr lang="es-ES" sz="1200" dirty="0"/>
              <a:t>  Aumentar su concienciación y compromiso con el turismo sostenible y la acción por el clima a través de prácticas sostenibles innovadoras, la mejora del liderazgo y las habilidades de comunicación. </a:t>
            </a:r>
          </a:p>
          <a:p>
            <a:pPr>
              <a:buFont typeface="Arial" pitchFamily="34" charset="0"/>
              <a:buChar char="•"/>
            </a:pPr>
            <a:r>
              <a:rPr lang="es-ES" sz="1200" dirty="0"/>
              <a:t>  Aportando información aplicada del sector a su propio desarrollo profesional, mejorando sus resultados y abriendo puertas a futuros giros y adaptaciones, al tiempo que se logra la igualdad de oportunidades.</a:t>
            </a:r>
            <a:endParaRPr lang="en-IE" sz="1200" dirty="0"/>
          </a:p>
        </p:txBody>
      </p:sp>
      <p:pic>
        <p:nvPicPr>
          <p:cNvPr id="10" name="Picture Placeholder 9" descr="Teacher smiling and writing on whiteboard">
            <a:extLst>
              <a:ext uri="{FF2B5EF4-FFF2-40B4-BE49-F238E27FC236}">
                <a16:creationId xmlns:a16="http://schemas.microsoft.com/office/drawing/2014/main" id="{D78593E2-35B4-67D7-EF1F-2CA7D8440DA2}"/>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7242" r="40141"/>
          <a:stretch/>
        </p:blipFill>
        <p:spPr>
          <a:xfrm>
            <a:off x="-23930" y="4642535"/>
            <a:ext cx="3449060" cy="6265185"/>
          </a:xfrm>
        </p:spPr>
      </p:pic>
      <p:sp>
        <p:nvSpPr>
          <p:cNvPr id="8" name="Slide Number Placeholder 7">
            <a:extLst>
              <a:ext uri="{FF2B5EF4-FFF2-40B4-BE49-F238E27FC236}">
                <a16:creationId xmlns:a16="http://schemas.microsoft.com/office/drawing/2014/main" id="{BD3725FB-AAB6-C9F0-92C1-8C2833833B3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Tree>
    <p:extLst>
      <p:ext uri="{BB962C8B-B14F-4D97-AF65-F5344CB8AC3E}">
        <p14:creationId xmlns:p14="http://schemas.microsoft.com/office/powerpoint/2010/main" val="304333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4883D-3879-2A0A-34E0-FF14BF8DEB9C}"/>
              </a:ext>
            </a:extLst>
          </p:cNvPr>
          <p:cNvSpPr>
            <a:spLocks noGrp="1"/>
          </p:cNvSpPr>
          <p:nvPr>
            <p:ph type="body" sz="quarter" idx="32"/>
          </p:nvPr>
        </p:nvSpPr>
        <p:spPr>
          <a:xfrm>
            <a:off x="554719" y="6302450"/>
            <a:ext cx="6570887" cy="3294271"/>
          </a:xfrm>
        </p:spPr>
        <p:txBody>
          <a:bodyPr/>
          <a:lstStyle/>
          <a:p>
            <a:r>
              <a:rPr lang="es-ES" dirty="0"/>
              <a:t>Al aplicar el estudio de casos de </a:t>
            </a:r>
            <a:r>
              <a:rPr lang="es-ES" dirty="0" err="1"/>
              <a:t>We</a:t>
            </a:r>
            <a:r>
              <a:rPr lang="es-ES" dirty="0"/>
              <a:t> Lead </a:t>
            </a:r>
            <a:r>
              <a:rPr lang="es-ES" dirty="0" err="1"/>
              <a:t>Good</a:t>
            </a:r>
            <a:r>
              <a:rPr lang="es-ES" dirty="0"/>
              <a:t> </a:t>
            </a:r>
            <a:r>
              <a:rPr lang="es-ES" dirty="0" err="1"/>
              <a:t>Practice</a:t>
            </a:r>
            <a:r>
              <a:rPr lang="es-ES" dirty="0"/>
              <a:t> en su formación/enseñanza, tiene la oportunidad de abordar cuestiones pedagógicas específicas y desarrollar habilidades de orden superior en los alumnos.  Nos adaptamos del método del caso, basado en una filosofía de la educación profesional que asocia directamente el conocimiento con la acción (</a:t>
            </a:r>
            <a:r>
              <a:rPr lang="es-ES" dirty="0" err="1"/>
              <a:t>Boehrer</a:t>
            </a:r>
            <a:r>
              <a:rPr lang="es-ES" dirty="0"/>
              <a:t>, 1995)1. El método del caso es un enfoque rico y poderoso para el desarrollo de habilidades cognitivas en los alumnos. También es un enfoque flexible, en el sentido de que los formadores pueden utilizarlo de formas alternativas.</a:t>
            </a:r>
          </a:p>
          <a:p>
            <a:endParaRPr lang="en-US" dirty="0"/>
          </a:p>
          <a:p>
            <a:r>
              <a:rPr lang="es-ES" dirty="0" err="1"/>
              <a:t>Velenchik</a:t>
            </a:r>
            <a:r>
              <a:rPr lang="es-ES" dirty="0"/>
              <a:t> (1995)2 destaca que el método del caso es una motivación para aprender teoría. En la práctica de la formación de FP, a menudo utilizamos ejemplos para ilustrar la aplicación de conceptos teóricos. Sin embargo, tendemos a utilizar el ejemplo para reforzar la teoría, habiendo enseñado primero la teoría, en lugar de pensar en la teoría como un conjunto de herramientas para responder a la pregunta planteada por la aplicación. La atención se centra, por tanto, en la teoría en sí, y la aplicación se percibe a menudo como algo accesorio. Cuando los estudiantes no comprenden el propósito de la teoría, el proceso de aprendizaje se hace más difícil de lo necesario y a menudo no consiguen hacerse con las herramientas que necesitan.</a:t>
            </a:r>
          </a:p>
          <a:p>
            <a:endParaRPr lang="es-ES" dirty="0"/>
          </a:p>
          <a:p>
            <a:r>
              <a:rPr lang="es-ES" dirty="0"/>
              <a:t>En el método del caso, el problema que los estudiantes deben resolver ocupa un lugar central. Pronto se dan cuenta de que no tienen las herramientas y empiezan a buscarlas. Quieren aprender teoría.  El método del caso también puede utilizarse de forma muy eficaz para que los alumnos asciendan gradualmente en la escala de las destrezas cognitivas, desde los niveles bajos de conocimiento, comprensión y aplicación hasta las destrezas superiores de análisis, síntesis y evaluación. Esta taxonomía educativa fue propuesta originalmente por </a:t>
            </a:r>
            <a:r>
              <a:rPr lang="es-ES" dirty="0" err="1"/>
              <a:t>Bloom</a:t>
            </a:r>
            <a:r>
              <a:rPr lang="es-ES" dirty="0"/>
              <a:t> (1956) y proporciona un enfoque transparente y estructurado para el desarrollo de las competencias de los alumnos.</a:t>
            </a:r>
            <a:endParaRPr lang="en-IE" dirty="0"/>
          </a:p>
        </p:txBody>
      </p:sp>
      <p:sp>
        <p:nvSpPr>
          <p:cNvPr id="3" name="Text Placeholder 2">
            <a:extLst>
              <a:ext uri="{FF2B5EF4-FFF2-40B4-BE49-F238E27FC236}">
                <a16:creationId xmlns:a16="http://schemas.microsoft.com/office/drawing/2014/main" id="{758E0036-3BDA-11F2-531C-92801C09F478}"/>
              </a:ext>
            </a:extLst>
          </p:cNvPr>
          <p:cNvSpPr>
            <a:spLocks noGrp="1"/>
          </p:cNvSpPr>
          <p:nvPr>
            <p:ph type="body" sz="quarter" idx="33"/>
          </p:nvPr>
        </p:nvSpPr>
        <p:spPr>
          <a:xfrm>
            <a:off x="2138741" y="4187793"/>
            <a:ext cx="3450346" cy="516581"/>
          </a:xfrm>
        </p:spPr>
        <p:txBody>
          <a:bodyPr/>
          <a:lstStyle/>
          <a:p>
            <a:pPr algn="ctr"/>
            <a:r>
              <a:rPr lang="es-ES" dirty="0"/>
              <a:t>La pedagogía del estudio de casos</a:t>
            </a:r>
          </a:p>
          <a:p>
            <a:pPr algn="ctr"/>
            <a:endParaRPr lang="en-IE" dirty="0"/>
          </a:p>
        </p:txBody>
      </p:sp>
      <p:sp>
        <p:nvSpPr>
          <p:cNvPr id="4" name="Text Placeholder 3">
            <a:extLst>
              <a:ext uri="{FF2B5EF4-FFF2-40B4-BE49-F238E27FC236}">
                <a16:creationId xmlns:a16="http://schemas.microsoft.com/office/drawing/2014/main" id="{269939C0-954F-47D0-DB9B-363A9FBE73A8}"/>
              </a:ext>
            </a:extLst>
          </p:cNvPr>
          <p:cNvSpPr>
            <a:spLocks noGrp="1"/>
          </p:cNvSpPr>
          <p:nvPr>
            <p:ph type="body" sz="quarter" idx="34"/>
          </p:nvPr>
        </p:nvSpPr>
        <p:spPr>
          <a:xfrm>
            <a:off x="624293" y="5043484"/>
            <a:ext cx="6526988" cy="1064757"/>
          </a:xfrm>
        </p:spPr>
        <p:txBody>
          <a:bodyPr/>
          <a:lstStyle/>
          <a:p>
            <a:r>
              <a:rPr lang="en-US" sz="1600" i="1" dirty="0"/>
              <a:t>“</a:t>
            </a:r>
            <a:r>
              <a:rPr lang="es-ES" sz="1600" i="1" dirty="0"/>
              <a:t>El turismo tiene un papel fundamental que desempeñar en la consecución de los objetivos centrales de la Agenda 2030 para el Desarrollo Sostenible, en particular los compromisos con la igualdad de género y el empoderamiento de las mujeres del Objetivo de Desarrollo Sostenible 5.</a:t>
            </a:r>
            <a:r>
              <a:rPr lang="en-US" sz="1600" i="1" dirty="0"/>
              <a:t>”. - UNWTO</a:t>
            </a:r>
            <a:endParaRPr lang="en-IE" sz="1600" i="1" dirty="0"/>
          </a:p>
        </p:txBody>
      </p:sp>
      <p:pic>
        <p:nvPicPr>
          <p:cNvPr id="8" name="Picture Placeholder 7" descr="New potted sprout held by pair of hands">
            <a:extLst>
              <a:ext uri="{FF2B5EF4-FFF2-40B4-BE49-F238E27FC236}">
                <a16:creationId xmlns:a16="http://schemas.microsoft.com/office/drawing/2014/main" id="{D78FCE14-F90F-80A4-9E71-A41535150523}"/>
              </a:ext>
            </a:extLst>
          </p:cNvPr>
          <p:cNvPicPr>
            <a:picLocks noGrp="1" noChangeAspect="1"/>
          </p:cNvPicPr>
          <p:nvPr>
            <p:ph type="pic" sz="quarter" idx="35"/>
          </p:nvPr>
        </p:nvPicPr>
        <p:blipFill rotWithShape="1">
          <a:blip r:embed="rId3" cstate="print">
            <a:extLst>
              <a:ext uri="{28A0092B-C50C-407E-A947-70E740481C1C}">
                <a14:useLocalDpi xmlns:a14="http://schemas.microsoft.com/office/drawing/2010/main" val="0"/>
              </a:ext>
            </a:extLst>
          </a:blip>
          <a:srcRect l="6825" t="1639" b="-9924"/>
          <a:stretch/>
        </p:blipFill>
        <p:spPr>
          <a:xfrm>
            <a:off x="0" y="0"/>
            <a:ext cx="7775575" cy="5037221"/>
          </a:xfrm>
          <a:solidFill>
            <a:srgbClr val="90278E"/>
          </a:solidFill>
        </p:spPr>
      </p:pic>
      <p:sp>
        <p:nvSpPr>
          <p:cNvPr id="6" name="Slide Number Placeholder 5">
            <a:extLst>
              <a:ext uri="{FF2B5EF4-FFF2-40B4-BE49-F238E27FC236}">
                <a16:creationId xmlns:a16="http://schemas.microsoft.com/office/drawing/2014/main" id="{DAE06390-5A6E-C04D-FDAF-6573B0F279E6}"/>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
        <p:nvSpPr>
          <p:cNvPr id="5" name="TextBox 4">
            <a:extLst>
              <a:ext uri="{FF2B5EF4-FFF2-40B4-BE49-F238E27FC236}">
                <a16:creationId xmlns:a16="http://schemas.microsoft.com/office/drawing/2014/main" id="{5DA3BF70-D801-E62A-4F88-52892F1678B4}"/>
              </a:ext>
            </a:extLst>
          </p:cNvPr>
          <p:cNvSpPr txBox="1"/>
          <p:nvPr/>
        </p:nvSpPr>
        <p:spPr>
          <a:xfrm>
            <a:off x="589506" y="10179346"/>
            <a:ext cx="6241380" cy="523220"/>
          </a:xfrm>
          <a:prstGeom prst="rect">
            <a:avLst/>
          </a:prstGeom>
          <a:noFill/>
        </p:spPr>
        <p:txBody>
          <a:bodyPr wrap="square" rtlCol="0">
            <a:spAutoFit/>
          </a:bodyPr>
          <a:lstStyle/>
          <a:p>
            <a:r>
              <a:rPr lang="en-US" sz="700" dirty="0">
                <a:effectLst/>
                <a:latin typeface="Segoe UI" panose="020B0502040204020203" pitchFamily="34" charset="0"/>
              </a:rPr>
              <a:t>1 : ‘How to teach a case’, Kennedy School of Government Case </a:t>
            </a:r>
            <a:r>
              <a:rPr lang="en-US" sz="700" dirty="0" err="1">
                <a:effectLst/>
                <a:latin typeface="Segoe UI" panose="020B0502040204020203" pitchFamily="34" charset="0"/>
              </a:rPr>
              <a:t>Programme</a:t>
            </a:r>
            <a:r>
              <a:rPr lang="en-US" sz="700" dirty="0">
                <a:effectLst/>
                <a:latin typeface="Segoe UI" panose="020B0502040204020203" pitchFamily="34" charset="0"/>
              </a:rPr>
              <a:t>, case no. C18-95-1285.0.*</a:t>
            </a:r>
            <a:endParaRPr lang="en-US" sz="700" dirty="0">
              <a:effectLst/>
              <a:latin typeface="Arial" panose="020B0604020202020204" pitchFamily="34" charset="0"/>
            </a:endParaRPr>
          </a:p>
          <a:p>
            <a:r>
              <a:rPr lang="en-IE" sz="700" dirty="0"/>
              <a:t>2 ; </a:t>
            </a:r>
            <a:r>
              <a:rPr lang="en-US" sz="700" dirty="0"/>
              <a:t>‘The case method as a strategy for teaching policy analysis to undergraduates’, Journal of Economic Education, vol. 26, pp. 29–38. JSTOR: </a:t>
            </a:r>
            <a:r>
              <a:rPr lang="en-US" sz="700" dirty="0">
                <a:hlinkClick r:id="rId4"/>
              </a:rPr>
              <a:t>https://www.jstor.org/stable/1183463</a:t>
            </a:r>
            <a:endParaRPr lang="en-US" sz="700" dirty="0"/>
          </a:p>
          <a:p>
            <a:endParaRPr lang="en-IE" sz="700" dirty="0"/>
          </a:p>
        </p:txBody>
      </p:sp>
    </p:spTree>
    <p:extLst>
      <p:ext uri="{BB962C8B-B14F-4D97-AF65-F5344CB8AC3E}">
        <p14:creationId xmlns:p14="http://schemas.microsoft.com/office/powerpoint/2010/main" val="413025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4B731-6673-0ECC-F9FF-552D5058520D}"/>
              </a:ext>
            </a:extLst>
          </p:cNvPr>
          <p:cNvSpPr>
            <a:spLocks noGrp="1"/>
          </p:cNvSpPr>
          <p:nvPr>
            <p:ph type="body" sz="quarter" idx="32"/>
          </p:nvPr>
        </p:nvSpPr>
        <p:spPr>
          <a:xfrm>
            <a:off x="534570" y="2292244"/>
            <a:ext cx="6526988" cy="4933707"/>
          </a:xfrm>
        </p:spPr>
        <p:txBody>
          <a:bodyPr/>
          <a:lstStyle/>
          <a:p>
            <a:pPr lvl="0" defTabSz="914400">
              <a:defRPr/>
            </a:pPr>
            <a:r>
              <a:rPr lang="es-ES" sz="1200" b="1" dirty="0">
                <a:solidFill>
                  <a:srgbClr val="90278E"/>
                </a:solidFill>
              </a:rPr>
              <a:t>Establecer conocimientos en un contexto real; </a:t>
            </a:r>
            <a:r>
              <a:rPr lang="es-ES" sz="1200" dirty="0">
                <a:solidFill>
                  <a:srgbClr val="000D41"/>
                </a:solidFill>
              </a:rPr>
              <a:t>el método del caso apoya y facilita la comprensión de los conocimientos básicos. Implica recordar una amplia gama de material, pero todo lo que se requiere es traer a la mente la información apropiada, no necesariamente comprender su significado. Cuando se combina con otros contenidos de formación, el método del caso sirve para ampliar conocimientos.</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lang="en-IE" sz="1200" b="1" dirty="0" err="1">
                <a:solidFill>
                  <a:srgbClr val="90278E"/>
                </a:solidFill>
              </a:rPr>
              <a:t>Comprensión</a:t>
            </a:r>
            <a:r>
              <a:rPr lang="en-IE" sz="1200" b="1" dirty="0">
                <a:solidFill>
                  <a:srgbClr val="90278E"/>
                </a:solidFill>
              </a:rPr>
              <a:t>. </a:t>
            </a:r>
            <a:r>
              <a:rPr lang="es-ES" sz="1200" dirty="0">
                <a:solidFill>
                  <a:srgbClr val="000D41"/>
                </a:solidFill>
              </a:rPr>
              <a:t>Esta destreza se define como la capacidad de captar el significado del material. Puede demostrarse traduciendo material de una forma a otra, interpretando material y extrapolando información. Al basar los conocimientos en un contexto real, el método del caso apoya y facilita la comprensión de los conocimientos básicos.</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kumimoji="0" lang="en-IE" sz="1200" b="1" i="0" u="none" strike="noStrike" kern="1200" cap="none" spc="0" normalizeH="0" baseline="0" noProof="0" dirty="0" err="1">
                <a:ln>
                  <a:noFill/>
                </a:ln>
                <a:solidFill>
                  <a:srgbClr val="90278E"/>
                </a:solidFill>
                <a:effectLst/>
                <a:uLnTx/>
                <a:uFillTx/>
                <a:latin typeface="Calibri" panose="020F0502020204030204" pitchFamily="34" charset="0"/>
                <a:ea typeface="+mn-ea"/>
                <a:cs typeface="Calibri" panose="020F0502020204030204" pitchFamily="34" charset="0"/>
              </a:rPr>
              <a:t>Aplicación</a:t>
            </a: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Se trata de la capacidad de utilizar el material aprendido en situaciones nuevas y concretas (es decir, tomar influencia para aplicar lo aprendido en su propio viaje de liderazgo turístico). A través de nuestra colección de casos de buenas prácticas, los alumnos desarrollan una comprensión de cómo se aplica la teoría en contextos del mundo real.</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lang="en-IE" sz="1200" b="1" dirty="0" err="1">
                <a:solidFill>
                  <a:srgbClr val="90278E"/>
                </a:solidFill>
              </a:rPr>
              <a:t>Análisis</a:t>
            </a:r>
            <a:r>
              <a:rPr lang="en-IE" sz="1200" b="1" dirty="0">
                <a:solidFill>
                  <a:srgbClr val="90278E"/>
                </a:solidFill>
              </a:rPr>
              <a:t>.</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Nuestras Buenas Prácticas exigen que los alumnos desglosen información compleja, establezcan relaciones e identifiquen problemas. El proceso suele incluir la identificación de las distintas partes, el análisis de las relaciones entre ellas y el reconocimiento de los principios implicados.  Como ya se ha mencionado, el análisis está en el centro del método del caso.</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Synthesis</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Esta habilidad se refiere a la capacidad de unir partes para formar un nuevo todo. El proceso puede implicar, por ejemplo, la elaboración de su propio plan de desarrollo de un nuevo modelo de negocio o la investigación de nuevas vías para mantenerse al día de las tendencias y la actualidad (por ejemplo, los esfuerzos por alinearse con el Green </a:t>
            </a:r>
            <a:r>
              <a:rPr lang="es-ES" sz="1200" dirty="0" err="1">
                <a:solidFill>
                  <a:srgbClr val="000D41"/>
                </a:solidFill>
              </a:rPr>
              <a:t>Deal</a:t>
            </a:r>
            <a:r>
              <a:rPr lang="es-ES" sz="1200" dirty="0">
                <a:solidFill>
                  <a:srgbClr val="000D41"/>
                </a:solidFill>
              </a:rPr>
              <a:t>).</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kumimoji="0" lang="en-IE" sz="1200" b="1" i="0" u="none" strike="noStrike" kern="1200" cap="none" spc="0" normalizeH="0" baseline="0" noProof="0" dirty="0" err="1">
                <a:ln>
                  <a:noFill/>
                </a:ln>
                <a:solidFill>
                  <a:srgbClr val="90278E"/>
                </a:solidFill>
                <a:effectLst/>
                <a:uLnTx/>
                <a:uFillTx/>
                <a:latin typeface="Calibri" panose="020F0502020204030204" pitchFamily="34" charset="0"/>
                <a:ea typeface="+mn-ea"/>
                <a:cs typeface="Calibri" panose="020F0502020204030204" pitchFamily="34" charset="0"/>
              </a:rPr>
              <a:t>Evaluación</a:t>
            </a: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La evaluación crítica se refiere a la capacidad de juzgar el valor de un material para un fin determinado. Tras haber analizado y sintetizado un caso concreto, los alumnos deben emprender una evaluación de las políticas o estrategias alternativas de que dispone la empresa de buenas prácticas. Esto puede incluir una evaluación de las decisiones ya tomadas frente a posibles soluciones alternativas.</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endParaRPr lang="en-IE" sz="1200" dirty="0">
              <a:solidFill>
                <a:srgbClr val="000D41"/>
              </a:solidFill>
            </a:endParaRPr>
          </a:p>
        </p:txBody>
      </p:sp>
      <p:sp>
        <p:nvSpPr>
          <p:cNvPr id="3" name="Text Placeholder 2">
            <a:extLst>
              <a:ext uri="{FF2B5EF4-FFF2-40B4-BE49-F238E27FC236}">
                <a16:creationId xmlns:a16="http://schemas.microsoft.com/office/drawing/2014/main" id="{79520C52-BE55-3662-B045-277B78D88266}"/>
              </a:ext>
            </a:extLst>
          </p:cNvPr>
          <p:cNvSpPr>
            <a:spLocks noGrp="1"/>
          </p:cNvSpPr>
          <p:nvPr>
            <p:ph type="body" sz="quarter" idx="33"/>
          </p:nvPr>
        </p:nvSpPr>
        <p:spPr>
          <a:xfrm>
            <a:off x="534572" y="945398"/>
            <a:ext cx="5438984" cy="1477038"/>
          </a:xfrm>
        </p:spPr>
        <p:txBody>
          <a:bodyPr/>
          <a:lstStyle/>
          <a:p>
            <a:r>
              <a:rPr lang="es-ES" dirty="0"/>
              <a:t>En cuanto al poder pedagógico de los estudios de casos, el método del caso ofrece:-.</a:t>
            </a:r>
            <a:endParaRPr lang="en-IE" dirty="0"/>
          </a:p>
        </p:txBody>
      </p:sp>
      <p:sp>
        <p:nvSpPr>
          <p:cNvPr id="5" name="Slide Number Placeholder 4">
            <a:extLst>
              <a:ext uri="{FF2B5EF4-FFF2-40B4-BE49-F238E27FC236}">
                <a16:creationId xmlns:a16="http://schemas.microsoft.com/office/drawing/2014/main" id="{299754BD-6CE1-8D7B-0705-A80FA1878135}"/>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
        <p:nvSpPr>
          <p:cNvPr id="7" name="TextBox 6">
            <a:extLst>
              <a:ext uri="{FF2B5EF4-FFF2-40B4-BE49-F238E27FC236}">
                <a16:creationId xmlns:a16="http://schemas.microsoft.com/office/drawing/2014/main" id="{D2D4D3B1-FEF7-C86F-8B22-1F0DABC7DDBE}"/>
              </a:ext>
            </a:extLst>
          </p:cNvPr>
          <p:cNvSpPr txBox="1"/>
          <p:nvPr/>
        </p:nvSpPr>
        <p:spPr>
          <a:xfrm>
            <a:off x="534570" y="7438030"/>
            <a:ext cx="6575913" cy="1569660"/>
          </a:xfrm>
          <a:prstGeom prst="rect">
            <a:avLst/>
          </a:prstGeom>
          <a:noFill/>
        </p:spPr>
        <p:txBody>
          <a:bodyPr wrap="square">
            <a:spAutoFit/>
          </a:bodyPr>
          <a:lstStyle/>
          <a:p>
            <a:pPr algn="just"/>
            <a:r>
              <a:rPr lang="es-ES" sz="1200" dirty="0">
                <a:solidFill>
                  <a:srgbClr val="000D41"/>
                </a:solidFill>
                <a:latin typeface="Calibri" panose="020F0502020204030204" pitchFamily="34" charset="0"/>
                <a:cs typeface="Calibri" panose="020F0502020204030204" pitchFamily="34" charset="0"/>
              </a:rPr>
              <a:t>El objetivo de la Guía de Buenas Prácticas es provocar el pensamiento crítico y la ampliación de perspectivas y conocimientos de las mujeres de las PYME turísticas y de los organismos de EFP sobre las oportunidades de innovar la industria turística para que sea más sostenible en toda la esencia de la palabra. Ya sea en grupos o en aprendizaje individual, capacite a sus alumnos para que se hagan cargo de un caso de Buenas Prácticas y diseccionen la información clave con el fin de identificar los problemas que surgieron y encontrar soluciones a los mismos.</a:t>
            </a:r>
            <a:r>
              <a:rPr lang="es-ES" sz="1200" b="1" kern="0" dirty="0">
                <a:solidFill>
                  <a:srgbClr val="000D41"/>
                </a:solidFill>
                <a:latin typeface="Calibri" panose="020F0502020204030204" pitchFamily="34" charset="0"/>
                <a:cs typeface="Calibri" panose="020F0502020204030204" pitchFamily="34" charset="0"/>
              </a:rPr>
              <a:t> Esto permite a los alumnos ser capaces de:</a:t>
            </a:r>
            <a:endParaRPr lang="en-GB" sz="1200" b="1" kern="0" dirty="0">
              <a:solidFill>
                <a:srgbClr val="000D41"/>
              </a:solidFill>
              <a:latin typeface="Calibri" panose="020F0502020204030204" pitchFamily="34" charset="0"/>
              <a:cs typeface="Calibri" panose="020F0502020204030204" pitchFamily="34" charset="0"/>
            </a:endParaRPr>
          </a:p>
          <a:p>
            <a:pPr algn="just"/>
            <a:r>
              <a:rPr lang="en-IE" sz="1200" dirty="0">
                <a:solidFill>
                  <a:srgbClr val="000D41"/>
                </a:solidFill>
                <a:latin typeface="Calibri" panose="020F0502020204030204" pitchFamily="34" charset="0"/>
                <a:cs typeface="Calibri" panose="020F0502020204030204" pitchFamily="34" charset="0"/>
              </a:rPr>
              <a:t> </a:t>
            </a:r>
          </a:p>
        </p:txBody>
      </p:sp>
      <p:cxnSp>
        <p:nvCxnSpPr>
          <p:cNvPr id="9" name="Straight Connector 8">
            <a:extLst>
              <a:ext uri="{FF2B5EF4-FFF2-40B4-BE49-F238E27FC236}">
                <a16:creationId xmlns:a16="http://schemas.microsoft.com/office/drawing/2014/main" id="{D2CF99E0-3570-1A38-E3D3-769588072A6A}"/>
              </a:ext>
            </a:extLst>
          </p:cNvPr>
          <p:cNvCxnSpPr/>
          <p:nvPr/>
        </p:nvCxnSpPr>
        <p:spPr>
          <a:xfrm>
            <a:off x="1742749" y="7368455"/>
            <a:ext cx="4230806" cy="0"/>
          </a:xfrm>
          <a:prstGeom prst="line">
            <a:avLst/>
          </a:prstGeom>
          <a:ln w="38100">
            <a:solidFill>
              <a:srgbClr val="F15B2A"/>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45596D8-D966-2D9B-5E2E-0DEDDEC9202A}"/>
              </a:ext>
            </a:extLst>
          </p:cNvPr>
          <p:cNvGrpSpPr/>
          <p:nvPr/>
        </p:nvGrpSpPr>
        <p:grpSpPr>
          <a:xfrm>
            <a:off x="3422143" y="8726901"/>
            <a:ext cx="597925" cy="597339"/>
            <a:chOff x="10376768" y="2334933"/>
            <a:chExt cx="920484" cy="919581"/>
          </a:xfrm>
          <a:solidFill>
            <a:srgbClr val="000D41"/>
          </a:solidFill>
        </p:grpSpPr>
        <p:sp>
          <p:nvSpPr>
            <p:cNvPr id="11" name="Freeform 179">
              <a:extLst>
                <a:ext uri="{FF2B5EF4-FFF2-40B4-BE49-F238E27FC236}">
                  <a16:creationId xmlns:a16="http://schemas.microsoft.com/office/drawing/2014/main" id="{06194DDD-C2C8-9AC7-6177-17E599D7EB9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2" name="Freeform 180">
              <a:extLst>
                <a:ext uri="{FF2B5EF4-FFF2-40B4-BE49-F238E27FC236}">
                  <a16:creationId xmlns:a16="http://schemas.microsoft.com/office/drawing/2014/main" id="{63150058-3555-E07F-4F64-11C0F9BBAE8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5B2A"/>
            </a:solidFill>
            <a:ln w="9028" cap="flat">
              <a:noFill/>
              <a:prstDash val="solid"/>
              <a:miter/>
            </a:ln>
          </p:spPr>
          <p:txBody>
            <a:bodyPr rtlCol="0" anchor="ctr"/>
            <a:lstStyle/>
            <a:p>
              <a:endParaRPr lang="en-US" dirty="0">
                <a:solidFill>
                  <a:srgbClr val="58595B"/>
                </a:solidFill>
              </a:endParaRPr>
            </a:p>
          </p:txBody>
        </p:sp>
        <p:grpSp>
          <p:nvGrpSpPr>
            <p:cNvPr id="13" name="Graphic 2">
              <a:extLst>
                <a:ext uri="{FF2B5EF4-FFF2-40B4-BE49-F238E27FC236}">
                  <a16:creationId xmlns:a16="http://schemas.microsoft.com/office/drawing/2014/main" id="{1FC76476-3648-8992-D1F1-181DFBA63BA7}"/>
                </a:ext>
              </a:extLst>
            </p:cNvPr>
            <p:cNvGrpSpPr/>
            <p:nvPr/>
          </p:nvGrpSpPr>
          <p:grpSpPr>
            <a:xfrm>
              <a:off x="10376768" y="2334933"/>
              <a:ext cx="920484" cy="919581"/>
              <a:chOff x="10376768" y="2334933"/>
              <a:chExt cx="920484" cy="919581"/>
            </a:xfrm>
            <a:grpFill/>
          </p:grpSpPr>
          <p:sp>
            <p:nvSpPr>
              <p:cNvPr id="14" name="Freeform 182">
                <a:extLst>
                  <a:ext uri="{FF2B5EF4-FFF2-40B4-BE49-F238E27FC236}">
                    <a16:creationId xmlns:a16="http://schemas.microsoft.com/office/drawing/2014/main" id="{9C6D7B72-F71E-8BF6-1A07-DA3C4556B6B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15" name="Freeform 183">
                <a:extLst>
                  <a:ext uri="{FF2B5EF4-FFF2-40B4-BE49-F238E27FC236}">
                    <a16:creationId xmlns:a16="http://schemas.microsoft.com/office/drawing/2014/main" id="{44699149-4EF2-BEC2-AF77-E005547E2EA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16" name="Group 15">
            <a:extLst>
              <a:ext uri="{FF2B5EF4-FFF2-40B4-BE49-F238E27FC236}">
                <a16:creationId xmlns:a16="http://schemas.microsoft.com/office/drawing/2014/main" id="{961797A6-8368-3BB9-603E-E80C64B8CFDA}"/>
              </a:ext>
            </a:extLst>
          </p:cNvPr>
          <p:cNvGrpSpPr/>
          <p:nvPr/>
        </p:nvGrpSpPr>
        <p:grpSpPr>
          <a:xfrm>
            <a:off x="4696882" y="9580357"/>
            <a:ext cx="569078" cy="521654"/>
            <a:chOff x="5632524" y="3887743"/>
            <a:chExt cx="867188" cy="794922"/>
          </a:xfrm>
          <a:solidFill>
            <a:srgbClr val="000D41"/>
          </a:solidFill>
        </p:grpSpPr>
        <p:sp>
          <p:nvSpPr>
            <p:cNvPr id="17" name="Freeform 166">
              <a:extLst>
                <a:ext uri="{FF2B5EF4-FFF2-40B4-BE49-F238E27FC236}">
                  <a16:creationId xmlns:a16="http://schemas.microsoft.com/office/drawing/2014/main" id="{8DE62E5C-0620-F98E-A101-8AE2B671D5A5}"/>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8" name="Freeform 167">
              <a:extLst>
                <a:ext uri="{FF2B5EF4-FFF2-40B4-BE49-F238E27FC236}">
                  <a16:creationId xmlns:a16="http://schemas.microsoft.com/office/drawing/2014/main" id="{E36922A0-DEB6-9FD0-CA44-E7D065A52C42}"/>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9" name="Freeform 168">
              <a:extLst>
                <a:ext uri="{FF2B5EF4-FFF2-40B4-BE49-F238E27FC236}">
                  <a16:creationId xmlns:a16="http://schemas.microsoft.com/office/drawing/2014/main" id="{F4BE10ED-7F65-183E-3A4A-B70B3B8590BC}"/>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20" name="Graphic 2">
              <a:extLst>
                <a:ext uri="{FF2B5EF4-FFF2-40B4-BE49-F238E27FC236}">
                  <a16:creationId xmlns:a16="http://schemas.microsoft.com/office/drawing/2014/main" id="{2F2FB4FA-DDDC-967D-5481-D3EF62C0C79F}"/>
                </a:ext>
              </a:extLst>
            </p:cNvPr>
            <p:cNvGrpSpPr/>
            <p:nvPr/>
          </p:nvGrpSpPr>
          <p:grpSpPr>
            <a:xfrm>
              <a:off x="5632524" y="3887743"/>
              <a:ext cx="867188" cy="794922"/>
              <a:chOff x="5632524" y="3887743"/>
              <a:chExt cx="867188" cy="794922"/>
            </a:xfrm>
            <a:grpFill/>
          </p:grpSpPr>
          <p:sp>
            <p:nvSpPr>
              <p:cNvPr id="21" name="Freeform 170">
                <a:extLst>
                  <a:ext uri="{FF2B5EF4-FFF2-40B4-BE49-F238E27FC236}">
                    <a16:creationId xmlns:a16="http://schemas.microsoft.com/office/drawing/2014/main" id="{9A97D78C-15F0-715F-C8BC-18D2DB9F48C4}"/>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solidFill>
                    <a:srgbClr val="58595B"/>
                  </a:solidFill>
                </a:endParaRPr>
              </a:p>
            </p:txBody>
          </p:sp>
          <p:sp>
            <p:nvSpPr>
              <p:cNvPr id="22" name="Freeform 171">
                <a:extLst>
                  <a:ext uri="{FF2B5EF4-FFF2-40B4-BE49-F238E27FC236}">
                    <a16:creationId xmlns:a16="http://schemas.microsoft.com/office/drawing/2014/main" id="{A4975C7C-2C7D-8CFB-39BC-80F4AB7A9912}"/>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3" name="Freeform 172">
                <a:extLst>
                  <a:ext uri="{FF2B5EF4-FFF2-40B4-BE49-F238E27FC236}">
                    <a16:creationId xmlns:a16="http://schemas.microsoft.com/office/drawing/2014/main" id="{96B706D9-791C-AF6B-DFAF-CAF7B488FD7D}"/>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4" name="Freeform 173">
                <a:extLst>
                  <a:ext uri="{FF2B5EF4-FFF2-40B4-BE49-F238E27FC236}">
                    <a16:creationId xmlns:a16="http://schemas.microsoft.com/office/drawing/2014/main" id="{17A767E5-3B95-7CF9-B837-8B22F690712F}"/>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5" name="Freeform 174">
                <a:extLst>
                  <a:ext uri="{FF2B5EF4-FFF2-40B4-BE49-F238E27FC236}">
                    <a16:creationId xmlns:a16="http://schemas.microsoft.com/office/drawing/2014/main" id="{AE262FD2-310F-5201-32A7-0C9AB417E386}"/>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6" name="Freeform 175">
                <a:extLst>
                  <a:ext uri="{FF2B5EF4-FFF2-40B4-BE49-F238E27FC236}">
                    <a16:creationId xmlns:a16="http://schemas.microsoft.com/office/drawing/2014/main" id="{DBD8AEAB-070B-6FAB-1783-A383C420514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7" name="Freeform 176">
                <a:extLst>
                  <a:ext uri="{FF2B5EF4-FFF2-40B4-BE49-F238E27FC236}">
                    <a16:creationId xmlns:a16="http://schemas.microsoft.com/office/drawing/2014/main" id="{B7BB5A39-DEC0-C772-8479-2D74BF91A1B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8" name="Freeform 177">
                <a:extLst>
                  <a:ext uri="{FF2B5EF4-FFF2-40B4-BE49-F238E27FC236}">
                    <a16:creationId xmlns:a16="http://schemas.microsoft.com/office/drawing/2014/main" id="{2C112978-EDCE-DA4E-1520-29D96DD86B18}"/>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9" name="Freeform 178">
                <a:extLst>
                  <a:ext uri="{FF2B5EF4-FFF2-40B4-BE49-F238E27FC236}">
                    <a16:creationId xmlns:a16="http://schemas.microsoft.com/office/drawing/2014/main" id="{BC157FA4-C2FE-E483-FF36-118BC280A5A5}"/>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0" name="Group 29">
            <a:extLst>
              <a:ext uri="{FF2B5EF4-FFF2-40B4-BE49-F238E27FC236}">
                <a16:creationId xmlns:a16="http://schemas.microsoft.com/office/drawing/2014/main" id="{888088E0-E99C-5D95-58C0-EF97DA24A669}"/>
              </a:ext>
            </a:extLst>
          </p:cNvPr>
          <p:cNvGrpSpPr/>
          <p:nvPr/>
        </p:nvGrpSpPr>
        <p:grpSpPr>
          <a:xfrm>
            <a:off x="5911615" y="8719360"/>
            <a:ext cx="612259" cy="612420"/>
            <a:chOff x="10376768" y="3823816"/>
            <a:chExt cx="923646" cy="923888"/>
          </a:xfrm>
          <a:solidFill>
            <a:srgbClr val="000D41"/>
          </a:solidFill>
        </p:grpSpPr>
        <p:sp>
          <p:nvSpPr>
            <p:cNvPr id="31" name="Freeform 161">
              <a:extLst>
                <a:ext uri="{FF2B5EF4-FFF2-40B4-BE49-F238E27FC236}">
                  <a16:creationId xmlns:a16="http://schemas.microsoft.com/office/drawing/2014/main" id="{CA0D1419-4FAF-1401-2096-4F6D024E15C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2" name="Graphic 2">
              <a:extLst>
                <a:ext uri="{FF2B5EF4-FFF2-40B4-BE49-F238E27FC236}">
                  <a16:creationId xmlns:a16="http://schemas.microsoft.com/office/drawing/2014/main" id="{F5FC61A0-129E-B130-4F26-EA01EC34567C}"/>
                </a:ext>
              </a:extLst>
            </p:cNvPr>
            <p:cNvGrpSpPr/>
            <p:nvPr/>
          </p:nvGrpSpPr>
          <p:grpSpPr>
            <a:xfrm>
              <a:off x="10376768" y="3823816"/>
              <a:ext cx="923646" cy="923888"/>
              <a:chOff x="10376768" y="3823816"/>
              <a:chExt cx="923646" cy="923888"/>
            </a:xfrm>
            <a:grpFill/>
          </p:grpSpPr>
          <p:sp>
            <p:nvSpPr>
              <p:cNvPr id="33" name="Freeform 163">
                <a:extLst>
                  <a:ext uri="{FF2B5EF4-FFF2-40B4-BE49-F238E27FC236}">
                    <a16:creationId xmlns:a16="http://schemas.microsoft.com/office/drawing/2014/main" id="{BECA744B-D298-156A-35F9-E62A512A77BE}"/>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solidFill>
                    <a:srgbClr val="58595B"/>
                  </a:solidFill>
                </a:endParaRPr>
              </a:p>
            </p:txBody>
          </p:sp>
          <p:sp>
            <p:nvSpPr>
              <p:cNvPr id="34" name="Freeform 164">
                <a:extLst>
                  <a:ext uri="{FF2B5EF4-FFF2-40B4-BE49-F238E27FC236}">
                    <a16:creationId xmlns:a16="http://schemas.microsoft.com/office/drawing/2014/main" id="{39200490-3C9C-478D-E7CB-677A82C4C7E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solidFill>
                    <a:srgbClr val="58595B"/>
                  </a:solidFill>
                </a:endParaRPr>
              </a:p>
            </p:txBody>
          </p:sp>
          <p:sp>
            <p:nvSpPr>
              <p:cNvPr id="35" name="Freeform 165">
                <a:extLst>
                  <a:ext uri="{FF2B5EF4-FFF2-40B4-BE49-F238E27FC236}">
                    <a16:creationId xmlns:a16="http://schemas.microsoft.com/office/drawing/2014/main" id="{009296CF-29B4-13D0-01A2-CDAAC8FBA10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6" name="Group 35">
            <a:extLst>
              <a:ext uri="{FF2B5EF4-FFF2-40B4-BE49-F238E27FC236}">
                <a16:creationId xmlns:a16="http://schemas.microsoft.com/office/drawing/2014/main" id="{9EA0BB86-A01B-17D3-DB36-F8CC7B47FD1B}"/>
              </a:ext>
            </a:extLst>
          </p:cNvPr>
          <p:cNvGrpSpPr/>
          <p:nvPr/>
        </p:nvGrpSpPr>
        <p:grpSpPr>
          <a:xfrm>
            <a:off x="2224113" y="9546411"/>
            <a:ext cx="630814" cy="630126"/>
            <a:chOff x="7257599" y="768348"/>
            <a:chExt cx="868457" cy="867509"/>
          </a:xfrm>
          <a:solidFill>
            <a:srgbClr val="000D41"/>
          </a:solidFill>
        </p:grpSpPr>
        <p:sp>
          <p:nvSpPr>
            <p:cNvPr id="37" name="Freeform 154">
              <a:extLst>
                <a:ext uri="{FF2B5EF4-FFF2-40B4-BE49-F238E27FC236}">
                  <a16:creationId xmlns:a16="http://schemas.microsoft.com/office/drawing/2014/main" id="{E709E55A-05D6-FC0B-CA2D-51E28F7EC2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8" name="Graphic 2">
              <a:extLst>
                <a:ext uri="{FF2B5EF4-FFF2-40B4-BE49-F238E27FC236}">
                  <a16:creationId xmlns:a16="http://schemas.microsoft.com/office/drawing/2014/main" id="{16BB16CF-8F04-ED04-E26A-66F4DEFFA1E5}"/>
                </a:ext>
              </a:extLst>
            </p:cNvPr>
            <p:cNvGrpSpPr/>
            <p:nvPr/>
          </p:nvGrpSpPr>
          <p:grpSpPr>
            <a:xfrm>
              <a:off x="7257599" y="768348"/>
              <a:ext cx="868457" cy="867509"/>
              <a:chOff x="7257599" y="768348"/>
              <a:chExt cx="868457" cy="867509"/>
            </a:xfrm>
            <a:grpFill/>
          </p:grpSpPr>
          <p:sp>
            <p:nvSpPr>
              <p:cNvPr id="39" name="Freeform 156">
                <a:extLst>
                  <a:ext uri="{FF2B5EF4-FFF2-40B4-BE49-F238E27FC236}">
                    <a16:creationId xmlns:a16="http://schemas.microsoft.com/office/drawing/2014/main" id="{4F0C1CC3-44C1-D134-C008-6240D6B630A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solidFill>
                    <a:srgbClr val="58595B"/>
                  </a:solidFill>
                </a:endParaRPr>
              </a:p>
            </p:txBody>
          </p:sp>
          <p:sp>
            <p:nvSpPr>
              <p:cNvPr id="40" name="Freeform 157">
                <a:extLst>
                  <a:ext uri="{FF2B5EF4-FFF2-40B4-BE49-F238E27FC236}">
                    <a16:creationId xmlns:a16="http://schemas.microsoft.com/office/drawing/2014/main" id="{6728A4FF-8FBD-181A-2A69-F663C77BF641}"/>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solidFill>
                    <a:srgbClr val="58595B"/>
                  </a:solidFill>
                </a:endParaRPr>
              </a:p>
            </p:txBody>
          </p:sp>
          <p:sp>
            <p:nvSpPr>
              <p:cNvPr id="41" name="Freeform 158">
                <a:extLst>
                  <a:ext uri="{FF2B5EF4-FFF2-40B4-BE49-F238E27FC236}">
                    <a16:creationId xmlns:a16="http://schemas.microsoft.com/office/drawing/2014/main" id="{0079D085-E811-50C9-FEDD-0BF6BBB44BB7}"/>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solidFill>
                    <a:srgbClr val="58595B"/>
                  </a:solidFill>
                </a:endParaRPr>
              </a:p>
            </p:txBody>
          </p:sp>
          <p:sp>
            <p:nvSpPr>
              <p:cNvPr id="42" name="Freeform 159">
                <a:extLst>
                  <a:ext uri="{FF2B5EF4-FFF2-40B4-BE49-F238E27FC236}">
                    <a16:creationId xmlns:a16="http://schemas.microsoft.com/office/drawing/2014/main" id="{56A45A46-31BF-A42E-3E21-4AF8327FD06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solidFill>
                    <a:srgbClr val="58595B"/>
                  </a:solidFill>
                </a:endParaRPr>
              </a:p>
            </p:txBody>
          </p:sp>
          <p:sp>
            <p:nvSpPr>
              <p:cNvPr id="43" name="Freeform 160">
                <a:extLst>
                  <a:ext uri="{FF2B5EF4-FFF2-40B4-BE49-F238E27FC236}">
                    <a16:creationId xmlns:a16="http://schemas.microsoft.com/office/drawing/2014/main" id="{41B37AB6-FA6A-034D-FB25-70EF648C2DE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44" name="Group 43">
            <a:extLst>
              <a:ext uri="{FF2B5EF4-FFF2-40B4-BE49-F238E27FC236}">
                <a16:creationId xmlns:a16="http://schemas.microsoft.com/office/drawing/2014/main" id="{C66C8E9E-E3B0-B279-228D-AE7F24146EA8}"/>
              </a:ext>
            </a:extLst>
          </p:cNvPr>
          <p:cNvGrpSpPr/>
          <p:nvPr/>
        </p:nvGrpSpPr>
        <p:grpSpPr>
          <a:xfrm>
            <a:off x="957496" y="8739414"/>
            <a:ext cx="553866" cy="555173"/>
            <a:chOff x="5700273" y="5386353"/>
            <a:chExt cx="766016" cy="767823"/>
          </a:xfrm>
          <a:solidFill>
            <a:srgbClr val="000D41"/>
          </a:solidFill>
        </p:grpSpPr>
        <p:grpSp>
          <p:nvGrpSpPr>
            <p:cNvPr id="45" name="Graphic 2">
              <a:extLst>
                <a:ext uri="{FF2B5EF4-FFF2-40B4-BE49-F238E27FC236}">
                  <a16:creationId xmlns:a16="http://schemas.microsoft.com/office/drawing/2014/main" id="{389B6CF2-9147-3A14-B916-BB246B6176DF}"/>
                </a:ext>
              </a:extLst>
            </p:cNvPr>
            <p:cNvGrpSpPr/>
            <p:nvPr/>
          </p:nvGrpSpPr>
          <p:grpSpPr>
            <a:xfrm>
              <a:off x="5844804" y="5531788"/>
              <a:ext cx="476953" cy="420947"/>
              <a:chOff x="5844804" y="5531788"/>
              <a:chExt cx="476953" cy="420947"/>
            </a:xfrm>
            <a:grpFill/>
          </p:grpSpPr>
          <p:sp>
            <p:nvSpPr>
              <p:cNvPr id="61" name="Freeform 152">
                <a:extLst>
                  <a:ext uri="{FF2B5EF4-FFF2-40B4-BE49-F238E27FC236}">
                    <a16:creationId xmlns:a16="http://schemas.microsoft.com/office/drawing/2014/main" id="{67C585E2-6CCE-526A-3B05-9EAC378920B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62" name="Freeform 153">
                <a:extLst>
                  <a:ext uri="{FF2B5EF4-FFF2-40B4-BE49-F238E27FC236}">
                    <a16:creationId xmlns:a16="http://schemas.microsoft.com/office/drawing/2014/main" id="{F4E1C1C2-8337-8BF4-B25C-13EBA1BE33C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grpSp>
          <p:nvGrpSpPr>
            <p:cNvPr id="46" name="Graphic 2">
              <a:extLst>
                <a:ext uri="{FF2B5EF4-FFF2-40B4-BE49-F238E27FC236}">
                  <a16:creationId xmlns:a16="http://schemas.microsoft.com/office/drawing/2014/main" id="{87D37E44-9D74-8167-B683-59672E7CCBB0}"/>
                </a:ext>
              </a:extLst>
            </p:cNvPr>
            <p:cNvGrpSpPr/>
            <p:nvPr/>
          </p:nvGrpSpPr>
          <p:grpSpPr>
            <a:xfrm>
              <a:off x="5700273" y="5386353"/>
              <a:ext cx="766016" cy="767823"/>
              <a:chOff x="5700273" y="5386353"/>
              <a:chExt cx="766016" cy="767823"/>
            </a:xfrm>
            <a:grpFill/>
          </p:grpSpPr>
          <p:sp>
            <p:nvSpPr>
              <p:cNvPr id="47" name="Freeform 138">
                <a:extLst>
                  <a:ext uri="{FF2B5EF4-FFF2-40B4-BE49-F238E27FC236}">
                    <a16:creationId xmlns:a16="http://schemas.microsoft.com/office/drawing/2014/main" id="{1FF0BAD9-865F-44BB-70BB-682267B28F3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48" name="Freeform 139">
                <a:extLst>
                  <a:ext uri="{FF2B5EF4-FFF2-40B4-BE49-F238E27FC236}">
                    <a16:creationId xmlns:a16="http://schemas.microsoft.com/office/drawing/2014/main" id="{3ECC0DCB-7D21-6D9F-28CC-C54D4EED5C7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49" name="Freeform 140">
                <a:extLst>
                  <a:ext uri="{FF2B5EF4-FFF2-40B4-BE49-F238E27FC236}">
                    <a16:creationId xmlns:a16="http://schemas.microsoft.com/office/drawing/2014/main" id="{B6285F31-55AC-4C5A-A0E2-3B89B5C2E5A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0" name="Freeform 141">
                <a:extLst>
                  <a:ext uri="{FF2B5EF4-FFF2-40B4-BE49-F238E27FC236}">
                    <a16:creationId xmlns:a16="http://schemas.microsoft.com/office/drawing/2014/main" id="{34C1EC4A-EE08-D256-3695-A83E01AAA0B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51" name="Freeform 142">
                <a:extLst>
                  <a:ext uri="{FF2B5EF4-FFF2-40B4-BE49-F238E27FC236}">
                    <a16:creationId xmlns:a16="http://schemas.microsoft.com/office/drawing/2014/main" id="{703B664B-87C6-BE69-AA90-2060FDD1F664}"/>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2" name="Freeform 143">
                <a:extLst>
                  <a:ext uri="{FF2B5EF4-FFF2-40B4-BE49-F238E27FC236}">
                    <a16:creationId xmlns:a16="http://schemas.microsoft.com/office/drawing/2014/main" id="{786392BE-B023-EB4F-C582-C0B084AC465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solidFill>
                    <a:srgbClr val="58595B"/>
                  </a:solidFill>
                </a:endParaRPr>
              </a:p>
            </p:txBody>
          </p:sp>
          <p:sp>
            <p:nvSpPr>
              <p:cNvPr id="53" name="Freeform 144">
                <a:extLst>
                  <a:ext uri="{FF2B5EF4-FFF2-40B4-BE49-F238E27FC236}">
                    <a16:creationId xmlns:a16="http://schemas.microsoft.com/office/drawing/2014/main" id="{8B5CB327-9ED5-DE45-586E-7E117108245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solidFill>
                    <a:srgbClr val="58595B"/>
                  </a:solidFill>
                </a:endParaRPr>
              </a:p>
            </p:txBody>
          </p:sp>
          <p:sp>
            <p:nvSpPr>
              <p:cNvPr id="54" name="Freeform 145">
                <a:extLst>
                  <a:ext uri="{FF2B5EF4-FFF2-40B4-BE49-F238E27FC236}">
                    <a16:creationId xmlns:a16="http://schemas.microsoft.com/office/drawing/2014/main" id="{A55F5775-C03C-AFAD-BDC5-3740AFE76BD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solidFill>
                    <a:srgbClr val="58595B"/>
                  </a:solidFill>
                </a:endParaRPr>
              </a:p>
            </p:txBody>
          </p:sp>
          <p:sp>
            <p:nvSpPr>
              <p:cNvPr id="55" name="Freeform 146">
                <a:extLst>
                  <a:ext uri="{FF2B5EF4-FFF2-40B4-BE49-F238E27FC236}">
                    <a16:creationId xmlns:a16="http://schemas.microsoft.com/office/drawing/2014/main" id="{EA2A6C03-6F82-6D46-EB93-019BEEC8B30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solidFill>
                    <a:srgbClr val="58595B"/>
                  </a:solidFill>
                </a:endParaRPr>
              </a:p>
            </p:txBody>
          </p:sp>
          <p:sp>
            <p:nvSpPr>
              <p:cNvPr id="56" name="Freeform 147">
                <a:extLst>
                  <a:ext uri="{FF2B5EF4-FFF2-40B4-BE49-F238E27FC236}">
                    <a16:creationId xmlns:a16="http://schemas.microsoft.com/office/drawing/2014/main" id="{AD54FD2B-22E7-0943-055D-66AFF8B5DD1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solidFill>
                    <a:srgbClr val="58595B"/>
                  </a:solidFill>
                </a:endParaRPr>
              </a:p>
            </p:txBody>
          </p:sp>
          <p:sp>
            <p:nvSpPr>
              <p:cNvPr id="57" name="Freeform 148">
                <a:extLst>
                  <a:ext uri="{FF2B5EF4-FFF2-40B4-BE49-F238E27FC236}">
                    <a16:creationId xmlns:a16="http://schemas.microsoft.com/office/drawing/2014/main" id="{CB2C124F-2326-4990-0F19-EB355179E5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solidFill>
                    <a:srgbClr val="58595B"/>
                  </a:solidFill>
                </a:endParaRPr>
              </a:p>
            </p:txBody>
          </p:sp>
          <p:sp>
            <p:nvSpPr>
              <p:cNvPr id="58" name="Freeform 149">
                <a:extLst>
                  <a:ext uri="{FF2B5EF4-FFF2-40B4-BE49-F238E27FC236}">
                    <a16:creationId xmlns:a16="http://schemas.microsoft.com/office/drawing/2014/main" id="{8AC98CC2-6E46-258C-E90B-51676ABFB85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solidFill>
                    <a:srgbClr val="58595B"/>
                  </a:solidFill>
                </a:endParaRPr>
              </a:p>
            </p:txBody>
          </p:sp>
          <p:sp>
            <p:nvSpPr>
              <p:cNvPr id="59" name="Freeform 150">
                <a:extLst>
                  <a:ext uri="{FF2B5EF4-FFF2-40B4-BE49-F238E27FC236}">
                    <a16:creationId xmlns:a16="http://schemas.microsoft.com/office/drawing/2014/main" id="{08AE17E5-6F2A-8765-8CCA-5719740355EC}"/>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solidFill>
                    <a:srgbClr val="58595B"/>
                  </a:solidFill>
                </a:endParaRPr>
              </a:p>
            </p:txBody>
          </p:sp>
          <p:sp>
            <p:nvSpPr>
              <p:cNvPr id="60" name="Freeform 151">
                <a:extLst>
                  <a:ext uri="{FF2B5EF4-FFF2-40B4-BE49-F238E27FC236}">
                    <a16:creationId xmlns:a16="http://schemas.microsoft.com/office/drawing/2014/main" id="{638B4A27-E51B-4F3B-EFCD-F56E2CDA675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solidFill>
                    <a:srgbClr val="58595B"/>
                  </a:solidFill>
                </a:endParaRPr>
              </a:p>
            </p:txBody>
          </p:sp>
        </p:grpSp>
      </p:grpSp>
      <p:sp>
        <p:nvSpPr>
          <p:cNvPr id="63" name="Text Placeholder 3">
            <a:extLst>
              <a:ext uri="{FF2B5EF4-FFF2-40B4-BE49-F238E27FC236}">
                <a16:creationId xmlns:a16="http://schemas.microsoft.com/office/drawing/2014/main" id="{4689E1D3-9928-1CD4-5D1B-AA3E719C1675}"/>
              </a:ext>
            </a:extLst>
          </p:cNvPr>
          <p:cNvSpPr txBox="1">
            <a:spLocks/>
          </p:cNvSpPr>
          <p:nvPr/>
        </p:nvSpPr>
        <p:spPr>
          <a:xfrm>
            <a:off x="802433" y="9440570"/>
            <a:ext cx="1243574" cy="511220"/>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err="1">
                <a:solidFill>
                  <a:srgbClr val="000D41"/>
                </a:solidFill>
                <a:latin typeface="+mn-lt"/>
              </a:rPr>
              <a:t>Determinar</a:t>
            </a:r>
            <a:r>
              <a:rPr lang="en-GB" sz="1100" dirty="0">
                <a:solidFill>
                  <a:srgbClr val="000D41"/>
                </a:solidFill>
                <a:latin typeface="+mn-lt"/>
              </a:rPr>
              <a:t> la </a:t>
            </a:r>
            <a:r>
              <a:rPr lang="en-GB" sz="1100" dirty="0" err="1">
                <a:solidFill>
                  <a:srgbClr val="000D41"/>
                </a:solidFill>
                <a:latin typeface="+mn-lt"/>
              </a:rPr>
              <a:t>información</a:t>
            </a:r>
            <a:r>
              <a:rPr lang="en-GB" sz="1100" dirty="0">
                <a:solidFill>
                  <a:srgbClr val="000D41"/>
                </a:solidFill>
                <a:latin typeface="+mn-lt"/>
              </a:rPr>
              <a:t> </a:t>
            </a:r>
            <a:r>
              <a:rPr lang="en-GB" sz="1100" dirty="0" err="1">
                <a:solidFill>
                  <a:srgbClr val="000D41"/>
                </a:solidFill>
                <a:latin typeface="+mn-lt"/>
              </a:rPr>
              <a:t>pertinente</a:t>
            </a:r>
            <a:endParaRPr lang="en-GB" sz="1100" dirty="0">
              <a:solidFill>
                <a:srgbClr val="000D41"/>
              </a:solidFill>
              <a:latin typeface="+mn-lt"/>
            </a:endParaRPr>
          </a:p>
        </p:txBody>
      </p:sp>
      <p:sp>
        <p:nvSpPr>
          <p:cNvPr id="64" name="Text Placeholder 3">
            <a:extLst>
              <a:ext uri="{FF2B5EF4-FFF2-40B4-BE49-F238E27FC236}">
                <a16:creationId xmlns:a16="http://schemas.microsoft.com/office/drawing/2014/main" id="{3F1137DC-9F5C-0B8F-F39F-13C3B4468A82}"/>
              </a:ext>
            </a:extLst>
          </p:cNvPr>
          <p:cNvSpPr txBox="1">
            <a:spLocks/>
          </p:cNvSpPr>
          <p:nvPr/>
        </p:nvSpPr>
        <p:spPr>
          <a:xfrm>
            <a:off x="2089666" y="10235826"/>
            <a:ext cx="1644290" cy="671887"/>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000D41"/>
                </a:solidFill>
                <a:latin typeface="+mn-lt"/>
              </a:rPr>
              <a:t>Identificar el problema y sus parámetros</a:t>
            </a:r>
            <a:endParaRPr lang="en-GB" sz="1100" dirty="0">
              <a:solidFill>
                <a:srgbClr val="000D41"/>
              </a:solidFill>
              <a:latin typeface="+mn-lt"/>
            </a:endParaRPr>
          </a:p>
        </p:txBody>
      </p:sp>
      <p:sp>
        <p:nvSpPr>
          <p:cNvPr id="65" name="Text Placeholder 3">
            <a:extLst>
              <a:ext uri="{FF2B5EF4-FFF2-40B4-BE49-F238E27FC236}">
                <a16:creationId xmlns:a16="http://schemas.microsoft.com/office/drawing/2014/main" id="{6532DD94-0C30-19A1-5873-2EBE99B9A6AF}"/>
              </a:ext>
            </a:extLst>
          </p:cNvPr>
          <p:cNvSpPr txBox="1">
            <a:spLocks/>
          </p:cNvSpPr>
          <p:nvPr/>
        </p:nvSpPr>
        <p:spPr>
          <a:xfrm>
            <a:off x="3291958" y="9440570"/>
            <a:ext cx="1351294" cy="480454"/>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err="1">
                <a:solidFill>
                  <a:srgbClr val="000D41"/>
                </a:solidFill>
                <a:latin typeface="+mn-lt"/>
              </a:rPr>
              <a:t>Identificar</a:t>
            </a:r>
            <a:r>
              <a:rPr lang="en-GB" sz="1100" dirty="0">
                <a:solidFill>
                  <a:srgbClr val="000D41"/>
                </a:solidFill>
                <a:latin typeface="+mn-lt"/>
              </a:rPr>
              <a:t> </a:t>
            </a:r>
            <a:r>
              <a:rPr lang="en-GB" sz="1100" dirty="0" err="1">
                <a:solidFill>
                  <a:srgbClr val="000D41"/>
                </a:solidFill>
                <a:latin typeface="+mn-lt"/>
              </a:rPr>
              <a:t>posibles</a:t>
            </a:r>
            <a:r>
              <a:rPr lang="en-GB" sz="1100" dirty="0">
                <a:solidFill>
                  <a:srgbClr val="000D41"/>
                </a:solidFill>
                <a:latin typeface="+mn-lt"/>
              </a:rPr>
              <a:t> </a:t>
            </a:r>
            <a:r>
              <a:rPr lang="en-GB" sz="1100" dirty="0" err="1">
                <a:solidFill>
                  <a:srgbClr val="000D41"/>
                </a:solidFill>
                <a:latin typeface="+mn-lt"/>
              </a:rPr>
              <a:t>soluciones</a:t>
            </a:r>
            <a:endParaRPr lang="en-GB" sz="1100" dirty="0">
              <a:solidFill>
                <a:srgbClr val="000D41"/>
              </a:solidFill>
              <a:latin typeface="+mn-lt"/>
            </a:endParaRPr>
          </a:p>
        </p:txBody>
      </p:sp>
      <p:sp>
        <p:nvSpPr>
          <p:cNvPr id="66" name="Text Placeholder 3">
            <a:extLst>
              <a:ext uri="{FF2B5EF4-FFF2-40B4-BE49-F238E27FC236}">
                <a16:creationId xmlns:a16="http://schemas.microsoft.com/office/drawing/2014/main" id="{D02F4730-F85F-CF9E-2E6D-283DAE7E90F7}"/>
              </a:ext>
            </a:extLst>
          </p:cNvPr>
          <p:cNvSpPr txBox="1">
            <a:spLocks/>
          </p:cNvSpPr>
          <p:nvPr/>
        </p:nvSpPr>
        <p:spPr>
          <a:xfrm>
            <a:off x="4613023" y="10221565"/>
            <a:ext cx="1527873" cy="437408"/>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000D41"/>
                </a:solidFill>
                <a:latin typeface="+mn-lt"/>
              </a:rPr>
              <a:t>Formular estrategias e ideas para la acción</a:t>
            </a:r>
            <a:endParaRPr lang="en-GB" sz="1100" dirty="0">
              <a:solidFill>
                <a:srgbClr val="000D41"/>
              </a:solidFill>
              <a:latin typeface="+mn-lt"/>
            </a:endParaRPr>
          </a:p>
        </p:txBody>
      </p:sp>
      <p:sp>
        <p:nvSpPr>
          <p:cNvPr id="67" name="Text Placeholder 3">
            <a:extLst>
              <a:ext uri="{FF2B5EF4-FFF2-40B4-BE49-F238E27FC236}">
                <a16:creationId xmlns:a16="http://schemas.microsoft.com/office/drawing/2014/main" id="{6E8CCB66-3888-084C-314E-EDBB88324CB8}"/>
              </a:ext>
            </a:extLst>
          </p:cNvPr>
          <p:cNvSpPr txBox="1">
            <a:spLocks/>
          </p:cNvSpPr>
          <p:nvPr/>
        </p:nvSpPr>
        <p:spPr>
          <a:xfrm>
            <a:off x="5727889" y="9440570"/>
            <a:ext cx="1203908" cy="808342"/>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000D41"/>
                </a:solidFill>
                <a:latin typeface="+mn-lt"/>
              </a:rPr>
              <a:t>Tomar decisiones para solucionar los problemas</a:t>
            </a:r>
            <a:endParaRPr lang="en-GB" sz="1100" dirty="0">
              <a:solidFill>
                <a:srgbClr val="000D41"/>
              </a:solidFill>
              <a:latin typeface="+mn-lt"/>
            </a:endParaRPr>
          </a:p>
        </p:txBody>
      </p:sp>
      <p:cxnSp>
        <p:nvCxnSpPr>
          <p:cNvPr id="68" name="Straight Connector 67">
            <a:extLst>
              <a:ext uri="{FF2B5EF4-FFF2-40B4-BE49-F238E27FC236}">
                <a16:creationId xmlns:a16="http://schemas.microsoft.com/office/drawing/2014/main" id="{3CCB4998-845F-5ABB-55A1-C97EC25CC516}"/>
              </a:ext>
            </a:extLst>
          </p:cNvPr>
          <p:cNvCxnSpPr>
            <a:cxnSpLocks/>
          </p:cNvCxnSpPr>
          <p:nvPr/>
        </p:nvCxnSpPr>
        <p:spPr>
          <a:xfrm flipH="1" flipV="1">
            <a:off x="1683379"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AEB4F5-863D-A652-D0D2-D906B5D73C3A}"/>
              </a:ext>
            </a:extLst>
          </p:cNvPr>
          <p:cNvCxnSpPr>
            <a:cxnSpLocks/>
          </p:cNvCxnSpPr>
          <p:nvPr/>
        </p:nvCxnSpPr>
        <p:spPr>
          <a:xfrm flipH="1" flipV="1">
            <a:off x="4140244"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F4D0D9-23F2-71D0-E691-3198F93931EF}"/>
              </a:ext>
            </a:extLst>
          </p:cNvPr>
          <p:cNvCxnSpPr>
            <a:cxnSpLocks/>
          </p:cNvCxnSpPr>
          <p:nvPr/>
        </p:nvCxnSpPr>
        <p:spPr>
          <a:xfrm flipV="1">
            <a:off x="2911811"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E397A5-A56E-2E5C-4F0A-DA7FA074985A}"/>
              </a:ext>
            </a:extLst>
          </p:cNvPr>
          <p:cNvCxnSpPr>
            <a:cxnSpLocks/>
          </p:cNvCxnSpPr>
          <p:nvPr/>
        </p:nvCxnSpPr>
        <p:spPr>
          <a:xfrm flipV="1">
            <a:off x="5368675"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0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DFE9B4-D354-7094-EB21-B8F1F3B8DBCD}"/>
              </a:ext>
            </a:extLst>
          </p:cNvPr>
          <p:cNvSpPr>
            <a:spLocks noGrp="1"/>
          </p:cNvSpPr>
          <p:nvPr>
            <p:ph type="body" sz="quarter" idx="32"/>
          </p:nvPr>
        </p:nvSpPr>
        <p:spPr>
          <a:xfrm>
            <a:off x="549537" y="1155040"/>
            <a:ext cx="6526988" cy="2479643"/>
          </a:xfrm>
        </p:spPr>
        <p:txBody>
          <a:bodyPr numCol="1"/>
          <a:lstStyle/>
          <a:p>
            <a:pPr lvl="0" defTabSz="914400">
              <a:defRPr/>
            </a:pPr>
            <a:r>
              <a:rPr lang="es-ES" sz="1200" dirty="0">
                <a:solidFill>
                  <a:srgbClr val="000D41"/>
                </a:solidFill>
              </a:rPr>
              <a:t>Para sacar el máximo provecho de nuestros estudios de casos de buenas prácticas en su aprendizaje, le animamos a que aborde cada caso con las siguientes directrices:</a:t>
            </a:r>
          </a:p>
          <a:p>
            <a:pPr lvl="0" defTabSz="914400">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171450" lvl="0" indent="-171450" defTabSz="914400">
              <a:buClr>
                <a:srgbClr val="F5C15B"/>
              </a:buClr>
              <a:buFont typeface="Arial" panose="020B0604020202020204" pitchFamily="34" charset="0"/>
              <a:buChar char="•"/>
              <a:defRPr/>
            </a:pPr>
            <a:r>
              <a:rPr lang="es-ES" sz="1200" dirty="0">
                <a:solidFill>
                  <a:srgbClr val="000D41"/>
                </a:solidFill>
              </a:rPr>
              <a:t>Lee detenidamente el caso de buenas prácticas y formula tus propias opiniones antes de compartir ideas con los demás miembros de tu grupo o clase. </a:t>
            </a:r>
          </a:p>
          <a:p>
            <a:pPr marL="171450" lvl="0" indent="-171450" defTabSz="914400">
              <a:buClr>
                <a:srgbClr val="F5C15B"/>
              </a:buClr>
              <a:buFont typeface="Arial" panose="020B0604020202020204" pitchFamily="34" charset="0"/>
              <a:buChar char="•"/>
              <a:defRPr/>
            </a:pPr>
            <a:r>
              <a:rPr lang="es-ES" sz="1200" dirty="0">
                <a:solidFill>
                  <a:srgbClr val="000D41"/>
                </a:solidFill>
              </a:rPr>
              <a:t>Debes ser capaz de examinar críticamente la buena práctica presentada, identificar los problemas/oportunidades por ti mismo, así como ser capaz de ofrecer soluciones y alternativas. Antes de debatir el estudio con el grupo, debes ser capaz de elaborar tu propio esquema y línea de actuación.</a:t>
            </a:r>
          </a:p>
          <a:p>
            <a:pPr marL="171450" lvl="0" indent="-171450" defTabSz="914400">
              <a:buClr>
                <a:srgbClr val="F5C15B"/>
              </a:buClr>
              <a:buFont typeface="Arial" panose="020B0604020202020204" pitchFamily="34" charset="0"/>
              <a:buChar char="•"/>
              <a:defRPr/>
            </a:pPr>
            <a:r>
              <a:rPr lang="es-ES" sz="1200" dirty="0">
                <a:solidFill>
                  <a:srgbClr val="000D41"/>
                </a:solidFill>
              </a:rPr>
              <a:t>Una vez que tengas clara la buena práctica, podrás compartir tus ideas con los demás miembros de tu grupo.  Abre el debate sobre el caso y escucha las aportaciones de los demás miembros de tu grupo y de la clase.</a:t>
            </a:r>
          </a:p>
          <a:p>
            <a:pPr marL="171450" lvl="0" indent="-171450" defTabSz="914400">
              <a:buClr>
                <a:srgbClr val="F5C15B"/>
              </a:buClr>
              <a:buFont typeface="Arial" panose="020B0604020202020204" pitchFamily="34" charset="0"/>
              <a:buChar char="•"/>
              <a:defRPr/>
            </a:pPr>
            <a:r>
              <a:rPr lang="es-ES" sz="1200" dirty="0">
                <a:solidFill>
                  <a:srgbClr val="000D41"/>
                </a:solidFill>
              </a:rPr>
              <a:t>Reflexiona sobre cómo han cambiado tus ideas originales a raíz del debate en grupo.</a:t>
            </a:r>
            <a:endParaRPr lang="en-IE" sz="1200" dirty="0">
              <a:solidFill>
                <a:srgbClr val="000D41"/>
              </a:solidFill>
            </a:endParaRPr>
          </a:p>
        </p:txBody>
      </p:sp>
      <p:sp>
        <p:nvSpPr>
          <p:cNvPr id="3" name="Text Placeholder 2">
            <a:extLst>
              <a:ext uri="{FF2B5EF4-FFF2-40B4-BE49-F238E27FC236}">
                <a16:creationId xmlns:a16="http://schemas.microsoft.com/office/drawing/2014/main" id="{65633B38-D5E0-9C0A-9EE0-024A9A872FE1}"/>
              </a:ext>
            </a:extLst>
          </p:cNvPr>
          <p:cNvSpPr>
            <a:spLocks noGrp="1"/>
          </p:cNvSpPr>
          <p:nvPr>
            <p:ph type="body" sz="quarter" idx="33"/>
          </p:nvPr>
        </p:nvSpPr>
        <p:spPr>
          <a:xfrm>
            <a:off x="515712" y="660136"/>
            <a:ext cx="6570888" cy="540867"/>
          </a:xfrm>
        </p:spPr>
        <p:txBody>
          <a:bodyPr/>
          <a:lstStyle/>
          <a:p>
            <a:r>
              <a:rPr lang="en-IE" dirty="0" err="1"/>
              <a:t>Instrucciones</a:t>
            </a:r>
            <a:r>
              <a:rPr lang="en-IE" dirty="0"/>
              <a:t> </a:t>
            </a:r>
            <a:r>
              <a:rPr lang="en-IE" dirty="0" err="1"/>
              <a:t>para</a:t>
            </a:r>
            <a:r>
              <a:rPr lang="en-IE" dirty="0"/>
              <a:t> los </a:t>
            </a:r>
            <a:r>
              <a:rPr lang="en-IE" dirty="0" err="1"/>
              <a:t>alumnos</a:t>
            </a:r>
            <a:endParaRPr lang="en-IE" dirty="0"/>
          </a:p>
        </p:txBody>
      </p:sp>
      <p:sp>
        <p:nvSpPr>
          <p:cNvPr id="5" name="Text Placeholder 4">
            <a:extLst>
              <a:ext uri="{FF2B5EF4-FFF2-40B4-BE49-F238E27FC236}">
                <a16:creationId xmlns:a16="http://schemas.microsoft.com/office/drawing/2014/main" id="{DEB1FCA2-0E01-249C-5F3F-801F0191A6B8}"/>
              </a:ext>
            </a:extLst>
          </p:cNvPr>
          <p:cNvSpPr>
            <a:spLocks noGrp="1"/>
          </p:cNvSpPr>
          <p:nvPr>
            <p:ph type="body" sz="quarter" idx="17"/>
          </p:nvPr>
        </p:nvSpPr>
        <p:spPr>
          <a:xfrm>
            <a:off x="4138862" y="7418786"/>
            <a:ext cx="3013467" cy="2289739"/>
          </a:xfrm>
        </p:spPr>
        <p:txBody>
          <a:bodyPr/>
          <a:lstStyle/>
          <a:p>
            <a:pPr>
              <a:lnSpc>
                <a:spcPct val="100000"/>
              </a:lnSpc>
            </a:pPr>
            <a:r>
              <a:rPr lang="es-ES" sz="2400" i="1" dirty="0"/>
              <a:t>La gente nunca aprende nada porque se lo digan, tiene que averiguarlo por sí misma.</a:t>
            </a:r>
            <a:endParaRPr lang="en-IE" sz="2000" b="0" i="0" dirty="0">
              <a:effectLst/>
              <a:latin typeface="+mn-lt"/>
            </a:endParaRPr>
          </a:p>
          <a:p>
            <a:pPr algn="r">
              <a:lnSpc>
                <a:spcPct val="100000"/>
              </a:lnSpc>
            </a:pPr>
            <a:endParaRPr lang="en-IE" sz="2000" b="0" i="0" dirty="0">
              <a:effectLst/>
              <a:latin typeface="+mn-lt"/>
            </a:endParaRPr>
          </a:p>
          <a:p>
            <a:pPr algn="r">
              <a:lnSpc>
                <a:spcPct val="100000"/>
              </a:lnSpc>
            </a:pPr>
            <a:r>
              <a:rPr lang="en-IE" sz="2000" b="0" i="0" dirty="0">
                <a:effectLst/>
                <a:latin typeface="+mn-lt"/>
              </a:rPr>
              <a:t>Paulo Coelho</a:t>
            </a:r>
            <a:endParaRPr lang="en-IE" sz="2400" i="1" dirty="0">
              <a:latin typeface="+mn-lt"/>
            </a:endParaRPr>
          </a:p>
        </p:txBody>
      </p:sp>
      <p:sp>
        <p:nvSpPr>
          <p:cNvPr id="8" name="Slide Number Placeholder 7">
            <a:extLst>
              <a:ext uri="{FF2B5EF4-FFF2-40B4-BE49-F238E27FC236}">
                <a16:creationId xmlns:a16="http://schemas.microsoft.com/office/drawing/2014/main" id="{4E495103-F20F-8A30-50E1-894B2A3E04CD}"/>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
        <p:nvSpPr>
          <p:cNvPr id="10" name="TextBox 9">
            <a:extLst>
              <a:ext uri="{FF2B5EF4-FFF2-40B4-BE49-F238E27FC236}">
                <a16:creationId xmlns:a16="http://schemas.microsoft.com/office/drawing/2014/main" id="{90161E62-E6D2-0A34-906C-ACD5BE88DC06}"/>
              </a:ext>
            </a:extLst>
          </p:cNvPr>
          <p:cNvSpPr txBox="1"/>
          <p:nvPr/>
        </p:nvSpPr>
        <p:spPr>
          <a:xfrm>
            <a:off x="537662" y="3673039"/>
            <a:ext cx="6976909" cy="1877437"/>
          </a:xfrm>
          <a:prstGeom prst="rect">
            <a:avLst/>
          </a:prstGeom>
          <a:noFill/>
        </p:spPr>
        <p:txBody>
          <a:bodyPr wrap="square">
            <a:spAutoFit/>
          </a:bodyPr>
          <a:lstStyle/>
          <a:p>
            <a:pPr algn="just"/>
            <a:r>
              <a:rPr lang="es-ES" sz="1200" b="1" dirty="0">
                <a:solidFill>
                  <a:srgbClr val="90278E"/>
                </a:solidFill>
              </a:rPr>
              <a:t>Forma parte de un conjunto de productos de formación de </a:t>
            </a:r>
            <a:r>
              <a:rPr lang="es-ES" sz="1200" b="1" dirty="0" err="1">
                <a:solidFill>
                  <a:srgbClr val="90278E"/>
                </a:solidFill>
              </a:rPr>
              <a:t>We</a:t>
            </a:r>
            <a:r>
              <a:rPr lang="es-ES" sz="1200" b="1" dirty="0">
                <a:solidFill>
                  <a:srgbClr val="90278E"/>
                </a:solidFill>
              </a:rPr>
              <a:t> Lead. Como educador y a medida que avance el proyecto, también se beneficiará de nuestros :-</a:t>
            </a:r>
          </a:p>
          <a:p>
            <a:pPr algn="just"/>
            <a:endParaRPr lang="en-IE" sz="800" dirty="0">
              <a:solidFill>
                <a:srgbClr val="000D41"/>
              </a:solidFill>
              <a:highlight>
                <a:srgbClr val="FED103"/>
              </a:highlight>
              <a:latin typeface="+mn-lt"/>
            </a:endParaRPr>
          </a:p>
          <a:p>
            <a:pPr marL="171450" lvl="0" indent="-171450" algn="just">
              <a:buClr>
                <a:srgbClr val="F5C15B"/>
              </a:buClr>
              <a:buFont typeface="Arial" panose="020B0604020202020204" pitchFamily="34" charset="0"/>
              <a:buChar char="•"/>
            </a:pPr>
            <a:r>
              <a:rPr lang="es-ES" sz="1200" dirty="0" err="1">
                <a:solidFill>
                  <a:srgbClr val="000D41"/>
                </a:solidFill>
              </a:rPr>
              <a:t>Eye-opener</a:t>
            </a:r>
            <a:r>
              <a:rPr lang="es-ES" sz="1200" dirty="0">
                <a:solidFill>
                  <a:srgbClr val="000D41"/>
                </a:solidFill>
              </a:rPr>
              <a:t> </a:t>
            </a:r>
            <a:r>
              <a:rPr lang="es-ES" sz="1200" dirty="0" err="1">
                <a:solidFill>
                  <a:srgbClr val="000D41"/>
                </a:solidFill>
              </a:rPr>
              <a:t>Discovery</a:t>
            </a:r>
            <a:r>
              <a:rPr lang="es-ES" sz="1200" dirty="0">
                <a:solidFill>
                  <a:srgbClr val="000D41"/>
                </a:solidFill>
              </a:rPr>
              <a:t> </a:t>
            </a:r>
            <a:r>
              <a:rPr lang="es-ES" sz="1200" dirty="0" err="1">
                <a:solidFill>
                  <a:srgbClr val="000D41"/>
                </a:solidFill>
              </a:rPr>
              <a:t>Report</a:t>
            </a:r>
            <a:r>
              <a:rPr lang="es-ES" sz="1200" dirty="0">
                <a:solidFill>
                  <a:srgbClr val="000D41"/>
                </a:solidFill>
              </a:rPr>
              <a:t> para mejorar la comprensión de la situación de la mujer en el sector con estadísticas actuales, tendencias, necesidades de desarrollo y perspectivas.</a:t>
            </a:r>
          </a:p>
          <a:p>
            <a:pPr marL="171450" lvl="0" indent="-171450" algn="just">
              <a:buClr>
                <a:srgbClr val="F5C15B"/>
              </a:buClr>
              <a:buFont typeface="Arial" panose="020B0604020202020204" pitchFamily="34" charset="0"/>
              <a:buChar char="•"/>
            </a:pPr>
            <a:r>
              <a:rPr lang="es-ES" sz="1200" dirty="0">
                <a:solidFill>
                  <a:srgbClr val="000D41"/>
                </a:solidFill>
              </a:rPr>
              <a:t>Recursos Educativos Abiertos, que ofrece un curso presencial que aprovecha al máximo los recursos multimedia, y nuestra Guía del Educador introducirá a los educadores en la agenda de la Educación 4.0 con tecnología de vanguardia para el aprendizaje adaptativo.</a:t>
            </a:r>
          </a:p>
          <a:p>
            <a:pPr marL="171450" lvl="0" indent="-171450" algn="just">
              <a:buClr>
                <a:srgbClr val="F5C15B"/>
              </a:buClr>
              <a:buFont typeface="Arial" panose="020B0604020202020204" pitchFamily="34" charset="0"/>
              <a:buChar char="•"/>
            </a:pPr>
            <a:r>
              <a:rPr lang="es-ES" sz="1200" dirty="0">
                <a:solidFill>
                  <a:srgbClr val="000D41"/>
                </a:solidFill>
              </a:rPr>
              <a:t>Curso en línea que permite a las mujeres de los sectores del turismo, la hostelería y el ocio seguir aprendiendo en un entorno flexible y móvil.</a:t>
            </a:r>
            <a:endParaRPr lang="en-GB" sz="1200" dirty="0">
              <a:solidFill>
                <a:srgbClr val="000D41"/>
              </a:solidFill>
              <a:latin typeface="+mn-lt"/>
            </a:endParaRPr>
          </a:p>
        </p:txBody>
      </p:sp>
      <p:pic>
        <p:nvPicPr>
          <p:cNvPr id="16" name="Picture Placeholder 15" descr="Top view of books arranged in circle">
            <a:extLst>
              <a:ext uri="{FF2B5EF4-FFF2-40B4-BE49-F238E27FC236}">
                <a16:creationId xmlns:a16="http://schemas.microsoft.com/office/drawing/2014/main" id="{53C56500-55AF-F581-F8E9-A4368771F401}"/>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24955" r="29096"/>
          <a:stretch/>
        </p:blipFill>
        <p:spPr>
          <a:xfrm>
            <a:off x="-23930" y="4642535"/>
            <a:ext cx="3449060" cy="6265185"/>
          </a:xfrm>
        </p:spPr>
      </p:pic>
    </p:spTree>
    <p:extLst>
      <p:ext uri="{BB962C8B-B14F-4D97-AF65-F5344CB8AC3E}">
        <p14:creationId xmlns:p14="http://schemas.microsoft.com/office/powerpoint/2010/main" val="333921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ESTUDIOS DE CASOS</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15</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03</a:t>
            </a:r>
          </a:p>
        </p:txBody>
      </p:sp>
      <p:pic>
        <p:nvPicPr>
          <p:cNvPr id="15" name="Picture Placeholder 14" descr="Woman in an indoor garden">
            <a:extLst>
              <a:ext uri="{FF2B5EF4-FFF2-40B4-BE49-F238E27FC236}">
                <a16:creationId xmlns:a16="http://schemas.microsoft.com/office/drawing/2014/main" id="{651A3C5C-DB6B-075A-61F2-BAD9A9E8A6D4}"/>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30162" t="297" r="37314" b="7993"/>
          <a:stretch/>
        </p:blipFill>
        <p:spPr>
          <a:xfrm>
            <a:off x="0" y="2924295"/>
            <a:ext cx="3621157" cy="7241015"/>
          </a:xfrm>
        </p:spPr>
      </p:pic>
    </p:spTree>
    <p:extLst>
      <p:ext uri="{BB962C8B-B14F-4D97-AF65-F5344CB8AC3E}">
        <p14:creationId xmlns:p14="http://schemas.microsoft.com/office/powerpoint/2010/main" val="156403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D2FE8-59D1-D318-FDF7-2F06D45A651F}"/>
              </a:ext>
            </a:extLst>
          </p:cNvPr>
          <p:cNvSpPr>
            <a:spLocks noGrp="1"/>
          </p:cNvSpPr>
          <p:nvPr>
            <p:ph type="body" sz="quarter" idx="32"/>
          </p:nvPr>
        </p:nvSpPr>
        <p:spPr>
          <a:xfrm>
            <a:off x="532400" y="7345180"/>
            <a:ext cx="6526988" cy="2908092"/>
          </a:xfrm>
        </p:spPr>
        <p:txBody>
          <a:bodyPr/>
          <a:lstStyle/>
          <a:p>
            <a:r>
              <a:rPr lang="en-US" sz="1200" b="1" dirty="0" err="1"/>
              <a:t>Ámbito</a:t>
            </a:r>
            <a:r>
              <a:rPr lang="en-US" sz="1200" b="1" dirty="0"/>
              <a:t> del </a:t>
            </a:r>
            <a:r>
              <a:rPr lang="en-US" sz="1200" b="1" dirty="0" err="1"/>
              <a:t>turismo</a:t>
            </a:r>
            <a:endParaRPr lang="en-US" sz="1200" b="1" dirty="0"/>
          </a:p>
          <a:p>
            <a:r>
              <a:rPr lang="en-US" sz="1200" dirty="0" err="1"/>
              <a:t>Vilborg</a:t>
            </a:r>
            <a:r>
              <a:rPr lang="en-US" sz="1200" dirty="0"/>
              <a:t> has a background in rural tourism and business administration. For several years she worked full time in her own travel business in Iceland, offering guided outdoor adventure tours for the Icelandic market, both in and out of the country. After moving to Slovenia, she stopped working as a guide to focus more on consulting, but remains in the field of outdoor and active tourism.</a:t>
            </a:r>
          </a:p>
          <a:p>
            <a:endParaRPr lang="en-US" sz="1200" dirty="0"/>
          </a:p>
          <a:p>
            <a:r>
              <a:rPr lang="es-ES" sz="1200" b="1" dirty="0"/>
              <a:t>¿Cuál es la importancia de la sostenibilidad y el cambio climático en el turismo?</a:t>
            </a:r>
          </a:p>
          <a:p>
            <a:r>
              <a:rPr lang="es-ES" sz="1200" dirty="0"/>
              <a:t>Cuando se le pregunta por la sostenibilidad y el cambio climático, </a:t>
            </a:r>
            <a:r>
              <a:rPr lang="es-ES" sz="1200" dirty="0" err="1"/>
              <a:t>Vilborg</a:t>
            </a:r>
            <a:r>
              <a:rPr lang="es-ES" sz="1200" dirty="0"/>
              <a:t> ve una clara conexión, tanto con respecto al impacto ambiental de los viajes como a la forma en que el turismo puede influir en las comunidades locales de forma positiva y negativa. "Yo misma he tenido que llamar a un helicóptero para que me rescatara de un glaciar debido a una inundación", revela.</a:t>
            </a:r>
          </a:p>
          <a:p>
            <a:endParaRPr lang="en-US" sz="1200" dirty="0"/>
          </a:p>
          <a:p>
            <a:r>
              <a:rPr lang="es-ES" sz="1200" b="1" dirty="0"/>
              <a:t>¿Qué le ha motivado a trabajar en iniciativas de sostenibilidad y/o cambio climático?</a:t>
            </a:r>
          </a:p>
          <a:p>
            <a:r>
              <a:rPr lang="es-ES" sz="1200" dirty="0" err="1"/>
              <a:t>Vilborg</a:t>
            </a:r>
            <a:r>
              <a:rPr lang="es-ES" sz="1200" dirty="0"/>
              <a:t> no deja de pensar en la sostenibilidad, ya que conoce de primera mano los efectos del cambio climático en la naturaleza y ha sido testigo del impacto del turismo en las comunidades locales de algunos países en desarrollo.</a:t>
            </a:r>
            <a:endParaRPr lang="en-IE" sz="1200" dirty="0"/>
          </a:p>
        </p:txBody>
      </p:sp>
      <p:sp>
        <p:nvSpPr>
          <p:cNvPr id="4" name="Text Placeholder 3">
            <a:extLst>
              <a:ext uri="{FF2B5EF4-FFF2-40B4-BE49-F238E27FC236}">
                <a16:creationId xmlns:a16="http://schemas.microsoft.com/office/drawing/2014/main" id="{180749BB-ADF8-8D44-1454-18FB0713FA63}"/>
              </a:ext>
            </a:extLst>
          </p:cNvPr>
          <p:cNvSpPr>
            <a:spLocks noGrp="1"/>
          </p:cNvSpPr>
          <p:nvPr>
            <p:ph type="body" sz="quarter" idx="34"/>
          </p:nvPr>
        </p:nvSpPr>
        <p:spPr>
          <a:xfrm>
            <a:off x="532400" y="5453856"/>
            <a:ext cx="6526988" cy="1064757"/>
          </a:xfrm>
        </p:spPr>
        <p:txBody>
          <a:bodyPr/>
          <a:lstStyle/>
          <a:p>
            <a:r>
              <a:rPr lang="en-US" b="1" u="sng" dirty="0" err="1"/>
              <a:t>Breve</a:t>
            </a:r>
            <a:r>
              <a:rPr lang="en-US" b="1" u="sng" dirty="0"/>
              <a:t> </a:t>
            </a:r>
            <a:r>
              <a:rPr lang="en-US" b="1" u="sng" dirty="0" err="1"/>
              <a:t>presentación</a:t>
            </a:r>
            <a:endParaRPr lang="en-US" b="1" u="sng" dirty="0"/>
          </a:p>
          <a:p>
            <a:r>
              <a:rPr lang="es-ES" b="1" dirty="0" err="1"/>
              <a:t>Vilborg</a:t>
            </a:r>
            <a:r>
              <a:rPr lang="es-ES" b="1" dirty="0"/>
              <a:t> Arna </a:t>
            </a:r>
            <a:r>
              <a:rPr lang="es-ES" b="1" dirty="0" err="1"/>
              <a:t>Gissurardóttir</a:t>
            </a:r>
            <a:r>
              <a:rPr lang="es-ES" b="1" dirty="0"/>
              <a:t> </a:t>
            </a:r>
            <a:r>
              <a:rPr lang="es-ES" dirty="0"/>
              <a:t>es una alpinista que divide su tiempo entre sus propias expediciones y el trabajo en el turismo de aventura al aire libre, ya sea como asesora o como guía. También es una popular conferenciante motivacional que se ganó la insignia de ser la primera islandesa que esquió en solitario hasta el Polo Sur.</a:t>
            </a:r>
            <a:endParaRPr lang="en-IE" dirty="0"/>
          </a:p>
        </p:txBody>
      </p:sp>
      <p:sp>
        <p:nvSpPr>
          <p:cNvPr id="5" name="Text Placeholder 4">
            <a:extLst>
              <a:ext uri="{FF2B5EF4-FFF2-40B4-BE49-F238E27FC236}">
                <a16:creationId xmlns:a16="http://schemas.microsoft.com/office/drawing/2014/main" id="{C1093347-CA7A-B0E4-9EF0-0D93E8C5BB43}"/>
              </a:ext>
            </a:extLst>
          </p:cNvPr>
          <p:cNvSpPr>
            <a:spLocks noGrp="1"/>
          </p:cNvSpPr>
          <p:nvPr>
            <p:ph type="body" sz="quarter" idx="17"/>
          </p:nvPr>
        </p:nvSpPr>
        <p:spPr>
          <a:xfrm>
            <a:off x="324164" y="1112476"/>
            <a:ext cx="4098491" cy="2289739"/>
          </a:xfrm>
        </p:spPr>
        <p:txBody>
          <a:bodyPr/>
          <a:lstStyle/>
          <a:p>
            <a:pPr>
              <a:lnSpc>
                <a:spcPct val="100000"/>
              </a:lnSpc>
            </a:pPr>
            <a:r>
              <a:rPr lang="en-IE" sz="3600" dirty="0" err="1"/>
              <a:t>Vilborg</a:t>
            </a:r>
            <a:r>
              <a:rPr lang="en-IE" sz="3600" dirty="0"/>
              <a:t> Arna </a:t>
            </a:r>
            <a:r>
              <a:rPr lang="en-IE" sz="3600" dirty="0" err="1"/>
              <a:t>Gissurardóttir</a:t>
            </a:r>
            <a:r>
              <a:rPr lang="en-IE" sz="3600" dirty="0"/>
              <a:t> </a:t>
            </a:r>
            <a:r>
              <a:rPr lang="en-IE" sz="2400" dirty="0"/>
              <a:t>–</a:t>
            </a:r>
          </a:p>
          <a:p>
            <a:pPr>
              <a:lnSpc>
                <a:spcPct val="100000"/>
              </a:lnSpc>
            </a:pPr>
            <a:r>
              <a:rPr lang="en-IE" sz="2400" dirty="0" err="1"/>
              <a:t>Turismo</a:t>
            </a:r>
            <a:r>
              <a:rPr lang="en-IE" sz="2400" dirty="0"/>
              <a:t> de </a:t>
            </a:r>
            <a:r>
              <a:rPr lang="en-IE" sz="2400" dirty="0" err="1"/>
              <a:t>aventura</a:t>
            </a:r>
            <a:endParaRPr lang="en-IE" sz="2400" dirty="0"/>
          </a:p>
        </p:txBody>
      </p:sp>
      <p:sp>
        <p:nvSpPr>
          <p:cNvPr id="6" name="Text Placeholder 5">
            <a:extLst>
              <a:ext uri="{FF2B5EF4-FFF2-40B4-BE49-F238E27FC236}">
                <a16:creationId xmlns:a16="http://schemas.microsoft.com/office/drawing/2014/main" id="{0909BE02-D495-D210-84C8-793A8DAD891B}"/>
              </a:ext>
            </a:extLst>
          </p:cNvPr>
          <p:cNvSpPr>
            <a:spLocks noGrp="1"/>
          </p:cNvSpPr>
          <p:nvPr>
            <p:ph type="body" sz="quarter" idx="14"/>
          </p:nvPr>
        </p:nvSpPr>
        <p:spPr/>
        <p:txBody>
          <a:bodyPr/>
          <a:lstStyle/>
          <a:p>
            <a:r>
              <a:rPr lang="en-IE" sz="1800" dirty="0"/>
              <a:t>ISLANDIA</a:t>
            </a:r>
          </a:p>
        </p:txBody>
      </p:sp>
      <p:pic>
        <p:nvPicPr>
          <p:cNvPr id="10" name="Picture Placeholder 9">
            <a:extLst>
              <a:ext uri="{FF2B5EF4-FFF2-40B4-BE49-F238E27FC236}">
                <a16:creationId xmlns:a16="http://schemas.microsoft.com/office/drawing/2014/main" id="{20E4F687-E9A7-57FE-E271-73503B89A675}"/>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827" t="-1259" r="19753" b="1259"/>
          <a:stretch/>
        </p:blipFill>
        <p:spPr>
          <a:xfrm>
            <a:off x="4258320" y="-1"/>
            <a:ext cx="3541182" cy="6432523"/>
          </a:xfrm>
        </p:spPr>
      </p:pic>
      <p:sp>
        <p:nvSpPr>
          <p:cNvPr id="8" name="Slide Number Placeholder 7">
            <a:extLst>
              <a:ext uri="{FF2B5EF4-FFF2-40B4-BE49-F238E27FC236}">
                <a16:creationId xmlns:a16="http://schemas.microsoft.com/office/drawing/2014/main" id="{87CFF4EB-0415-B81D-C591-6FC68BC87B8B}"/>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Tree>
    <p:extLst>
      <p:ext uri="{BB962C8B-B14F-4D97-AF65-F5344CB8AC3E}">
        <p14:creationId xmlns:p14="http://schemas.microsoft.com/office/powerpoint/2010/main" val="403121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C6125-B502-E821-1C71-109227A4663E}"/>
              </a:ext>
            </a:extLst>
          </p:cNvPr>
          <p:cNvSpPr>
            <a:spLocks noGrp="1"/>
          </p:cNvSpPr>
          <p:nvPr>
            <p:ph type="body" sz="quarter" idx="32"/>
          </p:nvPr>
        </p:nvSpPr>
        <p:spPr>
          <a:xfrm>
            <a:off x="566596" y="1342106"/>
            <a:ext cx="6526988" cy="8443578"/>
          </a:xfrm>
        </p:spPr>
        <p:txBody>
          <a:bodyPr/>
          <a:lstStyle/>
          <a:p>
            <a:r>
              <a:rPr lang="es-ES" b="1" dirty="0"/>
              <a:t>¿Qué acciones ha llevado a cabo usted o su empresa en este ámbito?</a:t>
            </a:r>
          </a:p>
          <a:p>
            <a:r>
              <a:rPr lang="es-ES" dirty="0"/>
              <a:t>Lo primero que le viene a la mente cuando se le pregunta por acciones concretas es trabajar directamente con agentes locales durante sus viajes, en lugar de con empresas occidentales. Menciona el ejemplo de la cooperación con un sherpa de Nepal que trabajaba como cocinero en el campamento base del Everest cuando ella lo conoció. Gracias a sus contactos, ha ayudado a más de 300 islandeses que viajaban al campo base. En el frente medioambiental, </a:t>
            </a:r>
            <a:r>
              <a:rPr lang="es-ES" dirty="0" err="1"/>
              <a:t>Vilborg</a:t>
            </a:r>
            <a:r>
              <a:rPr lang="es-ES" dirty="0"/>
              <a:t> es uno de los iniciadores del proyecto "</a:t>
            </a:r>
            <a:r>
              <a:rPr lang="es-ES" dirty="0" err="1"/>
              <a:t>The</a:t>
            </a:r>
            <a:r>
              <a:rPr lang="es-ES" dirty="0"/>
              <a:t> </a:t>
            </a:r>
            <a:r>
              <a:rPr lang="es-ES" dirty="0" err="1"/>
              <a:t>Climate</a:t>
            </a:r>
            <a:r>
              <a:rPr lang="es-ES" dirty="0"/>
              <a:t> Leader", apoyado por el Fondo Islandés para el Clima.</a:t>
            </a:r>
          </a:p>
          <a:p>
            <a:endParaRPr lang="en-US" b="1" dirty="0"/>
          </a:p>
          <a:p>
            <a:r>
              <a:rPr lang="en-US" b="1" dirty="0" err="1"/>
              <a:t>Logros</a:t>
            </a:r>
            <a:r>
              <a:rPr lang="en-US" b="1" dirty="0"/>
              <a:t> </a:t>
            </a:r>
            <a:r>
              <a:rPr lang="en-US" b="1" dirty="0" err="1"/>
              <a:t>destacados</a:t>
            </a:r>
            <a:endParaRPr lang="en-US" b="1" dirty="0"/>
          </a:p>
          <a:p>
            <a:r>
              <a:rPr lang="es-ES" dirty="0"/>
              <a:t>Hasta ahora, el proyecto </a:t>
            </a:r>
            <a:r>
              <a:rPr lang="es-ES" dirty="0" err="1"/>
              <a:t>Climate</a:t>
            </a:r>
            <a:r>
              <a:rPr lang="es-ES" dirty="0"/>
              <a:t> Leader ha conseguido sensibilizar tanto al público como a algunas empresas importantes de Islandia. </a:t>
            </a:r>
            <a:r>
              <a:rPr lang="es-ES" dirty="0" err="1"/>
              <a:t>Vilborg</a:t>
            </a:r>
            <a:r>
              <a:rPr lang="es-ES" dirty="0"/>
              <a:t> está especialmente satisfecho con el fructífero diálogo que han mantenido con algunas empresas y le gustaría encontrar financiación para seguir desarrollando esta iniciativa.</a:t>
            </a:r>
          </a:p>
          <a:p>
            <a:endParaRPr lang="en-US" dirty="0"/>
          </a:p>
          <a:p>
            <a:r>
              <a:rPr lang="en-US" b="1" dirty="0" err="1"/>
              <a:t>Situación</a:t>
            </a:r>
            <a:r>
              <a:rPr lang="en-US" b="1" dirty="0"/>
              <a:t> actual del sector</a:t>
            </a:r>
          </a:p>
          <a:p>
            <a:r>
              <a:rPr lang="es-ES" dirty="0" err="1"/>
              <a:t>Vilborg</a:t>
            </a:r>
            <a:r>
              <a:rPr lang="es-ES" dirty="0"/>
              <a:t> subraya la necesidad de que el sector turístico aborde los retos de la sostenibilidad, pero considera que hasta ahora las acciones tienden a ser más bien superficiales, como la compra de créditos de carbono. Se está trabajando muy poco en el desarrollo de una estrategia para responder a los cambios actuales y futuros del entorno, por ejemplo en lo que respecta a las amenazas a la seguridad. "Necesitamos una visión de futuro y un plan de acción", afirma.</a:t>
            </a:r>
          </a:p>
          <a:p>
            <a:endParaRPr lang="en-US" dirty="0"/>
          </a:p>
          <a:p>
            <a:r>
              <a:rPr lang="es-ES" b="1" dirty="0"/>
              <a:t>Situación actual de las mujeres como líderes en el turismo</a:t>
            </a:r>
            <a:endParaRPr lang="en-US" b="1" dirty="0"/>
          </a:p>
          <a:p>
            <a:r>
              <a:rPr lang="es-ES" dirty="0"/>
              <a:t>Cuando </a:t>
            </a:r>
            <a:r>
              <a:rPr lang="es-ES" dirty="0" err="1"/>
              <a:t>Vilborg</a:t>
            </a:r>
            <a:r>
              <a:rPr lang="es-ES" dirty="0"/>
              <a:t> empezó a hacer expediciones solía ser una de las pocas mujeres entre los chicos, pero según ella esta situación está cambiando rápidamente y cada vez hay más mujeres activas en el turismo de aventura al aire libre. Está contenta con esta evolución y afirma que las mujeres enfocan el turismo de forma diferente, por lo que es importante un equilibrio de género. Antes, a menudo se encontraba en una situación en la que se limitaba a seguir las reglas creadas por los hombres. Ahora, sin embargo, aborda las cosas de otra manera y no tiene miedo de mostrarse como una mujer con su propia forma de hacer las cosas. También reconoció la importancia de los modelos de conducta con los que pueden identificarse personas de grupos diversos.</a:t>
            </a:r>
          </a:p>
          <a:p>
            <a:endParaRPr lang="en-US" dirty="0"/>
          </a:p>
          <a:p>
            <a:r>
              <a:rPr lang="es-ES" b="1" dirty="0"/>
              <a:t>¿Cuál es su visión del futuro?</a:t>
            </a:r>
            <a:endParaRPr lang="en-US" b="1" dirty="0"/>
          </a:p>
          <a:p>
            <a:r>
              <a:rPr lang="es-ES" dirty="0"/>
              <a:t>"En el turismo al aire libre me gustaría que se prestara más atención a la profesionalidad. Tenemos que hacer hincapié en la formación y la educación y en la necesidad de pensar más a largo plazo", afirma.</a:t>
            </a:r>
          </a:p>
          <a:p>
            <a:endParaRPr lang="en-US" dirty="0"/>
          </a:p>
          <a:p>
            <a:r>
              <a:rPr lang="es-ES" b="1" dirty="0"/>
              <a:t>¿Qué importancia tiene este enfoque en la EFP?</a:t>
            </a:r>
            <a:endParaRPr lang="en-US" b="1" dirty="0"/>
          </a:p>
          <a:p>
            <a:r>
              <a:rPr lang="es-ES" dirty="0"/>
              <a:t>En opinión de </a:t>
            </a:r>
            <a:r>
              <a:rPr lang="es-ES" dirty="0" err="1"/>
              <a:t>Vilborg</a:t>
            </a:r>
            <a:r>
              <a:rPr lang="es-ES" dirty="0"/>
              <a:t>, las cuestiones de sostenibilidad son cruciales para la formación de los profesionales del sector turístico. Considera importante que las personas que trabajan en el turismo sean más conscientes de las cuestiones medioambientales, pero también de las relacionadas con la justicia social y la búsqueda de formas de contribuir al desarrollo local, sobre todo cuando se realizan viajes a zonas menos favorecidas del mundo.</a:t>
            </a:r>
            <a:endParaRPr lang="en-IE" sz="1200" dirty="0"/>
          </a:p>
        </p:txBody>
      </p:sp>
      <p:sp>
        <p:nvSpPr>
          <p:cNvPr id="3" name="Text Placeholder 2">
            <a:extLst>
              <a:ext uri="{FF2B5EF4-FFF2-40B4-BE49-F238E27FC236}">
                <a16:creationId xmlns:a16="http://schemas.microsoft.com/office/drawing/2014/main" id="{9E16D235-FBB6-C5E0-C5A4-552E991E86AF}"/>
              </a:ext>
            </a:extLst>
          </p:cNvPr>
          <p:cNvSpPr>
            <a:spLocks noGrp="1"/>
          </p:cNvSpPr>
          <p:nvPr>
            <p:ph type="body" sz="quarter" idx="33"/>
          </p:nvPr>
        </p:nvSpPr>
        <p:spPr>
          <a:xfrm>
            <a:off x="534571" y="945398"/>
            <a:ext cx="6570888" cy="598589"/>
          </a:xfrm>
        </p:spPr>
        <p:txBody>
          <a:bodyPr/>
          <a:lstStyle/>
          <a:p>
            <a:r>
              <a:rPr lang="en-GB" sz="1800" dirty="0" err="1">
                <a:ea typeface="Calibri" panose="020F0502020204030204" pitchFamily="34" charset="0"/>
                <a:cs typeface="Times New Roman" panose="02020603050405020304" pitchFamily="18" charset="0"/>
              </a:rPr>
              <a:t>Vilborg</a:t>
            </a:r>
            <a:r>
              <a:rPr lang="en-GB" sz="1800" dirty="0">
                <a:ea typeface="Calibri" panose="020F0502020204030204" pitchFamily="34" charset="0"/>
                <a:cs typeface="Times New Roman" panose="02020603050405020304" pitchFamily="18" charset="0"/>
              </a:rPr>
              <a:t> </a:t>
            </a:r>
            <a:r>
              <a:rPr lang="en-GB" sz="1800" dirty="0" err="1">
                <a:ea typeface="Calibri" panose="020F0502020204030204" pitchFamily="34" charset="0"/>
                <a:cs typeface="Times New Roman" panose="02020603050405020304" pitchFamily="18" charset="0"/>
              </a:rPr>
              <a:t>Arna</a:t>
            </a:r>
            <a:r>
              <a:rPr lang="en-GB" sz="1800" dirty="0">
                <a:ea typeface="Calibri" panose="020F0502020204030204" pitchFamily="34" charset="0"/>
                <a:cs typeface="Times New Roman" panose="02020603050405020304" pitchFamily="18" charset="0"/>
              </a:rPr>
              <a:t> </a:t>
            </a:r>
            <a:r>
              <a:rPr lang="en-GB" sz="1800" dirty="0" err="1">
                <a:ea typeface="Calibri" panose="020F0502020204030204" pitchFamily="34" charset="0"/>
                <a:cs typeface="Times New Roman" panose="02020603050405020304" pitchFamily="18" charset="0"/>
              </a:rPr>
              <a:t>Gissurardóttir</a:t>
            </a:r>
            <a:r>
              <a:rPr lang="en-GB" sz="1800" dirty="0">
                <a:ea typeface="Calibri" panose="020F0502020204030204" pitchFamily="34" charset="0"/>
                <a:cs typeface="Times New Roman" panose="02020603050405020304" pitchFamily="18" charset="0"/>
              </a:rPr>
              <a:t> - </a:t>
            </a:r>
            <a:r>
              <a:rPr lang="en-GB" sz="1800" dirty="0" err="1">
                <a:ea typeface="Calibri" panose="020F0502020204030204" pitchFamily="34" charset="0"/>
                <a:cs typeface="Times New Roman" panose="02020603050405020304" pitchFamily="18" charset="0"/>
              </a:rPr>
              <a:t>continuación</a:t>
            </a:r>
            <a:endParaRPr lang="en-IE" dirty="0"/>
          </a:p>
        </p:txBody>
      </p:sp>
      <p:sp>
        <p:nvSpPr>
          <p:cNvPr id="5" name="Slide Number Placeholder 4">
            <a:extLst>
              <a:ext uri="{FF2B5EF4-FFF2-40B4-BE49-F238E27FC236}">
                <a16:creationId xmlns:a16="http://schemas.microsoft.com/office/drawing/2014/main" id="{35D522CB-9EF6-EABA-CFDC-38231279D46B}"/>
              </a:ext>
            </a:extLst>
          </p:cNvPr>
          <p:cNvSpPr>
            <a:spLocks noGrp="1"/>
          </p:cNvSpPr>
          <p:nvPr>
            <p:ph type="sldNum" sz="quarter" idx="4"/>
          </p:nvPr>
        </p:nvSpPr>
        <p:spPr/>
        <p:txBody>
          <a:bodyPr/>
          <a:lstStyle/>
          <a:p>
            <a:fld id="{9C527BFA-2C0E-4CEC-B6A5-913A56FEF4B4}" type="slidenum">
              <a:rPr lang="fr-CA" smtClean="0"/>
              <a:pPr/>
              <a:t>17</a:t>
            </a:fld>
            <a:endParaRPr lang="fr-CA" dirty="0"/>
          </a:p>
        </p:txBody>
      </p:sp>
      <p:pic>
        <p:nvPicPr>
          <p:cNvPr id="10" name="Picture 9" descr="A person climbing a rock wall&#10;&#10;Description automatically generated with medium confidence">
            <a:extLst>
              <a:ext uri="{FF2B5EF4-FFF2-40B4-BE49-F238E27FC236}">
                <a16:creationId xmlns:a16="http://schemas.microsoft.com/office/drawing/2014/main" id="{8D2182A3-8905-999E-8CFE-88C498A13A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30"/>
          <a:stretch/>
        </p:blipFill>
        <p:spPr>
          <a:xfrm>
            <a:off x="3967133" y="5270118"/>
            <a:ext cx="3068819" cy="2412532"/>
          </a:xfrm>
          <a:prstGeom prst="rect">
            <a:avLst/>
          </a:prstGeom>
        </p:spPr>
      </p:pic>
      <p:grpSp>
        <p:nvGrpSpPr>
          <p:cNvPr id="4" name="Group 3">
            <a:extLst>
              <a:ext uri="{FF2B5EF4-FFF2-40B4-BE49-F238E27FC236}">
                <a16:creationId xmlns:a16="http://schemas.microsoft.com/office/drawing/2014/main" id="{E3C77D06-C4B4-F94B-90D3-4988E8A89132}"/>
              </a:ext>
            </a:extLst>
          </p:cNvPr>
          <p:cNvGrpSpPr/>
          <p:nvPr/>
        </p:nvGrpSpPr>
        <p:grpSpPr>
          <a:xfrm>
            <a:off x="3967133" y="7897316"/>
            <a:ext cx="3005500" cy="2064999"/>
            <a:chOff x="7252897" y="4427673"/>
            <a:chExt cx="3005500" cy="2361470"/>
          </a:xfrm>
        </p:grpSpPr>
        <p:sp>
          <p:nvSpPr>
            <p:cNvPr id="6" name="TextBox 5">
              <a:extLst>
                <a:ext uri="{FF2B5EF4-FFF2-40B4-BE49-F238E27FC236}">
                  <a16:creationId xmlns:a16="http://schemas.microsoft.com/office/drawing/2014/main" id="{1FDCF10B-F832-C606-493E-C50049753812}"/>
                </a:ext>
              </a:extLst>
            </p:cNvPr>
            <p:cNvSpPr txBox="1"/>
            <p:nvPr/>
          </p:nvSpPr>
          <p:spPr>
            <a:xfrm>
              <a:off x="7295580" y="5078620"/>
              <a:ext cx="2920133" cy="15838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Website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r>
                <a:rPr lang="en-GB" sz="1400" dirty="0">
                  <a:solidFill>
                    <a:srgbClr val="90278E"/>
                  </a:solidFill>
                  <a:latin typeface="Calibri" panose="020F0502020204030204" pitchFamily="34" charset="0"/>
                  <a:ea typeface="Times New Roman" panose="02020603050405020304" pitchFamily="18" charset="0"/>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LinkedIn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The Climate</a:t>
              </a: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Leader Project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AAF788D1-A63E-0F05-1F31-3D51FCEC8556}"/>
                </a:ext>
              </a:extLst>
            </p:cNvPr>
            <p:cNvSpPr/>
            <p:nvPr/>
          </p:nvSpPr>
          <p:spPr>
            <a:xfrm>
              <a:off x="7252897" y="4705260"/>
              <a:ext cx="3005500" cy="2083883"/>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CE0915-1898-9133-589F-9A4B0A4A2946}"/>
                </a:ext>
              </a:extLst>
            </p:cNvPr>
            <p:cNvSpPr txBox="1"/>
            <p:nvPr/>
          </p:nvSpPr>
          <p:spPr>
            <a:xfrm>
              <a:off x="7375794" y="4523447"/>
              <a:ext cx="2337968" cy="422357"/>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9C3B6E3C-4D6E-0982-4D4A-54F836727251}"/>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65E1147D-F3DB-A815-23E3-F7184383E1B2}"/>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BC231C32-DDAD-8190-7B80-CEA88CB8E119}"/>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700F3271-BFA8-63AB-1315-3B8A3A93E6AE}"/>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E4F0A076-7FE3-A964-1FCF-226079CF346D}"/>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00D2A810-6F01-DBE7-BBB1-D4B6317C8C03}"/>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869F05A0-845C-8A42-A9F4-7CAD0A66383E}"/>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B41D3930-BCF2-978D-56DD-5FA389EDCDC1}"/>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CE46B87C-82FB-FF13-3939-74076321C0EA}"/>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F73C8151-C081-382D-CB34-6C198697494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A86DC0E0-B86A-EE9E-53DC-487829333B2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2" name="Picture 2" descr="Vilborg Arna">
            <a:extLst>
              <a:ext uri="{FF2B5EF4-FFF2-40B4-BE49-F238E27FC236}">
                <a16:creationId xmlns:a16="http://schemas.microsoft.com/office/drawing/2014/main" id="{9704CBDA-2D0C-D06A-A6A7-FC9C4B380E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3882" y="5107608"/>
            <a:ext cx="857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99C8A-8595-7033-FA27-8A87FD848FF7}"/>
              </a:ext>
            </a:extLst>
          </p:cNvPr>
          <p:cNvSpPr>
            <a:spLocks noGrp="1"/>
          </p:cNvSpPr>
          <p:nvPr>
            <p:ph type="body" sz="quarter" idx="32"/>
          </p:nvPr>
        </p:nvSpPr>
        <p:spPr>
          <a:xfrm>
            <a:off x="532400" y="7072620"/>
            <a:ext cx="6526988" cy="3552668"/>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turismo</a:t>
            </a:r>
            <a:r>
              <a:rPr lang="en-US" sz="1200" b="1" dirty="0"/>
              <a:t>?</a:t>
            </a:r>
          </a:p>
          <a:p>
            <a:r>
              <a:rPr lang="es-ES" sz="1200" dirty="0"/>
              <a:t>La madre de </a:t>
            </a:r>
            <a:r>
              <a:rPr lang="es-ES" sz="1200" dirty="0" err="1"/>
              <a:t>Rannveig</a:t>
            </a:r>
            <a:r>
              <a:rPr lang="es-ES" sz="1200" dirty="0"/>
              <a:t> siempre ha estado muy interesada en los viajes y el turismo. Ella fue la principal persona que introdujo a </a:t>
            </a:r>
            <a:r>
              <a:rPr lang="es-ES" sz="1200" dirty="0" err="1"/>
              <a:t>Rannveig</a:t>
            </a:r>
            <a:r>
              <a:rPr lang="es-ES" sz="1200" dirty="0"/>
              <a:t> en el sector y la animó a hacer carrera en el sector turístico. Fue idea de sus padres comprar un barco en el año 2000 y montar una empresa de avistamiento de ballenas. Al principio, </a:t>
            </a:r>
            <a:r>
              <a:rPr lang="es-ES" sz="1200" dirty="0" err="1"/>
              <a:t>Rannveig</a:t>
            </a:r>
            <a:r>
              <a:rPr lang="es-ES" sz="1200" dirty="0"/>
              <a:t> sólo trabajaba a tiempo parcial en el negocio familiar, pero le gustaba tanto que pronto decidió cambiar completamente de carrera, de la contabilidad al turismo. Lo que más le gusta del turismo es cómo conecta a la gente; conoces a tantas personas diferentes y puedes crear experiencias para ellas. Cuando tomó la decisión de dedicarse por completo a la carrera de turismo, se matriculó en un MBA y utilizó el título para crear una estrategia empresarial sobre el tipo de negocio que querían construir </a:t>
            </a:r>
          </a:p>
          <a:p>
            <a:endParaRPr lang="es-ES" sz="1200" dirty="0"/>
          </a:p>
          <a:p>
            <a:r>
              <a:rPr lang="es-ES" sz="1200" dirty="0"/>
              <a:t>dentro del turismo. Porque desde el principio vieron que, al dedicarse al turismo de naturaleza, era imprescindible incluir principios de conservación de la naturaleza y sostenibilidad. </a:t>
            </a:r>
            <a:r>
              <a:rPr lang="es-ES" sz="1200" dirty="0" err="1"/>
              <a:t>Rannveig</a:t>
            </a:r>
            <a:r>
              <a:rPr lang="es-ES" sz="1200" dirty="0"/>
              <a:t> se licenció en 2004 y desde entonces trabaja a tiempo completo en el sector turístico. Desde el principio, </a:t>
            </a:r>
            <a:r>
              <a:rPr lang="es-ES" sz="1200" dirty="0" err="1"/>
              <a:t>Rannveig</a:t>
            </a:r>
            <a:r>
              <a:rPr lang="es-ES" sz="1200" dirty="0"/>
              <a:t> se dio cuenta del potencial del turismo como plataforma para educar a la gente sobre Islandia, su naturaleza y la mejor forma de protegerla. Sus clientes permanecen a bordo de los barcos hasta tres horas, lo que les sitúa en una posición única para enseñarles a cuidar mejor el océano y el bienestar de los animales. </a:t>
            </a:r>
            <a:r>
              <a:rPr lang="es-ES" sz="1200" dirty="0" err="1"/>
              <a:t>Rannveig</a:t>
            </a:r>
            <a:r>
              <a:rPr lang="es-ES" sz="1200" dirty="0"/>
              <a:t> obtuvo ayuda para crear material didáctico para los guías sobre la mejor manera de educar y atraer a los turistas que suben a bordo de sus barcos.</a:t>
            </a:r>
            <a:endParaRPr lang="en-US" sz="1200" dirty="0"/>
          </a:p>
          <a:p>
            <a:endParaRPr lang="en-IE" sz="1200" dirty="0"/>
          </a:p>
        </p:txBody>
      </p:sp>
      <p:sp>
        <p:nvSpPr>
          <p:cNvPr id="4" name="Text Placeholder 3">
            <a:extLst>
              <a:ext uri="{FF2B5EF4-FFF2-40B4-BE49-F238E27FC236}">
                <a16:creationId xmlns:a16="http://schemas.microsoft.com/office/drawing/2014/main" id="{8ED2D288-0E4D-BD25-A6C8-A1401DE2F37E}"/>
              </a:ext>
            </a:extLst>
          </p:cNvPr>
          <p:cNvSpPr>
            <a:spLocks noGrp="1"/>
          </p:cNvSpPr>
          <p:nvPr>
            <p:ph type="body" sz="quarter" idx="34"/>
          </p:nvPr>
        </p:nvSpPr>
        <p:spPr>
          <a:xfrm>
            <a:off x="532400" y="5230919"/>
            <a:ext cx="6526988" cy="1064757"/>
          </a:xfrm>
        </p:spPr>
        <p:txBody>
          <a:bodyPr/>
          <a:lstStyle/>
          <a:p>
            <a:r>
              <a:rPr lang="en-US" b="1" u="sng" dirty="0" err="1"/>
              <a:t>Breve</a:t>
            </a:r>
            <a:r>
              <a:rPr lang="en-US" b="1" u="sng" dirty="0"/>
              <a:t> </a:t>
            </a:r>
            <a:r>
              <a:rPr lang="en-US" b="1" u="sng" dirty="0" err="1"/>
              <a:t>presentación</a:t>
            </a:r>
            <a:endParaRPr lang="en-US" b="1" u="sng" dirty="0"/>
          </a:p>
          <a:p>
            <a:r>
              <a:rPr lang="es-ES" dirty="0" err="1"/>
              <a:t>Rannveig</a:t>
            </a:r>
            <a:r>
              <a:rPr lang="es-ES" dirty="0"/>
              <a:t> es el director general de </a:t>
            </a:r>
            <a:r>
              <a:rPr lang="es-ES" dirty="0" err="1"/>
              <a:t>Elding</a:t>
            </a:r>
            <a:r>
              <a:rPr lang="es-ES" dirty="0"/>
              <a:t> en Reikiavik (Islandia). </a:t>
            </a:r>
            <a:r>
              <a:rPr lang="es-ES" dirty="0" err="1"/>
              <a:t>Elding</a:t>
            </a:r>
            <a:r>
              <a:rPr lang="es-ES" dirty="0"/>
              <a:t> es una empresa familiar de avistamiento de ballenas que empezó en el año 2000 y fue una de las primeras de la capital. </a:t>
            </a:r>
            <a:r>
              <a:rPr lang="es-ES" dirty="0" err="1"/>
              <a:t>Rannveig</a:t>
            </a:r>
            <a:r>
              <a:rPr lang="es-ES" dirty="0"/>
              <a:t> también forma parte del consejo de la Asociación Islandesa del Sector Turístico.</a:t>
            </a:r>
            <a:endParaRPr lang="en-IE" dirty="0"/>
          </a:p>
        </p:txBody>
      </p:sp>
      <p:sp>
        <p:nvSpPr>
          <p:cNvPr id="5" name="Text Placeholder 4">
            <a:extLst>
              <a:ext uri="{FF2B5EF4-FFF2-40B4-BE49-F238E27FC236}">
                <a16:creationId xmlns:a16="http://schemas.microsoft.com/office/drawing/2014/main" id="{B102E51C-0B9D-DBBD-3F16-CCB74F53C396}"/>
              </a:ext>
            </a:extLst>
          </p:cNvPr>
          <p:cNvSpPr>
            <a:spLocks noGrp="1"/>
          </p:cNvSpPr>
          <p:nvPr>
            <p:ph type="body" sz="quarter" idx="17"/>
          </p:nvPr>
        </p:nvSpPr>
        <p:spPr>
          <a:xfrm>
            <a:off x="532400" y="1112476"/>
            <a:ext cx="3968348" cy="2289739"/>
          </a:xfrm>
        </p:spPr>
        <p:txBody>
          <a:bodyPr/>
          <a:lstStyle/>
          <a:p>
            <a:pPr>
              <a:lnSpc>
                <a:spcPct val="100000"/>
              </a:lnSpc>
            </a:pPr>
            <a:r>
              <a:rPr lang="en-IE" sz="3600" dirty="0" err="1"/>
              <a:t>Rannveig</a:t>
            </a:r>
            <a:r>
              <a:rPr lang="en-IE" sz="3600" dirty="0"/>
              <a:t> </a:t>
            </a:r>
            <a:r>
              <a:rPr lang="en-IE" sz="3600" dirty="0" err="1"/>
              <a:t>Grétarsdóttir</a:t>
            </a:r>
            <a:r>
              <a:rPr lang="en-IE" sz="3600" dirty="0"/>
              <a:t> </a:t>
            </a:r>
            <a:r>
              <a:rPr lang="en-IE" sz="2400" dirty="0"/>
              <a:t>– </a:t>
            </a:r>
          </a:p>
          <a:p>
            <a:pPr>
              <a:lnSpc>
                <a:spcPct val="100000"/>
              </a:lnSpc>
            </a:pPr>
            <a:r>
              <a:rPr lang="en-US" sz="2400" dirty="0"/>
              <a:t>CEO de </a:t>
            </a:r>
            <a:r>
              <a:rPr lang="en-US" sz="2400" dirty="0" err="1"/>
              <a:t>Elding</a:t>
            </a:r>
            <a:r>
              <a:rPr lang="en-US" sz="2400" dirty="0"/>
              <a:t> en Reykjavík, </a:t>
            </a:r>
            <a:endParaRPr lang="en-IE" sz="2400" dirty="0"/>
          </a:p>
        </p:txBody>
      </p:sp>
      <p:sp>
        <p:nvSpPr>
          <p:cNvPr id="6" name="Text Placeholder 5">
            <a:extLst>
              <a:ext uri="{FF2B5EF4-FFF2-40B4-BE49-F238E27FC236}">
                <a16:creationId xmlns:a16="http://schemas.microsoft.com/office/drawing/2014/main" id="{A7CBA722-BE4D-0349-A58C-9FDA8278881C}"/>
              </a:ext>
            </a:extLst>
          </p:cNvPr>
          <p:cNvSpPr>
            <a:spLocks noGrp="1"/>
          </p:cNvSpPr>
          <p:nvPr>
            <p:ph type="body" sz="quarter" idx="14"/>
          </p:nvPr>
        </p:nvSpPr>
        <p:spPr/>
        <p:txBody>
          <a:bodyPr/>
          <a:lstStyle/>
          <a:p>
            <a:r>
              <a:rPr lang="en-IE" sz="1800" dirty="0"/>
              <a:t>ISLANDIA</a:t>
            </a:r>
          </a:p>
        </p:txBody>
      </p:sp>
      <p:sp>
        <p:nvSpPr>
          <p:cNvPr id="8" name="Slide Number Placeholder 7">
            <a:extLst>
              <a:ext uri="{FF2B5EF4-FFF2-40B4-BE49-F238E27FC236}">
                <a16:creationId xmlns:a16="http://schemas.microsoft.com/office/drawing/2014/main" id="{C43EE597-8827-BB40-4C17-DBC49B84710D}"/>
              </a:ext>
            </a:extLst>
          </p:cNvPr>
          <p:cNvSpPr>
            <a:spLocks noGrp="1"/>
          </p:cNvSpPr>
          <p:nvPr>
            <p:ph type="sldNum" sz="quarter" idx="4"/>
          </p:nvPr>
        </p:nvSpPr>
        <p:spPr/>
        <p:txBody>
          <a:bodyPr/>
          <a:lstStyle/>
          <a:p>
            <a:fld id="{9C527BFA-2C0E-4CEC-B6A5-913A56FEF4B4}" type="slidenum">
              <a:rPr lang="fr-CA" smtClean="0"/>
              <a:pPr/>
              <a:t>18</a:t>
            </a:fld>
            <a:endParaRPr lang="fr-CA" dirty="0"/>
          </a:p>
        </p:txBody>
      </p:sp>
      <p:pic>
        <p:nvPicPr>
          <p:cNvPr id="11" name="Picture Placeholder 10">
            <a:extLst>
              <a:ext uri="{FF2B5EF4-FFF2-40B4-BE49-F238E27FC236}">
                <a16:creationId xmlns:a16="http://schemas.microsoft.com/office/drawing/2014/main" id="{9FDC5CD5-FC46-7D59-0BD0-9BD6CF4231C0}"/>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787"/>
          <a:stretch/>
        </p:blipFill>
        <p:spPr>
          <a:xfrm>
            <a:off x="4258320" y="-164891"/>
            <a:ext cx="3631956" cy="6597414"/>
          </a:xfrm>
        </p:spPr>
      </p:pic>
    </p:spTree>
    <p:extLst>
      <p:ext uri="{BB962C8B-B14F-4D97-AF65-F5344CB8AC3E}">
        <p14:creationId xmlns:p14="http://schemas.microsoft.com/office/powerpoint/2010/main" val="89754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24609-9969-A4CE-3AAA-6AE109850F04}"/>
              </a:ext>
            </a:extLst>
          </p:cNvPr>
          <p:cNvSpPr>
            <a:spLocks noGrp="1"/>
          </p:cNvSpPr>
          <p:nvPr>
            <p:ph type="body" sz="quarter" idx="32"/>
          </p:nvPr>
        </p:nvSpPr>
        <p:spPr>
          <a:xfrm>
            <a:off x="578472" y="1738859"/>
            <a:ext cx="6526988" cy="7862341"/>
          </a:xfrm>
        </p:spPr>
        <p:txBody>
          <a:bodyPr/>
          <a:lstStyle/>
          <a:p>
            <a:r>
              <a:rPr lang="es-ES" b="1" dirty="0"/>
              <a:t>¿Por qué la sostenibilidad y el cambio climático?</a:t>
            </a:r>
          </a:p>
          <a:p>
            <a:r>
              <a:rPr lang="es-ES" dirty="0" err="1"/>
              <a:t>Rannveig</a:t>
            </a:r>
            <a:r>
              <a:rPr lang="es-ES" dirty="0"/>
              <a:t> cree firmemente que hay que conocer muy bien los recursos que se utilizan en la empresa y la mejor manera de gestionarlos. Por eso siempre ha tenido la ambición de hacer que la empresa sea lo más sostenible posible y de liderar la aplicación de medidas para alcanzar los objetivos de sostenibilidad de la empresa. Los recursos naturales que utilizan en su negocio son el océano y las ballenas, y para que la empresa tenga éxito y futuro a largo plazo, es imprescindible que hagan todo lo que esté en su mano para protegerlos. </a:t>
            </a:r>
            <a:r>
              <a:rPr lang="es-ES" dirty="0" err="1"/>
              <a:t>Rannveig</a:t>
            </a:r>
            <a:r>
              <a:rPr lang="es-ES" dirty="0"/>
              <a:t> ha hecho hincapié en aplicar diversas medidas y participar en proyectos de investigación para conseguirlo. Porque cree que los agentes del turismo deben ser conscientes del impacto que sus empresas tienen en el entorno, tanto natural como social, y encontrar formas de limitar los daños y aumentar los efectos positivos.</a:t>
            </a:r>
          </a:p>
          <a:p>
            <a:endParaRPr lang="es-ES" dirty="0"/>
          </a:p>
          <a:p>
            <a:r>
              <a:rPr lang="es-ES" dirty="0" err="1"/>
              <a:t>Elding</a:t>
            </a:r>
            <a:r>
              <a:rPr lang="es-ES" dirty="0"/>
              <a:t> empezó a seguir un programa de certificación de sostenibilidad en 2006 y lo utilizó como dispositivo para crear directrices medioambientales y sostenibles para toda la empresa. Al principio del proceso, </a:t>
            </a:r>
            <a:r>
              <a:rPr lang="es-ES" dirty="0" err="1"/>
              <a:t>Rannveig</a:t>
            </a:r>
            <a:r>
              <a:rPr lang="es-ES" dirty="0"/>
              <a:t> recibió un buen consejo sobre la mejor manera de enfocarlo. "Se trata del viaje, no del destino". No esperes cumplir todas las normas mañana, sino ir paso a paso y tener una idea clara de hacia dónde quieres dirigirte. ¿Dónde quiere estar dentro de 5 o 10 años? </a:t>
            </a:r>
            <a:r>
              <a:rPr lang="es-ES" dirty="0" err="1"/>
              <a:t>Rannveig</a:t>
            </a:r>
            <a:r>
              <a:rPr lang="es-ES" dirty="0"/>
              <a:t> también insiste en la importancia de no dormirse en los laureles y seguir preguntándose cómo se puede mejorar. A lo largo de los años, </a:t>
            </a:r>
            <a:r>
              <a:rPr lang="es-ES" dirty="0" err="1"/>
              <a:t>Elding</a:t>
            </a:r>
            <a:r>
              <a:rPr lang="es-ES" dirty="0"/>
              <a:t>, por ejemplo, ha participado en varias iniciativas para reducir la emisión de carbono y ha implantado prácticas sostenibles a bordo de todos sus barcos.</a:t>
            </a:r>
          </a:p>
          <a:p>
            <a:endParaRPr lang="en-US" dirty="0"/>
          </a:p>
          <a:p>
            <a:r>
              <a:rPr lang="es-ES" b="1" dirty="0"/>
              <a:t>Logros alcanzados hasta ahora</a:t>
            </a:r>
          </a:p>
          <a:p>
            <a:r>
              <a:rPr lang="es-ES" dirty="0" err="1"/>
              <a:t>Elding</a:t>
            </a:r>
            <a:r>
              <a:rPr lang="es-ES" dirty="0"/>
              <a:t> ha recibido numerosos premios medioambientales a lo largo de los años. </a:t>
            </a:r>
            <a:r>
              <a:rPr lang="es-ES" dirty="0" err="1"/>
              <a:t>Rannveig</a:t>
            </a:r>
            <a:r>
              <a:rPr lang="es-ES" dirty="0"/>
              <a:t> afirma que, aunque son un bonito reconocimiento del trabajo que hacen, también la inspiran para seguir haciéndolo mejor. Sin embargo, de lo que está más orgullosa es de cómo han desarrollado sus excursiones de avistamiento de cetáceos a lo largo de los años, de lo apasionados que son sus guías por la educación y de los comentarios positivos que reciben de los clientes sobre la información y la experiencia que adquieren en sus excursiones. Incluso los días en que no se ven ballenas, salen de la excursión con una buena experiencia.</a:t>
            </a:r>
          </a:p>
          <a:p>
            <a:endParaRPr lang="en-US" dirty="0"/>
          </a:p>
          <a:p>
            <a:r>
              <a:rPr lang="en-US" b="1" dirty="0" err="1"/>
              <a:t>Próximos</a:t>
            </a:r>
            <a:r>
              <a:rPr lang="en-US" b="1" dirty="0"/>
              <a:t> </a:t>
            </a:r>
            <a:r>
              <a:rPr lang="en-US" b="1" dirty="0" err="1"/>
              <a:t>pasos</a:t>
            </a:r>
            <a:r>
              <a:rPr lang="en-US" b="1" dirty="0"/>
              <a:t>/</a:t>
            </a:r>
            <a:r>
              <a:rPr lang="en-US" b="1" dirty="0" err="1"/>
              <a:t>Visión</a:t>
            </a:r>
            <a:r>
              <a:rPr lang="en-US" b="1" dirty="0"/>
              <a:t> de </a:t>
            </a:r>
            <a:r>
              <a:rPr lang="en-US" b="1" dirty="0" err="1"/>
              <a:t>futuro</a:t>
            </a:r>
            <a:endParaRPr lang="en-US" b="1" dirty="0"/>
          </a:p>
          <a:p>
            <a:r>
              <a:rPr lang="es-ES" dirty="0" err="1"/>
              <a:t>Rannveig</a:t>
            </a:r>
            <a:r>
              <a:rPr lang="es-ES" dirty="0"/>
              <a:t> cree que es importante que el sector turístico colabore para dar los pasos necesarios hacia un sector turístico más sostenible. Sobre todo en un país como Islandia, que depende tanto de las experiencias basadas en la naturaleza. Es necesario un buen diálogo entre el gobierno, las empresas turísticas y otros agentes del sector para avanzar juntos.</a:t>
            </a:r>
            <a:r>
              <a:rPr lang="en-US" dirty="0"/>
              <a:t> </a:t>
            </a:r>
          </a:p>
          <a:p>
            <a:endParaRPr lang="en-IE" dirty="0"/>
          </a:p>
        </p:txBody>
      </p:sp>
      <p:sp>
        <p:nvSpPr>
          <p:cNvPr id="3" name="Text Placeholder 2">
            <a:extLst>
              <a:ext uri="{FF2B5EF4-FFF2-40B4-BE49-F238E27FC236}">
                <a16:creationId xmlns:a16="http://schemas.microsoft.com/office/drawing/2014/main" id="{D186F14C-9DAD-07F2-C1AD-2FFA0544CA13}"/>
              </a:ext>
            </a:extLst>
          </p:cNvPr>
          <p:cNvSpPr>
            <a:spLocks noGrp="1"/>
          </p:cNvSpPr>
          <p:nvPr>
            <p:ph type="body" sz="quarter" idx="33"/>
          </p:nvPr>
        </p:nvSpPr>
        <p:spPr>
          <a:xfrm>
            <a:off x="534571" y="945398"/>
            <a:ext cx="6570888" cy="793461"/>
          </a:xfrm>
        </p:spPr>
        <p:txBody>
          <a:bodyPr/>
          <a:lstStyle/>
          <a:p>
            <a:r>
              <a:rPr lang="en-IE" sz="1800" dirty="0" err="1"/>
              <a:t>Rannveig</a:t>
            </a:r>
            <a:r>
              <a:rPr lang="en-IE" sz="1800" dirty="0"/>
              <a:t> </a:t>
            </a:r>
            <a:r>
              <a:rPr lang="en-IE" sz="1800" dirty="0" err="1"/>
              <a:t>Grétarsdóttir</a:t>
            </a:r>
            <a:r>
              <a:rPr lang="en-IE" sz="1800" dirty="0"/>
              <a:t> - </a:t>
            </a:r>
            <a:r>
              <a:rPr lang="en-IE" sz="1800" dirty="0" err="1"/>
              <a:t>continuación</a:t>
            </a:r>
            <a:endParaRPr lang="en-IE" sz="1800" dirty="0"/>
          </a:p>
        </p:txBody>
      </p:sp>
      <p:sp>
        <p:nvSpPr>
          <p:cNvPr id="5" name="Slide Number Placeholder 4">
            <a:extLst>
              <a:ext uri="{FF2B5EF4-FFF2-40B4-BE49-F238E27FC236}">
                <a16:creationId xmlns:a16="http://schemas.microsoft.com/office/drawing/2014/main" id="{8C0992FA-029F-7B89-B7DD-16EF0B1702F4}"/>
              </a:ext>
            </a:extLst>
          </p:cNvPr>
          <p:cNvSpPr>
            <a:spLocks noGrp="1"/>
          </p:cNvSpPr>
          <p:nvPr>
            <p:ph type="sldNum" sz="quarter" idx="4"/>
          </p:nvPr>
        </p:nvSpPr>
        <p:spPr/>
        <p:txBody>
          <a:bodyPr/>
          <a:lstStyle/>
          <a:p>
            <a:fld id="{9C527BFA-2C0E-4CEC-B6A5-913A56FEF4B4}" type="slidenum">
              <a:rPr lang="fr-CA" smtClean="0"/>
              <a:pPr/>
              <a:t>19</a:t>
            </a:fld>
            <a:endParaRPr lang="fr-CA" dirty="0"/>
          </a:p>
        </p:txBody>
      </p:sp>
      <p:grpSp>
        <p:nvGrpSpPr>
          <p:cNvPr id="4" name="Group 3">
            <a:extLst>
              <a:ext uri="{FF2B5EF4-FFF2-40B4-BE49-F238E27FC236}">
                <a16:creationId xmlns:a16="http://schemas.microsoft.com/office/drawing/2014/main" id="{D58D17CF-84E4-2CCA-3652-C0B9723DED4A}"/>
              </a:ext>
            </a:extLst>
          </p:cNvPr>
          <p:cNvGrpSpPr/>
          <p:nvPr/>
        </p:nvGrpSpPr>
        <p:grpSpPr>
          <a:xfrm>
            <a:off x="4032928" y="6875958"/>
            <a:ext cx="3005500" cy="2610517"/>
            <a:chOff x="7252897" y="4427673"/>
            <a:chExt cx="3005500" cy="2610517"/>
          </a:xfrm>
        </p:grpSpPr>
        <p:sp>
          <p:nvSpPr>
            <p:cNvPr id="6" name="TextBox 5">
              <a:extLst>
                <a:ext uri="{FF2B5EF4-FFF2-40B4-BE49-F238E27FC236}">
                  <a16:creationId xmlns:a16="http://schemas.microsoft.com/office/drawing/2014/main" id="{0F1A3D0D-97CA-3531-B32B-416D8D38D283}"/>
                </a:ext>
              </a:extLst>
            </p:cNvPr>
            <p:cNvSpPr txBox="1"/>
            <p:nvPr/>
          </p:nvSpPr>
          <p:spPr>
            <a:xfrm>
              <a:off x="7338264" y="5218472"/>
              <a:ext cx="2920133" cy="16004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Elding’s Sustainability Timeline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YouTube - Elding’s sustainability policies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 -</a:t>
              </a:r>
              <a:r>
                <a:rPr lang="en-GB" sz="1400" u="sng"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Elding Whale Watching</a:t>
              </a: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TikTok</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8" name="Rounded Rectangle 45">
              <a:extLst>
                <a:ext uri="{FF2B5EF4-FFF2-40B4-BE49-F238E27FC236}">
                  <a16:creationId xmlns:a16="http://schemas.microsoft.com/office/drawing/2014/main" id="{43A7CA60-A755-18F0-1672-9B0D87097820}"/>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1F272-E599-0ECF-DE34-862045ED8AE9}"/>
                </a:ext>
              </a:extLst>
            </p:cNvPr>
            <p:cNvSpPr txBox="1"/>
            <p:nvPr/>
          </p:nvSpPr>
          <p:spPr>
            <a:xfrm>
              <a:off x="7375794" y="4523447"/>
              <a:ext cx="2337968" cy="369332"/>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0" name="Rectangle 9">
              <a:extLst>
                <a:ext uri="{FF2B5EF4-FFF2-40B4-BE49-F238E27FC236}">
                  <a16:creationId xmlns:a16="http://schemas.microsoft.com/office/drawing/2014/main" id="{055080A0-A603-E527-C20E-DC67379788D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9DCC5102-FD28-703B-2BD6-808E21E733B7}"/>
                </a:ext>
              </a:extLst>
            </p:cNvPr>
            <p:cNvGrpSpPr/>
            <p:nvPr/>
          </p:nvGrpSpPr>
          <p:grpSpPr>
            <a:xfrm>
              <a:off x="9480073" y="4427673"/>
              <a:ext cx="555180" cy="555173"/>
              <a:chOff x="10387608" y="788458"/>
              <a:chExt cx="896094" cy="896083"/>
            </a:xfrm>
            <a:solidFill>
              <a:srgbClr val="C5198A"/>
            </a:solidFill>
          </p:grpSpPr>
          <p:grpSp>
            <p:nvGrpSpPr>
              <p:cNvPr id="12" name="Graphic 2">
                <a:extLst>
                  <a:ext uri="{FF2B5EF4-FFF2-40B4-BE49-F238E27FC236}">
                    <a16:creationId xmlns:a16="http://schemas.microsoft.com/office/drawing/2014/main" id="{0D722AF2-4265-3CBB-088E-348CD9CA4297}"/>
                  </a:ext>
                </a:extLst>
              </p:cNvPr>
              <p:cNvGrpSpPr/>
              <p:nvPr/>
            </p:nvGrpSpPr>
            <p:grpSpPr>
              <a:xfrm>
                <a:off x="10647765" y="1164229"/>
                <a:ext cx="375781" cy="505860"/>
                <a:chOff x="10647765" y="1164229"/>
                <a:chExt cx="375781" cy="505860"/>
              </a:xfrm>
              <a:grpFill/>
            </p:grpSpPr>
            <p:sp>
              <p:nvSpPr>
                <p:cNvPr id="18" name="Freeform 55">
                  <a:extLst>
                    <a:ext uri="{FF2B5EF4-FFF2-40B4-BE49-F238E27FC236}">
                      <a16:creationId xmlns:a16="http://schemas.microsoft.com/office/drawing/2014/main" id="{EF11B828-33CE-3247-E229-234AFD65BA93}"/>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6">
                  <a:extLst>
                    <a:ext uri="{FF2B5EF4-FFF2-40B4-BE49-F238E27FC236}">
                      <a16:creationId xmlns:a16="http://schemas.microsoft.com/office/drawing/2014/main" id="{DB1CF1F0-1B67-5A26-B14E-3485B23C3536}"/>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1184B7-13C6-9ECB-B709-CD24D4291FD2}"/>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3" name="Graphic 2">
                <a:extLst>
                  <a:ext uri="{FF2B5EF4-FFF2-40B4-BE49-F238E27FC236}">
                    <a16:creationId xmlns:a16="http://schemas.microsoft.com/office/drawing/2014/main" id="{50F98DB4-80F1-27C5-73F0-0890D1C17F93}"/>
                  </a:ext>
                </a:extLst>
              </p:cNvPr>
              <p:cNvGrpSpPr/>
              <p:nvPr/>
            </p:nvGrpSpPr>
            <p:grpSpPr>
              <a:xfrm>
                <a:off x="10387608" y="788458"/>
                <a:ext cx="896094" cy="896083"/>
                <a:chOff x="10387608" y="788458"/>
                <a:chExt cx="896094" cy="896083"/>
              </a:xfrm>
              <a:grpFill/>
            </p:grpSpPr>
            <p:sp>
              <p:nvSpPr>
                <p:cNvPr id="14" name="Freeform 51">
                  <a:extLst>
                    <a:ext uri="{FF2B5EF4-FFF2-40B4-BE49-F238E27FC236}">
                      <a16:creationId xmlns:a16="http://schemas.microsoft.com/office/drawing/2014/main" id="{DC8EFE0B-03F8-3204-3B12-F995106A7D3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2">
                  <a:extLst>
                    <a:ext uri="{FF2B5EF4-FFF2-40B4-BE49-F238E27FC236}">
                      <a16:creationId xmlns:a16="http://schemas.microsoft.com/office/drawing/2014/main" id="{B44180C1-968C-6BF1-93FB-454012D63A2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3">
                  <a:extLst>
                    <a:ext uri="{FF2B5EF4-FFF2-40B4-BE49-F238E27FC236}">
                      <a16:creationId xmlns:a16="http://schemas.microsoft.com/office/drawing/2014/main" id="{AA25D5E4-1D6B-2376-128D-A6F8BA856F04}"/>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4">
                  <a:extLst>
                    <a:ext uri="{FF2B5EF4-FFF2-40B4-BE49-F238E27FC236}">
                      <a16:creationId xmlns:a16="http://schemas.microsoft.com/office/drawing/2014/main" id="{EEA674B9-E9E6-0A5A-84F9-B4C110F5DD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2" name="Picture 21">
            <a:extLst>
              <a:ext uri="{FF2B5EF4-FFF2-40B4-BE49-F238E27FC236}">
                <a16:creationId xmlns:a16="http://schemas.microsoft.com/office/drawing/2014/main" id="{F5814828-3CD8-6877-A70B-6E3E6EB6219B}"/>
              </a:ext>
            </a:extLst>
          </p:cNvPr>
          <p:cNvPicPr>
            <a:picLocks noChangeAspect="1"/>
          </p:cNvPicPr>
          <p:nvPr/>
        </p:nvPicPr>
        <p:blipFill rotWithShape="1">
          <a:blip r:embed="rId8" cstate="print"/>
          <a:srcRect l="3649"/>
          <a:stretch/>
        </p:blipFill>
        <p:spPr>
          <a:xfrm>
            <a:off x="3992416" y="4334884"/>
            <a:ext cx="3227366" cy="2527029"/>
          </a:xfrm>
          <a:prstGeom prst="rect">
            <a:avLst/>
          </a:prstGeom>
        </p:spPr>
      </p:pic>
      <p:pic>
        <p:nvPicPr>
          <p:cNvPr id="23" name="Picture 22">
            <a:extLst>
              <a:ext uri="{FF2B5EF4-FFF2-40B4-BE49-F238E27FC236}">
                <a16:creationId xmlns:a16="http://schemas.microsoft.com/office/drawing/2014/main" id="{67C6AE65-588B-FC08-6443-3D3FD33D7D1F}"/>
              </a:ext>
            </a:extLst>
          </p:cNvPr>
          <p:cNvPicPr>
            <a:picLocks noChangeAspect="1"/>
          </p:cNvPicPr>
          <p:nvPr/>
        </p:nvPicPr>
        <p:blipFill>
          <a:blip r:embed="rId9" cstate="print"/>
          <a:stretch>
            <a:fillRect/>
          </a:stretch>
        </p:blipFill>
        <p:spPr>
          <a:xfrm>
            <a:off x="6673692" y="4069961"/>
            <a:ext cx="787440" cy="539778"/>
          </a:xfrm>
          <a:prstGeom prst="rect">
            <a:avLst/>
          </a:prstGeom>
        </p:spPr>
      </p:pic>
    </p:spTree>
    <p:extLst>
      <p:ext uri="{BB962C8B-B14F-4D97-AF65-F5344CB8AC3E}">
        <p14:creationId xmlns:p14="http://schemas.microsoft.com/office/powerpoint/2010/main" val="189122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a:xfrm>
            <a:off x="2536367" y="2480653"/>
            <a:ext cx="648000" cy="348400"/>
          </a:xfrm>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a:xfrm>
            <a:off x="3237496" y="2477017"/>
            <a:ext cx="3544003" cy="348400"/>
          </a:xfrm>
        </p:spPr>
        <p:txBody>
          <a:bodyPr/>
          <a:lstStyle/>
          <a:p>
            <a:r>
              <a:rPr lang="en-US" dirty="0" err="1"/>
              <a:t>Introducción</a:t>
            </a:r>
            <a:endParaRPr lang="en-US" dirty="0"/>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a:xfrm>
            <a:off x="2536367" y="2955895"/>
            <a:ext cx="648000" cy="348400"/>
          </a:xfrm>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a:xfrm>
            <a:off x="3237497" y="2978807"/>
            <a:ext cx="3544003" cy="349200"/>
          </a:xfrm>
        </p:spPr>
        <p:txBody>
          <a:bodyPr/>
          <a:lstStyle/>
          <a:p>
            <a:r>
              <a:rPr lang="en-US" dirty="0" err="1"/>
              <a:t>Sobre</a:t>
            </a:r>
            <a:r>
              <a:rPr lang="en-US" dirty="0"/>
              <a:t> </a:t>
            </a:r>
            <a:r>
              <a:rPr lang="en-US" dirty="0" err="1"/>
              <a:t>este</a:t>
            </a:r>
            <a:r>
              <a:rPr lang="en-US" dirty="0"/>
              <a:t> </a:t>
            </a:r>
            <a:r>
              <a:rPr lang="en-US" dirty="0" err="1"/>
              <a:t>Compendio</a:t>
            </a:r>
            <a:endParaRPr lang="en-US" dirty="0"/>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a:xfrm>
            <a:off x="2536367" y="3457029"/>
            <a:ext cx="648000" cy="348400"/>
          </a:xfrm>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a:xfrm>
            <a:off x="3239323" y="3457029"/>
            <a:ext cx="3544003" cy="348400"/>
          </a:xfrm>
        </p:spPr>
        <p:txBody>
          <a:bodyPr/>
          <a:lstStyle/>
          <a:p>
            <a:r>
              <a:rPr lang="en-US" dirty="0" err="1"/>
              <a:t>Casos</a:t>
            </a:r>
            <a:r>
              <a:rPr lang="en-US" dirty="0"/>
              <a:t> de </a:t>
            </a:r>
            <a:r>
              <a:rPr lang="en-US" dirty="0" err="1"/>
              <a:t>Estudio</a:t>
            </a:r>
            <a:endParaRPr lang="en-US" dirty="0"/>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a:xfrm>
            <a:off x="2536367" y="3957984"/>
            <a:ext cx="648000" cy="348400"/>
          </a:xfrm>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a:xfrm>
            <a:off x="3239323" y="3957984"/>
            <a:ext cx="3544003" cy="348400"/>
          </a:xfrm>
        </p:spPr>
        <p:txBody>
          <a:bodyPr/>
          <a:lstStyle/>
          <a:p>
            <a:r>
              <a:rPr lang="en-US" dirty="0" err="1"/>
              <a:t>Conclusión</a:t>
            </a:r>
            <a:r>
              <a:rPr lang="en-US" dirty="0"/>
              <a:t> </a:t>
            </a:r>
          </a:p>
        </p:txBody>
      </p:sp>
      <p:sp>
        <p:nvSpPr>
          <p:cNvPr id="14" name="Text Placeholder 8">
            <a:extLst>
              <a:ext uri="{FF2B5EF4-FFF2-40B4-BE49-F238E27FC236}">
                <a16:creationId xmlns:a16="http://schemas.microsoft.com/office/drawing/2014/main" id="{7E966CB1-790C-BCCD-0D6C-385A92494775}"/>
              </a:ext>
            </a:extLst>
          </p:cNvPr>
          <p:cNvSpPr txBox="1">
            <a:spLocks/>
          </p:cNvSpPr>
          <p:nvPr/>
        </p:nvSpPr>
        <p:spPr>
          <a:xfrm>
            <a:off x="3630183" y="5687688"/>
            <a:ext cx="3257392" cy="1845861"/>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s-ES" sz="2000" i="1" dirty="0">
                <a:solidFill>
                  <a:srgbClr val="000D41"/>
                </a:solidFill>
                <a:latin typeface="UniversLTStd-Bold"/>
              </a:rPr>
              <a:t>La educación es el arma más poderosa para cambiar el mundo.</a:t>
            </a:r>
            <a:endParaRPr lang="en-US" sz="2000" dirty="0">
              <a:solidFill>
                <a:srgbClr val="000D41"/>
              </a:solidFill>
            </a:endParaRPr>
          </a:p>
        </p:txBody>
      </p:sp>
      <p:sp>
        <p:nvSpPr>
          <p:cNvPr id="15" name="Text Placeholder 15">
            <a:extLst>
              <a:ext uri="{FF2B5EF4-FFF2-40B4-BE49-F238E27FC236}">
                <a16:creationId xmlns:a16="http://schemas.microsoft.com/office/drawing/2014/main" id="{C56B01F5-67DE-320D-573F-4FBF4F28FE81}"/>
              </a:ext>
            </a:extLst>
          </p:cNvPr>
          <p:cNvSpPr txBox="1">
            <a:spLocks/>
          </p:cNvSpPr>
          <p:nvPr/>
        </p:nvSpPr>
        <p:spPr>
          <a:xfrm>
            <a:off x="5154629" y="7342040"/>
            <a:ext cx="3257392" cy="522755"/>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solidFill>
                  <a:srgbClr val="F15B2A"/>
                </a:solidFill>
              </a:rPr>
              <a:t>Nelson Mandela</a:t>
            </a:r>
          </a:p>
          <a:p>
            <a:endParaRPr lang="en-US" dirty="0">
              <a:solidFill>
                <a:srgbClr val="000D41"/>
              </a:solidFill>
            </a:endParaRPr>
          </a:p>
        </p:txBody>
      </p:sp>
      <p:grpSp>
        <p:nvGrpSpPr>
          <p:cNvPr id="16" name="Group 15">
            <a:extLst>
              <a:ext uri="{FF2B5EF4-FFF2-40B4-BE49-F238E27FC236}">
                <a16:creationId xmlns:a16="http://schemas.microsoft.com/office/drawing/2014/main" id="{BCA1790F-5C41-6B8E-7D9E-623812756070}"/>
              </a:ext>
            </a:extLst>
          </p:cNvPr>
          <p:cNvGrpSpPr/>
          <p:nvPr/>
        </p:nvGrpSpPr>
        <p:grpSpPr>
          <a:xfrm>
            <a:off x="2536367" y="5393380"/>
            <a:ext cx="1242097" cy="904267"/>
            <a:chOff x="3400450" y="986392"/>
            <a:chExt cx="1487826" cy="1083162"/>
          </a:xfrm>
          <a:solidFill>
            <a:srgbClr val="F15B2A"/>
          </a:solidFill>
        </p:grpSpPr>
        <p:sp>
          <p:nvSpPr>
            <p:cNvPr id="17" name="Freeform 29">
              <a:extLst>
                <a:ext uri="{FF2B5EF4-FFF2-40B4-BE49-F238E27FC236}">
                  <a16:creationId xmlns:a16="http://schemas.microsoft.com/office/drawing/2014/main" id="{4EA51AE7-F09E-1FE2-5BDF-5A94A8B45D3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18" name="Freeform 30">
              <a:extLst>
                <a:ext uri="{FF2B5EF4-FFF2-40B4-BE49-F238E27FC236}">
                  <a16:creationId xmlns:a16="http://schemas.microsoft.com/office/drawing/2014/main" id="{5DED2C94-BE5E-F50E-880A-52EAD5AEBB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chemeClr val="tx1"/>
            </a:solidFill>
            <a:ln w="8971" cap="flat">
              <a:noFill/>
              <a:prstDash val="solid"/>
              <a:miter/>
            </a:ln>
          </p:spPr>
          <p:txBody>
            <a:bodyPr rtlCol="0" anchor="ctr"/>
            <a:lstStyle/>
            <a:p>
              <a:endParaRPr lang="en-US" dirty="0"/>
            </a:p>
          </p:txBody>
        </p:sp>
      </p:grpSp>
      <p:pic>
        <p:nvPicPr>
          <p:cNvPr id="12" name="Picture 11" descr="A black and white circle with a person in it&#10;&#10;Description automatically generated">
            <a:extLst>
              <a:ext uri="{FF2B5EF4-FFF2-40B4-BE49-F238E27FC236}">
                <a16:creationId xmlns:a16="http://schemas.microsoft.com/office/drawing/2014/main" id="{381B7CBE-D55D-3E51-C281-44B6AC78134D}"/>
              </a:ext>
            </a:extLst>
          </p:cNvPr>
          <p:cNvPicPr>
            <a:picLocks noChangeAspect="1"/>
          </p:cNvPicPr>
          <p:nvPr/>
        </p:nvPicPr>
        <p:blipFill>
          <a:blip r:embed="rId2"/>
          <a:stretch>
            <a:fillRect/>
          </a:stretch>
        </p:blipFill>
        <p:spPr>
          <a:xfrm>
            <a:off x="3037839" y="9222877"/>
            <a:ext cx="431157" cy="393847"/>
          </a:xfrm>
          <a:prstGeom prst="rect">
            <a:avLst/>
          </a:prstGeom>
        </p:spPr>
      </p:pic>
      <p:sp>
        <p:nvSpPr>
          <p:cNvPr id="13" name="TextBox 2">
            <a:extLst>
              <a:ext uri="{FF2B5EF4-FFF2-40B4-BE49-F238E27FC236}">
                <a16:creationId xmlns:a16="http://schemas.microsoft.com/office/drawing/2014/main" id="{B369142B-93AF-6DDA-2FE6-95D2B0A0E26E}"/>
              </a:ext>
            </a:extLst>
          </p:cNvPr>
          <p:cNvSpPr txBox="1"/>
          <p:nvPr/>
        </p:nvSpPr>
        <p:spPr>
          <a:xfrm>
            <a:off x="4169053" y="9158908"/>
            <a:ext cx="289895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809876"/>
            <a:ext cx="6526988" cy="2583225"/>
          </a:xfrm>
        </p:spPr>
        <p:txBody>
          <a:bodyPr/>
          <a:lstStyle/>
          <a:p>
            <a:r>
              <a:rPr lang="es-ES" sz="1200" dirty="0"/>
              <a:t>Susana también es profesora en universidades de varios países y gestora de proyectos de desarrollo y ejecución de proyectos públicos y privados de turismo sostenible. También actúa como formadora, conferenciante y consultora especializada en turismo sostenible, ecoturismo y cambio climático.</a:t>
            </a:r>
          </a:p>
          <a:p>
            <a:endParaRPr lang="en-IE" sz="1200" dirty="0"/>
          </a:p>
          <a:p>
            <a:r>
              <a:rPr lang="en-US" sz="1200" b="1" dirty="0"/>
              <a:t>¿</a:t>
            </a:r>
            <a:r>
              <a:rPr lang="en-US" sz="1200" b="1" dirty="0" err="1"/>
              <a:t>Por</a:t>
            </a:r>
            <a:r>
              <a:rPr lang="en-US" sz="1200" b="1" dirty="0"/>
              <a:t> </a:t>
            </a:r>
            <a:r>
              <a:rPr lang="en-US" sz="1200" b="1" dirty="0" err="1"/>
              <a:t>qué</a:t>
            </a:r>
            <a:r>
              <a:rPr lang="en-US" sz="1200" b="1" dirty="0"/>
              <a:t> </a:t>
            </a:r>
            <a:r>
              <a:rPr lang="en-US" sz="1200" b="1" dirty="0" err="1"/>
              <a:t>turismo</a:t>
            </a:r>
            <a:r>
              <a:rPr lang="en-US" sz="1200" b="1" dirty="0"/>
              <a:t>?</a:t>
            </a:r>
          </a:p>
          <a:p>
            <a:r>
              <a:rPr lang="es-ES" sz="1200" dirty="0"/>
              <a:t>Siempre me había interesado el mundo de los viajes, pero cuando realmente me involucré fue cuando decidí hacer de mi pasión por los viajes </a:t>
            </a:r>
          </a:p>
          <a:p>
            <a:r>
              <a:rPr lang="es-ES" sz="1200" dirty="0"/>
              <a:t>mi futuro profesional, motivada por una situación económica adversa y mi intención de asumir el compromiso de promover un turismo más responsable.</a:t>
            </a:r>
          </a:p>
          <a:p>
            <a:r>
              <a:rPr lang="es-ES" sz="1200" dirty="0"/>
              <a:t>Afortunadamente, cada vez encuentro más compañeras que desempeñan papeles importantes en el sector turístico. Quizá la presencia de la mujer en el ámbito del turismo sostenible sea más igualitaria, precisamente por los principios de igualdad que se defienden con él, pero debemos seguir luchando para que las mujeres participen activamente en el desarrollo turístico de forma igualitaria y justa.</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410259"/>
            <a:ext cx="6526988" cy="1064757"/>
          </a:xfrm>
        </p:spPr>
        <p:txBody>
          <a:bodyPr/>
          <a:lstStyle/>
          <a:p>
            <a:r>
              <a:rPr lang="en-US" b="1" u="sng" dirty="0" err="1"/>
              <a:t>Breve</a:t>
            </a:r>
            <a:r>
              <a:rPr lang="en-US" b="1" u="sng" dirty="0"/>
              <a:t> </a:t>
            </a:r>
            <a:r>
              <a:rPr lang="en-US" b="1" u="sng" dirty="0" err="1"/>
              <a:t>presentación</a:t>
            </a:r>
            <a:endParaRPr lang="en-US" b="1" u="sng" dirty="0"/>
          </a:p>
          <a:p>
            <a:r>
              <a:rPr lang="en-US" dirty="0" err="1"/>
              <a:t>Fundadora</a:t>
            </a:r>
            <a:r>
              <a:rPr lang="en-US" dirty="0"/>
              <a:t> y </a:t>
            </a:r>
            <a:r>
              <a:rPr lang="en-US" dirty="0" err="1"/>
              <a:t>directora</a:t>
            </a:r>
            <a:r>
              <a:rPr lang="en-US" dirty="0"/>
              <a:t> de </a:t>
            </a:r>
            <a:r>
              <a:rPr lang="en-US" dirty="0" err="1"/>
              <a:t>varias</a:t>
            </a:r>
            <a:r>
              <a:rPr lang="en-US" dirty="0"/>
              <a:t> </a:t>
            </a:r>
            <a:r>
              <a:rPr lang="en-US" dirty="0" err="1"/>
              <a:t>iniciativas</a:t>
            </a:r>
            <a:r>
              <a:rPr lang="en-US" dirty="0"/>
              <a:t> de </a:t>
            </a:r>
            <a:r>
              <a:rPr lang="en-US" dirty="0" err="1"/>
              <a:t>turismo</a:t>
            </a:r>
            <a:r>
              <a:rPr lang="en-US" dirty="0"/>
              <a:t> </a:t>
            </a:r>
            <a:r>
              <a:rPr lang="en-US" dirty="0" err="1"/>
              <a:t>sostenible</a:t>
            </a:r>
            <a:r>
              <a:rPr lang="en-US" dirty="0"/>
              <a:t>, </a:t>
            </a:r>
            <a:r>
              <a:rPr lang="en-US" dirty="0" err="1"/>
              <a:t>tanto</a:t>
            </a:r>
            <a:r>
              <a:rPr lang="en-US" dirty="0"/>
              <a:t> </a:t>
            </a:r>
            <a:r>
              <a:rPr lang="en-US" dirty="0" err="1"/>
              <a:t>corporativas</a:t>
            </a:r>
            <a:r>
              <a:rPr lang="en-US" dirty="0"/>
              <a:t> </a:t>
            </a:r>
            <a:r>
              <a:rPr lang="en-US" dirty="0" err="1"/>
              <a:t>como</a:t>
            </a:r>
            <a:r>
              <a:rPr lang="en-US" dirty="0"/>
              <a:t> sin </a:t>
            </a:r>
            <a:r>
              <a:rPr lang="en-US" dirty="0" err="1"/>
              <a:t>ánimo</a:t>
            </a:r>
            <a:r>
              <a:rPr lang="en-US" dirty="0"/>
              <a:t> de </a:t>
            </a:r>
            <a:r>
              <a:rPr lang="en-US" dirty="0" err="1"/>
              <a:t>lucro</a:t>
            </a:r>
            <a:r>
              <a:rPr lang="en-US" dirty="0"/>
              <a:t>, </a:t>
            </a:r>
            <a:r>
              <a:rPr lang="en-US" dirty="0" err="1"/>
              <a:t>como</a:t>
            </a:r>
            <a:r>
              <a:rPr lang="en-US" dirty="0"/>
              <a:t> Genuine Spain, </a:t>
            </a:r>
            <a:r>
              <a:rPr lang="en-US" dirty="0" err="1"/>
              <a:t>Agrotravel</a:t>
            </a:r>
            <a:r>
              <a:rPr lang="en-US" dirty="0"/>
              <a:t> </a:t>
            </a:r>
            <a:r>
              <a:rPr lang="en-US" dirty="0" err="1"/>
              <a:t>Turismo</a:t>
            </a:r>
            <a:r>
              <a:rPr lang="en-US" dirty="0"/>
              <a:t> </a:t>
            </a:r>
            <a:r>
              <a:rPr lang="en-US" dirty="0" err="1"/>
              <a:t>Responsable</a:t>
            </a:r>
            <a:r>
              <a:rPr lang="en-US" dirty="0"/>
              <a:t>, </a:t>
            </a:r>
            <a:r>
              <a:rPr lang="es-ES" dirty="0"/>
              <a:t>Replantear el Turismo de forma Sostenible</a:t>
            </a:r>
            <a:r>
              <a:rPr lang="en-US" dirty="0"/>
              <a:t>. Es ex-</a:t>
            </a:r>
            <a:r>
              <a:rPr lang="en-US" dirty="0" err="1"/>
              <a:t>miembro</a:t>
            </a:r>
            <a:r>
              <a:rPr lang="en-US" dirty="0"/>
              <a:t> de la junta </a:t>
            </a:r>
            <a:r>
              <a:rPr lang="en-US" dirty="0" err="1"/>
              <a:t>directiva</a:t>
            </a:r>
            <a:r>
              <a:rPr lang="en-US" dirty="0"/>
              <a:t> de </a:t>
            </a:r>
            <a:r>
              <a:rPr lang="en-US" dirty="0" err="1"/>
              <a:t>organizaciones</a:t>
            </a:r>
            <a:r>
              <a:rPr lang="en-US" dirty="0"/>
              <a:t> </a:t>
            </a:r>
            <a:r>
              <a:rPr lang="en-US" dirty="0" err="1"/>
              <a:t>internacionales</a:t>
            </a:r>
            <a:r>
              <a:rPr lang="en-US" dirty="0"/>
              <a:t> de </a:t>
            </a:r>
            <a:r>
              <a:rPr lang="en-US" dirty="0" err="1"/>
              <a:t>turismo</a:t>
            </a:r>
            <a:r>
              <a:rPr lang="en-US" dirty="0"/>
              <a:t> </a:t>
            </a:r>
            <a:r>
              <a:rPr lang="en-US" dirty="0" err="1"/>
              <a:t>sostenible</a:t>
            </a:r>
            <a:r>
              <a:rPr lang="en-US" dirty="0"/>
              <a:t> </a:t>
            </a:r>
            <a:r>
              <a:rPr lang="en-US" dirty="0" err="1"/>
              <a:t>como</a:t>
            </a:r>
            <a:r>
              <a:rPr lang="en-US" dirty="0"/>
              <a:t> Global Sustainable Tourism Council (gstcouncil.org) y Foundation for European Sustainable Tourism (festfoundation.eu).</a:t>
            </a:r>
            <a:endParaRPr lang="en-IE"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Susana Conde </a:t>
            </a:r>
            <a:r>
              <a:rPr lang="en-IE" sz="2400" dirty="0"/>
              <a:t>– </a:t>
            </a:r>
          </a:p>
          <a:p>
            <a:pPr>
              <a:lnSpc>
                <a:spcPct val="100000"/>
              </a:lnSpc>
            </a:pPr>
            <a:r>
              <a:rPr lang="es-ES" sz="2400" dirty="0"/>
              <a:t>CEO y Fundador de </a:t>
            </a:r>
            <a:r>
              <a:rPr lang="es-ES" sz="2400" dirty="0" err="1"/>
              <a:t>Agrotravel</a:t>
            </a:r>
            <a:r>
              <a:rPr lang="es-ES" sz="2400" dirty="0"/>
              <a:t> Turismo </a:t>
            </a:r>
            <a:r>
              <a:rPr lang="es-ES" sz="2400" dirty="0" err="1"/>
              <a:t>Responsible</a:t>
            </a:r>
            <a:r>
              <a:rPr lang="es-ES" sz="2400" dirty="0"/>
              <a:t> y </a:t>
            </a:r>
            <a:r>
              <a:rPr lang="es-ES" sz="2400" dirty="0" err="1"/>
              <a:t>GenuienSpain</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ESPAÑA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257" t="-782" r="34198" b="662"/>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206470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sostenibilidad</a:t>
            </a:r>
            <a:r>
              <a:rPr lang="en-US" sz="1200" b="1" dirty="0"/>
              <a:t>?</a:t>
            </a:r>
          </a:p>
          <a:p>
            <a:r>
              <a:rPr lang="es-ES" sz="1200" dirty="0"/>
              <a:t>Para mí, significa realmente hacer del turismo una herramienta fantástica para mejorar nuestras vidas y la del Planeta. Cuando detecto estas posibilidades con proyectos de turismo sostenible, la satisfacción por nuestro trabajo es inmensa; estamos ayudando, a través del turismo, a crear un mundo mejor. En todos los ámbitos de mi vida, tanto profesional como personal, intento llevar una vida en coherencia con lo que promuevo en mi actividad en turismo sostenible. Me apasionan los destinos con identidad y donde existe un gran patrimonio cultural y natural bien conservado, especialmente los lugares donde se puede disfrutar de un patrimonio inmaterial único; lenguas, tradiciones, folclore, costumbres y gastronomía. Todos los destinos que además de ofrecer otros atractivos me permitan disfrutar de estas experiencias son mi pasión. También me apasiona la riqueza natural y la biodiversidad del planeta y los destinos más biodiversos y mejor conservados, como España, líder mundial en Reservas de la Biosfera en Europa.</a:t>
            </a:r>
          </a:p>
          <a:p>
            <a:endParaRPr lang="en-US" sz="1200" dirty="0"/>
          </a:p>
          <a:p>
            <a:r>
              <a:rPr lang="en-US" sz="1200" b="1" dirty="0" err="1"/>
              <a:t>Logros</a:t>
            </a:r>
            <a:r>
              <a:rPr lang="en-US" sz="1200" b="1" dirty="0"/>
              <a:t> </a:t>
            </a:r>
            <a:r>
              <a:rPr lang="en-US" sz="1200" b="1" dirty="0" err="1"/>
              <a:t>alcanzados</a:t>
            </a:r>
            <a:r>
              <a:rPr lang="en-US" sz="1200" b="1" dirty="0"/>
              <a:t> </a:t>
            </a:r>
            <a:r>
              <a:rPr lang="en-US" sz="1200" b="1" dirty="0" err="1"/>
              <a:t>hasta</a:t>
            </a:r>
            <a:r>
              <a:rPr lang="en-US" sz="1200" b="1" dirty="0"/>
              <a:t> </a:t>
            </a:r>
            <a:r>
              <a:rPr lang="en-US" sz="1200" b="1" dirty="0" err="1"/>
              <a:t>ahora</a:t>
            </a:r>
            <a:endParaRPr lang="en-US" sz="1200" b="1" dirty="0"/>
          </a:p>
          <a:p>
            <a:r>
              <a:rPr lang="es-ES" sz="1200" dirty="0" err="1"/>
              <a:t>Agrotravel</a:t>
            </a:r>
            <a:r>
              <a:rPr lang="es-ES" sz="1200" dirty="0"/>
              <a:t> Turismo Responsable, es pionera en la promoción y organización de viajes de turismo responsable y sostenible. Es una de las primeras y más importantes agencias de viajes especializadas en turismo sostenible en diferentes países. De hecho, se ha convertido en un referente de esta filosofía de viaje en España. </a:t>
            </a:r>
            <a:r>
              <a:rPr lang="es-ES" sz="1200" dirty="0" err="1"/>
              <a:t>Agrotravel</a:t>
            </a:r>
            <a:r>
              <a:rPr lang="es-ES" sz="1200" dirty="0"/>
              <a:t> Turismo Responsable promueve y sensibiliza para un turismo más responsable y sostenible, y además ofrece propuestas de viajes para más de 50 destinos en todo el mundo, tanto para viajes a lugares rurales como a destinos urbanos, como ecoturismo, viajes de luna de miel, viajes de lujo, viajes de incentivos para empresas verdes o viajes responsables para familias. Además, es una de las pocas agencias que reciben turistas en el País Vasco y otras partes de España para hacer turismo sostenible. Replantear el Turismo de forma Sostenible es un </a:t>
            </a:r>
            <a:r>
              <a:rPr lang="es-ES" sz="1200" dirty="0" err="1"/>
              <a:t>Think</a:t>
            </a:r>
            <a:r>
              <a:rPr lang="es-ES" sz="1200" dirty="0"/>
              <a:t> </a:t>
            </a:r>
            <a:r>
              <a:rPr lang="es-ES" sz="1200" dirty="0" err="1"/>
              <a:t>Tank</a:t>
            </a:r>
            <a:r>
              <a:rPr lang="es-ES" sz="1200" dirty="0"/>
              <a:t> por y para empresas turísticas, destinos turísticos y profesionales del sector que aporta soluciones innovadoras basadas en el turismo sostenible y su medición a través de la inteligencia de negocio. turismo sostenible y su medición a través de la inteligencia de negocio. Con sus servicios específicos promueve el desarrollo turístico sostenible y regenerativo, proporciona medición de impacto, desarrollo de productos sostenibles, análisis de modelos de negocio, marketing y comunicación verde, transformación digital e inteligencia de negocio.</a:t>
            </a:r>
          </a:p>
          <a:p>
            <a:endParaRPr lang="en-US" sz="1200" dirty="0"/>
          </a:p>
          <a:p>
            <a:r>
              <a:rPr lang="en-US" sz="1200" b="1" dirty="0" err="1"/>
              <a:t>Próximos</a:t>
            </a:r>
            <a:r>
              <a:rPr lang="en-US" sz="1200" b="1" dirty="0"/>
              <a:t> </a:t>
            </a:r>
            <a:r>
              <a:rPr lang="en-US" sz="1200" b="1" dirty="0" err="1"/>
              <a:t>pasos</a:t>
            </a:r>
            <a:r>
              <a:rPr lang="en-US" sz="1200" b="1" dirty="0"/>
              <a:t>/</a:t>
            </a:r>
            <a:r>
              <a:rPr lang="en-US" sz="1200" b="1" dirty="0" err="1"/>
              <a:t>Visión</a:t>
            </a:r>
            <a:r>
              <a:rPr lang="en-US" sz="1200" b="1" dirty="0"/>
              <a:t> de </a:t>
            </a:r>
            <a:r>
              <a:rPr lang="en-US" sz="1200" b="1" dirty="0" err="1"/>
              <a:t>futuro</a:t>
            </a:r>
            <a:endParaRPr lang="en-US" sz="1200" b="1" dirty="0"/>
          </a:p>
          <a:p>
            <a:r>
              <a:rPr lang="es-ES" sz="1200" dirty="0"/>
              <a:t>Las mujeres, tanto las del sector como las nuevas profesionales, deben valorar sus propias capacidades y creer en sí mismas. Esto suele ser difícil cuando te encuentras en un entorno más masculino o en el que los hombres ocupan puestos más altos. Desde el propio turismo sostenible, debemos promover este acceso de las mujeres a roles empoderados en el sector, y con este enfoque, debemos trabajar con todas las empresas y organizaciones que promueven un turismo más responsable.</a:t>
            </a:r>
          </a:p>
          <a:p>
            <a:r>
              <a:rPr lang="es-ES" sz="1200" dirty="0"/>
              <a:t>Contribuiremos activamente al desarrollo sostenible apoyando a las mujeres empresarias, líderes comunitarias, emprendedoras y directivas que trabajan en el sector turístico, recordando siempre que la equidad y la inclusión social son aspectos muy importantes de la sostenibilidad.</a:t>
            </a:r>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b="1" dirty="0"/>
              <a:t>Susana Conde - </a:t>
            </a:r>
            <a:r>
              <a:rPr lang="en-IE" b="1" dirty="0" err="1"/>
              <a:t>continuación</a:t>
            </a:r>
            <a:endParaRPr lang="en-IE" b="1" dirty="0"/>
          </a:p>
        </p:txBody>
      </p:sp>
      <p:grpSp>
        <p:nvGrpSpPr>
          <p:cNvPr id="3" name="Group 2">
            <a:extLst>
              <a:ext uri="{FF2B5EF4-FFF2-40B4-BE49-F238E27FC236}">
                <a16:creationId xmlns:a16="http://schemas.microsoft.com/office/drawing/2014/main" id="{9A2ADA59-CBD7-D867-4353-3300C76AF717}"/>
              </a:ext>
            </a:extLst>
          </p:cNvPr>
          <p:cNvGrpSpPr/>
          <p:nvPr/>
        </p:nvGrpSpPr>
        <p:grpSpPr>
          <a:xfrm>
            <a:off x="3899663" y="7175033"/>
            <a:ext cx="3005500" cy="3001770"/>
            <a:chOff x="7252897" y="4427673"/>
            <a:chExt cx="3005500" cy="2610517"/>
          </a:xfrm>
        </p:grpSpPr>
        <p:sp>
          <p:nvSpPr>
            <p:cNvPr id="4" name="TextBox 3">
              <a:extLst>
                <a:ext uri="{FF2B5EF4-FFF2-40B4-BE49-F238E27FC236}">
                  <a16:creationId xmlns:a16="http://schemas.microsoft.com/office/drawing/2014/main" id="{CD071D19-3E7F-1936-0CFC-D60A4FABAB6D}"/>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Genuine Spain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Agrotravel Responsible Tourism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REthink Sustainably </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Forum </a:t>
              </a:r>
              <a:r>
                <a:rPr lang="en-GB" sz="1400" dirty="0" err="1">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TurisTIC</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An Interview with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Travindy</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Ecoavant</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320187D6-74BF-0F65-9C28-6E1A5933B42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8237DC-4F75-8BFB-4BA7-31D7F6E140AC}"/>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A359D0AB-72B6-EF9B-087E-D15907DB58A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7DAEBDD9-225D-809A-197F-8032A3E8DF03}"/>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7DF685C3-66BC-29E4-E127-4301A9A80FE4}"/>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4228B7F9-99AF-6455-E1E3-A6025B00737F}"/>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1BCF748F-1A6B-2D35-C1B3-F8933FFA0D5A}"/>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083B3F30-35D7-395E-463A-206FE2733625}"/>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78AAE694-D08F-5892-E037-DA22AB553A9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CEC2AA44-CFCE-0A32-922A-0DBFA8EE8C4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3972A99-EE2B-5527-EF37-4C0FFD7AC6C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1EA3CF06-F2A9-BC86-9B1F-56DDE0EB7C0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CCE08587-7F5E-61F0-3B4A-A99C5AF7794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6390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493762" y="710555"/>
            <a:ext cx="6570888" cy="1064757"/>
          </a:xfrm>
        </p:spPr>
        <p:txBody>
          <a:bodyPr/>
          <a:lstStyle/>
          <a:p>
            <a:r>
              <a:rPr lang="en-IE" sz="1800" dirty="0"/>
              <a:t>Susana Conde - </a:t>
            </a:r>
            <a:r>
              <a:rPr lang="en-IE" sz="1800" dirty="0" err="1"/>
              <a:t>continuación</a:t>
            </a:r>
            <a:endParaRPr lang="en-IE" sz="1800" dirty="0"/>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a:lstStyle/>
          <a:p>
            <a:r>
              <a:rPr lang="es-ES" dirty="0"/>
              <a:t>En este vídeo, Susana nos habla del aumento de mujeres en puestos de alta dirección en el sector turístico, pero considera que todavía hay que avanzar en la promoción de la mujer en puestos de liderazgo. También menciona su organización Agro-</a:t>
            </a:r>
            <a:r>
              <a:rPr lang="es-ES" dirty="0" err="1"/>
              <a:t>travel</a:t>
            </a:r>
            <a:r>
              <a:rPr lang="es-ES" dirty="0"/>
              <a:t> turismo responsable y la empresa </a:t>
            </a:r>
            <a:r>
              <a:rPr lang="es-ES" dirty="0" err="1"/>
              <a:t>GenuineSpain</a:t>
            </a:r>
            <a:r>
              <a:rPr lang="es-ES" dirty="0"/>
              <a:t> y las acciones sostenibles que están llevando a cabo en la actualidad.</a:t>
            </a:r>
            <a:endParaRPr lang="en-IE" dirty="0"/>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en-IE"/>
          </a:p>
        </p:txBody>
      </p:sp>
      <p:pic>
        <p:nvPicPr>
          <p:cNvPr id="2" name="Online Media 1">
            <a:hlinkClick r:id="" action="ppaction://media"/>
            <a:extLst>
              <a:ext uri="{FF2B5EF4-FFF2-40B4-BE49-F238E27FC236}">
                <a16:creationId xmlns:a16="http://schemas.microsoft.com/office/drawing/2014/main" id="{7ADBAC5A-5D47-4189-0982-B444EFD39942}"/>
              </a:ext>
            </a:extLst>
          </p:cNvPr>
          <p:cNvPicPr>
            <a:picLocks noRot="1" noChangeAspect="1"/>
          </p:cNvPicPr>
          <p:nvPr>
            <a:videoFile r:link="rId1"/>
          </p:nvPr>
        </p:nvPicPr>
        <p:blipFill>
          <a:blip r:embed="rId3" cstate="print"/>
          <a:stretch>
            <a:fillRect/>
          </a:stretch>
        </p:blipFill>
        <p:spPr>
          <a:xfrm>
            <a:off x="1237175" y="6145825"/>
            <a:ext cx="4800753" cy="2958870"/>
          </a:xfrm>
          <a:prstGeom prst="rect">
            <a:avLst/>
          </a:prstGeom>
        </p:spPr>
      </p:pic>
      <p:sp>
        <p:nvSpPr>
          <p:cNvPr id="9" name="TextBox 8">
            <a:extLst>
              <a:ext uri="{FF2B5EF4-FFF2-40B4-BE49-F238E27FC236}">
                <a16:creationId xmlns:a16="http://schemas.microsoft.com/office/drawing/2014/main" id="{FC5478FA-C3FD-B22C-4D5B-C4A38B85450D}"/>
              </a:ext>
            </a:extLst>
          </p:cNvPr>
          <p:cNvSpPr txBox="1"/>
          <p:nvPr/>
        </p:nvSpPr>
        <p:spPr>
          <a:xfrm>
            <a:off x="4046029" y="4902808"/>
            <a:ext cx="3415103" cy="738664"/>
          </a:xfrm>
          <a:prstGeom prst="rect">
            <a:avLst/>
          </a:prstGeom>
          <a:noFill/>
        </p:spPr>
        <p:txBody>
          <a:bodyPr wrap="square">
            <a:spAutoFit/>
          </a:bodyPr>
          <a:lstStyle/>
          <a:p>
            <a:r>
              <a:rPr lang="es-ES" sz="1400" dirty="0" err="1"/>
              <a:t>We</a:t>
            </a:r>
            <a:r>
              <a:rPr lang="es-ES" sz="1400" dirty="0"/>
              <a:t> Lead - Entrevista con Susana Conde (</a:t>
            </a:r>
            <a:r>
              <a:rPr lang="es-ES" sz="1400" dirty="0" err="1"/>
              <a:t>Agrotravel</a:t>
            </a:r>
            <a:r>
              <a:rPr lang="es-ES" sz="1400" dirty="0"/>
              <a:t> Turismo Responsable y </a:t>
            </a:r>
            <a:r>
              <a:rPr lang="es-ES" sz="1400" dirty="0" err="1"/>
              <a:t>GenuienSpain</a:t>
            </a:r>
            <a:r>
              <a:rPr lang="es-ES" sz="1400" dirty="0"/>
              <a:t>) - </a:t>
            </a:r>
            <a:r>
              <a:rPr lang="es-ES" sz="1400" dirty="0" err="1"/>
              <a:t>YouTube</a:t>
            </a:r>
            <a:endParaRPr lang="en-IE" sz="1400" dirty="0"/>
          </a:p>
        </p:txBody>
      </p:sp>
      <p:pic>
        <p:nvPicPr>
          <p:cNvPr id="25" name="Picture 2" descr="Responsible Tourism">
            <a:extLst>
              <a:ext uri="{FF2B5EF4-FFF2-40B4-BE49-F238E27FC236}">
                <a16:creationId xmlns:a16="http://schemas.microsoft.com/office/drawing/2014/main" id="{F1FF7D2C-B30B-2D58-DB80-92C05EEEA9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625" y="3733848"/>
            <a:ext cx="11811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9304CF-3F61-EC89-67B6-878BD6BD50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7829" y="3663482"/>
            <a:ext cx="1676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08650" y="6871530"/>
            <a:ext cx="6526988" cy="3471878"/>
          </a:xfrm>
        </p:spPr>
        <p:txBody>
          <a:bodyPr/>
          <a:lstStyle/>
          <a:p>
            <a:r>
              <a:rPr lang="es-ES" sz="1200" dirty="0"/>
              <a:t>Naiara </a:t>
            </a:r>
            <a:r>
              <a:rPr lang="es-ES" sz="1200" dirty="0" err="1"/>
              <a:t>Malavé</a:t>
            </a:r>
            <a:r>
              <a:rPr lang="es-ES" sz="1200" dirty="0"/>
              <a:t> es comunicadora ambiental y entusiasta del ecoturismo, turismo activo y turismo de naturaleza, y Presidenta de AKTIBA, Asociación de Empresas de Turismo Activo, Aventura y Naturaleza del País Vasco). En los últimos años Naiara ha puesto en marcha nuevos proyectos que ponen en valor el patrimonio marítimo de </a:t>
            </a:r>
            <a:r>
              <a:rPr lang="es-ES" sz="1200" dirty="0" err="1"/>
              <a:t>Gipuzkoa</a:t>
            </a:r>
            <a:r>
              <a:rPr lang="es-ES" sz="1200" dirty="0"/>
              <a:t> con el programa de visitas TERRITORIO ELKANO y desde 2022 un proyecto para la reducción, reutilización y reciclaje de residuos plásticos en ríos y playas como parte de una propuesta de ciencia ciudadana con SURF RIDER en PLASTIC ORIGINS; y en colaboración con </a:t>
            </a:r>
            <a:r>
              <a:rPr lang="es-ES" sz="1200" dirty="0" err="1"/>
              <a:t>SurfRider</a:t>
            </a:r>
            <a:r>
              <a:rPr lang="es-ES" sz="1200" dirty="0"/>
              <a:t> y la Universidad de Barcelona en el proyecto </a:t>
            </a:r>
            <a:r>
              <a:rPr lang="es-ES" sz="1200" dirty="0" err="1"/>
              <a:t>Surfing</a:t>
            </a:r>
            <a:r>
              <a:rPr lang="es-ES" sz="1200" dirty="0"/>
              <a:t> </a:t>
            </a:r>
            <a:r>
              <a:rPr lang="es-ES" sz="1200" dirty="0" err="1"/>
              <a:t>for</a:t>
            </a:r>
            <a:r>
              <a:rPr lang="es-ES" sz="1200" dirty="0"/>
              <a:t> </a:t>
            </a:r>
            <a:r>
              <a:rPr lang="es-ES" sz="1200" dirty="0" err="1"/>
              <a:t>Science</a:t>
            </a:r>
            <a:r>
              <a:rPr lang="es-ES" sz="1200" dirty="0"/>
              <a:t>.</a:t>
            </a:r>
            <a:endParaRPr lang="en-IE" sz="1200" dirty="0"/>
          </a:p>
          <a:p>
            <a:endParaRPr lang="en-US" sz="1200" b="1" dirty="0"/>
          </a:p>
          <a:p>
            <a:endParaRPr lang="en-US" sz="1200" b="1" dirty="0"/>
          </a:p>
          <a:p>
            <a:endParaRPr lang="en-US" sz="1200" b="1" dirty="0"/>
          </a:p>
          <a:p>
            <a:r>
              <a:rPr lang="en-US" sz="1200" b="1" dirty="0"/>
              <a:t>¿Por </a:t>
            </a:r>
            <a:r>
              <a:rPr lang="en-US" sz="1200" b="1" dirty="0" err="1"/>
              <a:t>qué</a:t>
            </a:r>
            <a:r>
              <a:rPr lang="en-US" sz="1200" b="1" dirty="0"/>
              <a:t> turismo?</a:t>
            </a:r>
          </a:p>
          <a:p>
            <a:r>
              <a:rPr lang="es-ES" sz="1200" dirty="0"/>
              <a:t>Nuestra labor desde la creación de </a:t>
            </a:r>
            <a:r>
              <a:rPr lang="es-ES" sz="1200" dirty="0" err="1"/>
              <a:t>Begi</a:t>
            </a:r>
            <a:r>
              <a:rPr lang="es-ES" sz="1200" dirty="0"/>
              <a:t> </a:t>
            </a:r>
            <a:r>
              <a:rPr lang="es-ES" sz="1200" dirty="0" err="1"/>
              <a:t>Bistan</a:t>
            </a:r>
            <a:r>
              <a:rPr lang="es-ES" sz="1200" dirty="0"/>
              <a:t> ha sido difundir y dar a conocer el patrimonio natural y cultural que tenemos en nuestro entorno. Para nosotros, </a:t>
            </a:r>
            <a:r>
              <a:rPr lang="es-ES" sz="1200" dirty="0" err="1"/>
              <a:t>Begi</a:t>
            </a:r>
            <a:r>
              <a:rPr lang="es-ES" sz="1200" dirty="0"/>
              <a:t> </a:t>
            </a:r>
            <a:r>
              <a:rPr lang="es-ES" sz="1200" dirty="0" err="1"/>
              <a:t>Bistan</a:t>
            </a:r>
            <a:r>
              <a:rPr lang="es-ES" sz="1200" dirty="0"/>
              <a:t> es el espíritu de nuestros antepasados, grandes aventureros, navegantes y exploradores. </a:t>
            </a:r>
            <a:r>
              <a:rPr lang="es-ES" sz="1200" dirty="0" err="1"/>
              <a:t>Begi</a:t>
            </a:r>
            <a:r>
              <a:rPr lang="es-ES" sz="1200" dirty="0"/>
              <a:t> </a:t>
            </a:r>
            <a:r>
              <a:rPr lang="es-ES" sz="1200" dirty="0" err="1"/>
              <a:t>Bistan</a:t>
            </a:r>
            <a:r>
              <a:rPr lang="es-ES" sz="1200" dirty="0"/>
              <a:t> es la belleza incomparable de nuestro entorno: lo que está a nuestra vista y aún está por descubrir. </a:t>
            </a:r>
            <a:r>
              <a:rPr lang="es-ES" sz="1200" dirty="0" err="1"/>
              <a:t>Begi</a:t>
            </a:r>
            <a:r>
              <a:rPr lang="es-ES" sz="1200" dirty="0"/>
              <a:t> </a:t>
            </a:r>
            <a:r>
              <a:rPr lang="es-ES" sz="1200" dirty="0" err="1"/>
              <a:t>Bistan</a:t>
            </a:r>
            <a:r>
              <a:rPr lang="es-ES" sz="1200" dirty="0"/>
              <a:t> es libertad, exploración, aventura y orgullo de poder compartir nuestro mundo contigo. Actualmente, el Flysch es muy conocido, pero cuando empezamos hace 23 años, la gente pasaba por este entorno sin saber el valor que tenían estos guijarros tanto a nivel nacional como internacional. Así es como empezamos a valorar los espacios naturales y culturales que tenemos en nuestro entorno, haciéndolos perdurar en el tiempo.</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20524" y="5237137"/>
            <a:ext cx="6526988" cy="1064757"/>
          </a:xfrm>
        </p:spPr>
        <p:txBody>
          <a:bodyPr/>
          <a:lstStyle/>
          <a:p>
            <a:r>
              <a:rPr lang="en-US" b="1" u="sng" dirty="0" err="1"/>
              <a:t>Breve</a:t>
            </a:r>
            <a:r>
              <a:rPr lang="en-US" b="1" u="sng" dirty="0"/>
              <a:t> </a:t>
            </a:r>
            <a:r>
              <a:rPr lang="en-US" b="1" u="sng" dirty="0" err="1"/>
              <a:t>presentación</a:t>
            </a:r>
            <a:endParaRPr lang="en-US" b="1" u="sng" dirty="0"/>
          </a:p>
          <a:p>
            <a:r>
              <a:rPr lang="es-ES" sz="1600" dirty="0"/>
              <a:t>Naiara es una de las </a:t>
            </a:r>
            <a:r>
              <a:rPr lang="es-ES" sz="1600" dirty="0" err="1"/>
              <a:t>co</a:t>
            </a:r>
            <a:r>
              <a:rPr lang="es-ES" sz="1600" dirty="0"/>
              <a:t>-creadoras de </a:t>
            </a:r>
            <a:r>
              <a:rPr lang="es-ES" sz="1600" dirty="0" err="1"/>
              <a:t>Begi</a:t>
            </a:r>
            <a:r>
              <a:rPr lang="es-ES" sz="1600" dirty="0"/>
              <a:t> </a:t>
            </a:r>
            <a:r>
              <a:rPr lang="es-ES" sz="1600" dirty="0" err="1"/>
              <a:t>Bistan</a:t>
            </a:r>
            <a:r>
              <a:rPr lang="es-ES" sz="1600" dirty="0"/>
              <a:t>, una empresa de servicios turísticos que lleva 23 años diseñando y ofreciendo actividades relacionadas con el ecoturismo, la naturaleza y el ocio. Trabajan principalmente en las comarcas de </a:t>
            </a:r>
            <a:r>
              <a:rPr lang="es-ES" sz="1600" dirty="0" err="1"/>
              <a:t>Gipuzkoa</a:t>
            </a:r>
            <a:r>
              <a:rPr lang="es-ES" sz="1600" dirty="0"/>
              <a:t>, el </a:t>
            </a:r>
            <a:r>
              <a:rPr lang="es-ES" sz="1600" dirty="0" err="1"/>
              <a:t>Flysh</a:t>
            </a:r>
            <a:r>
              <a:rPr lang="es-ES" sz="1600" dirty="0"/>
              <a:t> entre </a:t>
            </a:r>
            <a:r>
              <a:rPr lang="es-ES" sz="1600" dirty="0" err="1"/>
              <a:t>Zumaia</a:t>
            </a:r>
            <a:r>
              <a:rPr lang="es-ES" sz="1600" dirty="0"/>
              <a:t> y </a:t>
            </a:r>
            <a:r>
              <a:rPr lang="es-ES" sz="1600" dirty="0" err="1"/>
              <a:t>Mutriku</a:t>
            </a:r>
            <a:r>
              <a:rPr lang="es-ES" sz="1600" dirty="0"/>
              <a:t> así como en </a:t>
            </a:r>
            <a:r>
              <a:rPr lang="es-ES" sz="1600" dirty="0" err="1"/>
              <a:t>Debabarrena</a:t>
            </a:r>
            <a:r>
              <a:rPr lang="es-ES" sz="1600" dirty="0"/>
              <a:t> y </a:t>
            </a:r>
            <a:r>
              <a:rPr lang="es-ES" sz="1600" dirty="0" err="1"/>
              <a:t>Orio</a:t>
            </a:r>
            <a:r>
              <a:rPr lang="es-ES" sz="1600" dirty="0"/>
              <a:t>.</a:t>
            </a:r>
            <a:endParaRPr lang="en-US" sz="1600"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Naiara </a:t>
            </a:r>
            <a:r>
              <a:rPr lang="en-IE" sz="3600" dirty="0" err="1"/>
              <a:t>Malavé</a:t>
            </a:r>
            <a:r>
              <a:rPr lang="en-IE" sz="3600" dirty="0"/>
              <a:t> </a:t>
            </a:r>
            <a:r>
              <a:rPr lang="en-IE" sz="2400" dirty="0"/>
              <a:t>– </a:t>
            </a:r>
          </a:p>
          <a:p>
            <a:pPr>
              <a:lnSpc>
                <a:spcPct val="100000"/>
              </a:lnSpc>
            </a:pPr>
            <a:r>
              <a:rPr lang="en-US" sz="2400" dirty="0" err="1"/>
              <a:t>Codirectora</a:t>
            </a:r>
            <a:r>
              <a:rPr lang="en-US" sz="2400" dirty="0"/>
              <a:t> de </a:t>
            </a:r>
            <a:r>
              <a:rPr lang="en-US" sz="2400" dirty="0" err="1"/>
              <a:t>Begi</a:t>
            </a:r>
            <a:r>
              <a:rPr lang="en-US" sz="2400" dirty="0"/>
              <a:t> </a:t>
            </a:r>
            <a:r>
              <a:rPr lang="en-US" sz="2400" dirty="0" err="1"/>
              <a:t>Bistan</a:t>
            </a:r>
            <a:r>
              <a:rPr lang="en-US" sz="2400" dirty="0"/>
              <a:t> &amp; </a:t>
            </a:r>
            <a:r>
              <a:rPr lang="en-US" sz="2400" dirty="0" err="1"/>
              <a:t>Presidente</a:t>
            </a:r>
            <a:r>
              <a:rPr lang="en-US" sz="2400" dirty="0"/>
              <a:t> de AKTIBA</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ESPAÑA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23</a:t>
            </a:fld>
            <a:endParaRPr lang="fr-CA" dirty="0"/>
          </a:p>
        </p:txBody>
      </p:sp>
    </p:spTree>
    <p:extLst>
      <p:ext uri="{BB962C8B-B14F-4D97-AF65-F5344CB8AC3E}">
        <p14:creationId xmlns:p14="http://schemas.microsoft.com/office/powerpoint/2010/main" val="426545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8"/>
            <a:ext cx="6526988" cy="8819133"/>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sostenibilidad</a:t>
            </a:r>
            <a:r>
              <a:rPr lang="en-US" sz="1200" b="1" dirty="0"/>
              <a:t>?</a:t>
            </a:r>
          </a:p>
          <a:p>
            <a:r>
              <a:rPr lang="es-ES" sz="1200" dirty="0"/>
              <a:t>Para nosotros, hoy en día, no tiene sentido trabajar en turismo sin pensar en la sostenibilidad. Nuestro trabajo se basa en proteger el medio ambiente, la economía local y la cultura. Nuestro objetivo es descubrir nuestra tierra sin prisas, tomarnos el tiempo necesario para aprender, comprender y apreciar los pequeños detalles y saborear el momento. Proponemos vivir experiencias de proximidad a un ritmo </a:t>
            </a:r>
            <a:r>
              <a:rPr lang="es-ES" sz="1200" dirty="0" err="1"/>
              <a:t>lento.El</a:t>
            </a:r>
            <a:r>
              <a:rPr lang="es-ES" sz="1200" dirty="0"/>
              <a:t> cambio climático afecta mucho a nuestras actividades, ya sea en el mar o en el río. En los últimos años, las tormentas son mucho más violentas y duran más.  Por un lado, el calentamiento global nos ha dado la oportunidad de trabajar más durante la temporada de invierno, lo que era impensable en el pasado, pero por otro lado, hay más tormentas durante el verano. En consecuencia, nuestras actividades han cambiado y estamos aprendiendo a adaptarnos adecuadamente.</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err="1"/>
              <a:t>Logros</a:t>
            </a:r>
            <a:r>
              <a:rPr lang="en-US" sz="1200" b="1" dirty="0"/>
              <a:t> </a:t>
            </a:r>
            <a:r>
              <a:rPr lang="en-US" sz="1200" b="1" dirty="0" err="1"/>
              <a:t>alcanzados</a:t>
            </a:r>
            <a:r>
              <a:rPr lang="en-US" sz="1200" b="1" dirty="0"/>
              <a:t> hasta </a:t>
            </a:r>
            <a:r>
              <a:rPr lang="en-US" sz="1200" b="1" dirty="0" err="1"/>
              <a:t>ahora</a:t>
            </a:r>
            <a:endParaRPr lang="en-US" sz="1200" b="1" dirty="0"/>
          </a:p>
          <a:p>
            <a:r>
              <a:rPr lang="es-ES" sz="1200" dirty="0"/>
              <a:t>Euskadi - País Vasco se ha desarrollado como una marca bastante sostenible desde nuestro punto de vista y desde </a:t>
            </a:r>
            <a:r>
              <a:rPr lang="es-ES" sz="1200" dirty="0" err="1"/>
              <a:t>Begi</a:t>
            </a:r>
            <a:r>
              <a:rPr lang="es-ES" sz="1200" dirty="0"/>
              <a:t> </a:t>
            </a:r>
            <a:r>
              <a:rPr lang="es-ES" sz="1200" dirty="0" err="1"/>
              <a:t>Bistan</a:t>
            </a:r>
            <a:r>
              <a:rPr lang="es-ES" sz="1200" dirty="0"/>
              <a:t> aportamos nuestro granito de arena a este turismo de calidad en el que se está trabajando desde las instituciones públicas y las empresas </a:t>
            </a:r>
            <a:r>
              <a:rPr lang="es-ES" sz="1200" dirty="0" err="1"/>
              <a:t>privadas.El</a:t>
            </a:r>
            <a:r>
              <a:rPr lang="es-ES" sz="1200" dirty="0"/>
              <a:t> turismo de calidad, local, autóctono, que consume localmente y que deja riqueza en el destino es lo mejor que nos puede pasar, y este es el camino que se ha seguido y que está creando un sinfín de oportunidades para sentar las bases.</a:t>
            </a:r>
            <a:endParaRPr lang="en-US" sz="1200" dirty="0"/>
          </a:p>
          <a:p>
            <a:endParaRPr lang="en-US" sz="1200" b="1" dirty="0"/>
          </a:p>
          <a:p>
            <a:r>
              <a:rPr lang="en-US" sz="1200" b="1" dirty="0" err="1"/>
              <a:t>Próximos</a:t>
            </a:r>
            <a:r>
              <a:rPr lang="en-US" sz="1200" b="1" dirty="0"/>
              <a:t> pasos/</a:t>
            </a:r>
            <a:r>
              <a:rPr lang="en-US" sz="1200" b="1" dirty="0" err="1"/>
              <a:t>Visión</a:t>
            </a:r>
            <a:r>
              <a:rPr lang="en-US" sz="1200" b="1" dirty="0"/>
              <a:t> de </a:t>
            </a:r>
            <a:r>
              <a:rPr lang="en-US" sz="1200" b="1" dirty="0" err="1"/>
              <a:t>futuro</a:t>
            </a:r>
            <a:endParaRPr lang="en-US" sz="1200" b="1" dirty="0"/>
          </a:p>
          <a:p>
            <a:r>
              <a:rPr lang="es-ES" sz="1200" dirty="0"/>
              <a:t>Nuestra visión de futuro es positiva. Somos un país que siempre ha apostado por la innovación y, aunque hemos mejorado mucho, aún queda mucho camino por recorrer. Las estrategias dentro de la sostenibilidad todavía no están muy bien definidas, o al menos nosotros como empresa no hemos sido capaces de encontrarlas, pero lo hacemos lo mejor que podemos, y vemos que las posibilidades de alcanzar la sostenibilidad son infinitas.</a:t>
            </a:r>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24</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dirty="0"/>
              <a:t>Naiara </a:t>
            </a:r>
            <a:r>
              <a:rPr lang="en-IE" sz="1800" b="1" dirty="0" err="1"/>
              <a:t>Malavé</a:t>
            </a:r>
            <a:r>
              <a:rPr lang="en-IE" sz="1800" b="1" dirty="0"/>
              <a:t> - </a:t>
            </a:r>
            <a:r>
              <a:rPr lang="en-IE" sz="1800" b="1" dirty="0" err="1"/>
              <a:t>continuación</a:t>
            </a:r>
            <a:endParaRPr lang="en-IE" sz="1800" b="1" dirty="0"/>
          </a:p>
        </p:txBody>
      </p:sp>
      <p:grpSp>
        <p:nvGrpSpPr>
          <p:cNvPr id="3" name="Group 2">
            <a:extLst>
              <a:ext uri="{FF2B5EF4-FFF2-40B4-BE49-F238E27FC236}">
                <a16:creationId xmlns:a16="http://schemas.microsoft.com/office/drawing/2014/main" id="{FF8B346A-7FF1-F643-6CAE-EB24597B3CE0}"/>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5162CD80-C1FE-4952-56DF-2E5BFDBD55B0}"/>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a:t>
              </a:r>
              <a:r>
                <a:rPr lang="en-IE" sz="1400" dirty="0" err="1">
                  <a:solidFill>
                    <a:srgbClr val="90278E"/>
                  </a:solidFill>
                  <a:hlinkClick r:id="rId2">
                    <a:extLst>
                      <a:ext uri="{A12FA001-AC4F-418D-AE19-62706E023703}">
                        <ahyp:hlinkClr xmlns:ahyp="http://schemas.microsoft.com/office/drawing/2018/hyperlinkcolor" val="tx"/>
                      </a:ext>
                    </a:extLst>
                  </a:hlinkClick>
                </a:rPr>
                <a:t>Begi-Bistan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Euskadi Ecotourism Forum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Soy Eco Turista- I am an Eco tourist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PLASTIC ORIGINS</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Surfing for Science project</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295939C6-5A49-B8FA-D2DD-BC0531A9B0C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B97B97-94BB-BED4-58D7-603210B4BB84}"/>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2" name="Rectangle 11">
              <a:extLst>
                <a:ext uri="{FF2B5EF4-FFF2-40B4-BE49-F238E27FC236}">
                  <a16:creationId xmlns:a16="http://schemas.microsoft.com/office/drawing/2014/main" id="{D02F2913-C323-2DAE-7841-915F000FA32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6AB38906-750D-13AC-1C0A-813EDF298223}"/>
                </a:ext>
              </a:extLst>
            </p:cNvPr>
            <p:cNvGrpSpPr/>
            <p:nvPr/>
          </p:nvGrpSpPr>
          <p:grpSpPr>
            <a:xfrm>
              <a:off x="9480073" y="4427673"/>
              <a:ext cx="555180" cy="555173"/>
              <a:chOff x="10387608" y="788458"/>
              <a:chExt cx="896094" cy="896083"/>
            </a:xfrm>
            <a:solidFill>
              <a:srgbClr val="C5198A"/>
            </a:solidFill>
          </p:grpSpPr>
          <p:grpSp>
            <p:nvGrpSpPr>
              <p:cNvPr id="14" name="Graphic 2">
                <a:extLst>
                  <a:ext uri="{FF2B5EF4-FFF2-40B4-BE49-F238E27FC236}">
                    <a16:creationId xmlns:a16="http://schemas.microsoft.com/office/drawing/2014/main" id="{E941E945-BEB6-FD67-ADC0-51E7E0B61AC8}"/>
                  </a:ext>
                </a:extLst>
              </p:cNvPr>
              <p:cNvGrpSpPr/>
              <p:nvPr/>
            </p:nvGrpSpPr>
            <p:grpSpPr>
              <a:xfrm>
                <a:off x="10647765" y="1164229"/>
                <a:ext cx="375781" cy="505860"/>
                <a:chOff x="10647765" y="1164229"/>
                <a:chExt cx="375781" cy="505860"/>
              </a:xfrm>
              <a:grpFill/>
            </p:grpSpPr>
            <p:sp>
              <p:nvSpPr>
                <p:cNvPr id="20" name="Freeform 55">
                  <a:extLst>
                    <a:ext uri="{FF2B5EF4-FFF2-40B4-BE49-F238E27FC236}">
                      <a16:creationId xmlns:a16="http://schemas.microsoft.com/office/drawing/2014/main" id="{6F8AA05B-2A1A-0E5D-FDFE-C6AC5B18F83C}"/>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6">
                  <a:extLst>
                    <a:ext uri="{FF2B5EF4-FFF2-40B4-BE49-F238E27FC236}">
                      <a16:creationId xmlns:a16="http://schemas.microsoft.com/office/drawing/2014/main" id="{3C1B691A-6469-BC45-08F9-F0C1D15ED63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57">
                  <a:extLst>
                    <a:ext uri="{FF2B5EF4-FFF2-40B4-BE49-F238E27FC236}">
                      <a16:creationId xmlns:a16="http://schemas.microsoft.com/office/drawing/2014/main" id="{7C05A0DF-B02C-489E-58EC-F46121CB10CD}"/>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2">
                <a:extLst>
                  <a:ext uri="{FF2B5EF4-FFF2-40B4-BE49-F238E27FC236}">
                    <a16:creationId xmlns:a16="http://schemas.microsoft.com/office/drawing/2014/main" id="{9E9CFE85-2077-D4DD-2AA6-52A27E6B9271}"/>
                  </a:ext>
                </a:extLst>
              </p:cNvPr>
              <p:cNvGrpSpPr/>
              <p:nvPr/>
            </p:nvGrpSpPr>
            <p:grpSpPr>
              <a:xfrm>
                <a:off x="10387608" y="788458"/>
                <a:ext cx="896094" cy="896083"/>
                <a:chOff x="10387608" y="788458"/>
                <a:chExt cx="896094" cy="896083"/>
              </a:xfrm>
              <a:grpFill/>
            </p:grpSpPr>
            <p:sp>
              <p:nvSpPr>
                <p:cNvPr id="16" name="Freeform 51">
                  <a:extLst>
                    <a:ext uri="{FF2B5EF4-FFF2-40B4-BE49-F238E27FC236}">
                      <a16:creationId xmlns:a16="http://schemas.microsoft.com/office/drawing/2014/main" id="{426E9E8F-2E39-2EE7-78E2-225DBCCAFF7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2">
                  <a:extLst>
                    <a:ext uri="{FF2B5EF4-FFF2-40B4-BE49-F238E27FC236}">
                      <a16:creationId xmlns:a16="http://schemas.microsoft.com/office/drawing/2014/main" id="{0F370D07-74B7-9D61-3A31-00E3C26C0F8B}"/>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3">
                  <a:extLst>
                    <a:ext uri="{FF2B5EF4-FFF2-40B4-BE49-F238E27FC236}">
                      <a16:creationId xmlns:a16="http://schemas.microsoft.com/office/drawing/2014/main" id="{748BAAA6-D941-1982-3336-9256B21E96A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4">
                  <a:extLst>
                    <a:ext uri="{FF2B5EF4-FFF2-40B4-BE49-F238E27FC236}">
                      <a16:creationId xmlns:a16="http://schemas.microsoft.com/office/drawing/2014/main" id="{BC60EB24-51DE-B2FC-DF11-41B4ECFA82E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3" name="Picture 22">
            <a:extLst>
              <a:ext uri="{FF2B5EF4-FFF2-40B4-BE49-F238E27FC236}">
                <a16:creationId xmlns:a16="http://schemas.microsoft.com/office/drawing/2014/main" id="{9392D0C5-3722-DE0C-D615-0C4820912F82}"/>
              </a:ext>
            </a:extLst>
          </p:cNvPr>
          <p:cNvPicPr>
            <a:picLocks noChangeAspect="1"/>
          </p:cNvPicPr>
          <p:nvPr/>
        </p:nvPicPr>
        <p:blipFill>
          <a:blip r:embed="rId10" cstate="print"/>
          <a:stretch>
            <a:fillRect/>
          </a:stretch>
        </p:blipFill>
        <p:spPr>
          <a:xfrm>
            <a:off x="866335" y="5557735"/>
            <a:ext cx="2793687" cy="704009"/>
          </a:xfrm>
          <a:prstGeom prst="rect">
            <a:avLst/>
          </a:prstGeom>
        </p:spPr>
      </p:pic>
      <p:sp>
        <p:nvSpPr>
          <p:cNvPr id="25" name="TextBox 24">
            <a:extLst>
              <a:ext uri="{FF2B5EF4-FFF2-40B4-BE49-F238E27FC236}">
                <a16:creationId xmlns:a16="http://schemas.microsoft.com/office/drawing/2014/main" id="{133D22B8-C250-1A43-B418-B7E0C7DAF347}"/>
              </a:ext>
            </a:extLst>
          </p:cNvPr>
          <p:cNvSpPr txBox="1"/>
          <p:nvPr/>
        </p:nvSpPr>
        <p:spPr>
          <a:xfrm>
            <a:off x="637867" y="6466901"/>
            <a:ext cx="3889612" cy="369332"/>
          </a:xfrm>
          <a:prstGeom prst="rect">
            <a:avLst/>
          </a:prstGeom>
          <a:noFill/>
        </p:spPr>
        <p:txBody>
          <a:bodyPr wrap="square">
            <a:spAutoFit/>
          </a:bodyPr>
          <a:lstStyle/>
          <a:p>
            <a:r>
              <a:rPr lang="en-US" b="1" i="1" dirty="0">
                <a:solidFill>
                  <a:srgbClr val="F15B2A"/>
                </a:solidFill>
                <a:latin typeface="sen"/>
              </a:rPr>
              <a:t>¿QUÉ SIGNIFICA BEGI BISTAN?</a:t>
            </a:r>
            <a:endParaRPr lang="en-US" b="1" i="1" dirty="0">
              <a:solidFill>
                <a:srgbClr val="F15B2A"/>
              </a:solidFill>
              <a:effectLst/>
              <a:latin typeface="sen"/>
            </a:endParaRPr>
          </a:p>
        </p:txBody>
      </p:sp>
      <p:sp>
        <p:nvSpPr>
          <p:cNvPr id="27" name="TextBox 26">
            <a:extLst>
              <a:ext uri="{FF2B5EF4-FFF2-40B4-BE49-F238E27FC236}">
                <a16:creationId xmlns:a16="http://schemas.microsoft.com/office/drawing/2014/main" id="{87C050FA-FBEC-66A8-F75B-B00FDC812791}"/>
              </a:ext>
            </a:extLst>
          </p:cNvPr>
          <p:cNvSpPr txBox="1"/>
          <p:nvPr/>
        </p:nvSpPr>
        <p:spPr>
          <a:xfrm>
            <a:off x="637867" y="6916682"/>
            <a:ext cx="3166345" cy="923330"/>
          </a:xfrm>
          <a:prstGeom prst="rect">
            <a:avLst/>
          </a:prstGeom>
          <a:noFill/>
        </p:spPr>
        <p:txBody>
          <a:bodyPr wrap="square">
            <a:spAutoFit/>
          </a:bodyPr>
          <a:lstStyle/>
          <a:p>
            <a:pPr algn="ctr"/>
            <a:r>
              <a:rPr lang="en-US" cap="all" dirty="0">
                <a:solidFill>
                  <a:srgbClr val="F15B2A"/>
                </a:solidFill>
                <a:latin typeface="worksans"/>
              </a:rPr>
              <a:t>EN EUSKERA SIGNIFICA </a:t>
            </a:r>
          </a:p>
          <a:p>
            <a:pPr algn="ctr"/>
            <a:r>
              <a:rPr lang="en-US" b="0" i="1" cap="all" dirty="0">
                <a:solidFill>
                  <a:srgbClr val="F15B2A"/>
                </a:solidFill>
                <a:effectLst/>
                <a:latin typeface="worksans"/>
              </a:rPr>
              <a:t>"</a:t>
            </a:r>
            <a:r>
              <a:rPr lang="es-ES" i="1" cap="all" dirty="0">
                <a:solidFill>
                  <a:srgbClr val="F15B2A"/>
                </a:solidFill>
                <a:latin typeface="worksans"/>
              </a:rPr>
              <a:t> AL ALCANCE DE LA VISTA </a:t>
            </a:r>
            <a:r>
              <a:rPr lang="en-US" b="0" i="1" cap="all" dirty="0">
                <a:solidFill>
                  <a:srgbClr val="F15B2A"/>
                </a:solidFill>
                <a:effectLst/>
                <a:latin typeface="worksans"/>
              </a:rPr>
              <a:t>"</a:t>
            </a:r>
            <a:endParaRPr lang="en-IE" i="1" dirty="0">
              <a:solidFill>
                <a:srgbClr val="F15B2A"/>
              </a:solidFill>
            </a:endParaRPr>
          </a:p>
        </p:txBody>
      </p:sp>
      <p:sp>
        <p:nvSpPr>
          <p:cNvPr id="29" name="TextBox 28">
            <a:extLst>
              <a:ext uri="{FF2B5EF4-FFF2-40B4-BE49-F238E27FC236}">
                <a16:creationId xmlns:a16="http://schemas.microsoft.com/office/drawing/2014/main" id="{01C25B1A-6812-36D9-AF7D-0A443CA71173}"/>
              </a:ext>
            </a:extLst>
          </p:cNvPr>
          <p:cNvSpPr txBox="1"/>
          <p:nvPr/>
        </p:nvSpPr>
        <p:spPr>
          <a:xfrm>
            <a:off x="4045855" y="4338687"/>
            <a:ext cx="3233631" cy="1631216"/>
          </a:xfrm>
          <a:prstGeom prst="rect">
            <a:avLst/>
          </a:prstGeom>
          <a:noFill/>
        </p:spPr>
        <p:txBody>
          <a:bodyPr wrap="square">
            <a:spAutoFit/>
          </a:bodyPr>
          <a:lstStyle/>
          <a:p>
            <a:pPr algn="ctr"/>
            <a:r>
              <a:rPr lang="es-ES" sz="2000" i="1" dirty="0" err="1">
                <a:solidFill>
                  <a:srgbClr val="C5198A"/>
                </a:solidFill>
              </a:rPr>
              <a:t>Begi</a:t>
            </a:r>
            <a:r>
              <a:rPr lang="es-ES" sz="2000" i="1" dirty="0">
                <a:solidFill>
                  <a:srgbClr val="C5198A"/>
                </a:solidFill>
              </a:rPr>
              <a:t> </a:t>
            </a:r>
            <a:r>
              <a:rPr lang="es-ES" sz="2000" i="1" dirty="0" err="1">
                <a:solidFill>
                  <a:srgbClr val="C5198A"/>
                </a:solidFill>
              </a:rPr>
              <a:t>Bistan</a:t>
            </a:r>
            <a:r>
              <a:rPr lang="es-ES" sz="2000" i="1" dirty="0">
                <a:solidFill>
                  <a:srgbClr val="C5198A"/>
                </a:solidFill>
              </a:rPr>
              <a:t> es la </a:t>
            </a:r>
            <a:r>
              <a:rPr lang="es-ES" sz="2000" b="1" i="1" dirty="0">
                <a:solidFill>
                  <a:srgbClr val="C5198A"/>
                </a:solidFill>
              </a:rPr>
              <a:t>belleza incomparable </a:t>
            </a:r>
            <a:r>
              <a:rPr lang="es-ES" sz="2000" i="1" dirty="0">
                <a:solidFill>
                  <a:srgbClr val="C5198A"/>
                </a:solidFill>
              </a:rPr>
              <a:t>de nuestro entorno: la que está al alcance de nuestra vista y la que aún está por descubrir.</a:t>
            </a:r>
            <a:endParaRPr lang="en-IE" sz="2000" i="1" dirty="0">
              <a:solidFill>
                <a:srgbClr val="C5198A"/>
              </a:solidFill>
            </a:endParaRPr>
          </a:p>
        </p:txBody>
      </p:sp>
      <p:grpSp>
        <p:nvGrpSpPr>
          <p:cNvPr id="30" name="Group 29">
            <a:extLst>
              <a:ext uri="{FF2B5EF4-FFF2-40B4-BE49-F238E27FC236}">
                <a16:creationId xmlns:a16="http://schemas.microsoft.com/office/drawing/2014/main" id="{E856ADB0-3AC5-508D-62F2-D242C65B59E7}"/>
              </a:ext>
            </a:extLst>
          </p:cNvPr>
          <p:cNvGrpSpPr/>
          <p:nvPr/>
        </p:nvGrpSpPr>
        <p:grpSpPr>
          <a:xfrm>
            <a:off x="6408369" y="3645230"/>
            <a:ext cx="1078753" cy="705731"/>
            <a:chOff x="3400450" y="986392"/>
            <a:chExt cx="1487826" cy="1083162"/>
          </a:xfrm>
          <a:solidFill>
            <a:srgbClr val="F15B2A"/>
          </a:solidFill>
        </p:grpSpPr>
        <p:sp>
          <p:nvSpPr>
            <p:cNvPr id="31" name="Freeform 17">
              <a:extLst>
                <a:ext uri="{FF2B5EF4-FFF2-40B4-BE49-F238E27FC236}">
                  <a16:creationId xmlns:a16="http://schemas.microsoft.com/office/drawing/2014/main" id="{EAAFA3CF-1CC8-9C88-7C3D-9A461CBF0CA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32" name="Freeform 18">
              <a:extLst>
                <a:ext uri="{FF2B5EF4-FFF2-40B4-BE49-F238E27FC236}">
                  <a16:creationId xmlns:a16="http://schemas.microsoft.com/office/drawing/2014/main" id="{DDD3A085-E003-3CA0-202E-29CCADD2542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29675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err="1"/>
              <a:t>Naiara</a:t>
            </a:r>
            <a:r>
              <a:rPr lang="en-IE" sz="1800" dirty="0"/>
              <a:t> </a:t>
            </a:r>
            <a:r>
              <a:rPr lang="en-IE" sz="1800" dirty="0" err="1"/>
              <a:t>Malavé</a:t>
            </a:r>
            <a:r>
              <a:rPr lang="en-IE" sz="1800" dirty="0"/>
              <a:t>- </a:t>
            </a:r>
            <a:r>
              <a:rPr lang="en-IE" sz="1800" dirty="0" err="1"/>
              <a:t>continuación</a:t>
            </a:r>
            <a:endParaRPr lang="en-IE" sz="1800" dirty="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s-ES" dirty="0"/>
              <a:t>En este breve vídeo, conocemos a Naiara mientras nos cuenta más sobre el trabajo que realizan en </a:t>
            </a:r>
            <a:r>
              <a:rPr lang="es-ES" dirty="0" err="1"/>
              <a:t>Bigi</a:t>
            </a:r>
            <a:r>
              <a:rPr lang="es-ES" dirty="0"/>
              <a:t> </a:t>
            </a:r>
            <a:r>
              <a:rPr lang="es-ES" dirty="0" err="1"/>
              <a:t>Bistan</a:t>
            </a:r>
            <a:r>
              <a:rPr lang="es-ES" dirty="0"/>
              <a:t>, y su motivación para hacerlo. Menciona cómo "no tiene sentido trabajar en turismo sin pensar en la sostenibilidad" y cómo las mujeres de la región vasca están muy presentes en las iniciativas de acción por el clima.</a:t>
            </a:r>
            <a:endParaRPr lang="en-IE" dirty="0"/>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25</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9" name="Picture 8">
            <a:extLst>
              <a:ext uri="{FF2B5EF4-FFF2-40B4-BE49-F238E27FC236}">
                <a16:creationId xmlns:a16="http://schemas.microsoft.com/office/drawing/2014/main" id="{7383B1A6-8565-F7BA-B619-AC5008681FCC}"/>
              </a:ext>
            </a:extLst>
          </p:cNvPr>
          <p:cNvPicPr>
            <a:picLocks noChangeAspect="1"/>
          </p:cNvPicPr>
          <p:nvPr/>
        </p:nvPicPr>
        <p:blipFill>
          <a:blip r:embed="rId3" cstate="print"/>
          <a:stretch>
            <a:fillRect/>
          </a:stretch>
        </p:blipFill>
        <p:spPr>
          <a:xfrm>
            <a:off x="1237175" y="3590540"/>
            <a:ext cx="1827339" cy="618342"/>
          </a:xfrm>
          <a:prstGeom prst="rect">
            <a:avLst/>
          </a:prstGeom>
        </p:spPr>
      </p:pic>
      <p:pic>
        <p:nvPicPr>
          <p:cNvPr id="10" name="Online Media 9">
            <a:hlinkClick r:id="" action="ppaction://media"/>
            <a:extLst>
              <a:ext uri="{FF2B5EF4-FFF2-40B4-BE49-F238E27FC236}">
                <a16:creationId xmlns:a16="http://schemas.microsoft.com/office/drawing/2014/main" id="{4AA7029E-8C71-C6D6-9A3C-9AA8620E94F9}"/>
              </a:ext>
            </a:extLst>
          </p:cNvPr>
          <p:cNvPicPr>
            <a:picLocks noRot="1" noChangeAspect="1"/>
          </p:cNvPicPr>
          <p:nvPr>
            <a:videoFile r:link="rId1"/>
          </p:nvPr>
        </p:nvPicPr>
        <p:blipFill>
          <a:blip r:embed="rId4" cstate="print"/>
          <a:stretch>
            <a:fillRect/>
          </a:stretch>
        </p:blipFill>
        <p:spPr>
          <a:xfrm>
            <a:off x="1237175" y="6145825"/>
            <a:ext cx="4751938" cy="2958870"/>
          </a:xfrm>
          <a:prstGeom prst="rect">
            <a:avLst/>
          </a:prstGeom>
        </p:spPr>
      </p:pic>
      <p:sp>
        <p:nvSpPr>
          <p:cNvPr id="12" name="TextBox 11">
            <a:extLst>
              <a:ext uri="{FF2B5EF4-FFF2-40B4-BE49-F238E27FC236}">
                <a16:creationId xmlns:a16="http://schemas.microsoft.com/office/drawing/2014/main" id="{B2F25436-E76D-2567-4AD2-F3FCFD83EBB5}"/>
              </a:ext>
            </a:extLst>
          </p:cNvPr>
          <p:cNvSpPr txBox="1"/>
          <p:nvPr/>
        </p:nvSpPr>
        <p:spPr>
          <a:xfrm>
            <a:off x="3887787" y="5221943"/>
            <a:ext cx="3198813" cy="523220"/>
          </a:xfrm>
          <a:prstGeom prst="rect">
            <a:avLst/>
          </a:prstGeom>
          <a:noFill/>
        </p:spPr>
        <p:txBody>
          <a:bodyPr wrap="square">
            <a:spAutoFit/>
          </a:bodyPr>
          <a:lstStyle/>
          <a:p>
            <a:r>
              <a:rPr lang="en-US" sz="1400" dirty="0"/>
              <a:t>We Lead - </a:t>
            </a:r>
            <a:r>
              <a:rPr lang="en-US" sz="1400" dirty="0" err="1"/>
              <a:t>Entrevista</a:t>
            </a:r>
            <a:r>
              <a:rPr lang="en-US" sz="1400" dirty="0"/>
              <a:t> con </a:t>
            </a:r>
            <a:r>
              <a:rPr lang="en-US" sz="1400" dirty="0" err="1"/>
              <a:t>Naiara</a:t>
            </a:r>
            <a:r>
              <a:rPr lang="en-US" sz="1400" dirty="0"/>
              <a:t> </a:t>
            </a:r>
            <a:r>
              <a:rPr lang="en-US" sz="1400" dirty="0" err="1"/>
              <a:t>Malavé</a:t>
            </a:r>
            <a:r>
              <a:rPr lang="en-US" sz="1400" dirty="0"/>
              <a:t> (</a:t>
            </a:r>
            <a:r>
              <a:rPr lang="en-US" sz="1400" dirty="0" err="1"/>
              <a:t>Begi</a:t>
            </a:r>
            <a:r>
              <a:rPr lang="en-US" sz="1400" dirty="0"/>
              <a:t> </a:t>
            </a:r>
            <a:r>
              <a:rPr lang="en-US" sz="1400" dirty="0" err="1"/>
              <a:t>Bistan</a:t>
            </a:r>
            <a:r>
              <a:rPr lang="en-US" sz="1400" dirty="0"/>
              <a:t>) - YouTube</a:t>
            </a:r>
            <a:endParaRPr lang="en-IE" sz="1400" dirty="0"/>
          </a:p>
        </p:txBody>
      </p:sp>
      <p:pic>
        <p:nvPicPr>
          <p:cNvPr id="14" name="Picture 13">
            <a:extLst>
              <a:ext uri="{FF2B5EF4-FFF2-40B4-BE49-F238E27FC236}">
                <a16:creationId xmlns:a16="http://schemas.microsoft.com/office/drawing/2014/main" id="{8BAFA378-AC14-5758-4CCD-22349E0CED05}"/>
              </a:ext>
            </a:extLst>
          </p:cNvPr>
          <p:cNvPicPr>
            <a:picLocks noChangeAspect="1"/>
          </p:cNvPicPr>
          <p:nvPr/>
        </p:nvPicPr>
        <p:blipFill rotWithShape="1">
          <a:blip r:embed="rId5" cstate="print"/>
          <a:srcRect b="13727"/>
          <a:stretch/>
        </p:blipFill>
        <p:spPr>
          <a:xfrm>
            <a:off x="3955292" y="2981357"/>
            <a:ext cx="2845563" cy="2240586"/>
          </a:xfrm>
          <a:prstGeom prst="rect">
            <a:avLst/>
          </a:prstGeom>
        </p:spPr>
      </p:pic>
    </p:spTree>
    <p:extLst>
      <p:ext uri="{BB962C8B-B14F-4D97-AF65-F5344CB8AC3E}">
        <p14:creationId xmlns:p14="http://schemas.microsoft.com/office/powerpoint/2010/main" val="13489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494951" y="6892086"/>
            <a:ext cx="6526988" cy="3308818"/>
          </a:xfrm>
        </p:spPr>
        <p:txBody>
          <a:bodyPr/>
          <a:lstStyle/>
          <a:p>
            <a:r>
              <a:rPr lang="es-ES" sz="1200" dirty="0"/>
              <a:t>Durante los últimos 25 años, he dirigido </a:t>
            </a:r>
            <a:r>
              <a:rPr lang="es-ES" sz="1200" dirty="0" err="1"/>
              <a:t>Pyrenean</a:t>
            </a:r>
            <a:r>
              <a:rPr lang="es-ES" sz="1200" dirty="0"/>
              <a:t> </a:t>
            </a:r>
            <a:r>
              <a:rPr lang="es-ES" sz="1200" dirty="0" err="1"/>
              <a:t>Experience</a:t>
            </a:r>
            <a:r>
              <a:rPr lang="es-ES" sz="1200" dirty="0"/>
              <a:t> </a:t>
            </a:r>
            <a:r>
              <a:rPr lang="es-ES" sz="1200" dirty="0" err="1"/>
              <a:t>Ltd</a:t>
            </a:r>
            <a:r>
              <a:rPr lang="es-ES" sz="1200" dirty="0"/>
              <a:t> sin ayuda de nadie -y como madre soltera- desde mi casa, una casa de piedra renovada de 200 años de antigüedad en la pequeña aldea de </a:t>
            </a:r>
            <a:r>
              <a:rPr lang="es-ES" sz="1200" dirty="0" err="1"/>
              <a:t>Ameztia</a:t>
            </a:r>
            <a:r>
              <a:rPr lang="es-ES" sz="1200" dirty="0"/>
              <a:t>, en los Pirineos vascos. Trabajo con un equipo inspirador de profesores, cocineros, historiadores, guías, ecologistas, pastores y músicos, y ningún día es igual a otro. Nos gusta que sea así.</a:t>
            </a:r>
          </a:p>
          <a:p>
            <a:endParaRPr lang="en-US" sz="1200" b="1" dirty="0"/>
          </a:p>
          <a:p>
            <a:r>
              <a:rPr lang="en-US" sz="1200" b="1" dirty="0"/>
              <a:t>¿</a:t>
            </a:r>
            <a:r>
              <a:rPr lang="en-US" sz="1200" b="1" dirty="0" err="1"/>
              <a:t>Por</a:t>
            </a:r>
            <a:r>
              <a:rPr lang="en-US" sz="1200" b="1" dirty="0"/>
              <a:t> </a:t>
            </a:r>
            <a:r>
              <a:rPr lang="en-US" sz="1200" b="1" dirty="0" err="1"/>
              <a:t>qué</a:t>
            </a:r>
            <a:r>
              <a:rPr lang="en-US" sz="1200" b="1" dirty="0"/>
              <a:t> </a:t>
            </a:r>
            <a:r>
              <a:rPr lang="en-US" sz="1200" b="1" dirty="0" err="1"/>
              <a:t>turismo</a:t>
            </a:r>
            <a:r>
              <a:rPr lang="en-US" sz="1200" b="1" dirty="0"/>
              <a:t>?</a:t>
            </a:r>
          </a:p>
          <a:p>
            <a:r>
              <a:rPr lang="es-ES" sz="1200" dirty="0"/>
              <a:t>Fue la escritura lo que me condujo a este nido de águilas en los Pirineos desde donde me siento a hablarles ahora. No tanto aquellos disparatados poemas infantiles de mi juventud como "El cuco y los calcetines" o "La araña y el lavaplatos sino mi primer libro, "Libertad para elegir", que ingenuamente exponía el proceso entre articular los propios sueños y hacerlos </a:t>
            </a:r>
            <a:r>
              <a:rPr lang="es-ES" sz="1200" dirty="0" err="1"/>
              <a:t>realidad.Sin</a:t>
            </a:r>
            <a:r>
              <a:rPr lang="es-ES" sz="1200" dirty="0"/>
              <a:t> tener ni idea de lo que esto significaba en la práctica, decidí poner mis ideas a prueba y, hace dos décadas, me dirigí al sur en Fred, mi Ford </a:t>
            </a:r>
            <a:r>
              <a:rPr lang="es-ES" sz="1200" dirty="0" err="1"/>
              <a:t>Escort</a:t>
            </a:r>
            <a:r>
              <a:rPr lang="es-ES" sz="1200" dirty="0"/>
              <a:t>, con un mapa, un par de candelabros daneses, un tarro de </a:t>
            </a:r>
            <a:r>
              <a:rPr lang="es-ES" sz="1200" dirty="0" err="1"/>
              <a:t>marmite</a:t>
            </a:r>
            <a:r>
              <a:rPr lang="es-ES" sz="1200" dirty="0"/>
              <a:t> y una caja de té </a:t>
            </a:r>
            <a:r>
              <a:rPr lang="es-ES" sz="1200" dirty="0" err="1"/>
              <a:t>Earl</a:t>
            </a:r>
            <a:r>
              <a:rPr lang="es-ES" sz="1200" dirty="0"/>
              <a:t> Grey. Mi viaje me llevó a esta remota aldea de los Pirineos donde he vivido entre los pastores vascos durante las dos últimas décadas. El sueño era crear una pequeña, original y acogedora empresa de senderismo, cultura e idiomas, que uniera a personas de todas las clases sociales -con pruebas y tribulaciones- Experiencia Pirenaica se ha convertido precisamente en eso.</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06826" y="5225634"/>
            <a:ext cx="6526988" cy="1064757"/>
          </a:xfrm>
        </p:spPr>
        <p:txBody>
          <a:bodyPr/>
          <a:lstStyle/>
          <a:p>
            <a:r>
              <a:rPr lang="en-US" b="1" u="sng" dirty="0" err="1"/>
              <a:t>Breve</a:t>
            </a:r>
            <a:r>
              <a:rPr lang="en-US" b="1" u="sng" dirty="0"/>
              <a:t> </a:t>
            </a:r>
            <a:r>
              <a:rPr lang="en-US" b="1" u="sng" dirty="0" err="1"/>
              <a:t>presentación</a:t>
            </a:r>
            <a:endParaRPr lang="en-US" b="1" u="sng" dirty="0"/>
          </a:p>
          <a:p>
            <a:r>
              <a:rPr lang="es-ES" sz="1600" dirty="0"/>
              <a:t>Mi nombre es Georgina Howard, nací y me eduqué en Inglaterra, donde me licencié en Estudios Europeos y Francés y realicé un postgrado en Marketing Internacional. He vivido en Francia, Italia y Dinamarca, donde trabajé como escritora, profesora de idiomas y formadora en sensibilización cultural antes de venir a España en 1999 para crear mi empresa, </a:t>
            </a:r>
            <a:r>
              <a:rPr lang="es-ES" sz="1600" dirty="0" err="1"/>
              <a:t>Pyrenean</a:t>
            </a:r>
            <a:r>
              <a:rPr lang="es-ES" sz="1600" dirty="0"/>
              <a:t> </a:t>
            </a:r>
            <a:r>
              <a:rPr lang="es-ES" sz="1600" dirty="0" err="1"/>
              <a:t>Experience</a:t>
            </a:r>
            <a:r>
              <a:rPr lang="es-ES" sz="1600" dirty="0"/>
              <a:t> Ltd.</a:t>
            </a:r>
            <a:endParaRPr lang="en-US" sz="1600"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Georgina Howard </a:t>
            </a:r>
            <a:r>
              <a:rPr lang="en-IE" sz="2400" dirty="0"/>
              <a:t>– </a:t>
            </a:r>
          </a:p>
          <a:p>
            <a:pPr>
              <a:lnSpc>
                <a:spcPct val="100000"/>
              </a:lnSpc>
            </a:pPr>
            <a:r>
              <a:rPr lang="es-ES" sz="2400" dirty="0"/>
              <a:t>Escritora y fundadora de </a:t>
            </a:r>
            <a:r>
              <a:rPr lang="es-ES" sz="2400" dirty="0" err="1"/>
              <a:t>Pyrenean</a:t>
            </a:r>
            <a:r>
              <a:rPr lang="es-ES" sz="2400" dirty="0"/>
              <a:t> </a:t>
            </a:r>
            <a:r>
              <a:rPr lang="es-ES" sz="2400" dirty="0" err="1"/>
              <a:t>Experience</a:t>
            </a:r>
            <a:r>
              <a:rPr lang="es-ES" sz="2400" dirty="0"/>
              <a:t> </a:t>
            </a:r>
            <a:r>
              <a:rPr lang="es-ES" sz="2400" dirty="0" err="1"/>
              <a:t>Lt</a:t>
            </a:r>
            <a:r>
              <a:rPr lang="es-ES" sz="2400" dirty="0"/>
              <a:t>,</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ESPAÑA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6545"/>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26</a:t>
            </a:fld>
            <a:endParaRPr lang="fr-CA" dirty="0"/>
          </a:p>
        </p:txBody>
      </p:sp>
    </p:spTree>
    <p:extLst>
      <p:ext uri="{BB962C8B-B14F-4D97-AF65-F5344CB8AC3E}">
        <p14:creationId xmlns:p14="http://schemas.microsoft.com/office/powerpoint/2010/main" val="228242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944575"/>
            <a:ext cx="6526988" cy="9363207"/>
          </a:xfrm>
        </p:spPr>
        <p:txBody>
          <a:bodyPr/>
          <a:lstStyle/>
          <a:p>
            <a:r>
              <a:rPr lang="en-US" sz="1200" b="1" dirty="0"/>
              <a:t>¿</a:t>
            </a:r>
            <a:r>
              <a:rPr lang="en-US" sz="1200" b="1" dirty="0" err="1"/>
              <a:t>Por</a:t>
            </a:r>
            <a:r>
              <a:rPr lang="en-US" sz="1200" b="1" dirty="0"/>
              <a:t> </a:t>
            </a:r>
            <a:r>
              <a:rPr lang="en-US" sz="1200" b="1" dirty="0" err="1"/>
              <a:t>qué</a:t>
            </a:r>
            <a:r>
              <a:rPr lang="en-US" sz="1200" b="1" dirty="0"/>
              <a:t> la </a:t>
            </a:r>
            <a:r>
              <a:rPr lang="en-US" sz="1200" b="1" dirty="0" err="1"/>
              <a:t>sostenibilidad</a:t>
            </a:r>
            <a:r>
              <a:rPr lang="en-US" sz="1200" b="1" dirty="0"/>
              <a:t>?</a:t>
            </a:r>
          </a:p>
          <a:p>
            <a:r>
              <a:rPr lang="es-ES" sz="1200" dirty="0" err="1"/>
              <a:t>Ameztia</a:t>
            </a:r>
            <a:r>
              <a:rPr lang="es-ES" sz="1200" dirty="0"/>
              <a:t> depende administrativamente del pueblo de </a:t>
            </a:r>
            <a:r>
              <a:rPr lang="es-ES" sz="1200" dirty="0" err="1"/>
              <a:t>Ituren</a:t>
            </a:r>
            <a:r>
              <a:rPr lang="es-ES" sz="1200" dirty="0"/>
              <a:t>, en el norte de Navarra.  Alberga varias granjas y graneros tradicionales: unos 20 ganaderos vascos y más de 1.000 ovejas. La vida aquí es prácticamente autosuficiente y los agricultores crían sus propias vacas, ovejas, cerdos y gallinas, lo que les proporciona una fuente constante de carne, huevos y leche. También cultivan sus propias huertas, donde cultivan un surtido de verduras y legumbres que incluye patatas, cebollas, tomates, pimientos, maíz, judías negras y acelgas. Algunos caseríos siguen utilizando sus antiguos hornos de pan y también elaboran su propio queso de oveja, embutidos, mermeladas y licores. Es en este entorno de agricultura tradicional vasca donde mi empresa, </a:t>
            </a:r>
            <a:r>
              <a:rPr lang="es-ES" sz="1200" dirty="0" err="1"/>
              <a:t>Pyrenean</a:t>
            </a:r>
            <a:r>
              <a:rPr lang="es-ES" sz="1200" dirty="0"/>
              <a:t> </a:t>
            </a:r>
            <a:r>
              <a:rPr lang="es-ES" sz="1200" dirty="0" err="1"/>
              <a:t>Experience</a:t>
            </a:r>
            <a:r>
              <a:rPr lang="es-ES" sz="1200" dirty="0"/>
              <a:t> </a:t>
            </a:r>
            <a:r>
              <a:rPr lang="es-ES" sz="1200" dirty="0" err="1"/>
              <a:t>Ltd</a:t>
            </a:r>
            <a:r>
              <a:rPr lang="es-ES" sz="1200" dirty="0"/>
              <a:t>, abre sus puertas a sus huéspedes ofreciendo vacaciones personales -y vagamente idiosincrásicas- de senderismo de bajo impacto, culturales y lingüísticas para pequeños grupos de senderistas de todo el mundo. Como siempre me han apasionado los idiomas y la diversidad cultural, dar a estos temas un marco práctico y palpable dentro del ámbito del turismo me pareció un siguiente paso lógico y liberador. De hecho, </a:t>
            </a:r>
            <a:r>
              <a:rPr lang="es-ES" sz="1200" b="1" dirty="0"/>
              <a:t>creo que las empresas de viajes tienen el deber de exponer a la gente a nuevas culturas y enfoques diferentes. </a:t>
            </a:r>
            <a:r>
              <a:rPr lang="es-ES" sz="1200" dirty="0"/>
              <a:t>Pueden (y deben) desempeñar un papel vital en la educación de las personas en la tolerancia y la comprensión a través de experiencias tangibles, emocionales y viscerales de la vida real.</a:t>
            </a:r>
          </a:p>
          <a:p>
            <a:endParaRPr lang="es-ES" sz="1200" b="1" dirty="0"/>
          </a:p>
          <a:p>
            <a:r>
              <a:rPr lang="en-US" sz="1200" b="1" dirty="0" err="1"/>
              <a:t>Actividades</a:t>
            </a:r>
            <a:r>
              <a:rPr lang="en-US" sz="1200" b="1" dirty="0"/>
              <a:t> </a:t>
            </a:r>
            <a:r>
              <a:rPr lang="en-US" sz="1200" b="1" dirty="0" err="1"/>
              <a:t>kilómetro</a:t>
            </a:r>
            <a:r>
              <a:rPr lang="en-US" sz="1200" b="1" dirty="0"/>
              <a:t> cero</a:t>
            </a:r>
          </a:p>
          <a:p>
            <a:r>
              <a:rPr lang="es-ES" sz="1200" dirty="0"/>
              <a:t>Naturalmente, a nivel práctico, nuestras "Vacaciones de senderismo Total </a:t>
            </a:r>
            <a:r>
              <a:rPr lang="es-ES" sz="1200" dirty="0" err="1"/>
              <a:t>Basque</a:t>
            </a:r>
            <a:r>
              <a:rPr lang="es-ES" sz="1200" dirty="0"/>
              <a:t> Mountain </a:t>
            </a:r>
            <a:r>
              <a:rPr lang="es-ES" sz="1200" dirty="0" err="1"/>
              <a:t>Experience</a:t>
            </a:r>
            <a:r>
              <a:rPr lang="es-ES" sz="1200" dirty="0"/>
              <a:t>" y "Cursos de inmersión en español" se abastecen de tantos productos alimenticios como pueden de las granjas vascas de nuestro caserío, cuando las estaciones lo permiten. Nuestra casa funciona con agua de manantial y -hasta cierto punto- nuestros fuegos de leña se alimentan de ramas caídas y ramitas recogidas de nuestra tierra. El reciclaje y la conversación energética son la norma. </a:t>
            </a:r>
          </a:p>
          <a:p>
            <a:endParaRPr lang="es-ES" sz="1200" dirty="0"/>
          </a:p>
          <a:p>
            <a:endParaRPr lang="es-ES" sz="1200" dirty="0"/>
          </a:p>
          <a:p>
            <a:endParaRPr lang="es-ES" sz="1200" dirty="0"/>
          </a:p>
          <a:p>
            <a:r>
              <a:rPr lang="es-ES" sz="1200" dirty="0"/>
              <a:t>Sin embargo, uno de nuestros mayores pasos hacia la sostenibilidad y los viajes de kilómetro cero es haber trazado muchos senderos circulares siguiendo antiguas rutas de pastoreo y contrabando.</a:t>
            </a:r>
            <a:endParaRPr lang="en-US" sz="1200" dirty="0"/>
          </a:p>
          <a:p>
            <a:r>
              <a:rPr lang="es-ES" sz="1200" dirty="0"/>
              <a:t>Todos nuestros paseos empiezan y terminan en la puerta del caserío, lo que significa que una vez que los huéspedes llegan a nuestra casa (normalmente en transporte público) no hay necesidad de coger el coche para nada.</a:t>
            </a:r>
          </a:p>
          <a:p>
            <a:r>
              <a:rPr lang="es-ES" sz="1200" dirty="0"/>
              <a:t>El respeto por el medio ambiente tiene muchas facetas y, además de cuidar la conservación de nuestros recursos físicos, un aspecto importante de mi trabajo es enseñar a mis clientes a comprender y respetar la cultura vasca autóctona. Todos los paseos vienen acompañados de sus historias, y el énfasis se pone en educar a mis huéspedes sobre los métodos agrícolas tradicionales vascos (como plantar con la luna), así como sobre los importantes efectos de los valores culturales vascos, como la comunidad, la honradez, la diligencia y la humildad. En la medida de lo posible, integro a mis huéspedes en la vida cotidiana del caserío o los integro con los aldeanos en una de nuestras numerosas fiestas locales.  En cada habitación se deja un vocabulario de palabras y frases comunes en euskera y se anima a mis huéspedes a que las utilicen cuando se encuentren con los campesinos del caserío, ante todo como muestra de respeto pero también como táctica de apertura para una posible interacción. Como hay tan poca gente que intente hablar euskera, los lugareños están encantados. Creo firmemente que tendiendo puentes a través de la lengua y el intercambio cultural ganamos en comprensión, empatía y respeto. Dados los innegables efectos del cambio climático en la migración y la continua mezcla, fusión y choque de culturas, la sensibilidad cultural y el respeto son de vital importancia.</a:t>
            </a:r>
            <a:endParaRPr lang="en-US" sz="1200" dirty="0"/>
          </a:p>
          <a:p>
            <a:endParaRPr lang="en-US" sz="1200" dirty="0"/>
          </a:p>
          <a:p>
            <a:r>
              <a:rPr lang="en-US" sz="1200" dirty="0"/>
              <a:t> </a:t>
            </a:r>
          </a:p>
          <a:p>
            <a:endParaRPr lang="en-US" sz="1200" dirty="0"/>
          </a:p>
          <a:p>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27</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00136" y="470671"/>
            <a:ext cx="6527800" cy="559997"/>
          </a:xfrm>
        </p:spPr>
        <p:txBody>
          <a:bodyPr/>
          <a:lstStyle/>
          <a:p>
            <a:r>
              <a:rPr lang="en-IE" sz="1800" b="1" dirty="0"/>
              <a:t>Georgina Howard - continued</a:t>
            </a:r>
          </a:p>
        </p:txBody>
      </p:sp>
      <p:pic>
        <p:nvPicPr>
          <p:cNvPr id="3" name="Picture 2">
            <a:extLst>
              <a:ext uri="{FF2B5EF4-FFF2-40B4-BE49-F238E27FC236}">
                <a16:creationId xmlns:a16="http://schemas.microsoft.com/office/drawing/2014/main" id="{B680D226-CEB4-9AEF-2B51-8E86CD827A97}"/>
              </a:ext>
            </a:extLst>
          </p:cNvPr>
          <p:cNvPicPr>
            <a:picLocks noChangeAspect="1"/>
          </p:cNvPicPr>
          <p:nvPr/>
        </p:nvPicPr>
        <p:blipFill>
          <a:blip r:embed="rId2" cstate="print"/>
          <a:stretch>
            <a:fillRect/>
          </a:stretch>
        </p:blipFill>
        <p:spPr>
          <a:xfrm>
            <a:off x="4499707" y="8985707"/>
            <a:ext cx="2189852" cy="1639581"/>
          </a:xfrm>
          <a:prstGeom prst="rect">
            <a:avLst/>
          </a:prstGeom>
        </p:spPr>
      </p:pic>
    </p:spTree>
    <p:extLst>
      <p:ext uri="{BB962C8B-B14F-4D97-AF65-F5344CB8AC3E}">
        <p14:creationId xmlns:p14="http://schemas.microsoft.com/office/powerpoint/2010/main" val="3974981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6F94E-E252-07FC-6530-5FFA6B592E58}"/>
              </a:ext>
            </a:extLst>
          </p:cNvPr>
          <p:cNvSpPr>
            <a:spLocks noGrp="1"/>
          </p:cNvSpPr>
          <p:nvPr>
            <p:ph type="body" sz="quarter" idx="32"/>
          </p:nvPr>
        </p:nvSpPr>
        <p:spPr>
          <a:xfrm>
            <a:off x="590347" y="1380847"/>
            <a:ext cx="6526988" cy="8834124"/>
          </a:xfrm>
        </p:spPr>
        <p:txBody>
          <a:bodyPr/>
          <a:lstStyle/>
          <a:p>
            <a:r>
              <a:rPr lang="en-US" sz="1200" b="1" dirty="0" err="1"/>
              <a:t>Logros</a:t>
            </a:r>
            <a:r>
              <a:rPr lang="en-US" sz="1200" b="1" dirty="0"/>
              <a:t> </a:t>
            </a:r>
            <a:r>
              <a:rPr lang="en-US" sz="1200" b="1" dirty="0" err="1"/>
              <a:t>alcanzados</a:t>
            </a:r>
            <a:r>
              <a:rPr lang="en-US" sz="1200" b="1" dirty="0"/>
              <a:t> </a:t>
            </a:r>
            <a:r>
              <a:rPr lang="en-US" sz="1200" b="1" dirty="0" err="1"/>
              <a:t>hasta</a:t>
            </a:r>
            <a:r>
              <a:rPr lang="en-US" sz="1200" b="1" dirty="0"/>
              <a:t> </a:t>
            </a:r>
            <a:r>
              <a:rPr lang="en-US" sz="1200" b="1" dirty="0" err="1"/>
              <a:t>ahora</a:t>
            </a:r>
            <a:endParaRPr lang="en-US" sz="1200" b="1" dirty="0"/>
          </a:p>
          <a:p>
            <a:r>
              <a:rPr lang="es-ES" sz="1200" dirty="0">
                <a:ea typeface="Calibri" panose="020F0502020204030204" pitchFamily="34" charset="0"/>
              </a:rPr>
              <a:t>Hoy en día, nuestras vacaciones de senderismo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Basque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Mountain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Experience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dirty="0">
                <a:ea typeface="Calibri" panose="020F0502020204030204" pitchFamily="34" charset="0"/>
              </a:rPr>
              <a:t>son conocidas por la gente y la prensa de todo el mundo. Puedo hablar 7 idiomas y he recogido el guante con el euskera, una lengua complicadísima pero preciosa. He publicado dos libros de no ficción, el primero "</a:t>
            </a:r>
            <a:r>
              <a:rPr lang="es-ES" sz="1200" dirty="0" err="1">
                <a:ea typeface="Calibri" panose="020F0502020204030204" pitchFamily="34" charset="0"/>
              </a:rPr>
              <a:t>Freedom</a:t>
            </a:r>
            <a:r>
              <a:rPr lang="es-ES" sz="1200" dirty="0">
                <a:ea typeface="Calibri" panose="020F0502020204030204" pitchFamily="34" charset="0"/>
              </a:rPr>
              <a:t> </a:t>
            </a:r>
            <a:r>
              <a:rPr lang="es-ES" sz="1200" dirty="0" err="1">
                <a:ea typeface="Calibri" panose="020F0502020204030204" pitchFamily="34" charset="0"/>
              </a:rPr>
              <a:t>to</a:t>
            </a:r>
            <a:r>
              <a:rPr lang="es-ES" sz="1200" dirty="0">
                <a:ea typeface="Calibri" panose="020F0502020204030204" pitchFamily="34" charset="0"/>
              </a:rPr>
              <a:t> </a:t>
            </a:r>
            <a:r>
              <a:rPr lang="es-ES" sz="1200" dirty="0" err="1">
                <a:ea typeface="Calibri" panose="020F0502020204030204" pitchFamily="34" charset="0"/>
              </a:rPr>
              <a:t>Choose</a:t>
            </a:r>
            <a:r>
              <a:rPr lang="es-ES" sz="1200" dirty="0">
                <a:ea typeface="Calibri" panose="020F0502020204030204" pitchFamily="34" charset="0"/>
              </a:rPr>
              <a:t>" (1998), un libro sobre la autorrealización y cómo convertir los sueños en objetivos y alcanzarlos, y el segundo, "</a:t>
            </a:r>
            <a:r>
              <a:rPr lang="es-ES" sz="1200" dirty="0" err="1">
                <a:ea typeface="Calibri" panose="020F0502020204030204" pitchFamily="34" charset="0"/>
              </a:rPr>
              <a:t>Breaking</a:t>
            </a:r>
            <a:r>
              <a:rPr lang="es-ES" sz="1200" dirty="0">
                <a:ea typeface="Calibri" panose="020F0502020204030204" pitchFamily="34" charset="0"/>
              </a:rPr>
              <a:t> </a:t>
            </a:r>
            <a:r>
              <a:rPr lang="es-ES" sz="1200" dirty="0" err="1">
                <a:ea typeface="Calibri" panose="020F0502020204030204" pitchFamily="34" charset="0"/>
              </a:rPr>
              <a:t>the</a:t>
            </a:r>
            <a:r>
              <a:rPr lang="es-ES" sz="1200" dirty="0">
                <a:ea typeface="Calibri" panose="020F0502020204030204" pitchFamily="34" charset="0"/>
              </a:rPr>
              <a:t> </a:t>
            </a:r>
            <a:r>
              <a:rPr lang="es-ES" sz="1200" dirty="0" err="1">
                <a:ea typeface="Calibri" panose="020F0502020204030204" pitchFamily="34" charset="0"/>
              </a:rPr>
              <a:t>Language</a:t>
            </a:r>
            <a:r>
              <a:rPr lang="es-ES" sz="1200" dirty="0">
                <a:ea typeface="Calibri" panose="020F0502020204030204" pitchFamily="34" charset="0"/>
              </a:rPr>
              <a:t> </a:t>
            </a:r>
            <a:r>
              <a:rPr lang="es-ES" sz="1200" dirty="0" err="1">
                <a:ea typeface="Calibri" panose="020F0502020204030204" pitchFamily="34" charset="0"/>
              </a:rPr>
              <a:t>Barrier</a:t>
            </a:r>
            <a:r>
              <a:rPr lang="es-ES" sz="1200" dirty="0">
                <a:ea typeface="Calibri" panose="020F0502020204030204" pitchFamily="34" charset="0"/>
              </a:rPr>
              <a:t>" (2001), un libro de autoayuda para ayudar a los no lingüistas (angloparlantes en particular) a enfrentarse a la tarea de aprender un idioma extranjero. La combinación de estos dos libros me ha proporcionado una plataforma de ideas y teorías, así como la confianza necesaria para convertir </a:t>
            </a:r>
            <a:r>
              <a:rPr lang="es-ES" sz="1200" dirty="0" err="1">
                <a:ea typeface="Calibri" panose="020F0502020204030204" pitchFamily="34" charset="0"/>
              </a:rPr>
              <a:t>Pyrenean</a:t>
            </a:r>
            <a:r>
              <a:rPr lang="es-ES" sz="1200" dirty="0">
                <a:ea typeface="Calibri" panose="020F0502020204030204" pitchFamily="34" charset="0"/>
              </a:rPr>
              <a:t> </a:t>
            </a:r>
            <a:r>
              <a:rPr lang="es-ES" sz="1200" dirty="0" err="1">
                <a:ea typeface="Calibri" panose="020F0502020204030204" pitchFamily="34" charset="0"/>
              </a:rPr>
              <a:t>Experience</a:t>
            </a:r>
            <a:r>
              <a:rPr lang="es-ES" sz="1200" dirty="0">
                <a:ea typeface="Calibri" panose="020F0502020204030204" pitchFamily="34" charset="0"/>
              </a:rPr>
              <a:t> en una empresa reconocida internacionalmente.</a:t>
            </a:r>
          </a:p>
          <a:p>
            <a:r>
              <a:rPr lang="es-ES" sz="1200" dirty="0">
                <a:ea typeface="Times New Roman" panose="02020603050405020304" pitchFamily="18" charset="0"/>
              </a:rPr>
              <a:t>Mi último libro ‘In </a:t>
            </a:r>
            <a:r>
              <a:rPr lang="es-ES" sz="1200" dirty="0" err="1">
                <a:ea typeface="Times New Roman" panose="02020603050405020304" pitchFamily="18" charset="0"/>
              </a:rPr>
              <a:t>the</a:t>
            </a:r>
            <a:r>
              <a:rPr lang="es-ES" sz="1200" dirty="0">
                <a:ea typeface="Times New Roman" panose="02020603050405020304" pitchFamily="18" charset="0"/>
              </a:rPr>
              <a:t> </a:t>
            </a:r>
            <a:r>
              <a:rPr lang="es-ES" sz="1200" dirty="0" err="1">
                <a:ea typeface="Times New Roman" panose="02020603050405020304" pitchFamily="18" charset="0"/>
              </a:rPr>
              <a:t>Footsteps</a:t>
            </a:r>
            <a:r>
              <a:rPr lang="es-ES" sz="1200" dirty="0">
                <a:ea typeface="Times New Roman" panose="02020603050405020304" pitchFamily="18" charset="0"/>
              </a:rPr>
              <a:t> of </a:t>
            </a:r>
            <a:r>
              <a:rPr lang="es-ES" sz="1200" dirty="0" err="1">
                <a:ea typeface="Times New Roman" panose="02020603050405020304" pitchFamily="18" charset="0"/>
              </a:rPr>
              <a:t>Smugglers</a:t>
            </a:r>
            <a:r>
              <a:rPr lang="es-ES" sz="1200" dirty="0">
                <a:ea typeface="Times New Roman" panose="02020603050405020304" pitchFamily="18" charset="0"/>
              </a:rPr>
              <a:t>´ que será publicado en Estados Unidos y Reino Unido en el verano de 2024 por </a:t>
            </a:r>
            <a:r>
              <a:rPr lang="es-ES" sz="1200" dirty="0" err="1">
                <a:ea typeface="Times New Roman" panose="02020603050405020304" pitchFamily="18" charset="0"/>
              </a:rPr>
              <a:t>Bradt</a:t>
            </a:r>
            <a:r>
              <a:rPr lang="es-ES" sz="1200" dirty="0">
                <a:ea typeface="Times New Roman" panose="02020603050405020304" pitchFamily="18" charset="0"/>
              </a:rPr>
              <a:t> Guides, describe el complejo viaje de construir la Experiencia Pirenaica - como extranjera, mujer y madre soltera - y elabora un cuarto de siglo de experiencias en turismo con huéspedes de todo el mundo. La vida en una montaña vasca" también profundiza en la documentación y conservación de la historia, las tradiciones cotidianas y los valores de la cultura autóctona vasca de montaña, basándose en una amplia investigación e innumerables anécdotas extraídas de mi experiencia personal. Desde otro punto de vista, es una colorida introducción -una rapsodia- de todo lo vasco.</a:t>
            </a:r>
          </a:p>
          <a:p>
            <a:r>
              <a:rPr lang="es-ES" sz="1200" dirty="0">
                <a:ea typeface="Times New Roman" panose="02020603050405020304" pitchFamily="18" charset="0"/>
              </a:rPr>
              <a:t>Soy periodista de </a:t>
            </a:r>
            <a:r>
              <a:rPr lang="es-ES" sz="1200" dirty="0" err="1">
                <a:ea typeface="Times New Roman" panose="02020603050405020304" pitchFamily="18" charset="0"/>
              </a:rPr>
              <a:t>The</a:t>
            </a:r>
            <a:r>
              <a:rPr lang="es-ES" sz="1200" dirty="0">
                <a:ea typeface="Times New Roman" panose="02020603050405020304" pitchFamily="18" charset="0"/>
              </a:rPr>
              <a:t> </a:t>
            </a:r>
            <a:r>
              <a:rPr lang="es-ES" sz="1200" dirty="0" err="1">
                <a:ea typeface="Times New Roman" panose="02020603050405020304" pitchFamily="18" charset="0"/>
              </a:rPr>
              <a:t>Sunday</a:t>
            </a:r>
            <a:r>
              <a:rPr lang="es-ES" sz="1200" dirty="0">
                <a:ea typeface="Times New Roman" panose="02020603050405020304" pitchFamily="18" charset="0"/>
              </a:rPr>
              <a:t> Times y nuestras semanas de inmersión lingüística en español (basadas en mi segundo libro, </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Breaking</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the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Language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Barrier</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a:t>
            </a:r>
            <a:r>
              <a:rPr lang="es-ES" sz="1200" dirty="0">
                <a:ea typeface="Times New Roman" panose="02020603050405020304" pitchFamily="18" charset="0"/>
              </a:rPr>
              <a:t>) fueron catalogadas por </a:t>
            </a:r>
            <a:r>
              <a:rPr lang="es-ES" sz="1200" dirty="0" err="1">
                <a:ea typeface="Times New Roman" panose="02020603050405020304" pitchFamily="18" charset="0"/>
              </a:rPr>
              <a:t>The</a:t>
            </a:r>
            <a:r>
              <a:rPr lang="es-ES" sz="1200" dirty="0">
                <a:ea typeface="Times New Roman" panose="02020603050405020304" pitchFamily="18" charset="0"/>
              </a:rPr>
              <a:t> Times, 2021, como una de las 10 mejores vacaciones de aprendizaje en todo el mundo. </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(Ver reseñas)</a:t>
            </a:r>
          </a:p>
          <a:p>
            <a:r>
              <a:rPr lang="en-US" sz="1200" b="1" dirty="0" err="1"/>
              <a:t>Próximos</a:t>
            </a:r>
            <a:r>
              <a:rPr lang="en-US" sz="1200" b="1" dirty="0"/>
              <a:t> </a:t>
            </a:r>
            <a:r>
              <a:rPr lang="en-US" sz="1200" b="1" dirty="0" err="1"/>
              <a:t>pasos</a:t>
            </a:r>
            <a:r>
              <a:rPr lang="en-US" sz="1200" b="1" dirty="0"/>
              <a:t>/</a:t>
            </a:r>
            <a:r>
              <a:rPr lang="en-US" sz="1200" b="1" dirty="0" err="1"/>
              <a:t>Visión</a:t>
            </a:r>
            <a:r>
              <a:rPr lang="en-US" sz="1200" b="1" dirty="0"/>
              <a:t> de </a:t>
            </a:r>
            <a:r>
              <a:rPr lang="en-US" sz="1200" b="1" dirty="0" err="1"/>
              <a:t>futuro</a:t>
            </a:r>
            <a:endParaRPr lang="en-US" sz="1200" b="1" dirty="0"/>
          </a:p>
          <a:p>
            <a:r>
              <a:rPr lang="es-ES" sz="1200" dirty="0"/>
              <a:t>En cuanto al futuro, sigo deseando conocer a mis huéspedes cada verano y presentarles esta hermosa parte del planeta en la que me siento tan afortunada de vivir: cada persona es un mundo en sí misma. También estoy buscando poco a poco a alguien de la próxima generación que se una a mí en mi trabajo y lleve la empresa hacia el futuro. No tengo ningún interés en hacer más grande la empresa, sino en adaptarme al entorno y hacer que esta particular marca de turismo sea lo más sostenible y sensible posible. Me interesa mucho más la calidad, la integridad y la autenticidad que la cantidad y los márgenes de beneficio. En cuanto a mí, ahora que mi hija ha crecido, me pica el gusanillo y me gustaría escribir más y ver más mundo a mi alrededor, quizá incluso dar charlas e inspirar a otros para que sigan sus sueños y desarrollen proyectos sostenibles e instructivos para que otros los disfruten.</a:t>
            </a:r>
            <a:endParaRPr lang="en-IE" sz="1200" dirty="0"/>
          </a:p>
        </p:txBody>
      </p:sp>
      <p:sp>
        <p:nvSpPr>
          <p:cNvPr id="5" name="Slide Number Placeholder 4">
            <a:extLst>
              <a:ext uri="{FF2B5EF4-FFF2-40B4-BE49-F238E27FC236}">
                <a16:creationId xmlns:a16="http://schemas.microsoft.com/office/drawing/2014/main" id="{6329009D-EA1B-5AA2-7732-34775A789D5B}"/>
              </a:ext>
            </a:extLst>
          </p:cNvPr>
          <p:cNvSpPr>
            <a:spLocks noGrp="1"/>
          </p:cNvSpPr>
          <p:nvPr>
            <p:ph type="sldNum" sz="quarter" idx="4"/>
          </p:nvPr>
        </p:nvSpPr>
        <p:spPr/>
        <p:txBody>
          <a:bodyPr/>
          <a:lstStyle/>
          <a:p>
            <a:fld id="{9C527BFA-2C0E-4CEC-B6A5-913A56FEF4B4}" type="slidenum">
              <a:rPr lang="fr-CA" smtClean="0"/>
              <a:pPr/>
              <a:t>28</a:t>
            </a:fld>
            <a:endParaRPr lang="fr-CA" dirty="0"/>
          </a:p>
        </p:txBody>
      </p:sp>
      <p:pic>
        <p:nvPicPr>
          <p:cNvPr id="4" name="Picture 3">
            <a:extLst>
              <a:ext uri="{FF2B5EF4-FFF2-40B4-BE49-F238E27FC236}">
                <a16:creationId xmlns:a16="http://schemas.microsoft.com/office/drawing/2014/main" id="{F48E4F60-8925-7AE4-D9F8-04B42830ED14}"/>
              </a:ext>
            </a:extLst>
          </p:cNvPr>
          <p:cNvPicPr>
            <a:picLocks noChangeAspect="1"/>
          </p:cNvPicPr>
          <p:nvPr/>
        </p:nvPicPr>
        <p:blipFill>
          <a:blip r:embed="rId3" cstate="print"/>
          <a:stretch>
            <a:fillRect/>
          </a:stretch>
        </p:blipFill>
        <p:spPr>
          <a:xfrm>
            <a:off x="4040149" y="4811345"/>
            <a:ext cx="3219722" cy="2513774"/>
          </a:xfrm>
          <a:prstGeom prst="rect">
            <a:avLst/>
          </a:prstGeom>
        </p:spPr>
      </p:pic>
      <p:grpSp>
        <p:nvGrpSpPr>
          <p:cNvPr id="10" name="Group 9">
            <a:extLst>
              <a:ext uri="{FF2B5EF4-FFF2-40B4-BE49-F238E27FC236}">
                <a16:creationId xmlns:a16="http://schemas.microsoft.com/office/drawing/2014/main" id="{6263E6F5-BF69-D9AA-A3B5-B018B46808DC}"/>
              </a:ext>
            </a:extLst>
          </p:cNvPr>
          <p:cNvGrpSpPr/>
          <p:nvPr/>
        </p:nvGrpSpPr>
        <p:grpSpPr>
          <a:xfrm>
            <a:off x="4040149" y="7698029"/>
            <a:ext cx="3005500" cy="2232389"/>
            <a:chOff x="7252897" y="4427673"/>
            <a:chExt cx="3005500" cy="2610517"/>
          </a:xfrm>
        </p:grpSpPr>
        <p:sp>
          <p:nvSpPr>
            <p:cNvPr id="11" name="TextBox 10">
              <a:extLst>
                <a:ext uri="{FF2B5EF4-FFF2-40B4-BE49-F238E27FC236}">
                  <a16:creationId xmlns:a16="http://schemas.microsoft.com/office/drawing/2014/main" id="{D56E1300-B383-941B-0963-B74204675EC5}"/>
                </a:ext>
              </a:extLst>
            </p:cNvPr>
            <p:cNvSpPr txBox="1"/>
            <p:nvPr/>
          </p:nvSpPr>
          <p:spPr>
            <a:xfrm>
              <a:off x="7338264" y="5424457"/>
              <a:ext cx="2920133" cy="99082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Pyrenean Experience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36B16570-2644-A3BA-18C0-D1D261862893}"/>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AF83F3-5609-AAF8-9FAE-02025143FE9F}"/>
                </a:ext>
              </a:extLst>
            </p:cNvPr>
            <p:cNvSpPr txBox="1"/>
            <p:nvPr/>
          </p:nvSpPr>
          <p:spPr>
            <a:xfrm>
              <a:off x="7375794" y="4523447"/>
              <a:ext cx="2337968" cy="431890"/>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88A637D0-9D8B-F578-1A1C-EAFF630229D5}"/>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4BB740D8-2F1E-5B6A-666C-5ACE44214E80}"/>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231C62B3-9599-ED5B-0D9A-5B3EC98D6E4D}"/>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6BAE1531-625E-DB0F-0CD7-7E72D6E2345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820AC4EC-451E-88D5-E47F-33102D7AFD7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98DC93AD-C9F2-0802-1DD7-0603A80767DE}"/>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AC26C6E-618F-0798-4F2F-7A006E42CFF5}"/>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942ED51B-0ED2-C56B-053A-99566F60E2A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FBF1D07A-55F7-A20B-4BCA-382837AAD2B9}"/>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F4BA47B8-540A-EEFC-921D-D61CF995F41A}"/>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F6BF1549-773A-11F0-1FAF-51F3E301ED3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50B3F40D-BB35-CEC0-759E-8754FB544395}"/>
              </a:ext>
            </a:extLst>
          </p:cNvPr>
          <p:cNvPicPr>
            <a:picLocks noChangeAspect="1"/>
          </p:cNvPicPr>
          <p:nvPr/>
        </p:nvPicPr>
        <p:blipFill>
          <a:blip r:embed="rId8" cstate="print"/>
          <a:stretch>
            <a:fillRect/>
          </a:stretch>
        </p:blipFill>
        <p:spPr>
          <a:xfrm>
            <a:off x="6297475" y="4385772"/>
            <a:ext cx="1122074" cy="1423527"/>
          </a:xfrm>
          <a:prstGeom prst="rect">
            <a:avLst/>
          </a:prstGeom>
        </p:spPr>
      </p:pic>
    </p:spTree>
    <p:extLst>
      <p:ext uri="{BB962C8B-B14F-4D97-AF65-F5344CB8AC3E}">
        <p14:creationId xmlns:p14="http://schemas.microsoft.com/office/powerpoint/2010/main" val="176322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a:t>Georgina Howard - </a:t>
            </a:r>
            <a:r>
              <a:rPr lang="en-IE" sz="1800" dirty="0" err="1"/>
              <a:t>continuación</a:t>
            </a:r>
            <a:endParaRPr lang="en-IE" sz="1800" dirty="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s-ES" dirty="0"/>
              <a:t>En este vídeo, la autora Georgina Howard nos cuenta su historia y su viaje hasta convertirse en una operadora de turismo sostenible. Su creencia es que si se respeta el entorno, se puede preservar. Georgina menciona la importancia del vínculo entre las lenguas, la cultura y el medio ambiente dentro de las comunidades.</a:t>
            </a:r>
            <a:endParaRPr lang="en-IE" dirty="0"/>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29</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6146" name="Picture 2" descr="Pyrenean Experience">
            <a:extLst>
              <a:ext uri="{FF2B5EF4-FFF2-40B4-BE49-F238E27FC236}">
                <a16:creationId xmlns:a16="http://schemas.microsoft.com/office/drawing/2014/main" id="{7B23CF1B-9EB1-B1B3-4D8A-D75B11253D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26" y="3481814"/>
            <a:ext cx="2395462" cy="756827"/>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a:hlinkClick r:id="" action="ppaction://media"/>
            <a:extLst>
              <a:ext uri="{FF2B5EF4-FFF2-40B4-BE49-F238E27FC236}">
                <a16:creationId xmlns:a16="http://schemas.microsoft.com/office/drawing/2014/main" id="{7213A25D-F962-A9FD-A4A1-ECE0DADEF4F6}"/>
              </a:ext>
            </a:extLst>
          </p:cNvPr>
          <p:cNvPicPr>
            <a:picLocks noRot="1" noChangeAspect="1"/>
          </p:cNvPicPr>
          <p:nvPr>
            <a:videoFile r:link="rId1"/>
          </p:nvPr>
        </p:nvPicPr>
        <p:blipFill>
          <a:blip r:embed="rId4" cstate="print"/>
          <a:stretch>
            <a:fillRect/>
          </a:stretch>
        </p:blipFill>
        <p:spPr>
          <a:xfrm>
            <a:off x="1237175" y="6145825"/>
            <a:ext cx="4718222" cy="2958870"/>
          </a:xfrm>
          <a:prstGeom prst="rect">
            <a:avLst/>
          </a:prstGeom>
        </p:spPr>
      </p:pic>
      <p:sp>
        <p:nvSpPr>
          <p:cNvPr id="8" name="TextBox 7">
            <a:extLst>
              <a:ext uri="{FF2B5EF4-FFF2-40B4-BE49-F238E27FC236}">
                <a16:creationId xmlns:a16="http://schemas.microsoft.com/office/drawing/2014/main" id="{423AD01A-756C-484A-86BF-34925C5C75E0}"/>
              </a:ext>
            </a:extLst>
          </p:cNvPr>
          <p:cNvSpPr txBox="1"/>
          <p:nvPr/>
        </p:nvSpPr>
        <p:spPr>
          <a:xfrm>
            <a:off x="3887787" y="5192246"/>
            <a:ext cx="3886200" cy="523220"/>
          </a:xfrm>
          <a:prstGeom prst="rect">
            <a:avLst/>
          </a:prstGeom>
          <a:noFill/>
        </p:spPr>
        <p:txBody>
          <a:bodyPr wrap="square">
            <a:spAutoFit/>
          </a:bodyPr>
          <a:lstStyle/>
          <a:p>
            <a:r>
              <a:rPr lang="en-US" sz="1400" dirty="0">
                <a:hlinkClick r:id="rId5"/>
              </a:rPr>
              <a:t>We Lead - Interview with Georgina Howard (Pyrenean Experience) - YouTube</a:t>
            </a:r>
            <a:endParaRPr lang="en-IE" sz="1400" dirty="0"/>
          </a:p>
        </p:txBody>
      </p:sp>
      <p:pic>
        <p:nvPicPr>
          <p:cNvPr id="13" name="Picture 12">
            <a:extLst>
              <a:ext uri="{FF2B5EF4-FFF2-40B4-BE49-F238E27FC236}">
                <a16:creationId xmlns:a16="http://schemas.microsoft.com/office/drawing/2014/main" id="{4D24B896-146A-4FA4-C661-7AC475A56402}"/>
              </a:ext>
            </a:extLst>
          </p:cNvPr>
          <p:cNvPicPr>
            <a:picLocks noChangeAspect="1"/>
          </p:cNvPicPr>
          <p:nvPr/>
        </p:nvPicPr>
        <p:blipFill>
          <a:blip r:embed="rId6" cstate="print"/>
          <a:stretch>
            <a:fillRect/>
          </a:stretch>
        </p:blipFill>
        <p:spPr>
          <a:xfrm>
            <a:off x="4220256" y="3090297"/>
            <a:ext cx="2395462" cy="1757256"/>
          </a:xfrm>
          <a:prstGeom prst="rect">
            <a:avLst/>
          </a:prstGeom>
        </p:spPr>
      </p:pic>
    </p:spTree>
    <p:extLst>
      <p:ext uri="{BB962C8B-B14F-4D97-AF65-F5344CB8AC3E}">
        <p14:creationId xmlns:p14="http://schemas.microsoft.com/office/powerpoint/2010/main" val="10637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INTRODUCCIÓN</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3</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01</a:t>
            </a:r>
          </a:p>
        </p:txBody>
      </p:sp>
      <p:pic>
        <p:nvPicPr>
          <p:cNvPr id="8" name="Picture Placeholder 7" descr="Person blowing flower">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207"/>
          <a:stretch/>
        </p:blipFill>
        <p:spPr>
          <a:xfrm>
            <a:off x="0" y="2924295"/>
            <a:ext cx="3621157" cy="7241015"/>
          </a:xfrm>
        </p:spPr>
      </p:pic>
    </p:spTree>
    <p:extLst>
      <p:ext uri="{BB962C8B-B14F-4D97-AF65-F5344CB8AC3E}">
        <p14:creationId xmlns:p14="http://schemas.microsoft.com/office/powerpoint/2010/main" val="195534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507734"/>
            <a:ext cx="6526988" cy="2564297"/>
          </a:xfrm>
        </p:spPr>
        <p:txBody>
          <a:bodyPr/>
          <a:lstStyle/>
          <a:p>
            <a:r>
              <a:rPr lang="es-ES" sz="1200" dirty="0"/>
              <a:t>Sierra y Sol, la primera de ellas, nació con la misión de acercar la naturaleza a los visitantes, guiando, enseñando, compartiendo conocimiento y disfrute de los espacios naturales. Lleva realizando esta labor de creación de itinerarios interpretados desde 2014, pero pronto descubrió que su mercado debía ampliarse con viajes de varios días, actividad que requiere una licencia como Agencia de Viajes. Por ello, fundé Ecoturismo Granada </a:t>
            </a:r>
            <a:r>
              <a:rPr lang="es-ES" sz="1200" dirty="0" err="1"/>
              <a:t>Travel</a:t>
            </a:r>
            <a:r>
              <a:rPr lang="es-ES" sz="1200" dirty="0"/>
              <a:t> </a:t>
            </a:r>
            <a:r>
              <a:rPr lang="es-ES" sz="1200" dirty="0" err="1"/>
              <a:t>Agency</a:t>
            </a:r>
            <a:r>
              <a:rPr lang="es-ES" sz="1200" dirty="0"/>
              <a:t> en 2018, diseñando, vendiendo y en general guiando grupos por diferentes zonas. Desde el inicio de mi actividad en el ecoturismo, me uní e involucré activamente en la Carta Europea de Turismo Sostenible de Sierra Nevada. Actualmente soy el presidente de la Asociación Foro de la Carta. Mi labor de promoción no sólo se limita a mi trabajo como guía, sino que a lo largo de mi vida he colaborado en numerosas publicaciones didácticas y científicas relacionadas con los espacios naturales.</a:t>
            </a:r>
            <a:endParaRPr lang="en-IE" sz="1200" dirty="0"/>
          </a:p>
          <a:p>
            <a:endParaRPr lang="en-US" sz="1200" b="1" dirty="0"/>
          </a:p>
          <a:p>
            <a:r>
              <a:rPr lang="en-US" sz="1200" b="1" dirty="0"/>
              <a:t>¿Por </a:t>
            </a:r>
            <a:r>
              <a:rPr lang="en-US" sz="1200" b="1" dirty="0" err="1"/>
              <a:t>qué</a:t>
            </a:r>
            <a:r>
              <a:rPr lang="en-US" sz="1200" b="1" dirty="0"/>
              <a:t> turismo?</a:t>
            </a:r>
          </a:p>
          <a:p>
            <a:r>
              <a:rPr lang="es-ES" sz="1200" dirty="0"/>
              <a:t>El turismo es una ventana a culturas diferentes, un túnel de aprendizaje, de reposicionamiento personal en nuestro mundo. Es una actividad económica esencial pero, sobre todo, es una actividad transformadora, enriquecedora, que puede llevarnos a posiciones de comprensión del planeta y, por tanto, a ser más proactivos en el denso patrimonio cultural y natural.</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err="1"/>
              <a:t>Breve</a:t>
            </a:r>
            <a:r>
              <a:rPr lang="en-US" b="1" u="sng" dirty="0"/>
              <a:t> </a:t>
            </a:r>
            <a:r>
              <a:rPr lang="en-US" b="1" u="sng" dirty="0" err="1"/>
              <a:t>presentación</a:t>
            </a:r>
            <a:endParaRPr lang="en-US" b="1" u="sng" dirty="0"/>
          </a:p>
          <a:p>
            <a:r>
              <a:rPr lang="es-ES" dirty="0"/>
              <a:t>La docencia y la educación ambiental y empresarial han sido las dos grandes líneas profesionales en el centro de mi vida. En mi primera etapa profesional fui profesora de Biología y Geología en colegios públicos y tras 11 años como docente comencé mi vida empresarial: primero con una consultoría ambiental durante otros 11 años y más tarde creando dos empresas en el mundo del ecoturismo.</a:t>
            </a:r>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259863" y="835682"/>
            <a:ext cx="4533877" cy="2289739"/>
          </a:xfrm>
        </p:spPr>
        <p:txBody>
          <a:bodyPr/>
          <a:lstStyle/>
          <a:p>
            <a:pPr>
              <a:lnSpc>
                <a:spcPct val="100000"/>
              </a:lnSpc>
            </a:pPr>
            <a:r>
              <a:rPr lang="en-IE" sz="3600" dirty="0"/>
              <a:t>Maria Teresa Madrona Moreno </a:t>
            </a:r>
            <a:r>
              <a:rPr lang="en-IE" sz="2400" dirty="0"/>
              <a:t>– </a:t>
            </a:r>
          </a:p>
          <a:p>
            <a:pPr>
              <a:lnSpc>
                <a:spcPct val="100000"/>
              </a:lnSpc>
            </a:pPr>
            <a:r>
              <a:rPr lang="es-ES" sz="2400" dirty="0"/>
              <a:t>Directora de Ecoturismo Granada AV &amp; Sierra y Sol</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259863" y="3281259"/>
            <a:ext cx="3257392" cy="522755"/>
          </a:xfrm>
        </p:spPr>
        <p:txBody>
          <a:bodyPr/>
          <a:lstStyle/>
          <a:p>
            <a:r>
              <a:rPr lang="en-IE" sz="1800" b="1" dirty="0"/>
              <a:t>ESPAÑA</a:t>
            </a:r>
          </a:p>
        </p:txBody>
      </p:sp>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30</a:t>
            </a:fld>
            <a:endParaRPr lang="fr-CA" dirty="0"/>
          </a:p>
        </p:txBody>
      </p:sp>
      <p:pic>
        <p:nvPicPr>
          <p:cNvPr id="11" name="Picture Placeholder 10">
            <a:extLst>
              <a:ext uri="{FF2B5EF4-FFF2-40B4-BE49-F238E27FC236}">
                <a16:creationId xmlns:a16="http://schemas.microsoft.com/office/drawing/2014/main" id="{46104E82-923C-2C98-95F8-9FFAD74B0EB3}"/>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25310" r="26408"/>
          <a:stretch/>
        </p:blipFill>
        <p:spPr>
          <a:xfrm>
            <a:off x="4258320" y="-1"/>
            <a:ext cx="3541182" cy="6432523"/>
          </a:xfrm>
        </p:spPr>
      </p:pic>
    </p:spTree>
    <p:extLst>
      <p:ext uri="{BB962C8B-B14F-4D97-AF65-F5344CB8AC3E}">
        <p14:creationId xmlns:p14="http://schemas.microsoft.com/office/powerpoint/2010/main" val="12026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sostenibilidad</a:t>
            </a:r>
            <a:r>
              <a:rPr lang="en-US" sz="1200" b="1" dirty="0"/>
              <a:t>?</a:t>
            </a:r>
          </a:p>
          <a:p>
            <a:r>
              <a:rPr lang="es-ES" sz="1200" dirty="0"/>
              <a:t>Las mujeres desempeñan un papel más importante en el ecoturismo y el turismo rural. Muchas de las empresas que ofrecen ecoturismo están dirigidas por mujeres, especialmente los alojamientos en zonas rurales suelen estar gestionados por mujeres. Las mujeres están en el centro de la vida rural porque suelen ser las protagonistas de múltiples tareas artesanales y las depositarias de gran parte de los conocimientos tradicionales en los que se basa la experiencia </a:t>
            </a:r>
            <a:r>
              <a:rPr lang="es-ES" sz="1200" dirty="0" err="1"/>
              <a:t>ecoturística</a:t>
            </a:r>
            <a:r>
              <a:rPr lang="es-ES" sz="1200" dirty="0"/>
              <a:t>. Las mujeres crean lazos sociales que generan redes de trabajo y vínculos con el territorio con mayor fuerza y eficacia que los hombres. Para mí, la sostenibilidad es imperativa en todas las actividades económicas porque si no podemos sostener la economía de los pueblos y los recursos en los que se basa, la propia actividad desaparecerá. Por su parte, </a:t>
            </a:r>
            <a:r>
              <a:rPr lang="es-ES" sz="1200" b="1" dirty="0"/>
              <a:t>el ecoturismo es la única forma posible de turismo en la naturaleza. Informa, enseña, sensibiliza y hace disfrutar a los turistas al tiempo que conserva los recursos y sostiene a las comunidades locales.</a:t>
            </a:r>
            <a:r>
              <a:rPr lang="es-ES" sz="1200" dirty="0"/>
              <a:t> La lucha contra el cambio climático es urgente porque están en juego recursos esenciales para la vida. El cambio climático y la justicia, la pobreza, la calidad de vida, van de la mano y, por tanto, ésta es una oportunidad para alcanzar objetivos importantes e ineludibles para nuestro futuro.</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err="1"/>
              <a:t>Logros</a:t>
            </a:r>
            <a:r>
              <a:rPr lang="en-US" sz="1200" b="1" dirty="0"/>
              <a:t> </a:t>
            </a:r>
            <a:r>
              <a:rPr lang="en-US" sz="1200" b="1" dirty="0" err="1"/>
              <a:t>alcanzados</a:t>
            </a:r>
            <a:r>
              <a:rPr lang="en-US" sz="1200" b="1" dirty="0"/>
              <a:t> hasta </a:t>
            </a:r>
            <a:r>
              <a:rPr lang="en-US" sz="1200" b="1" dirty="0" err="1"/>
              <a:t>ahora</a:t>
            </a:r>
            <a:endParaRPr lang="en-US" sz="1200" b="1" dirty="0"/>
          </a:p>
          <a:p>
            <a:r>
              <a:rPr lang="es-ES" sz="1200" dirty="0"/>
              <a:t>Cientos de clientes han vivido con nosotros una experiencia diferente. Han aprendido a leer el paisaje, a entender las relaciones entre ecosistemas y sociedades, han vivido una verdadera y auténtica inmersión turística en los espacios naturales que visitan. Cuando un cliente te dice que ahora entiende y siente la naturaleza de otra manera, que encuentra sentido a la conservación, es una gran recompensa para nosotros.</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err="1"/>
              <a:t>Próximos</a:t>
            </a:r>
            <a:r>
              <a:rPr lang="en-US" sz="1200" b="1" dirty="0"/>
              <a:t> </a:t>
            </a:r>
            <a:r>
              <a:rPr lang="en-US" sz="1200" b="1" dirty="0" err="1"/>
              <a:t>pasos</a:t>
            </a:r>
            <a:r>
              <a:rPr lang="en-US" sz="1200" b="1" dirty="0"/>
              <a:t>/</a:t>
            </a:r>
            <a:r>
              <a:rPr lang="en-US" sz="1200" b="1" dirty="0" err="1"/>
              <a:t>Visión</a:t>
            </a:r>
            <a:r>
              <a:rPr lang="en-US" sz="1200" b="1" dirty="0"/>
              <a:t> de </a:t>
            </a:r>
            <a:r>
              <a:rPr lang="en-US" sz="1200" b="1" dirty="0" err="1"/>
              <a:t>futuro</a:t>
            </a:r>
            <a:endParaRPr lang="en-US" sz="1200" b="1" dirty="0"/>
          </a:p>
          <a:p>
            <a:r>
              <a:rPr lang="es-ES" sz="1200" dirty="0"/>
              <a:t>Debemos seguir trabajando para comprender el impacto y la huella de nuestras actividades y debemos seguir invirtiendo en proyectos de conservación. Las medidas de prevención pueden mejorarse, al igual que las de mitigación.</a:t>
            </a:r>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M Teresa Madrona Moreno - </a:t>
            </a:r>
            <a:r>
              <a:rPr lang="en-IE" b="1" dirty="0" err="1"/>
              <a:t>continuación</a:t>
            </a:r>
            <a:endParaRPr lang="en-IE" sz="1800" b="1" dirty="0"/>
          </a:p>
        </p:txBody>
      </p:sp>
      <p:grpSp>
        <p:nvGrpSpPr>
          <p:cNvPr id="3" name="Group 2">
            <a:extLst>
              <a:ext uri="{FF2B5EF4-FFF2-40B4-BE49-F238E27FC236}">
                <a16:creationId xmlns:a16="http://schemas.microsoft.com/office/drawing/2014/main" id="{1A4E8DAE-D333-EB04-921A-3E2C7D064BED}"/>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90220CEB-D1AA-ECE3-A748-F8F08565FA9D}"/>
                </a:ext>
              </a:extLst>
            </p:cNvPr>
            <p:cNvSpPr txBox="1"/>
            <p:nvPr/>
          </p:nvSpPr>
          <p:spPr>
            <a:xfrm>
              <a:off x="7338264" y="5218472"/>
              <a:ext cx="2920133" cy="139183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Sierra y Sol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Eco Turismo Granada</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Twitter – Eco Turismo</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7585C230-27DD-37AB-F174-CF5E65730DE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D74A1B-34E4-758C-B2F5-9DC5D4A8781A}"/>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41E0121D-5BF4-E840-DDC9-FE768BBBE8B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31EF30F9-68A1-6BA0-9C5B-E96E287F6079}"/>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DF98C75D-5FA7-B320-C0CD-1816DAEE3B0A}"/>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B6C56554-6737-A289-69DB-F6285CDA01DD}"/>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7E8365D9-63F6-E428-514D-1EFF8DF40B0E}"/>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EEEA3564-9A5E-560A-C6D6-9228933C46A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D5379ABB-695C-00AF-50DF-02DC0082B733}"/>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A4287E75-38C2-F175-684E-126F8958D605}"/>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AA9EE65-C045-AA82-8821-9AC0BE498A3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0739E02D-602F-4F79-0014-861D2E3382A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E56455FA-1225-05CB-A5ED-56C776FEB2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2C74FCAB-7A4D-9994-B0FC-C97403467EFB}"/>
              </a:ext>
            </a:extLst>
          </p:cNvPr>
          <p:cNvPicPr>
            <a:picLocks noChangeAspect="1"/>
          </p:cNvPicPr>
          <p:nvPr/>
        </p:nvPicPr>
        <p:blipFill>
          <a:blip r:embed="rId9" cstate="print"/>
          <a:stretch>
            <a:fillRect/>
          </a:stretch>
        </p:blipFill>
        <p:spPr>
          <a:xfrm>
            <a:off x="624861" y="7376051"/>
            <a:ext cx="3112181" cy="2999633"/>
          </a:xfrm>
          <a:prstGeom prst="rect">
            <a:avLst/>
          </a:prstGeom>
        </p:spPr>
      </p:pic>
      <p:sp>
        <p:nvSpPr>
          <p:cNvPr id="23" name="TextBox 22">
            <a:extLst>
              <a:ext uri="{FF2B5EF4-FFF2-40B4-BE49-F238E27FC236}">
                <a16:creationId xmlns:a16="http://schemas.microsoft.com/office/drawing/2014/main" id="{FA3DEC43-4019-A64D-19FE-00493B0FD059}"/>
              </a:ext>
            </a:extLst>
          </p:cNvPr>
          <p:cNvSpPr txBox="1"/>
          <p:nvPr/>
        </p:nvSpPr>
        <p:spPr>
          <a:xfrm>
            <a:off x="3885963" y="3983079"/>
            <a:ext cx="3264912" cy="1631216"/>
          </a:xfrm>
          <a:prstGeom prst="rect">
            <a:avLst/>
          </a:prstGeom>
          <a:noFill/>
        </p:spPr>
        <p:txBody>
          <a:bodyPr wrap="square">
            <a:spAutoFit/>
          </a:bodyPr>
          <a:lstStyle/>
          <a:p>
            <a:pPr algn="ctr"/>
            <a:r>
              <a:rPr lang="es-ES" sz="2000" b="1" i="1" dirty="0">
                <a:solidFill>
                  <a:srgbClr val="90278E"/>
                </a:solidFill>
                <a:latin typeface="Content"/>
              </a:rPr>
              <a:t>El turismo en la naturaleza puede generar un impacto, pero también es parte de la solución a los impactos.</a:t>
            </a:r>
            <a:endParaRPr lang="en-IE" sz="2000" b="1" i="1" dirty="0">
              <a:solidFill>
                <a:srgbClr val="90278E"/>
              </a:solidFill>
            </a:endParaRPr>
          </a:p>
        </p:txBody>
      </p:sp>
      <p:grpSp>
        <p:nvGrpSpPr>
          <p:cNvPr id="24" name="Group 23">
            <a:extLst>
              <a:ext uri="{FF2B5EF4-FFF2-40B4-BE49-F238E27FC236}">
                <a16:creationId xmlns:a16="http://schemas.microsoft.com/office/drawing/2014/main" id="{78695C05-94F4-F0CA-2D86-AA04C888D679}"/>
              </a:ext>
            </a:extLst>
          </p:cNvPr>
          <p:cNvGrpSpPr/>
          <p:nvPr/>
        </p:nvGrpSpPr>
        <p:grpSpPr>
          <a:xfrm>
            <a:off x="6587460" y="3439337"/>
            <a:ext cx="1081908" cy="657623"/>
            <a:chOff x="3400450" y="986392"/>
            <a:chExt cx="1487826" cy="1083162"/>
          </a:xfrm>
          <a:solidFill>
            <a:srgbClr val="F15B2A"/>
          </a:solidFill>
        </p:grpSpPr>
        <p:sp>
          <p:nvSpPr>
            <p:cNvPr id="25" name="Freeform 17">
              <a:extLst>
                <a:ext uri="{FF2B5EF4-FFF2-40B4-BE49-F238E27FC236}">
                  <a16:creationId xmlns:a16="http://schemas.microsoft.com/office/drawing/2014/main" id="{B4A47C7C-4237-2D65-2870-0AE5FF359E6F}"/>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6" name="Freeform 18">
              <a:extLst>
                <a:ext uri="{FF2B5EF4-FFF2-40B4-BE49-F238E27FC236}">
                  <a16:creationId xmlns:a16="http://schemas.microsoft.com/office/drawing/2014/main" id="{DD61AC87-AF8A-ACA7-3FC6-4865FC2A6A9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8819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480092"/>
            <a:ext cx="6526988" cy="2564297"/>
          </a:xfrm>
        </p:spPr>
        <p:txBody>
          <a:bodyPr/>
          <a:lstStyle/>
          <a:p>
            <a:r>
              <a:rPr lang="es-ES" sz="1200" dirty="0"/>
              <a:t>La carrera de Mary abarca casi 60 años, y el Centro animará su legado para inspirar a las generaciones futuras, educando, informando y catalizando el cambio para el bien en nuestra comunidad aquí en Ballina y entre los visitantes del Centro, tanto en persona como en línea. Soy </a:t>
            </a:r>
            <a:r>
              <a:rPr lang="es-ES" sz="1200" dirty="0" err="1"/>
              <a:t>Susan</a:t>
            </a:r>
            <a:r>
              <a:rPr lang="es-ES" sz="1200" dirty="0"/>
              <a:t> </a:t>
            </a:r>
            <a:r>
              <a:rPr lang="es-ES" sz="1200" dirty="0" err="1"/>
              <a:t>Heffernan</a:t>
            </a:r>
            <a:r>
              <a:rPr lang="es-ES" sz="1200" dirty="0"/>
              <a:t>, Directora de Proyectos del Centro Mary Robinson. Llegar a esta etapa de mi carrera me ha planteado algunos retos. Entre ellos, los retos que plantea trabajar en pequeñas PYME, como la falta de oportunidades de progresión profesional y las funciones relativamente mal pagadas y ocasionales que se ofrecen en el sector fuera de la función pública. El sector turístico (en asesoría / consultoría / gestión de proyectos) se compone en gran medida de empresas unipersonales y pequeñas consultorías, por lo que el espíritu empresarial es la única oportunidad real de promoción profesional.</a:t>
            </a:r>
            <a:endParaRPr lang="en-IE" sz="1200" dirty="0"/>
          </a:p>
          <a:p>
            <a:endParaRPr lang="en-US" sz="1200" b="1" dirty="0"/>
          </a:p>
          <a:p>
            <a:r>
              <a:rPr lang="en-US" sz="1200" b="1" dirty="0"/>
              <a:t>¿Por </a:t>
            </a:r>
            <a:r>
              <a:rPr lang="en-US" sz="1200" b="1" dirty="0" err="1"/>
              <a:t>qué</a:t>
            </a:r>
            <a:r>
              <a:rPr lang="en-US" sz="1200" b="1" dirty="0"/>
              <a:t> turismo?</a:t>
            </a:r>
          </a:p>
          <a:p>
            <a:r>
              <a:rPr lang="es-ES" sz="1200" b="1" dirty="0"/>
              <a:t>El turismo presenta grandes oportunidades y también grandes retos para las comunidades, </a:t>
            </a:r>
            <a:r>
              <a:rPr lang="es-ES" sz="1200" dirty="0"/>
              <a:t>tanto en términos de capacidad para sostener el volumen de visitantes como de su potencial impacto negativo/positivo en la comunidad local y el medio ambiente. Del mismo modo, la industria de la aviación es un reto clave en materia de emisiones y contaminación.</a:t>
            </a:r>
            <a:endParaRPr lang="en-US"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err="1"/>
              <a:t>Breve</a:t>
            </a:r>
            <a:r>
              <a:rPr lang="en-US" b="1" u="sng" dirty="0"/>
              <a:t> </a:t>
            </a:r>
            <a:r>
              <a:rPr lang="en-US" b="1" u="sng" dirty="0" err="1"/>
              <a:t>presentación</a:t>
            </a:r>
            <a:endParaRPr lang="en-US" b="1" u="sng" dirty="0"/>
          </a:p>
          <a:p>
            <a:r>
              <a:rPr lang="es-ES" dirty="0"/>
              <a:t>Mary Robinson es una de las líderes más destacadas de Irlanda, tanto a nivel nacional como internacional. Transformó la Presidencia irlandesa y propició un cambio social de gran alcance en Irlanda. En su carrera posterior a la Presidencia ha defendido los derechos humanos, la justicia climática y un enfoque sostenible del desarrollo que reconozca nuestra responsabilidad global mutua.</a:t>
            </a:r>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Susan Heffernan </a:t>
            </a:r>
            <a:r>
              <a:rPr lang="en-IE" sz="2400" dirty="0"/>
              <a:t>– </a:t>
            </a:r>
          </a:p>
          <a:p>
            <a:pPr>
              <a:lnSpc>
                <a:spcPct val="100000"/>
              </a:lnSpc>
            </a:pPr>
            <a:r>
              <a:rPr lang="es-ES" sz="2400" dirty="0"/>
              <a:t>Directora de proyectos del Centro Mary Robinson</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324726" y="2954882"/>
            <a:ext cx="3257392" cy="522755"/>
          </a:xfrm>
        </p:spPr>
        <p:txBody>
          <a:bodyPr/>
          <a:lstStyle/>
          <a:p>
            <a:r>
              <a:rPr lang="en-IE" sz="1800" b="1" dirty="0"/>
              <a:t>IRLANDA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8632" r="28793"/>
          <a:stretch/>
        </p:blipFill>
        <p:spPr>
          <a:xfrm>
            <a:off x="4234393" y="-3"/>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32</a:t>
            </a:fld>
            <a:endParaRPr lang="fr-CA" dirty="0"/>
          </a:p>
        </p:txBody>
      </p:sp>
    </p:spTree>
    <p:extLst>
      <p:ext uri="{BB962C8B-B14F-4D97-AF65-F5344CB8AC3E}">
        <p14:creationId xmlns:p14="http://schemas.microsoft.com/office/powerpoint/2010/main" val="1471396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4775E-A444-87D4-C288-8937B08350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43" t="13274" r="6254"/>
          <a:stretch/>
        </p:blipFill>
        <p:spPr>
          <a:xfrm>
            <a:off x="702551" y="6880160"/>
            <a:ext cx="3082739" cy="2432973"/>
          </a:xfrm>
          <a:prstGeom prst="rect">
            <a:avLst/>
          </a:prstGeom>
        </p:spPr>
      </p:pic>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21796" y="1407071"/>
            <a:ext cx="6526988" cy="9070578"/>
          </a:xfrm>
        </p:spPr>
        <p:txBody>
          <a:bodyPr/>
          <a:lstStyle/>
          <a:p>
            <a:r>
              <a:rPr lang="en-US" sz="1200" b="1" dirty="0"/>
              <a:t>¿</a:t>
            </a:r>
            <a:r>
              <a:rPr lang="en-US" sz="1200" b="1" dirty="0" err="1"/>
              <a:t>Por</a:t>
            </a:r>
            <a:r>
              <a:rPr lang="en-US" sz="1200" b="1" dirty="0"/>
              <a:t> </a:t>
            </a:r>
            <a:r>
              <a:rPr lang="en-US" sz="1200" b="1" dirty="0" err="1"/>
              <a:t>qué</a:t>
            </a:r>
            <a:r>
              <a:rPr lang="en-US" sz="1200" b="1" dirty="0"/>
              <a:t> la </a:t>
            </a:r>
            <a:r>
              <a:rPr lang="en-US" sz="1200" b="1" dirty="0" err="1"/>
              <a:t>sostenibilidad</a:t>
            </a:r>
            <a:r>
              <a:rPr lang="en-US" sz="1200" b="1" dirty="0"/>
              <a:t>?</a:t>
            </a:r>
          </a:p>
          <a:p>
            <a:r>
              <a:rPr lang="es-ES" sz="1200" dirty="0"/>
              <a:t>En Ballina y en el Centro nos centramos en lo local, apoyando a las empresas locales y conectando con nuestra comunidad local. Siempre que podamos, animaremos a los visitantes a utilizar medios de transporte sostenibles. Soy miembro de </a:t>
            </a:r>
            <a:r>
              <a:rPr lang="es-ES" sz="1200" dirty="0" err="1"/>
              <a:t>Ballina's</a:t>
            </a:r>
            <a:r>
              <a:rPr lang="es-ES" sz="1200" dirty="0"/>
              <a:t> Green Town, </a:t>
            </a:r>
            <a:r>
              <a:rPr lang="es-ES" sz="1200" b="1" dirty="0"/>
              <a:t>una iniciativa comunitaria colectiva para convertir a Ballina en la ciudad más verde de Irlanda,</a:t>
            </a:r>
            <a:r>
              <a:rPr lang="es-ES" sz="1200" dirty="0"/>
              <a:t> y miembro del Consejo del Centro de Voluntarios de Sligo.  He trabajado con muchas autoridades locales, organismos estatales y comunidades de toda la isla de Irlanda en temas como el desarrollo comunitario, la participación de la diáspora y la sostenibilidad, con especial atención al turismo sostenible. </a:t>
            </a:r>
            <a:r>
              <a:rPr lang="es-ES" sz="1200" dirty="0" err="1"/>
              <a:t>Sustainable</a:t>
            </a:r>
            <a:r>
              <a:rPr lang="es-ES" sz="1200" dirty="0"/>
              <a:t> </a:t>
            </a:r>
            <a:r>
              <a:rPr lang="es-ES" sz="1200" dirty="0" err="1"/>
              <a:t>Tourism</a:t>
            </a:r>
            <a:r>
              <a:rPr lang="es-ES" sz="1200" dirty="0"/>
              <a:t> </a:t>
            </a:r>
            <a:r>
              <a:rPr lang="es-ES" sz="1200" dirty="0" err="1"/>
              <a:t>Ireland</a:t>
            </a:r>
            <a:r>
              <a:rPr lang="es-ES" sz="1200" dirty="0"/>
              <a:t> ha desarrollado una evaluación de la calidad de la sostenibilidad que se ajusta a los Criterios Globales de Turismo Sostenible de las Naciones Unidas, lo que considero una importante norma mundial de turismo sostenible a la que podemos aspirar. Me motivó trabajar en el MRC porque representaba una buena oportunidad de trabajar en un proyecto que deja un legado físico, de trabajar con un líder mundial al que admiro mucho y de formar parte de un desarrollo que tiene valores con los que me identifico y reconozco que puede crear un legado transformador.</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b="1" dirty="0"/>
          </a:p>
          <a:p>
            <a:endParaRPr lang="en-US" sz="1200" dirty="0"/>
          </a:p>
          <a:p>
            <a:endParaRPr lang="en-US" sz="1200" dirty="0"/>
          </a:p>
          <a:p>
            <a:endParaRPr lang="en-US" sz="1200" dirty="0"/>
          </a:p>
          <a:p>
            <a:endParaRPr lang="en-US" sz="900" dirty="0"/>
          </a:p>
          <a:p>
            <a:endParaRPr lang="en-US" sz="1200" b="1" dirty="0"/>
          </a:p>
          <a:p>
            <a:r>
              <a:rPr lang="en-US" sz="1200" b="1" dirty="0" err="1"/>
              <a:t>Retos</a:t>
            </a:r>
            <a:r>
              <a:rPr lang="en-US" sz="1200" b="1" dirty="0"/>
              <a:t> del sector </a:t>
            </a:r>
            <a:r>
              <a:rPr lang="en-US" sz="1200" b="1" dirty="0" err="1"/>
              <a:t>turístico</a:t>
            </a:r>
            <a:endParaRPr lang="en-US" sz="1200" b="1" dirty="0"/>
          </a:p>
          <a:p>
            <a:r>
              <a:rPr lang="es-ES" sz="1200" dirty="0"/>
              <a:t>El sector se enfrenta a grandes retos: el aumento de los costes, la atracción de personal, la creación de carreras profesionales de calidad y la orientación hacia el futuro. Creo que Irlanda se ha centrado más en el crecimiento a gran escala que en la especialización, donde potencialmente estamos mejor situados para lograr un crecimiento turístico más sostenible. Creo que el reciente cambio de enfoque hacia un turismo más lento y comprometido es muy positivo, y creo que aportará beneficios y oportunidades más significativas y conectadas para Irlanda, y para los turistas.</a:t>
            </a:r>
            <a:endParaRPr lang="en-US" sz="900" b="1" dirty="0"/>
          </a:p>
          <a:p>
            <a:endParaRPr lang="en-US" sz="800" b="1" dirty="0"/>
          </a:p>
          <a:p>
            <a:r>
              <a:rPr lang="en-US" sz="1200" b="1" dirty="0" err="1"/>
              <a:t>Próximos</a:t>
            </a:r>
            <a:r>
              <a:rPr lang="en-US" sz="1200" b="1" dirty="0"/>
              <a:t> pasos/</a:t>
            </a:r>
            <a:r>
              <a:rPr lang="en-US" sz="1200" b="1" dirty="0" err="1"/>
              <a:t>Visión</a:t>
            </a:r>
            <a:r>
              <a:rPr lang="en-US" sz="1200" b="1" dirty="0"/>
              <a:t> de </a:t>
            </a:r>
            <a:r>
              <a:rPr lang="en-US" sz="1200" b="1" dirty="0" err="1"/>
              <a:t>futuro</a:t>
            </a:r>
            <a:endParaRPr lang="en-US" sz="1200" b="1" dirty="0"/>
          </a:p>
          <a:p>
            <a:r>
              <a:rPr lang="es-ES" sz="1200" dirty="0"/>
              <a:t>Creo que uno de los principales retos del sector es el carácter estacional y por turnos de las funciones, que puede restar oportunidades, sobre todo a las mujeres del sector. Es difícil encontrar oportunidades para progresar. Creo que es importante estudiar cómo se puede planificar el desarrollo profesional, el aprendizaje y el estudio de forma que sean más accesibles: aprendizaje local, en línea y flexible con prácticas y oportunidades de crecimiento en el empleo. Pagar un salario justo en lugar de un salario mínimo también sería una gran oportunidad.</a:t>
            </a:r>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33</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Susan Heffernan - </a:t>
            </a:r>
            <a:r>
              <a:rPr lang="en-IE" sz="1800" b="1" dirty="0" err="1"/>
              <a:t>continuación</a:t>
            </a:r>
            <a:endParaRPr lang="en-IE" sz="1800" b="1" dirty="0"/>
          </a:p>
        </p:txBody>
      </p:sp>
      <p:pic>
        <p:nvPicPr>
          <p:cNvPr id="4" name="Picture 3">
            <a:extLst>
              <a:ext uri="{FF2B5EF4-FFF2-40B4-BE49-F238E27FC236}">
                <a16:creationId xmlns:a16="http://schemas.microsoft.com/office/drawing/2014/main" id="{0D774307-3432-A1AC-9234-523D6FEA6B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87"/>
          <a:stretch/>
        </p:blipFill>
        <p:spPr>
          <a:xfrm>
            <a:off x="4356330" y="8044676"/>
            <a:ext cx="2521833" cy="2432973"/>
          </a:xfrm>
          <a:prstGeom prst="rect">
            <a:avLst/>
          </a:prstGeom>
        </p:spPr>
      </p:pic>
      <p:grpSp>
        <p:nvGrpSpPr>
          <p:cNvPr id="7" name="Group 6">
            <a:extLst>
              <a:ext uri="{FF2B5EF4-FFF2-40B4-BE49-F238E27FC236}">
                <a16:creationId xmlns:a16="http://schemas.microsoft.com/office/drawing/2014/main" id="{154BE6E9-A63A-76A5-178D-B917BAA056D7}"/>
              </a:ext>
            </a:extLst>
          </p:cNvPr>
          <p:cNvGrpSpPr/>
          <p:nvPr/>
        </p:nvGrpSpPr>
        <p:grpSpPr>
          <a:xfrm>
            <a:off x="3990286" y="5789620"/>
            <a:ext cx="3005500" cy="2198469"/>
            <a:chOff x="7252897" y="4427673"/>
            <a:chExt cx="3005500" cy="2610517"/>
          </a:xfrm>
        </p:grpSpPr>
        <p:sp>
          <p:nvSpPr>
            <p:cNvPr id="8" name="TextBox 7">
              <a:extLst>
                <a:ext uri="{FF2B5EF4-FFF2-40B4-BE49-F238E27FC236}">
                  <a16:creationId xmlns:a16="http://schemas.microsoft.com/office/drawing/2014/main" id="{C379201E-8FEC-4274-E44C-60762986DE44}"/>
                </a:ext>
              </a:extLst>
            </p:cNvPr>
            <p:cNvSpPr txBox="1"/>
            <p:nvPr/>
          </p:nvSpPr>
          <p:spPr>
            <a:xfrm>
              <a:off x="7338264" y="5218472"/>
              <a:ext cx="2920133" cy="1204474"/>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Mary Robinson Centre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a:t>
              </a:r>
              <a:r>
                <a:rPr lang="en-IE" sz="1400" dirty="0">
                  <a:solidFill>
                    <a:srgbClr val="90278E"/>
                  </a:solidFill>
                </a:rPr>
                <a:t>Sustainable Tourism </a:t>
              </a:r>
              <a:r>
                <a:rPr lang="en-IE" sz="1400" dirty="0" err="1">
                  <a:solidFill>
                    <a:srgbClr val="90278E"/>
                  </a:solidFill>
                </a:rPr>
                <a:t>Irl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Twitter – Mary Robinson Centre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9" name="Rounded Rectangle 45">
              <a:extLst>
                <a:ext uri="{FF2B5EF4-FFF2-40B4-BE49-F238E27FC236}">
                  <a16:creationId xmlns:a16="http://schemas.microsoft.com/office/drawing/2014/main" id="{A8C7E5F5-9AA1-92C1-7EE5-BC03678357CE}"/>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463ED-6CFF-2571-DDEB-05EFDC4D6695}"/>
                </a:ext>
              </a:extLst>
            </p:cNvPr>
            <p:cNvSpPr txBox="1"/>
            <p:nvPr/>
          </p:nvSpPr>
          <p:spPr>
            <a:xfrm>
              <a:off x="7375794" y="4523447"/>
              <a:ext cx="2337968" cy="438554"/>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1" name="Rectangle 10">
              <a:extLst>
                <a:ext uri="{FF2B5EF4-FFF2-40B4-BE49-F238E27FC236}">
                  <a16:creationId xmlns:a16="http://schemas.microsoft.com/office/drawing/2014/main" id="{44EF448C-8DF2-8D87-7156-4895DEBAAE93}"/>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2">
              <a:extLst>
                <a:ext uri="{FF2B5EF4-FFF2-40B4-BE49-F238E27FC236}">
                  <a16:creationId xmlns:a16="http://schemas.microsoft.com/office/drawing/2014/main" id="{BEB1697B-7CFC-4601-9535-E8B8B98271D6}"/>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965D0B9F-E96F-C865-D2CE-84D4B57BA5B2}"/>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C1CBF37D-84A0-F6CC-6A05-82FEE90AB5C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1889030B-829B-66C5-EE8E-13A1DA27776F}"/>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EBBC6B31-0D51-431D-8F78-343FDFFDEE5C}"/>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585A2B9B-C169-A9FE-D4D3-BB00F6C6BDD6}"/>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E8566DF0-34CF-7503-DFAE-765290373233}"/>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126E0CDC-B016-8597-DF87-A5909A0C2C6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3C08D69D-AD8D-0177-F25D-9A505D36A803}"/>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3974E0AF-AA23-AFBB-7B0C-63267A6CF24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2121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610429" y="6957941"/>
            <a:ext cx="6526988" cy="2564297"/>
          </a:xfrm>
        </p:spPr>
        <p:txBody>
          <a:bodyPr/>
          <a:lstStyle/>
          <a:p>
            <a:r>
              <a:rPr lang="es-ES" sz="1200" dirty="0"/>
              <a:t>Trabajo en el sector de la hostelería y actualmente soy el jefe de cocina del restaurante </a:t>
            </a:r>
            <a:r>
              <a:rPr lang="es-ES" sz="1200" dirty="0" err="1"/>
              <a:t>Hooked</a:t>
            </a:r>
            <a:r>
              <a:rPr lang="es-ES" sz="1200" dirty="0"/>
              <a:t> de Sligo, que se centra en la comida de temporada y de origen local. Como portavoz juvenil de Chef Network, defiendo una cultura positiva en la cocina, el respeto mutuo en el lugar de trabajo, la igualdad de oportunidades y el fomento de jóvenes chefs en el sector. Me concedieron el premio Taste </a:t>
            </a:r>
            <a:r>
              <a:rPr lang="es-ES" sz="1200" dirty="0" err="1"/>
              <a:t>the</a:t>
            </a:r>
            <a:r>
              <a:rPr lang="es-ES" sz="1200" dirty="0"/>
              <a:t> </a:t>
            </a:r>
            <a:r>
              <a:rPr lang="es-ES" sz="1200" dirty="0" err="1"/>
              <a:t>Atlantic</a:t>
            </a:r>
            <a:r>
              <a:rPr lang="es-ES" sz="1200" dirty="0"/>
              <a:t> Young Chef of 2022, que consistía en visitar a los productores a lo largo de la ruta Taste </a:t>
            </a:r>
            <a:r>
              <a:rPr lang="es-ES" sz="1200" dirty="0" err="1"/>
              <a:t>the</a:t>
            </a:r>
            <a:r>
              <a:rPr lang="es-ES" sz="1200" dirty="0"/>
              <a:t> </a:t>
            </a:r>
            <a:r>
              <a:rPr lang="es-ES" sz="1200" dirty="0" err="1"/>
              <a:t>Atlantic</a:t>
            </a:r>
            <a:r>
              <a:rPr lang="es-ES" sz="1200" dirty="0"/>
              <a:t> </a:t>
            </a:r>
            <a:r>
              <a:rPr lang="es-ES" sz="1200" dirty="0" err="1"/>
              <a:t>Trail</a:t>
            </a:r>
            <a:r>
              <a:rPr lang="es-ES" sz="1200" dirty="0"/>
              <a:t>, promocionar a los productores artesanales y educar a otros sobre cómo se produce el marisco irlandés a lo largo de la ruta Wild </a:t>
            </a:r>
            <a:r>
              <a:rPr lang="es-ES" sz="1200" dirty="0" err="1"/>
              <a:t>Atlantic</a:t>
            </a:r>
            <a:r>
              <a:rPr lang="es-ES" sz="1200" dirty="0"/>
              <a:t> </a:t>
            </a:r>
            <a:r>
              <a:rPr lang="es-ES" sz="1200" dirty="0" err="1"/>
              <a:t>Way</a:t>
            </a:r>
            <a:r>
              <a:rPr lang="es-ES" sz="1200" dirty="0"/>
              <a:t>.</a:t>
            </a:r>
            <a:endParaRPr lang="en-US" sz="900" b="1" dirty="0"/>
          </a:p>
          <a:p>
            <a:r>
              <a:rPr lang="es-ES" sz="1200" b="1" dirty="0"/>
              <a:t> ¿Por qué turismo y hostelería?</a:t>
            </a:r>
          </a:p>
          <a:p>
            <a:r>
              <a:rPr lang="es-ES" sz="1200" dirty="0"/>
              <a:t>En primer lugar, estoy orgulloso de haber conseguido el puesto de Jefe de Cocina en </a:t>
            </a:r>
            <a:r>
              <a:rPr lang="es-ES" sz="1200" dirty="0" err="1"/>
              <a:t>Hooked</a:t>
            </a:r>
            <a:r>
              <a:rPr lang="es-ES" sz="1200" dirty="0"/>
              <a:t>. Asumí el cargo hace un año. En </a:t>
            </a:r>
            <a:r>
              <a:rPr lang="es-ES" sz="1200" dirty="0" err="1"/>
              <a:t>Hooked</a:t>
            </a:r>
            <a:r>
              <a:rPr lang="es-ES" sz="1200" dirty="0"/>
              <a:t> hay mucha libertad creativa. Estoy encantada de que mi puesto </a:t>
            </a:r>
            <a:r>
              <a:rPr lang="es-ES" sz="1200" b="1" dirty="0"/>
              <a:t>me permita inspirar y ofrecer un espacio creativo y educativo a mi equipo de maravillosos chefs.</a:t>
            </a:r>
            <a:r>
              <a:rPr lang="es-ES" sz="1200" dirty="0"/>
              <a:t> No ha habido más que cosas positivas desde que asumí el cargo y estoy impaciente por ver cómo el equipo y yo nos desarrollamos juntos a lo largo de los años. También estoy orgullosa de haber conseguido el puesto de Portavoz de la Juventud en Chef Network. Creo que es esencial que haya una comunidad y una voz para los jóvenes dentro del sector. Me alegra poder abogar por los jóvenes chefs y, como mujer chef, entiendo los retos que se plantean en el sector y quiero acabar con los estereotipos uno por uno, creando un cambio general. </a:t>
            </a:r>
            <a:r>
              <a:rPr lang="es-ES" sz="1200" b="1" dirty="0"/>
              <a:t>Los tiempos están cambiando y es hora de luchar por un sector positivo y satisfactorio sin la prensa negativa.</a:t>
            </a:r>
            <a:endParaRPr lang="en-US" sz="1200" b="1"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399" y="5247447"/>
            <a:ext cx="6720497" cy="1064757"/>
          </a:xfrm>
        </p:spPr>
        <p:txBody>
          <a:bodyPr/>
          <a:lstStyle/>
          <a:p>
            <a:pPr lvl="0" algn="l">
              <a:buClr>
                <a:srgbClr val="41296C"/>
              </a:buClr>
              <a:buSzPts val="1800"/>
            </a:pPr>
            <a:r>
              <a:rPr lang="es-ES" sz="1750" b="1" u="sng" dirty="0"/>
              <a:t>Breve presentación:</a:t>
            </a:r>
            <a:endParaRPr lang="es-ES" sz="1750" dirty="0"/>
          </a:p>
          <a:p>
            <a:pPr lvl="0" algn="l">
              <a:buClr>
                <a:srgbClr val="41296C"/>
              </a:buClr>
              <a:buSzPts val="1800"/>
            </a:pPr>
            <a:r>
              <a:rPr lang="es-ES" sz="1750" dirty="0"/>
              <a:t>Me llamo </a:t>
            </a:r>
            <a:r>
              <a:rPr lang="es-ES" sz="1750" dirty="0" err="1"/>
              <a:t>Becca</a:t>
            </a:r>
            <a:r>
              <a:rPr lang="es-ES" sz="1750" dirty="0"/>
              <a:t> </a:t>
            </a:r>
            <a:r>
              <a:rPr lang="es-ES" sz="1750" dirty="0" err="1"/>
              <a:t>Sweeney</a:t>
            </a:r>
            <a:r>
              <a:rPr lang="es-ES" sz="1750" dirty="0"/>
              <a:t>. Soy originaria de </a:t>
            </a:r>
            <a:r>
              <a:rPr lang="es-ES" sz="1750" dirty="0" err="1"/>
              <a:t>Kilcolgan</a:t>
            </a:r>
            <a:r>
              <a:rPr lang="es-ES" sz="1750" dirty="0"/>
              <a:t>, condado de Galway, pero soy la jefa de cocina del restaurante </a:t>
            </a:r>
            <a:r>
              <a:rPr lang="es-ES" sz="1750" dirty="0" err="1"/>
              <a:t>Hooked</a:t>
            </a:r>
            <a:r>
              <a:rPr lang="es-ES" sz="1750" dirty="0"/>
              <a:t>, en la ciudad de Sligo. Soy licenciada en Gestión de Artes Culinarias por la ATU de Galway. También soy portavoz de la juventud de Chef Networks y embajadora de </a:t>
            </a:r>
            <a:r>
              <a:rPr lang="es-ES" sz="1750" dirty="0" err="1"/>
              <a:t>Bord</a:t>
            </a:r>
            <a:r>
              <a:rPr lang="es-ES" sz="1750" dirty="0"/>
              <a:t> </a:t>
            </a:r>
            <a:r>
              <a:rPr lang="es-ES" sz="1750" dirty="0" err="1"/>
              <a:t>Iascaigh</a:t>
            </a:r>
            <a:r>
              <a:rPr lang="es-ES" sz="1750" dirty="0"/>
              <a:t> </a:t>
            </a:r>
            <a:r>
              <a:rPr lang="es-ES" sz="1750" dirty="0" err="1"/>
              <a:t>Mharas</a:t>
            </a:r>
            <a:r>
              <a:rPr lang="es-ES" sz="1750" dirty="0"/>
              <a:t> (BIM) Taste </a:t>
            </a:r>
            <a:r>
              <a:rPr lang="es-ES" sz="1750" dirty="0" err="1"/>
              <a:t>the</a:t>
            </a:r>
            <a:r>
              <a:rPr lang="es-ES" sz="1750" dirty="0"/>
              <a:t> </a:t>
            </a:r>
            <a:r>
              <a:rPr lang="es-ES" sz="1750" dirty="0" err="1"/>
              <a:t>Atlantic</a:t>
            </a:r>
            <a:r>
              <a:rPr lang="es-ES" sz="1750" dirty="0"/>
              <a:t> para 2022.</a:t>
            </a:r>
          </a:p>
          <a:p>
            <a:pPr algn="l"/>
            <a:endParaRPr lang="en-US" sz="1750"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lvl="0">
              <a:lnSpc>
                <a:spcPct val="100000"/>
              </a:lnSpc>
              <a:buClr>
                <a:schemeClr val="lt1"/>
              </a:buClr>
              <a:buSzPts val="3600"/>
            </a:pPr>
            <a:r>
              <a:rPr lang="en-US" sz="3600" dirty="0" err="1">
                <a:solidFill>
                  <a:schemeClr val="lt1"/>
                </a:solidFill>
                <a:latin typeface="Calibri"/>
                <a:ea typeface="Calibri"/>
                <a:cs typeface="Calibri"/>
                <a:sym typeface="Calibri"/>
              </a:rPr>
              <a:t>Becca</a:t>
            </a:r>
            <a:r>
              <a:rPr lang="en-US" sz="3600" dirty="0">
                <a:solidFill>
                  <a:schemeClr val="lt1"/>
                </a:solidFill>
                <a:latin typeface="Calibri"/>
                <a:ea typeface="Calibri"/>
                <a:cs typeface="Calibri"/>
                <a:sym typeface="Calibri"/>
              </a:rPr>
              <a:t> Sweeney – </a:t>
            </a:r>
          </a:p>
          <a:p>
            <a:pPr lvl="0">
              <a:lnSpc>
                <a:spcPct val="100000"/>
              </a:lnSpc>
              <a:buClr>
                <a:schemeClr val="lt1"/>
              </a:buClr>
              <a:buSzPts val="2400"/>
            </a:pPr>
            <a:r>
              <a:rPr lang="en-US" sz="2400" dirty="0">
                <a:solidFill>
                  <a:schemeClr val="lt1"/>
                </a:solidFill>
                <a:latin typeface="Calibri"/>
                <a:ea typeface="Calibri"/>
                <a:cs typeface="Calibri"/>
                <a:sym typeface="Calibri"/>
              </a:rPr>
              <a:t>Chef, </a:t>
            </a:r>
            <a:r>
              <a:rPr lang="en-US" sz="2400" dirty="0" err="1">
                <a:solidFill>
                  <a:schemeClr val="lt1"/>
                </a:solidFill>
                <a:latin typeface="Calibri"/>
                <a:ea typeface="Calibri"/>
                <a:cs typeface="Calibri"/>
                <a:sym typeface="Calibri"/>
              </a:rPr>
              <a:t>Joven</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Portavoz</a:t>
            </a:r>
            <a:r>
              <a:rPr lang="en-US" sz="2400" dirty="0">
                <a:solidFill>
                  <a:schemeClr val="lt1"/>
                </a:solidFill>
                <a:latin typeface="Calibri"/>
                <a:ea typeface="Calibri"/>
                <a:cs typeface="Calibri"/>
                <a:sym typeface="Calibri"/>
              </a:rPr>
              <a:t> de Chef's Network Ireland y </a:t>
            </a:r>
            <a:r>
              <a:rPr lang="en-US" sz="2400" dirty="0" err="1">
                <a:solidFill>
                  <a:schemeClr val="lt1"/>
                </a:solidFill>
                <a:latin typeface="Calibri"/>
                <a:ea typeface="Calibri"/>
                <a:cs typeface="Calibri"/>
                <a:sym typeface="Calibri"/>
              </a:rPr>
              <a:t>Embajadora</a:t>
            </a:r>
            <a:r>
              <a:rPr lang="en-US" sz="2400" dirty="0">
                <a:solidFill>
                  <a:schemeClr val="lt1"/>
                </a:solidFill>
                <a:latin typeface="Calibri"/>
                <a:ea typeface="Calibri"/>
                <a:cs typeface="Calibri"/>
                <a:sym typeface="Calibri"/>
              </a:rPr>
              <a:t> de Taste the Atlantic</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IRLANDA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a:stretch/>
        </p:blipFill>
        <p:spPr>
          <a:xfrm>
            <a:off x="4234393"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34</a:t>
            </a:fld>
            <a:endParaRPr lang="fr-CA" dirty="0"/>
          </a:p>
        </p:txBody>
      </p:sp>
    </p:spTree>
    <p:extLst>
      <p:ext uri="{BB962C8B-B14F-4D97-AF65-F5344CB8AC3E}">
        <p14:creationId xmlns:p14="http://schemas.microsoft.com/office/powerpoint/2010/main" val="259423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pPr lvl="0">
              <a:buClr>
                <a:srgbClr val="41296C"/>
              </a:buClr>
              <a:buSzPts val="1200"/>
            </a:pPr>
            <a:r>
              <a:rPr lang="es-ES" sz="1200" b="1" dirty="0"/>
              <a:t>Retos del Sector Turístico:</a:t>
            </a:r>
            <a:endParaRPr lang="es-ES" sz="1200" dirty="0"/>
          </a:p>
          <a:p>
            <a:pPr lvl="0">
              <a:buClr>
                <a:srgbClr val="41296C"/>
              </a:buClr>
              <a:buSzPts val="1200"/>
            </a:pPr>
            <a:r>
              <a:rPr lang="es-ES" sz="1200" dirty="0"/>
              <a:t>Cuando empecé en la industria del turismo y la hostelería, me di cuenta inmediatamente de que había problemas con la retención del personal y los estudiantes. Por mis experiencias personales pasadas y lo que he aprendido a través de otros chefs que trabajan muchas horas sin descansos, cruzando los dedos para conseguir un día libre, tal vez dos, y se toleraba el lenguaje fuerte. Este problema evolucionó mucho más profundamente una vez que </a:t>
            </a:r>
            <a:r>
              <a:rPr lang="es-ES" sz="1200" dirty="0" err="1"/>
              <a:t>Covid</a:t>
            </a:r>
            <a:r>
              <a:rPr lang="es-ES" sz="1200" dirty="0"/>
              <a:t> había golpeado. Una vez finalizado el cierre, fue casi como un efecto dominó: algunos chefs no querían volver por las condiciones de trabajo. Hubo una grave pérdida de cocineros en el sector y una falta de nuevos cocineros que entraran en él, lo que afectó mucho a los que se quedaron. En última instancia, esto está obligando ahora a las empresas a cambiar. Desde 2022 hasta hoy, se ha convertido en un mercado de empleados, sobre todo en el sector de la hostelería. Los empresarios se han dado cuenta de que es necesario un cambio drástico para retener y mejorar el compromiso de los empleados. Esto ha provocado un cambio importante y cada vez más chefs están dispuestos a levantarse y decir no a unas condiciones de trabajo poco razonables. Por otro lado, cabe mencionar que otros han experimentado todo lo contrario o disfrutan trabajando muchas horas. En Irlanda hay muchas cocinas increíbles, integradoras y positivas. Debes buscar el entorno en el que florecerás.</a:t>
            </a:r>
          </a:p>
          <a:p>
            <a:endParaRPr lang="en-US" sz="800" dirty="0"/>
          </a:p>
          <a:p>
            <a:pPr lvl="0">
              <a:buClr>
                <a:srgbClr val="41296C"/>
              </a:buClr>
              <a:buSzPts val="1200"/>
            </a:pPr>
            <a:r>
              <a:rPr lang="es-ES" sz="1200" b="1" dirty="0"/>
              <a:t>Situación actual de las mujeres como líderes del sector</a:t>
            </a:r>
            <a:endParaRPr lang="es-ES" sz="1200" dirty="0"/>
          </a:p>
          <a:p>
            <a:pPr lvl="0">
              <a:buClr>
                <a:srgbClr val="41296C"/>
              </a:buClr>
              <a:buSzPts val="1200"/>
            </a:pPr>
            <a:r>
              <a:rPr lang="es-ES" sz="1200" dirty="0"/>
              <a:t>Creo que</a:t>
            </a:r>
            <a:r>
              <a:rPr lang="es-ES" sz="1200" b="1" dirty="0"/>
              <a:t> ha habido un aumento significativo en el número de mujeres líderes inspiradoras e influyentes dentro de la industria</a:t>
            </a:r>
            <a:r>
              <a:rPr lang="es-ES" sz="1200" dirty="0"/>
              <a:t>, especialmente en los últimos dos años. Cada vez hay más mujeres líderes que son un gran ejemplo para nuestra comunidad y para lo que se puede conseguir, como </a:t>
            </a:r>
            <a:r>
              <a:rPr lang="es-ES" sz="1200" dirty="0" err="1"/>
              <a:t>Danni</a:t>
            </a:r>
            <a:r>
              <a:rPr lang="es-ES" sz="1200" dirty="0"/>
              <a:t> Barry, </a:t>
            </a:r>
            <a:r>
              <a:rPr lang="es-ES" sz="1200" dirty="0" err="1"/>
              <a:t>Jess</a:t>
            </a:r>
            <a:r>
              <a:rPr lang="es-ES" sz="1200" dirty="0"/>
              <a:t> Murphy o </a:t>
            </a:r>
            <a:r>
              <a:rPr lang="es-ES" sz="1200" dirty="0" err="1"/>
              <a:t>Aishling</a:t>
            </a:r>
            <a:r>
              <a:rPr lang="es-ES" sz="1200" dirty="0"/>
              <a:t> Moore, entre otras. Personalmente, creo que el sentimiento de comunidad es mayor que nunca, y cada vez hay más mujeres que empiezan a trabajar en red y a arrasar juntas en el sector. A pesar de todos los contratiempos, creo que las mujeres están conquistando poco a poco la representación femenina en la industria culinaria y reduciendo los estereotipos de las chefs. Personalmente, creo que este es uno de los mejores momentos para ser una mujer chef, debido al crecimiento de la comunidad, el apoyo y la escalada del empoderamiento femenino.</a:t>
            </a:r>
          </a:p>
          <a:p>
            <a:endParaRPr lang="en-US" sz="800" dirty="0"/>
          </a:p>
          <a:p>
            <a:pPr lvl="0">
              <a:buClr>
                <a:srgbClr val="41296C"/>
              </a:buClr>
              <a:buSzPts val="1200"/>
            </a:pPr>
            <a:r>
              <a:rPr lang="es-ES" sz="1200" b="1" dirty="0"/>
              <a:t>Próximos pasos/Visión de futuro</a:t>
            </a:r>
            <a:endParaRPr lang="es-ES" sz="1200" dirty="0"/>
          </a:p>
          <a:p>
            <a:pPr lvl="0">
              <a:buClr>
                <a:srgbClr val="41296C"/>
              </a:buClr>
              <a:buSzPts val="1200"/>
            </a:pPr>
            <a:r>
              <a:rPr lang="es-ES" sz="1200" dirty="0"/>
              <a:t>Creo que habrá un impacto positivo teniendo en cuenta los acontecimientos pasados. Creo que el sector de la hostelería se está orientando hacia la importancia de las necesidades de los empleados. El viejo estereotipo del funcionamiento de las cocinas profesionales acabará reduciéndose cuanto más promovamos los lugares de trabajo </a:t>
            </a:r>
            <a:r>
              <a:rPr lang="es-ES" sz="1200" dirty="0" err="1"/>
              <a:t>empoderadores</a:t>
            </a:r>
            <a:r>
              <a:rPr lang="es-ES" sz="1200" dirty="0"/>
              <a:t> y digamos no a los que maltratan a su personal, haciendo que trabajar en una cocina sea un trabajo deseable y mejorando las condiciones laborales. En conjunción con esto...</a:t>
            </a:r>
          </a:p>
          <a:p>
            <a:endParaRPr lang="en-US" sz="800" b="1" dirty="0"/>
          </a:p>
          <a:p>
            <a:pPr lvl="0"/>
            <a:r>
              <a:rPr lang="en-US" sz="1600" i="1" dirty="0">
                <a:solidFill>
                  <a:srgbClr val="90278E"/>
                </a:solidFill>
              </a:rPr>
              <a:t> </a:t>
            </a:r>
            <a:r>
              <a:rPr lang="es-ES" sz="1600" i="1" dirty="0">
                <a:solidFill>
                  <a:srgbClr val="90278E"/>
                </a:solidFill>
              </a:rPr>
              <a:t>Creo que más mujeres seguirán destacando en el sector. </a:t>
            </a:r>
            <a:r>
              <a:rPr lang="es-ES" sz="1600" b="1" i="1" dirty="0">
                <a:solidFill>
                  <a:srgbClr val="90278E"/>
                </a:solidFill>
              </a:rPr>
              <a:t>Es hora de que las mujeres nos esforcemos, ya que hemos luchado mucho para estar en la posición en la que estamos ahora y ganar el crédito que merecemos</a:t>
            </a:r>
            <a:r>
              <a:rPr lang="es-ES" sz="1600" i="1" dirty="0">
                <a:solidFill>
                  <a:srgbClr val="90278E"/>
                </a:solidFill>
              </a:rPr>
              <a:t>. El futuro son las mujeres.</a:t>
            </a:r>
            <a:endParaRPr lang="es-ES" sz="1600" dirty="0"/>
          </a:p>
          <a:p>
            <a:endParaRPr lang="en-US" sz="2000" i="1" dirty="0">
              <a:solidFill>
                <a:srgbClr val="90278E"/>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35</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Becca Sweeney - </a:t>
            </a:r>
            <a:r>
              <a:rPr lang="en-IE" sz="1800" b="1" dirty="0" err="1"/>
              <a:t>continuación</a:t>
            </a:r>
            <a:endParaRPr lang="en-IE" sz="1800" b="1" dirty="0"/>
          </a:p>
        </p:txBody>
      </p:sp>
      <p:grpSp>
        <p:nvGrpSpPr>
          <p:cNvPr id="3" name="Group 2">
            <a:extLst>
              <a:ext uri="{FF2B5EF4-FFF2-40B4-BE49-F238E27FC236}">
                <a16:creationId xmlns:a16="http://schemas.microsoft.com/office/drawing/2014/main" id="{D0D884EF-C43E-E15E-1D24-C11E663A2716}"/>
              </a:ext>
            </a:extLst>
          </p:cNvPr>
          <p:cNvGrpSpPr/>
          <p:nvPr/>
        </p:nvGrpSpPr>
        <p:grpSpPr>
          <a:xfrm>
            <a:off x="3986430" y="7620000"/>
            <a:ext cx="3005500" cy="2762316"/>
            <a:chOff x="7252897" y="4427673"/>
            <a:chExt cx="3005500" cy="2610517"/>
          </a:xfrm>
        </p:grpSpPr>
        <p:sp>
          <p:nvSpPr>
            <p:cNvPr id="4" name="TextBox 3">
              <a:extLst>
                <a:ext uri="{FF2B5EF4-FFF2-40B4-BE49-F238E27FC236}">
                  <a16:creationId xmlns:a16="http://schemas.microsoft.com/office/drawing/2014/main" id="{12F86C6B-70BC-D591-3FCD-92FA4322BC87}"/>
                </a:ext>
              </a:extLst>
            </p:cNvPr>
            <p:cNvSpPr txBox="1"/>
            <p:nvPr/>
          </p:nvSpPr>
          <p:spPr>
            <a:xfrm>
              <a:off x="7338264" y="5218472"/>
              <a:ext cx="2920133" cy="1625097"/>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Hooked Restaurant</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Taste the Atlantic</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The Chef Network</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The Wild Atlantic 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41CAF74D-3C95-F1C5-04ED-4337F9F6078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632BA-6F5D-1DAB-2A3D-626D5FDC0859}"/>
                </a:ext>
              </a:extLst>
            </p:cNvPr>
            <p:cNvSpPr txBox="1"/>
            <p:nvPr/>
          </p:nvSpPr>
          <p:spPr>
            <a:xfrm>
              <a:off x="7375794" y="4523447"/>
              <a:ext cx="2337968" cy="330528"/>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10ACF950-1C0F-05E6-B6D6-B71874E26BB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53280585-A871-DCF0-603F-B106F9115157}"/>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08DE50A9-50A3-CAEA-F4C6-E12BF9255A41}"/>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2F6F22A7-9267-B7A7-2FCC-1DFB5C2DAEF2}"/>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85B64954-07A4-FCB9-B4E4-0761F4FC0509}"/>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A13047D0-9DCF-C86D-4543-4BD75864F58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3FDC1170-FEDD-6756-9A43-C9A60D91BB1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D95D3A33-A62B-9969-B5DF-3704D60F2EF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D576F1CA-00BF-8870-2164-E3EBB3A3E9A1}"/>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6F6D5764-EE70-EB49-26BA-996BE8E53757}"/>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13500B1F-CB29-2BAB-378D-963DE10AC63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56EF6BE4-28E5-9D94-CA42-9E3F04704D2F}"/>
              </a:ext>
            </a:extLst>
          </p:cNvPr>
          <p:cNvPicPr>
            <a:picLocks noChangeAspect="1"/>
          </p:cNvPicPr>
          <p:nvPr/>
        </p:nvPicPr>
        <p:blipFill>
          <a:blip r:embed="rId10" cstate="print"/>
          <a:stretch>
            <a:fillRect/>
          </a:stretch>
        </p:blipFill>
        <p:spPr>
          <a:xfrm>
            <a:off x="9555966" y="2931184"/>
            <a:ext cx="3101231" cy="2247411"/>
          </a:xfrm>
          <a:prstGeom prst="rect">
            <a:avLst/>
          </a:prstGeom>
        </p:spPr>
      </p:pic>
      <p:grpSp>
        <p:nvGrpSpPr>
          <p:cNvPr id="20" name="Group 21">
            <a:extLst>
              <a:ext uri="{FF2B5EF4-FFF2-40B4-BE49-F238E27FC236}">
                <a16:creationId xmlns:a16="http://schemas.microsoft.com/office/drawing/2014/main" id="{8BF8CA94-44B0-53F5-C03E-B7B51ECEB4F7}"/>
              </a:ext>
            </a:extLst>
          </p:cNvPr>
          <p:cNvGrpSpPr/>
          <p:nvPr/>
        </p:nvGrpSpPr>
        <p:grpSpPr>
          <a:xfrm>
            <a:off x="7038352" y="5272361"/>
            <a:ext cx="755131" cy="559997"/>
            <a:chOff x="3400450" y="986392"/>
            <a:chExt cx="1487826" cy="1083162"/>
          </a:xfrm>
          <a:solidFill>
            <a:srgbClr val="F15B2A"/>
          </a:solidFill>
        </p:grpSpPr>
        <p:sp>
          <p:nvSpPr>
            <p:cNvPr id="23" name="Freeform 17">
              <a:extLst>
                <a:ext uri="{FF2B5EF4-FFF2-40B4-BE49-F238E27FC236}">
                  <a16:creationId xmlns:a16="http://schemas.microsoft.com/office/drawing/2014/main" id="{6E25619E-8027-53D2-B847-82C6E375E5F8}"/>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4" name="Freeform 18">
              <a:extLst>
                <a:ext uri="{FF2B5EF4-FFF2-40B4-BE49-F238E27FC236}">
                  <a16:creationId xmlns:a16="http://schemas.microsoft.com/office/drawing/2014/main" id="{E0218F7B-B2A1-4585-70CC-C428B94984B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716315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pPr lvl="0">
              <a:buClr>
                <a:srgbClr val="41296C"/>
              </a:buClr>
              <a:buSzPts val="1800"/>
            </a:pPr>
            <a:r>
              <a:rPr lang="es-ES" b="1" u="sng" dirty="0"/>
              <a:t>Breve presentación</a:t>
            </a:r>
            <a:endParaRPr lang="es-ES" dirty="0"/>
          </a:p>
          <a:p>
            <a:pPr lvl="0">
              <a:buClr>
                <a:srgbClr val="41296C"/>
              </a:buClr>
              <a:buSzPts val="1800"/>
            </a:pPr>
            <a:r>
              <a:rPr lang="es-ES" dirty="0" err="1"/>
              <a:t>Drumhierny</a:t>
            </a:r>
            <a:r>
              <a:rPr lang="es-ES" dirty="0"/>
              <a:t> Woodland </a:t>
            </a:r>
            <a:r>
              <a:rPr lang="es-ES" dirty="0" err="1"/>
              <a:t>Hideaway</a:t>
            </a:r>
            <a:r>
              <a:rPr lang="es-ES" dirty="0"/>
              <a:t> es propiedad de auténticos campesinos que viven en la zona, todos ellos implicados emocional, física y personalmente en asegurar la finca para las generaciones futuras, al tiempo que colaboran y desarrollan relaciones de trabajo para enriquecer la comunidad y el medio ambiente locales.</a:t>
            </a:r>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15331" y="906516"/>
            <a:ext cx="3888629" cy="2289739"/>
          </a:xfrm>
        </p:spPr>
        <p:txBody>
          <a:bodyPr/>
          <a:lstStyle/>
          <a:p>
            <a:pPr lvl="0">
              <a:lnSpc>
                <a:spcPct val="100000"/>
              </a:lnSpc>
              <a:buClr>
                <a:schemeClr val="lt1"/>
              </a:buClr>
              <a:buSzPts val="3600"/>
            </a:pPr>
            <a:r>
              <a:rPr lang="en-US" sz="3600" dirty="0">
                <a:solidFill>
                  <a:schemeClr val="lt1"/>
                </a:solidFill>
                <a:latin typeface="Calibri"/>
                <a:ea typeface="Calibri"/>
                <a:cs typeface="Calibri"/>
                <a:sym typeface="Calibri"/>
              </a:rPr>
              <a:t>Michelle </a:t>
            </a:r>
            <a:r>
              <a:rPr lang="en-US" sz="3600" dirty="0" err="1">
                <a:solidFill>
                  <a:schemeClr val="lt1"/>
                </a:solidFill>
                <a:latin typeface="Calibri"/>
                <a:ea typeface="Calibri"/>
                <a:cs typeface="Calibri"/>
                <a:sym typeface="Calibri"/>
              </a:rPr>
              <a:t>Coghlan</a:t>
            </a:r>
            <a:r>
              <a:rPr lang="en-US" sz="3600" dirty="0">
                <a:solidFill>
                  <a:schemeClr val="lt1"/>
                </a:solidFill>
                <a:latin typeface="Calibri"/>
                <a:ea typeface="Calibri"/>
                <a:cs typeface="Calibri"/>
                <a:sym typeface="Calibri"/>
              </a:rPr>
              <a:t> – </a:t>
            </a:r>
            <a:r>
              <a:rPr lang="en-US" sz="2400" dirty="0" err="1">
                <a:solidFill>
                  <a:schemeClr val="lt1"/>
                </a:solidFill>
                <a:latin typeface="Calibri"/>
                <a:ea typeface="Calibri"/>
                <a:cs typeface="Calibri"/>
                <a:sym typeface="Calibri"/>
              </a:rPr>
              <a:t>Cofundadora</a:t>
            </a:r>
            <a:r>
              <a:rPr lang="en-US" sz="2400" dirty="0">
                <a:solidFill>
                  <a:schemeClr val="lt1"/>
                </a:solidFill>
                <a:latin typeface="Calibri"/>
                <a:ea typeface="Calibri"/>
                <a:cs typeface="Calibri"/>
                <a:sym typeface="Calibri"/>
              </a:rPr>
              <a:t> y </a:t>
            </a:r>
            <a:r>
              <a:rPr lang="en-US" sz="2400" dirty="0" err="1">
                <a:solidFill>
                  <a:schemeClr val="lt1"/>
                </a:solidFill>
                <a:latin typeface="Calibri"/>
                <a:ea typeface="Calibri"/>
                <a:cs typeface="Calibri"/>
                <a:sym typeface="Calibri"/>
              </a:rPr>
              <a:t>Directora</a:t>
            </a:r>
            <a:r>
              <a:rPr lang="en-US" sz="2400" dirty="0">
                <a:solidFill>
                  <a:schemeClr val="lt1"/>
                </a:solidFill>
                <a:latin typeface="Calibri"/>
                <a:ea typeface="Calibri"/>
                <a:cs typeface="Calibri"/>
                <a:sym typeface="Calibri"/>
              </a:rPr>
              <a:t> de </a:t>
            </a:r>
            <a:r>
              <a:rPr lang="en-US" sz="2400" dirty="0" err="1">
                <a:solidFill>
                  <a:schemeClr val="lt1"/>
                </a:solidFill>
                <a:latin typeface="Calibri"/>
                <a:ea typeface="Calibri"/>
                <a:cs typeface="Calibri"/>
                <a:sym typeface="Calibri"/>
              </a:rPr>
              <a:t>Drumhierny</a:t>
            </a:r>
            <a:r>
              <a:rPr lang="en-US" sz="2400" dirty="0">
                <a:solidFill>
                  <a:schemeClr val="lt1"/>
                </a:solidFill>
                <a:latin typeface="Calibri"/>
                <a:ea typeface="Calibri"/>
                <a:cs typeface="Calibri"/>
                <a:sym typeface="Calibri"/>
              </a:rPr>
              <a:t> Woodland Hideaway, </a:t>
            </a:r>
            <a:r>
              <a:rPr lang="en-US" sz="2400" dirty="0" err="1">
                <a:solidFill>
                  <a:schemeClr val="lt1"/>
                </a:solidFill>
                <a:latin typeface="Calibri"/>
                <a:ea typeface="Calibri"/>
                <a:cs typeface="Calibri"/>
                <a:sym typeface="Calibri"/>
              </a:rPr>
              <a:t>Leitrim</a:t>
            </a:r>
            <a:r>
              <a:rPr lang="en-US" sz="3600" dirty="0"/>
              <a:t>.</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IRLANDA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0719" t="8276" r="35027" b="-8276"/>
          <a:stretch/>
        </p:blipFill>
        <p:spPr>
          <a:xfrm>
            <a:off x="4234393" y="-1"/>
            <a:ext cx="3541182" cy="6432523"/>
          </a:xfrm>
          <a:solidFill>
            <a:schemeClr val="bg1"/>
          </a:solidFill>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36</a:t>
            </a:fld>
            <a:endParaRPr lang="fr-CA" dirty="0"/>
          </a:p>
        </p:txBody>
      </p:sp>
      <p:sp>
        <p:nvSpPr>
          <p:cNvPr id="9" name="Text Placeholder 1">
            <a:extLst>
              <a:ext uri="{FF2B5EF4-FFF2-40B4-BE49-F238E27FC236}">
                <a16:creationId xmlns:a16="http://schemas.microsoft.com/office/drawing/2014/main" id="{8C2CAF3C-BF06-FA80-3490-39C0C35EB82E}"/>
              </a:ext>
            </a:extLst>
          </p:cNvPr>
          <p:cNvSpPr>
            <a:spLocks noGrp="1"/>
          </p:cNvSpPr>
          <p:nvPr>
            <p:ph type="body" sz="quarter" idx="32"/>
          </p:nvPr>
        </p:nvSpPr>
        <p:spPr>
          <a:xfrm>
            <a:off x="532400" y="7246218"/>
            <a:ext cx="6526988" cy="2418722"/>
          </a:xfrm>
        </p:spPr>
        <p:txBody>
          <a:bodyPr numCol="2"/>
          <a:lstStyle/>
          <a:p>
            <a:pPr lvl="0">
              <a:buClr>
                <a:srgbClr val="41296C"/>
              </a:buClr>
              <a:buSzPts val="1200"/>
            </a:pPr>
            <a:r>
              <a:rPr lang="es-ES" sz="1200" dirty="0"/>
              <a:t>Michelle </a:t>
            </a:r>
            <a:r>
              <a:rPr lang="es-ES" sz="1200" dirty="0" err="1"/>
              <a:t>Coghlan</a:t>
            </a:r>
            <a:r>
              <a:rPr lang="es-ES" sz="1200" dirty="0"/>
              <a:t> es copropietaria y fundadora de </a:t>
            </a:r>
            <a:r>
              <a:rPr lang="es-ES" sz="1200" dirty="0" err="1"/>
              <a:t>Drumhierny</a:t>
            </a:r>
            <a:r>
              <a:rPr lang="es-ES" sz="1200" dirty="0"/>
              <a:t> Woodland </a:t>
            </a:r>
            <a:r>
              <a:rPr lang="es-ES" sz="1200" dirty="0" err="1"/>
              <a:t>Hideaway</a:t>
            </a:r>
            <a:r>
              <a:rPr lang="es-ES" sz="1200" dirty="0"/>
              <a:t>, en Leitrim, Irlanda. Su visión es - Mejorar el bienestar de nuestros clientes, empleados, localidad y comunidad, de la manera más sostenible posible para el medio ambiente, a través del desarrollo de un refugio forestal inspirador que colabora con socios locales.</a:t>
            </a:r>
          </a:p>
          <a:p>
            <a:pPr lvl="0">
              <a:buClr>
                <a:srgbClr val="41296C"/>
              </a:buClr>
              <a:buSzPts val="1200"/>
            </a:pPr>
            <a:r>
              <a:rPr lang="es-ES" sz="1200" dirty="0"/>
              <a:t>Reconocen el impacto de sus operaciones en el medio ambiente y se comprometen a identificar y minimizar cualquier efecto perjudicial que pueda producirse. Trabajando juntos, creen que pueden contribuir a un medio ambiente más limpio y seguro y garantizar que las cuestiones medioambientales sigan siendo un punto central y reciban la atención adecuada. Reconocen que la comercialización y el medio ambiente deben ir de la mano y en </a:t>
            </a:r>
            <a:r>
              <a:rPr lang="es-ES" sz="1200" dirty="0" err="1"/>
              <a:t>Drumhierny</a:t>
            </a:r>
            <a:r>
              <a:rPr lang="es-ES" sz="1200" dirty="0"/>
              <a:t> Woodland </a:t>
            </a:r>
            <a:r>
              <a:rPr lang="es-ES" sz="1200" dirty="0" err="1"/>
              <a:t>Hideaway</a:t>
            </a:r>
            <a:r>
              <a:rPr lang="es-ES" sz="1200" dirty="0"/>
              <a:t> Michelle y su equipo se han comprometido a hacerlo. Creen que el turismo sostenible es aquel que tiene plenamente en cuenta sus repercusiones económicas, sociales y medioambientales actuales y futuras, al tiempo que atiende las necesidades de los visitantes, la industria, el medio ambiente y las comunidades anfitrionas. Por tanto, su objetivo es reducir sus efectos negativos y aumentar sus impactos positivos en la naturaleza.</a:t>
            </a:r>
          </a:p>
        </p:txBody>
      </p:sp>
    </p:spTree>
    <p:extLst>
      <p:ext uri="{BB962C8B-B14F-4D97-AF65-F5344CB8AC3E}">
        <p14:creationId xmlns:p14="http://schemas.microsoft.com/office/powerpoint/2010/main" val="187461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7"/>
          <p:cNvSpPr txBox="1">
            <a:spLocks noGrp="1"/>
          </p:cNvSpPr>
          <p:nvPr>
            <p:ph type="body" idx="2"/>
          </p:nvPr>
        </p:nvSpPr>
        <p:spPr>
          <a:xfrm>
            <a:off x="537662" y="435283"/>
            <a:ext cx="6570888" cy="10647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0278E"/>
              </a:buClr>
              <a:buSzPts val="2400"/>
              <a:buNone/>
            </a:pPr>
            <a:r>
              <a:rPr lang="en-US" sz="2400" dirty="0"/>
              <a:t>Michelle </a:t>
            </a:r>
            <a:r>
              <a:rPr lang="en-US" sz="2400" dirty="0" err="1"/>
              <a:t>Coghlan</a:t>
            </a:r>
            <a:r>
              <a:rPr lang="en-US" sz="2400" dirty="0"/>
              <a:t> - </a:t>
            </a:r>
            <a:r>
              <a:rPr lang="en-US" sz="2400" dirty="0" err="1"/>
              <a:t>continuación</a:t>
            </a:r>
            <a:endParaRPr dirty="0"/>
          </a:p>
        </p:txBody>
      </p:sp>
      <p:sp>
        <p:nvSpPr>
          <p:cNvPr id="851" name="Google Shape;851;p37"/>
          <p:cNvSpPr txBox="1">
            <a:spLocks noGrp="1"/>
          </p:cNvSpPr>
          <p:nvPr>
            <p:ph type="body" idx="3"/>
          </p:nvPr>
        </p:nvSpPr>
        <p:spPr>
          <a:xfrm>
            <a:off x="549537" y="954454"/>
            <a:ext cx="6526988" cy="106475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41296C"/>
              </a:buClr>
              <a:buSzPts val="1800"/>
              <a:buNone/>
            </a:pPr>
            <a:r>
              <a:rPr lang="en-US" dirty="0"/>
              <a:t>En </a:t>
            </a:r>
            <a:r>
              <a:rPr lang="en-US" dirty="0" err="1"/>
              <a:t>este</a:t>
            </a:r>
            <a:r>
              <a:rPr lang="en-US" dirty="0"/>
              <a:t> </a:t>
            </a:r>
            <a:r>
              <a:rPr lang="en-US" dirty="0" err="1"/>
              <a:t>vídeo</a:t>
            </a:r>
            <a:r>
              <a:rPr lang="en-US" dirty="0"/>
              <a:t>, Michelle </a:t>
            </a:r>
            <a:r>
              <a:rPr lang="en-US" dirty="0" err="1"/>
              <a:t>nos</a:t>
            </a:r>
            <a:r>
              <a:rPr lang="en-US" dirty="0"/>
              <a:t> </a:t>
            </a:r>
            <a:r>
              <a:rPr lang="en-US" dirty="0" err="1"/>
              <a:t>habla</a:t>
            </a:r>
            <a:r>
              <a:rPr lang="en-US" dirty="0"/>
              <a:t> de </a:t>
            </a:r>
            <a:r>
              <a:rPr lang="en-US" dirty="0" err="1"/>
              <a:t>las</a:t>
            </a:r>
            <a:r>
              <a:rPr lang="en-US" dirty="0"/>
              <a:t> </a:t>
            </a:r>
            <a:r>
              <a:rPr lang="en-US" dirty="0" err="1"/>
              <a:t>acciones</a:t>
            </a:r>
            <a:r>
              <a:rPr lang="en-US" dirty="0"/>
              <a:t> </a:t>
            </a:r>
            <a:r>
              <a:rPr lang="en-US" dirty="0" err="1"/>
              <a:t>sostenibles</a:t>
            </a:r>
            <a:r>
              <a:rPr lang="en-US" dirty="0"/>
              <a:t> y los </a:t>
            </a:r>
            <a:r>
              <a:rPr lang="en-US" dirty="0" err="1"/>
              <a:t>retos</a:t>
            </a:r>
            <a:r>
              <a:rPr lang="en-US" dirty="0"/>
              <a:t> a los </a:t>
            </a:r>
            <a:r>
              <a:rPr lang="en-US" dirty="0" err="1"/>
              <a:t>que</a:t>
            </a:r>
            <a:r>
              <a:rPr lang="en-US" dirty="0"/>
              <a:t> se </a:t>
            </a:r>
            <a:r>
              <a:rPr lang="en-US" dirty="0" err="1"/>
              <a:t>enfrentan</a:t>
            </a:r>
            <a:r>
              <a:rPr lang="en-US" dirty="0"/>
              <a:t> </a:t>
            </a:r>
            <a:r>
              <a:rPr lang="en-US" dirty="0" err="1"/>
              <a:t>las</a:t>
            </a:r>
            <a:r>
              <a:rPr lang="en-US" dirty="0"/>
              <a:t> </a:t>
            </a:r>
            <a:r>
              <a:rPr lang="en-US" dirty="0" err="1"/>
              <a:t>mujeres</a:t>
            </a:r>
            <a:r>
              <a:rPr lang="en-US" dirty="0"/>
              <a:t> en el sector del </a:t>
            </a:r>
            <a:r>
              <a:rPr lang="en-US" dirty="0" err="1"/>
              <a:t>turismo</a:t>
            </a:r>
            <a:r>
              <a:rPr lang="en-US" dirty="0"/>
              <a:t> y la </a:t>
            </a:r>
            <a:r>
              <a:rPr lang="en-US" dirty="0" err="1"/>
              <a:t>hostelería</a:t>
            </a:r>
            <a:r>
              <a:rPr lang="en-US" dirty="0"/>
              <a:t>, y </a:t>
            </a:r>
            <a:r>
              <a:rPr lang="en-US" dirty="0" err="1"/>
              <a:t>nos</a:t>
            </a:r>
            <a:r>
              <a:rPr lang="en-US" dirty="0"/>
              <a:t> </a:t>
            </a:r>
            <a:r>
              <a:rPr lang="en-US" dirty="0" err="1"/>
              <a:t>da</a:t>
            </a:r>
            <a:r>
              <a:rPr lang="en-US" dirty="0"/>
              <a:t> </a:t>
            </a:r>
            <a:r>
              <a:rPr lang="en-US" dirty="0" err="1"/>
              <a:t>algunos</a:t>
            </a:r>
            <a:r>
              <a:rPr lang="en-US" dirty="0"/>
              <a:t> </a:t>
            </a:r>
            <a:r>
              <a:rPr lang="en-US" dirty="0" err="1"/>
              <a:t>consejos</a:t>
            </a:r>
            <a:r>
              <a:rPr lang="en-US" dirty="0"/>
              <a:t> </a:t>
            </a:r>
            <a:r>
              <a:rPr lang="en-US" dirty="0" err="1"/>
              <a:t>sobre</a:t>
            </a:r>
            <a:r>
              <a:rPr lang="en-US" dirty="0"/>
              <a:t> </a:t>
            </a:r>
            <a:r>
              <a:rPr lang="en-US" dirty="0" err="1"/>
              <a:t>cómo</a:t>
            </a:r>
            <a:r>
              <a:rPr lang="en-US" dirty="0"/>
              <a:t> </a:t>
            </a:r>
            <a:r>
              <a:rPr lang="en-US" dirty="0" err="1"/>
              <a:t>podemos</a:t>
            </a:r>
            <a:r>
              <a:rPr lang="en-US" dirty="0"/>
              <a:t> </a:t>
            </a:r>
            <a:r>
              <a:rPr lang="en-US" dirty="0" err="1"/>
              <a:t>apoyar</a:t>
            </a:r>
            <a:r>
              <a:rPr lang="en-US" dirty="0"/>
              <a:t> y </a:t>
            </a:r>
            <a:r>
              <a:rPr lang="en-US" dirty="0" err="1"/>
              <a:t>capacitar</a:t>
            </a:r>
            <a:r>
              <a:rPr lang="en-US" dirty="0"/>
              <a:t> a </a:t>
            </a:r>
            <a:r>
              <a:rPr lang="en-US" dirty="0" err="1"/>
              <a:t>las</a:t>
            </a:r>
            <a:r>
              <a:rPr lang="en-US" dirty="0"/>
              <a:t> </a:t>
            </a:r>
            <a:r>
              <a:rPr lang="en-US" dirty="0" err="1"/>
              <a:t>mujeres</a:t>
            </a:r>
            <a:r>
              <a:rPr lang="en-US" dirty="0"/>
              <a:t> </a:t>
            </a:r>
            <a:r>
              <a:rPr lang="en-US" dirty="0" err="1"/>
              <a:t>como</a:t>
            </a:r>
            <a:r>
              <a:rPr lang="en-US" dirty="0"/>
              <a:t> </a:t>
            </a:r>
            <a:r>
              <a:rPr lang="en-US" dirty="0" err="1"/>
              <a:t>empleadores</a:t>
            </a:r>
            <a:r>
              <a:rPr lang="en-US" dirty="0"/>
              <a:t>. </a:t>
            </a:r>
            <a:r>
              <a:rPr lang="en-US" dirty="0" err="1"/>
              <a:t>Habla</a:t>
            </a:r>
            <a:r>
              <a:rPr lang="en-US" dirty="0"/>
              <a:t> </a:t>
            </a:r>
            <a:r>
              <a:rPr lang="en-US" dirty="0" err="1"/>
              <a:t>desde</a:t>
            </a:r>
            <a:r>
              <a:rPr lang="en-US" dirty="0"/>
              <a:t> </a:t>
            </a:r>
            <a:r>
              <a:rPr lang="en-US" dirty="0" err="1"/>
              <a:t>su</a:t>
            </a:r>
            <a:r>
              <a:rPr lang="en-US" dirty="0"/>
              <a:t> </a:t>
            </a:r>
            <a:r>
              <a:rPr lang="en-US" dirty="0" err="1"/>
              <a:t>experiencia</a:t>
            </a:r>
            <a:endParaRPr dirty="0"/>
          </a:p>
        </p:txBody>
      </p:sp>
      <p:sp>
        <p:nvSpPr>
          <p:cNvPr id="852" name="Google Shape;852;p37"/>
          <p:cNvSpPr txBox="1">
            <a:spLocks noGrp="1"/>
          </p:cNvSpPr>
          <p:nvPr>
            <p:ph type="sldNum" idx="12"/>
          </p:nvPr>
        </p:nvSpPr>
        <p:spPr>
          <a:xfrm>
            <a:off x="7252897" y="10393101"/>
            <a:ext cx="416471" cy="4643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37</a:t>
            </a:fld>
            <a:endParaRPr/>
          </a:p>
        </p:txBody>
      </p:sp>
      <p:sp>
        <p:nvSpPr>
          <p:cNvPr id="853" name="Google Shape;853;p37"/>
          <p:cNvSpPr>
            <a:spLocks noGrp="1"/>
          </p:cNvSpPr>
          <p:nvPr>
            <p:ph type="pic" idx="4"/>
          </p:nvPr>
        </p:nvSpPr>
        <p:spPr>
          <a:xfrm>
            <a:off x="1237175" y="6145825"/>
            <a:ext cx="4690254" cy="2958870"/>
          </a:xfrm>
          <a:prstGeom prst="rect">
            <a:avLst/>
          </a:prstGeom>
          <a:solidFill>
            <a:srgbClr val="BFBFBF"/>
          </a:solidFill>
          <a:ln>
            <a:noFill/>
          </a:ln>
        </p:spPr>
        <p:txBody>
          <a:bodyPr/>
          <a:lstStyle/>
          <a:p>
            <a:endParaRPr lang="en-IE"/>
          </a:p>
        </p:txBody>
      </p:sp>
      <p:pic>
        <p:nvPicPr>
          <p:cNvPr id="854" name="Google Shape;854;p37"/>
          <p:cNvPicPr preferRelativeResize="0"/>
          <p:nvPr/>
        </p:nvPicPr>
        <p:blipFill rotWithShape="1">
          <a:blip r:embed="rId3" cstate="print">
            <a:alphaModFix/>
          </a:blip>
          <a:srcRect/>
          <a:stretch/>
        </p:blipFill>
        <p:spPr>
          <a:xfrm>
            <a:off x="1102963" y="6026046"/>
            <a:ext cx="4938073" cy="3152576"/>
          </a:xfrm>
          <a:prstGeom prst="rect">
            <a:avLst/>
          </a:prstGeom>
          <a:noFill/>
          <a:ln>
            <a:noFill/>
          </a:ln>
        </p:spPr>
      </p:pic>
      <p:grpSp>
        <p:nvGrpSpPr>
          <p:cNvPr id="2" name="Google Shape;855;p37"/>
          <p:cNvGrpSpPr/>
          <p:nvPr/>
        </p:nvGrpSpPr>
        <p:grpSpPr>
          <a:xfrm>
            <a:off x="4103050" y="2572049"/>
            <a:ext cx="3005500" cy="2232389"/>
            <a:chOff x="7252897" y="4427673"/>
            <a:chExt cx="3005500" cy="2610517"/>
          </a:xfrm>
        </p:grpSpPr>
        <p:sp>
          <p:nvSpPr>
            <p:cNvPr id="856" name="Google Shape;856;p37"/>
            <p:cNvSpPr txBox="1"/>
            <p:nvPr/>
          </p:nvSpPr>
          <p:spPr>
            <a:xfrm>
              <a:off x="7338264" y="5424457"/>
              <a:ext cx="2920133" cy="1115716"/>
            </a:xfrm>
            <a:prstGeom prst="rect">
              <a:avLst/>
            </a:prstGeom>
            <a:noFill/>
            <a:ln>
              <a:noFill/>
            </a:ln>
          </p:spPr>
          <p:txBody>
            <a:bodyPr spcFirstLastPara="1" wrap="square" lIns="91425" tIns="45700" rIns="91425" bIns="45700" anchor="t" anchorCtr="0">
              <a:spAutoFit/>
            </a:bodyPr>
            <a:lstStyle/>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Website: Drumhierny Hideaway</a:t>
              </a:r>
              <a:endParaRPr sz="1400">
                <a:solidFill>
                  <a:srgbClr val="90278E"/>
                </a:solidFill>
                <a:latin typeface="Calibri"/>
                <a:ea typeface="Calibri"/>
                <a:cs typeface="Calibri"/>
                <a:sym typeface="Calibri"/>
              </a:endParaRPr>
            </a:p>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LinkedIn</a:t>
              </a:r>
              <a:endParaRPr sz="1400">
                <a:solidFill>
                  <a:srgbClr val="90278E"/>
                </a:solidFill>
                <a:latin typeface="Calibri"/>
                <a:ea typeface="Calibri"/>
                <a:cs typeface="Calibri"/>
                <a:sym typeface="Calibri"/>
              </a:endParaRPr>
            </a:p>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Facebook</a:t>
              </a:r>
              <a:endParaRPr sz="1400">
                <a:solidFill>
                  <a:srgbClr val="90278E"/>
                </a:solidFill>
                <a:latin typeface="Calibri"/>
                <a:ea typeface="Calibri"/>
                <a:cs typeface="Calibri"/>
                <a:sym typeface="Calibri"/>
              </a:endParaRPr>
            </a:p>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Instagram</a:t>
              </a:r>
              <a:endParaRPr sz="1400">
                <a:solidFill>
                  <a:srgbClr val="90278E"/>
                </a:solidFill>
                <a:latin typeface="Calibri"/>
                <a:ea typeface="Calibri"/>
                <a:cs typeface="Calibri"/>
                <a:sym typeface="Calibri"/>
              </a:endParaRPr>
            </a:p>
          </p:txBody>
        </p:sp>
        <p:sp>
          <p:nvSpPr>
            <p:cNvPr id="857" name="Google Shape;857;p37"/>
            <p:cNvSpPr/>
            <p:nvPr/>
          </p:nvSpPr>
          <p:spPr>
            <a:xfrm>
              <a:off x="7252897" y="4705260"/>
              <a:ext cx="3005500" cy="2332930"/>
            </a:xfrm>
            <a:prstGeom prst="roundRect">
              <a:avLst>
                <a:gd name="adj" fmla="val 6903"/>
              </a:avLst>
            </a:prstGeom>
            <a:noFill/>
            <a:ln w="12700" cap="flat" cmpd="sng">
              <a:solidFill>
                <a:srgbClr val="C519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8" name="Google Shape;858;p37"/>
            <p:cNvSpPr txBox="1"/>
            <p:nvPr/>
          </p:nvSpPr>
          <p:spPr>
            <a:xfrm>
              <a:off x="7375794" y="4523447"/>
              <a:ext cx="2337900" cy="432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dirty="0">
                  <a:solidFill>
                    <a:schemeClr val="lt1"/>
                  </a:solidFill>
                  <a:highlight>
                    <a:srgbClr val="F15B2A"/>
                  </a:highlight>
                  <a:latin typeface="Calibri"/>
                  <a:ea typeface="Calibri"/>
                  <a:cs typeface="Calibri"/>
                  <a:sym typeface="Calibri"/>
                </a:rPr>
                <a:t>ENLACES </a:t>
              </a:r>
              <a:r>
                <a:rPr lang="en-US" b="1" dirty="0">
                  <a:solidFill>
                    <a:schemeClr val="lt1"/>
                  </a:solidFill>
                  <a:highlight>
                    <a:srgbClr val="F15B2A"/>
                  </a:highlight>
                  <a:latin typeface="Calibri"/>
                  <a:ea typeface="Calibri"/>
                  <a:cs typeface="Calibri"/>
                  <a:sym typeface="Calibri"/>
                </a:rPr>
                <a:t>ÚTILES</a:t>
              </a:r>
              <a:endParaRPr dirty="0"/>
            </a:p>
          </p:txBody>
        </p:sp>
        <p:sp>
          <p:nvSpPr>
            <p:cNvPr id="859" name="Google Shape;859;p37"/>
            <p:cNvSpPr/>
            <p:nvPr/>
          </p:nvSpPr>
          <p:spPr>
            <a:xfrm>
              <a:off x="9501212" y="4523447"/>
              <a:ext cx="637309" cy="3693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 name="Google Shape;860;p37"/>
            <p:cNvGrpSpPr/>
            <p:nvPr/>
          </p:nvGrpSpPr>
          <p:grpSpPr>
            <a:xfrm>
              <a:off x="9480073" y="4427673"/>
              <a:ext cx="555180" cy="555173"/>
              <a:chOff x="10387608" y="788458"/>
              <a:chExt cx="896094" cy="896083"/>
            </a:xfrm>
          </p:grpSpPr>
          <p:grpSp>
            <p:nvGrpSpPr>
              <p:cNvPr id="4" name="Google Shape;861;p37"/>
              <p:cNvGrpSpPr/>
              <p:nvPr/>
            </p:nvGrpSpPr>
            <p:grpSpPr>
              <a:xfrm>
                <a:off x="10647765" y="1164229"/>
                <a:ext cx="375781" cy="505859"/>
                <a:chOff x="10647765" y="1164229"/>
                <a:chExt cx="375781" cy="505859"/>
              </a:xfrm>
            </p:grpSpPr>
            <p:sp>
              <p:nvSpPr>
                <p:cNvPr id="862" name="Google Shape;862;p37"/>
                <p:cNvSpPr/>
                <p:nvPr/>
              </p:nvSpPr>
              <p:spPr>
                <a:xfrm>
                  <a:off x="10647765" y="1626729"/>
                  <a:ext cx="375781" cy="43359"/>
                </a:xfrm>
                <a:custGeom>
                  <a:avLst/>
                  <a:gdLst/>
                  <a:ahLst/>
                  <a:cxnLst/>
                  <a:rect l="l" t="t" r="r" b="b"/>
                  <a:pathLst>
                    <a:path w="375781" h="43359" extrusionOk="0">
                      <a:moveTo>
                        <a:pt x="0" y="0"/>
                      </a:moveTo>
                      <a:lnTo>
                        <a:pt x="375782" y="0"/>
                      </a:lnTo>
                      <a:lnTo>
                        <a:pt x="375782" y="43360"/>
                      </a:lnTo>
                      <a:lnTo>
                        <a:pt x="0" y="43360"/>
                      </a:lnTo>
                      <a:lnTo>
                        <a:pt x="0" y="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3" name="Google Shape;863;p37"/>
                <p:cNvSpPr/>
                <p:nvPr/>
              </p:nvSpPr>
              <p:spPr>
                <a:xfrm>
                  <a:off x="10734483" y="1164229"/>
                  <a:ext cx="202344" cy="43359"/>
                </a:xfrm>
                <a:custGeom>
                  <a:avLst/>
                  <a:gdLst/>
                  <a:ahLst/>
                  <a:cxnLst/>
                  <a:rect l="l" t="t" r="r" b="b"/>
                  <a:pathLst>
                    <a:path w="202344" h="43359" extrusionOk="0">
                      <a:moveTo>
                        <a:pt x="0" y="0"/>
                      </a:moveTo>
                      <a:lnTo>
                        <a:pt x="202344" y="0"/>
                      </a:lnTo>
                      <a:lnTo>
                        <a:pt x="202344" y="43359"/>
                      </a:lnTo>
                      <a:lnTo>
                        <a:pt x="0" y="43359"/>
                      </a:lnTo>
                      <a:lnTo>
                        <a:pt x="0" y="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4" name="Google Shape;864;p37"/>
                <p:cNvSpPr/>
                <p:nvPr/>
              </p:nvSpPr>
              <p:spPr>
                <a:xfrm>
                  <a:off x="10806749" y="1294307"/>
                  <a:ext cx="57812" cy="43359"/>
                </a:xfrm>
                <a:custGeom>
                  <a:avLst/>
                  <a:gdLst/>
                  <a:ahLst/>
                  <a:cxnLst/>
                  <a:rect l="l" t="t" r="r" b="b"/>
                  <a:pathLst>
                    <a:path w="57812" h="43359" extrusionOk="0">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 name="Google Shape;865;p37"/>
              <p:cNvGrpSpPr/>
              <p:nvPr/>
            </p:nvGrpSpPr>
            <p:grpSpPr>
              <a:xfrm>
                <a:off x="10387608" y="788458"/>
                <a:ext cx="896094" cy="896083"/>
                <a:chOff x="10387608" y="788458"/>
                <a:chExt cx="896094" cy="896083"/>
              </a:xfrm>
            </p:grpSpPr>
            <p:sp>
              <p:nvSpPr>
                <p:cNvPr id="866" name="Google Shape;866;p37"/>
                <p:cNvSpPr/>
                <p:nvPr/>
              </p:nvSpPr>
              <p:spPr>
                <a:xfrm>
                  <a:off x="10387608" y="788458"/>
                  <a:ext cx="896094" cy="896083"/>
                </a:xfrm>
                <a:custGeom>
                  <a:avLst/>
                  <a:gdLst/>
                  <a:ahLst/>
                  <a:cxnLst/>
                  <a:rect l="l" t="t" r="r" b="b"/>
                  <a:pathLst>
                    <a:path w="896094" h="896083" extrusionOk="0">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7" name="Google Shape;867;p37"/>
                <p:cNvSpPr/>
                <p:nvPr/>
              </p:nvSpPr>
              <p:spPr>
                <a:xfrm>
                  <a:off x="10445420" y="1482197"/>
                  <a:ext cx="115625" cy="28906"/>
                </a:xfrm>
                <a:custGeom>
                  <a:avLst/>
                  <a:gdLst/>
                  <a:ahLst/>
                  <a:cxnLst/>
                  <a:rect l="l" t="t" r="r" b="b"/>
                  <a:pathLst>
                    <a:path w="115625" h="28906" extrusionOk="0">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8" name="Google Shape;868;p37"/>
                <p:cNvSpPr/>
                <p:nvPr/>
              </p:nvSpPr>
              <p:spPr>
                <a:xfrm>
                  <a:off x="10575499" y="1482197"/>
                  <a:ext cx="43359" cy="28906"/>
                </a:xfrm>
                <a:custGeom>
                  <a:avLst/>
                  <a:gdLst/>
                  <a:ahLst/>
                  <a:cxnLst/>
                  <a:rect l="l" t="t" r="r" b="b"/>
                  <a:pathLst>
                    <a:path w="43359" h="28906" extrusionOk="0">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p37"/>
                <p:cNvSpPr/>
                <p:nvPr/>
              </p:nvSpPr>
              <p:spPr>
                <a:xfrm>
                  <a:off x="10763390" y="947432"/>
                  <a:ext cx="144531" cy="28905"/>
                </a:xfrm>
                <a:custGeom>
                  <a:avLst/>
                  <a:gdLst/>
                  <a:ahLst/>
                  <a:cxnLst/>
                  <a:rect l="l" t="t" r="r" b="b"/>
                  <a:pathLst>
                    <a:path w="144531" h="28905" extrusionOk="0">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pic>
        <p:nvPicPr>
          <p:cNvPr id="870" name="Google Shape;870;p37" descr="Drumhierny Woodland Hideaway  | Leitrim Village, Co. Leitrim | Photo Gallery - 12"/>
          <p:cNvPicPr preferRelativeResize="0"/>
          <p:nvPr/>
        </p:nvPicPr>
        <p:blipFill rotWithShape="1">
          <a:blip r:embed="rId8" cstate="print">
            <a:alphaModFix/>
          </a:blip>
          <a:srcRect/>
          <a:stretch/>
        </p:blipFill>
        <p:spPr>
          <a:xfrm>
            <a:off x="564132" y="2721064"/>
            <a:ext cx="3125061" cy="2083374"/>
          </a:xfrm>
          <a:prstGeom prst="rect">
            <a:avLst/>
          </a:prstGeom>
          <a:noFill/>
          <a:ln>
            <a:noFill/>
          </a:ln>
        </p:spPr>
      </p:pic>
      <p:pic>
        <p:nvPicPr>
          <p:cNvPr id="871" name="Google Shape;871;p37" descr="Drumhierny Woodland Hideaway  **** Leitrim Village, Co. Leitrim"/>
          <p:cNvPicPr preferRelativeResize="0"/>
          <p:nvPr/>
        </p:nvPicPr>
        <p:blipFill rotWithShape="1">
          <a:blip r:embed="rId9" cstate="print">
            <a:alphaModFix/>
          </a:blip>
          <a:srcRect/>
          <a:stretch/>
        </p:blipFill>
        <p:spPr>
          <a:xfrm>
            <a:off x="537662" y="3561481"/>
            <a:ext cx="3125061" cy="1228404"/>
          </a:xfrm>
          <a:prstGeom prst="rect">
            <a:avLst/>
          </a:prstGeom>
          <a:noFill/>
          <a:ln>
            <a:noFill/>
          </a:ln>
        </p:spPr>
      </p:pic>
      <p:sp>
        <p:nvSpPr>
          <p:cNvPr id="872" name="Google Shape;872;p37"/>
          <p:cNvSpPr txBox="1"/>
          <p:nvPr/>
        </p:nvSpPr>
        <p:spPr>
          <a:xfrm>
            <a:off x="4339711" y="4993581"/>
            <a:ext cx="340265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 We Lead - Interview with Michelle Coghlan (Drumhierny Woodland Hideaway) - YouTube</a:t>
            </a: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animEffect transition="in" filter="fade">
                                      <p:cBhvr>
                                        <p:cTn id="7" dur="1"/>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394E7-759C-3922-2CB0-F7250E86335B}"/>
              </a:ext>
            </a:extLst>
          </p:cNvPr>
          <p:cNvSpPr>
            <a:spLocks noGrp="1"/>
          </p:cNvSpPr>
          <p:nvPr>
            <p:ph type="body" sz="quarter" idx="18"/>
          </p:nvPr>
        </p:nvSpPr>
        <p:spPr/>
        <p:txBody>
          <a:bodyPr/>
          <a:lstStyle/>
          <a:p>
            <a:r>
              <a:rPr lang="en-IE" dirty="0"/>
              <a:t>CONCLUSIÓNES</a:t>
            </a:r>
          </a:p>
        </p:txBody>
      </p:sp>
      <p:sp>
        <p:nvSpPr>
          <p:cNvPr id="3" name="Text Placeholder 2">
            <a:extLst>
              <a:ext uri="{FF2B5EF4-FFF2-40B4-BE49-F238E27FC236}">
                <a16:creationId xmlns:a16="http://schemas.microsoft.com/office/drawing/2014/main" id="{5CDA2FFD-DC0F-66D7-10A9-8610FFE3590F}"/>
              </a:ext>
            </a:extLst>
          </p:cNvPr>
          <p:cNvSpPr>
            <a:spLocks noGrp="1"/>
          </p:cNvSpPr>
          <p:nvPr>
            <p:ph type="body" sz="quarter" idx="14"/>
          </p:nvPr>
        </p:nvSpPr>
        <p:spPr/>
        <p:txBody>
          <a:bodyPr/>
          <a:lstStyle/>
          <a:p>
            <a:r>
              <a:rPr lang="en-IE" dirty="0"/>
              <a:t>04</a:t>
            </a:r>
          </a:p>
        </p:txBody>
      </p:sp>
      <p:pic>
        <p:nvPicPr>
          <p:cNvPr id="7" name="Picture Placeholder 6" descr="Travel essentials on a table">
            <a:extLst>
              <a:ext uri="{FF2B5EF4-FFF2-40B4-BE49-F238E27FC236}">
                <a16:creationId xmlns:a16="http://schemas.microsoft.com/office/drawing/2014/main" id="{79FA7E44-E86B-065B-1247-4464FF7D41EE}"/>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17895" r="48765"/>
          <a:stretch/>
        </p:blipFill>
        <p:spPr>
          <a:xfrm>
            <a:off x="0" y="2924295"/>
            <a:ext cx="3621157" cy="7241015"/>
          </a:xfrm>
        </p:spPr>
      </p:pic>
      <p:sp>
        <p:nvSpPr>
          <p:cNvPr id="5" name="Slide Number Placeholder 4">
            <a:extLst>
              <a:ext uri="{FF2B5EF4-FFF2-40B4-BE49-F238E27FC236}">
                <a16:creationId xmlns:a16="http://schemas.microsoft.com/office/drawing/2014/main" id="{3B2C9398-9D56-3B78-1FA9-95B4AB84BA32}"/>
              </a:ext>
            </a:extLst>
          </p:cNvPr>
          <p:cNvSpPr>
            <a:spLocks noGrp="1"/>
          </p:cNvSpPr>
          <p:nvPr>
            <p:ph type="sldNum" sz="quarter" idx="4"/>
          </p:nvPr>
        </p:nvSpPr>
        <p:spPr/>
        <p:txBody>
          <a:bodyPr/>
          <a:lstStyle/>
          <a:p>
            <a:fld id="{9C527BFA-2C0E-4CEC-B6A5-913A56FEF4B4}" type="slidenum">
              <a:rPr lang="fr-CA" smtClean="0"/>
              <a:pPr/>
              <a:t>38</a:t>
            </a:fld>
            <a:endParaRPr lang="fr-CA" dirty="0"/>
          </a:p>
        </p:txBody>
      </p:sp>
    </p:spTree>
    <p:extLst>
      <p:ext uri="{BB962C8B-B14F-4D97-AF65-F5344CB8AC3E}">
        <p14:creationId xmlns:p14="http://schemas.microsoft.com/office/powerpoint/2010/main" val="13126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87C85-4756-9F69-1B57-6FB091C53B10}"/>
              </a:ext>
            </a:extLst>
          </p:cNvPr>
          <p:cNvSpPr>
            <a:spLocks noGrp="1"/>
          </p:cNvSpPr>
          <p:nvPr>
            <p:ph type="body" sz="quarter" idx="32"/>
          </p:nvPr>
        </p:nvSpPr>
        <p:spPr>
          <a:xfrm>
            <a:off x="566597" y="4825341"/>
            <a:ext cx="6526988" cy="4575334"/>
          </a:xfrm>
        </p:spPr>
        <p:txBody>
          <a:bodyPr/>
          <a:lstStyle/>
          <a:p>
            <a:r>
              <a:rPr lang="es-ES" sz="1170" dirty="0"/>
              <a:t>Los nueve estudios de caso demuestran la variedad de funciones que desempeñan las mujeres en el sector turístico. Sin embargo, cuando se examinan de cerca las historias de las mujeres que aparecen en este compendio, también surgen algunos temas comunes. En primer lugar, en casi todos los casos las mujeres han entrado en el sector turístico no sólo para ganarse la vida, sino también para seguir su pasión. Existe un claro deseo de contribuir positivamente tanto a las experiencias de viaje de los turistas como al bienestar de las comunidades locales que acogen las actividades. Esto queda claramente demostrado en la historia de Georgina, que construyó su empresa turística, Experiencia Pirenaica, para manifestar su sueño de crear una pequeña empresa de senderismo, cultural y lingüística, original y acogedora, que uniera a personas de todas las condiciones sociales. </a:t>
            </a:r>
          </a:p>
          <a:p>
            <a:r>
              <a:rPr lang="es-ES" sz="1170" b="1" dirty="0"/>
              <a:t>En segundo lugar, </a:t>
            </a:r>
            <a:r>
              <a:rPr lang="es-ES" sz="1170" dirty="0"/>
              <a:t>las mujeres demuestran una comprensión holística de la sostenibilidad, reconociendo la necesidad de integrar tanto la dimensión medioambiental como la social en las estrategias de sostenibilidad. Es digno de mención el sincero interés de muchas de ellas por contribuir positivamente a las comunidades locales. </a:t>
            </a:r>
            <a:r>
              <a:rPr lang="es-ES" sz="1170" dirty="0" err="1"/>
              <a:t>Vilborg</a:t>
            </a:r>
            <a:r>
              <a:rPr lang="es-ES" sz="1170" dirty="0"/>
              <a:t>, por ejemplo, explica cómo siempre prefiere trabajar directamente con los agentes locales durante sus giras, en particular cuando opera en el mundo en desarrollo, antes que con las grandes empresas occidentales. Teresa subraya el papel central que desempeñan las mujeres en la vida rural, al ser poseedoras de vastos conocimientos tradicionales, que constituyen un recurso esencial para el ecoturismo. </a:t>
            </a:r>
          </a:p>
          <a:p>
            <a:r>
              <a:rPr lang="es-ES" sz="1170" b="1" dirty="0"/>
              <a:t>En tercer lugar, </a:t>
            </a:r>
            <a:r>
              <a:rPr lang="es-ES" sz="1170" dirty="0"/>
              <a:t>varias de las mujeres mencionan específicamente el papel educativo del turismo en la concienciación medioambiental. </a:t>
            </a:r>
            <a:r>
              <a:rPr lang="es-ES" sz="1170" dirty="0" err="1"/>
              <a:t>Rannveig</a:t>
            </a:r>
            <a:r>
              <a:rPr lang="es-ES" sz="1170" dirty="0"/>
              <a:t> explica que las excursiones de avistamiento de ballenas son la plataforma perfecta para educar a la gente sobre Islandia, su naturaleza y cómo protegerla. Se ha esforzado mucho en formar a los guías, para que estén bien equipados para educar e implicar al turista cuando está a bordo. Teresa insiste en que el turismo puede ser una ventana abierta a otras culturas y un túnel de aprendizaje. Viajar puede ser una actividad transformadora y enriquecedora que profundiza nuestra comprensión de la necesidad de proteger tanto el patrimonio cultural como el natural.</a:t>
            </a:r>
          </a:p>
          <a:p>
            <a:endParaRPr lang="es-ES" sz="800" dirty="0"/>
          </a:p>
          <a:p>
            <a:r>
              <a:rPr lang="es-ES" sz="1170" dirty="0"/>
              <a:t>Por último, cabe mencionar que, aunque las mujeres son conscientes de la necesidad de que los negocios turísticos sean económicamente viables, el crecimiento y los beneficios rara vez parecen ser su principal objetivo. Más bien, el énfasis se pone en la comunidad y la conexión. </a:t>
            </a:r>
            <a:r>
              <a:rPr lang="es-ES" sz="1170" dirty="0" err="1"/>
              <a:t>Susan</a:t>
            </a:r>
            <a:r>
              <a:rPr lang="es-ES" sz="1170" dirty="0"/>
              <a:t> </a:t>
            </a:r>
            <a:r>
              <a:rPr lang="es-ES" sz="1170" dirty="0" err="1"/>
              <a:t>Heffernan</a:t>
            </a:r>
            <a:r>
              <a:rPr lang="es-ES" sz="1170" dirty="0"/>
              <a:t>, por ejemplo, aplaude el reciente cambio en Irlanda hacia un turismo más lento y comprometido, que beneficiará tanto a los turistas como a las comunidades anfitrionas.</a:t>
            </a:r>
            <a:endParaRPr lang="en-IE" sz="1170" dirty="0"/>
          </a:p>
        </p:txBody>
      </p:sp>
      <p:sp>
        <p:nvSpPr>
          <p:cNvPr id="3" name="Text Placeholder 2">
            <a:extLst>
              <a:ext uri="{FF2B5EF4-FFF2-40B4-BE49-F238E27FC236}">
                <a16:creationId xmlns:a16="http://schemas.microsoft.com/office/drawing/2014/main" id="{BB15C09D-EFB9-9272-6DF8-A84F71C6673D}"/>
              </a:ext>
            </a:extLst>
          </p:cNvPr>
          <p:cNvSpPr>
            <a:spLocks noGrp="1"/>
          </p:cNvSpPr>
          <p:nvPr>
            <p:ph type="body" sz="quarter" idx="33"/>
          </p:nvPr>
        </p:nvSpPr>
        <p:spPr>
          <a:xfrm>
            <a:off x="2745272" y="4214261"/>
            <a:ext cx="2432370" cy="616819"/>
          </a:xfrm>
        </p:spPr>
        <p:txBody>
          <a:bodyPr/>
          <a:lstStyle/>
          <a:p>
            <a:r>
              <a:rPr lang="en-IE" dirty="0" err="1"/>
              <a:t>Conclusiónes</a:t>
            </a:r>
            <a:r>
              <a:rPr lang="en-IE" dirty="0"/>
              <a:t>:</a:t>
            </a:r>
          </a:p>
        </p:txBody>
      </p:sp>
      <p:pic>
        <p:nvPicPr>
          <p:cNvPr id="8" name="Picture Placeholder 7" descr="People camping in forest">
            <a:extLst>
              <a:ext uri="{FF2B5EF4-FFF2-40B4-BE49-F238E27FC236}">
                <a16:creationId xmlns:a16="http://schemas.microsoft.com/office/drawing/2014/main" id="{8A4F0C9E-EDF0-0FD1-D8A0-1AE4F80DB464}"/>
              </a:ext>
            </a:extLst>
          </p:cNvPr>
          <p:cNvPicPr>
            <a:picLocks noGrp="1" noChangeAspect="1"/>
          </p:cNvPicPr>
          <p:nvPr>
            <p:ph type="pic" sz="quarter" idx="35"/>
          </p:nvPr>
        </p:nvPicPr>
        <p:blipFill>
          <a:blip r:embed="rId2" cstate="print">
            <a:extLst>
              <a:ext uri="{28A0092B-C50C-407E-A947-70E740481C1C}">
                <a14:useLocalDpi xmlns:a14="http://schemas.microsoft.com/office/drawing/2010/main" val="0"/>
              </a:ext>
            </a:extLst>
          </a:blip>
          <a:srcRect t="1414" b="1414"/>
          <a:stretch>
            <a:fillRect/>
          </a:stretch>
        </p:blipFill>
        <p:spPr/>
      </p:pic>
      <p:sp>
        <p:nvSpPr>
          <p:cNvPr id="6" name="Slide Number Placeholder 5">
            <a:extLst>
              <a:ext uri="{FF2B5EF4-FFF2-40B4-BE49-F238E27FC236}">
                <a16:creationId xmlns:a16="http://schemas.microsoft.com/office/drawing/2014/main" id="{804794D5-BBFD-BAFA-17C3-4911B86D82D5}"/>
              </a:ext>
            </a:extLst>
          </p:cNvPr>
          <p:cNvSpPr>
            <a:spLocks noGrp="1"/>
          </p:cNvSpPr>
          <p:nvPr>
            <p:ph type="sldNum" sz="quarter" idx="4"/>
          </p:nvPr>
        </p:nvSpPr>
        <p:spPr/>
        <p:txBody>
          <a:bodyPr/>
          <a:lstStyle/>
          <a:p>
            <a:fld id="{9C527BFA-2C0E-4CEC-B6A5-913A56FEF4B4}" type="slidenum">
              <a:rPr lang="fr-CA" smtClean="0"/>
              <a:pPr/>
              <a:t>39</a:t>
            </a:fld>
            <a:endParaRPr lang="fr-CA" dirty="0"/>
          </a:p>
        </p:txBody>
      </p:sp>
    </p:spTree>
    <p:extLst>
      <p:ext uri="{BB962C8B-B14F-4D97-AF65-F5344CB8AC3E}">
        <p14:creationId xmlns:p14="http://schemas.microsoft.com/office/powerpoint/2010/main" val="24871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568533" y="3643702"/>
            <a:ext cx="6526988" cy="6830333"/>
          </a:xfrm>
          <a:prstGeom prst="rect">
            <a:avLst/>
          </a:prstGeom>
        </p:spPr>
        <p:txBody>
          <a:bodyPr/>
          <a:lstStyle/>
          <a:p>
            <a:r>
              <a:rPr lang="es-ES" sz="1200" dirty="0"/>
              <a:t>WE LEAD, </a:t>
            </a:r>
            <a:r>
              <a:rPr lang="es-ES" sz="1200" dirty="0" err="1"/>
              <a:t>WomEn</a:t>
            </a:r>
            <a:r>
              <a:rPr lang="es-ES" sz="1200" dirty="0"/>
              <a:t> </a:t>
            </a:r>
            <a:r>
              <a:rPr lang="es-ES" sz="1200" dirty="0" err="1"/>
              <a:t>LEADership</a:t>
            </a:r>
            <a:r>
              <a:rPr lang="es-ES" sz="1200" dirty="0"/>
              <a:t> in </a:t>
            </a:r>
            <a:r>
              <a:rPr lang="es-ES" sz="1200" dirty="0" err="1"/>
              <a:t>tourism</a:t>
            </a:r>
            <a:r>
              <a:rPr lang="es-ES" sz="1200" dirty="0"/>
              <a:t>, </a:t>
            </a:r>
            <a:r>
              <a:rPr lang="es-ES" sz="1200" dirty="0" err="1"/>
              <a:t>hospitality</a:t>
            </a:r>
            <a:r>
              <a:rPr lang="es-ES" sz="1200" dirty="0"/>
              <a:t> and </a:t>
            </a:r>
            <a:r>
              <a:rPr lang="es-ES" sz="1200" dirty="0" err="1"/>
              <a:t>leisure</a:t>
            </a:r>
            <a:r>
              <a:rPr lang="es-ES" sz="1200" dirty="0"/>
              <a:t>, representa una importante primera oportunidad de innovación para desarrollar conocimientos especializados que respondan a las necesidades de un nuevo grupo destinatario específico: las mujeres líderes en los sectores del turismo, la hostelería y el ocio. Pretende abrir nuevos caminos en este sector mediante la formación de una imagen clara de las fortalezas, debilidades y palancas de cambio para mejorar la representación y el rendimiento a nivel de liderazgo. El turismo y la hostelería (especialmente tras la pandemia) siguen atrayendo la atención como motores integrales del progreso económico y social.</a:t>
            </a:r>
          </a:p>
          <a:p>
            <a:endParaRPr lang="en-US" sz="1200" dirty="0"/>
          </a:p>
          <a:p>
            <a:r>
              <a:rPr lang="es-ES" sz="1200" dirty="0"/>
              <a:t>El objetivo general de WE LEAD es mejorar la calidad y la relevancia del liderazgo femenino en la educación turística, de modo que las mujeres estén mejor preparadas para utilizar sus habilidades para asumir funciones de liderazgo y capacitarlas para afrontar los retos, especialmente la transición hacia la neutralidad climática.</a:t>
            </a:r>
          </a:p>
          <a:p>
            <a:endParaRPr lang="es-ES" sz="1200" dirty="0"/>
          </a:p>
          <a:p>
            <a:r>
              <a:rPr lang="es-ES" sz="1200" dirty="0"/>
              <a:t>Existe un consenso cada vez mayor entre las partes interesadas en el turismo sobre el hecho de que la capacidad de recuperación futura del turismo dependerá de la capacidad del sector para adoptar medidas climáticas y de la participación de las mujeres en la toma de decisiones, lo que beneficia al planeta, ya que importantes estudios demuestran que los países en los que las mujeres gozan de un mayor estatus social y político tienen menos emisiones y huellas climáticas.</a:t>
            </a:r>
            <a:endParaRPr lang="en-U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24632" y="657163"/>
            <a:ext cx="6570888" cy="688530"/>
          </a:xfrm>
          <a:prstGeom prst="rect">
            <a:avLst/>
          </a:prstGeom>
        </p:spPr>
        <p:txBody>
          <a:bodyPr/>
          <a:lstStyle/>
          <a:p>
            <a:r>
              <a:rPr lang="en-US" dirty="0" err="1"/>
              <a:t>Introducción</a:t>
            </a:r>
            <a:r>
              <a:rPr lang="en-US" dirty="0"/>
              <a:t>:</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68533" y="1266180"/>
            <a:ext cx="6526988" cy="2320168"/>
          </a:xfrm>
          <a:prstGeom prst="rect">
            <a:avLst/>
          </a:prstGeom>
        </p:spPr>
        <p:txBody>
          <a:bodyPr/>
          <a:lstStyle/>
          <a:p>
            <a:r>
              <a:rPr lang="es-ES" sz="1600" dirty="0"/>
              <a:t>Se ha prestado poca atención a la relación entre turismo e igualdad de género. Según la OMT, </a:t>
            </a:r>
            <a:r>
              <a:rPr lang="es-ES" sz="1600" b="1" dirty="0"/>
              <a:t>el turismo presenta tanto oportunidades como retos para las mujeres, lo que hace que la perspectiva de la igualdad de género sea muy pertinente. </a:t>
            </a:r>
            <a:r>
              <a:rPr lang="es-ES" sz="1600" dirty="0"/>
              <a:t>La OMT cree que los efectos devastadores de la pandemia del COVID-19 brindan al sector turístico una oportunidad de oro para redefinir su equilibrio de género. Tiene un papel fundamental que desempeñar en la consecución de los objetivos centrales de los ODS 2030, en particular los compromisos con la igualdad de género y el empoderamiento de la mujer del ODS 5.</a:t>
            </a:r>
            <a:endParaRPr lang="en-US" sz="1600" dirty="0"/>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4" name="TextBox 3">
            <a:extLst>
              <a:ext uri="{FF2B5EF4-FFF2-40B4-BE49-F238E27FC236}">
                <a16:creationId xmlns:a16="http://schemas.microsoft.com/office/drawing/2014/main" id="{429ECDA6-6F03-3684-5CE1-5AF62B8109D0}"/>
              </a:ext>
            </a:extLst>
          </p:cNvPr>
          <p:cNvSpPr txBox="1"/>
          <p:nvPr/>
        </p:nvSpPr>
        <p:spPr>
          <a:xfrm>
            <a:off x="4020096" y="6621596"/>
            <a:ext cx="3217672" cy="2800767"/>
          </a:xfrm>
          <a:prstGeom prst="rect">
            <a:avLst/>
          </a:prstGeom>
          <a:noFill/>
        </p:spPr>
        <p:txBody>
          <a:bodyPr wrap="square">
            <a:spAutoFit/>
          </a:bodyPr>
          <a:lstStyle/>
          <a:p>
            <a:pPr algn="ctr"/>
            <a:r>
              <a:rPr lang="en-US" sz="2400" b="1" i="1" dirty="0">
                <a:solidFill>
                  <a:srgbClr val="90278E"/>
                </a:solidFill>
                <a:effectLst/>
              </a:rPr>
              <a:t>“</a:t>
            </a:r>
            <a:r>
              <a:rPr lang="es-ES" sz="2400" b="1" i="1" dirty="0">
                <a:solidFill>
                  <a:srgbClr val="90278E"/>
                </a:solidFill>
              </a:rPr>
              <a:t>Las mujeres tienen que pasar de pensar 'no estoy preparada para hacer eso‘ a pensar 'quiero hacerlo, y aprenderé haciéndolo</a:t>
            </a:r>
            <a:r>
              <a:rPr lang="en-US" sz="2400" b="1" i="1" dirty="0">
                <a:solidFill>
                  <a:srgbClr val="90278E"/>
                </a:solidFill>
              </a:rPr>
              <a:t> “</a:t>
            </a:r>
            <a:endParaRPr lang="en-US" sz="2400" b="1" i="1" dirty="0">
              <a:solidFill>
                <a:srgbClr val="90278E"/>
              </a:solidFill>
              <a:effectLst/>
            </a:endParaRPr>
          </a:p>
          <a:p>
            <a:pPr algn="ctr"/>
            <a:endParaRPr lang="en-US" sz="800" b="1" i="1" dirty="0">
              <a:solidFill>
                <a:srgbClr val="90278E"/>
              </a:solidFill>
              <a:effectLst/>
            </a:endParaRPr>
          </a:p>
          <a:p>
            <a:pPr algn="ctr"/>
            <a:r>
              <a:rPr lang="en-US" sz="2400" b="1" i="1" dirty="0">
                <a:solidFill>
                  <a:srgbClr val="90278E"/>
                </a:solidFill>
                <a:effectLst/>
              </a:rPr>
              <a:t> </a:t>
            </a:r>
            <a:r>
              <a:rPr lang="en-US" b="1" i="1" dirty="0">
                <a:solidFill>
                  <a:srgbClr val="90278E"/>
                </a:solidFill>
                <a:effectLst/>
              </a:rPr>
              <a:t>Sheryl Sandberg</a:t>
            </a:r>
            <a:endParaRPr lang="en-US" b="0" i="1" dirty="0">
              <a:solidFill>
                <a:srgbClr val="90278E"/>
              </a:solidFill>
              <a:effectLst/>
            </a:endParaRPr>
          </a:p>
        </p:txBody>
      </p:sp>
      <p:pic>
        <p:nvPicPr>
          <p:cNvPr id="5" name="Picture 4" descr="People in a meeting">
            <a:extLst>
              <a:ext uri="{FF2B5EF4-FFF2-40B4-BE49-F238E27FC236}">
                <a16:creationId xmlns:a16="http://schemas.microsoft.com/office/drawing/2014/main" id="{6442A882-8C71-ACAA-A5B4-F8144EBF71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13" r="10497"/>
          <a:stretch/>
        </p:blipFill>
        <p:spPr>
          <a:xfrm>
            <a:off x="3953511" y="3731219"/>
            <a:ext cx="3586890" cy="255914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525BC5-F770-CEEF-25AA-28A178395107}"/>
              </a:ext>
            </a:extLst>
          </p:cNvPr>
          <p:cNvSpPr>
            <a:spLocks noGrp="1"/>
          </p:cNvSpPr>
          <p:nvPr>
            <p:ph type="body" sz="quarter" idx="33"/>
          </p:nvPr>
        </p:nvSpPr>
        <p:spPr>
          <a:xfrm>
            <a:off x="3887787" y="6135958"/>
            <a:ext cx="3365110" cy="1064757"/>
          </a:xfrm>
        </p:spPr>
        <p:txBody>
          <a:bodyPr/>
          <a:lstStyle/>
          <a:p>
            <a:pPr marL="0" lvl="0" indent="0" algn="ctr" rtl="0">
              <a:lnSpc>
                <a:spcPct val="90000"/>
              </a:lnSpc>
              <a:spcBef>
                <a:spcPts val="0"/>
              </a:spcBef>
              <a:spcAft>
                <a:spcPts val="0"/>
              </a:spcAft>
              <a:buClr>
                <a:srgbClr val="90278E"/>
              </a:buClr>
              <a:buSzPts val="2400"/>
              <a:buNone/>
            </a:pPr>
            <a:r>
              <a:rPr lang="es-ES" sz="2400" b="0" dirty="0"/>
              <a:t>La comunidad mundial se está dando cuenta de lo fundamental que es que las MUJERES participen en puestos de liderazgo.</a:t>
            </a:r>
            <a:endParaRPr lang="es-ES" sz="2400" dirty="0"/>
          </a:p>
        </p:txBody>
      </p:sp>
      <p:pic>
        <p:nvPicPr>
          <p:cNvPr id="12" name="Picture Placeholder 11">
            <a:extLst>
              <a:ext uri="{FF2B5EF4-FFF2-40B4-BE49-F238E27FC236}">
                <a16:creationId xmlns:a16="http://schemas.microsoft.com/office/drawing/2014/main" id="{EF71D04D-EE64-CDEE-B3BA-7BDAF6399876}"/>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1" y="-23818"/>
            <a:ext cx="7775575" cy="6282607"/>
          </a:xfrm>
        </p:spPr>
      </p:pic>
      <p:sp>
        <p:nvSpPr>
          <p:cNvPr id="7" name="Slide Number Placeholder 6">
            <a:extLst>
              <a:ext uri="{FF2B5EF4-FFF2-40B4-BE49-F238E27FC236}">
                <a16:creationId xmlns:a16="http://schemas.microsoft.com/office/drawing/2014/main" id="{812988DD-2908-A7E6-49FB-F5778BE9B132}"/>
              </a:ext>
            </a:extLst>
          </p:cNvPr>
          <p:cNvSpPr>
            <a:spLocks noGrp="1"/>
          </p:cNvSpPr>
          <p:nvPr>
            <p:ph type="sldNum" sz="quarter" idx="4"/>
          </p:nvPr>
        </p:nvSpPr>
        <p:spPr/>
        <p:txBody>
          <a:bodyPr/>
          <a:lstStyle/>
          <a:p>
            <a:fld id="{9C527BFA-2C0E-4CEC-B6A5-913A56FEF4B4}" type="slidenum">
              <a:rPr lang="fr-CA" smtClean="0"/>
              <a:pPr/>
              <a:t>40</a:t>
            </a:fld>
            <a:endParaRPr lang="fr-CA" dirty="0"/>
          </a:p>
        </p:txBody>
      </p:sp>
      <p:sp>
        <p:nvSpPr>
          <p:cNvPr id="3" name="TextBox 2">
            <a:extLst>
              <a:ext uri="{FF2B5EF4-FFF2-40B4-BE49-F238E27FC236}">
                <a16:creationId xmlns:a16="http://schemas.microsoft.com/office/drawing/2014/main" id="{708C52DC-5153-7C6C-6AF0-1E31DBE4CD7A}"/>
              </a:ext>
            </a:extLst>
          </p:cNvPr>
          <p:cNvSpPr txBox="1"/>
          <p:nvPr/>
        </p:nvSpPr>
        <p:spPr>
          <a:xfrm>
            <a:off x="1616713" y="7973977"/>
            <a:ext cx="5636184" cy="2419124"/>
          </a:xfrm>
          <a:prstGeom prst="rect">
            <a:avLst/>
          </a:prstGeom>
          <a:noFill/>
        </p:spPr>
        <p:txBody>
          <a:bodyPr wrap="square">
            <a:spAutoFit/>
          </a:bodyPr>
          <a:lstStyle/>
          <a:p>
            <a:pPr marL="0" marR="0" lvl="0" indent="0" algn="ctr" rtl="0">
              <a:lnSpc>
                <a:spcPct val="90000"/>
              </a:lnSpc>
              <a:spcBef>
                <a:spcPts val="0"/>
              </a:spcBef>
              <a:spcAft>
                <a:spcPts val="0"/>
              </a:spcAft>
              <a:buClr>
                <a:srgbClr val="90278E"/>
              </a:buClr>
              <a:buSzPts val="2400"/>
              <a:buFont typeface="Arial"/>
              <a:buNone/>
            </a:pPr>
            <a:r>
              <a:rPr lang="es-ES" sz="2400" dirty="0">
                <a:solidFill>
                  <a:srgbClr val="90278E"/>
                </a:solidFill>
                <a:latin typeface="Calibri"/>
                <a:ea typeface="Calibri"/>
                <a:cs typeface="Calibri"/>
                <a:sym typeface="Calibri"/>
              </a:rPr>
              <a:t>La ONU ha citado como Objetivo de Desarrollo Sostenible 5 </a:t>
            </a:r>
            <a:r>
              <a:rPr lang="es-ES" sz="2400" b="1" dirty="0">
                <a:solidFill>
                  <a:srgbClr val="90278E"/>
                </a:solidFill>
                <a:latin typeface="Calibri"/>
                <a:ea typeface="Calibri"/>
                <a:cs typeface="Calibri"/>
                <a:sym typeface="Calibri"/>
              </a:rPr>
              <a:t>"garantizar la participación plena y efectiva de las mujeres y la igualdad de oportunidades de liderazgo a todos los niveles de la toma de decisiones en la vida política, económica y pública".</a:t>
            </a:r>
            <a:endParaRPr lang="es-ES" sz="2400" b="1" dirty="0"/>
          </a:p>
        </p:txBody>
      </p:sp>
      <p:grpSp>
        <p:nvGrpSpPr>
          <p:cNvPr id="4" name="Group 3">
            <a:extLst>
              <a:ext uri="{FF2B5EF4-FFF2-40B4-BE49-F238E27FC236}">
                <a16:creationId xmlns:a16="http://schemas.microsoft.com/office/drawing/2014/main" id="{B6B06DFC-7B3A-9066-D610-04B9A5E88F00}"/>
              </a:ext>
            </a:extLst>
          </p:cNvPr>
          <p:cNvGrpSpPr/>
          <p:nvPr/>
        </p:nvGrpSpPr>
        <p:grpSpPr>
          <a:xfrm>
            <a:off x="6193727" y="4488301"/>
            <a:ext cx="1078753" cy="705731"/>
            <a:chOff x="3400450" y="986392"/>
            <a:chExt cx="1487826" cy="1083162"/>
          </a:xfrm>
          <a:solidFill>
            <a:srgbClr val="F15B2A"/>
          </a:solidFill>
        </p:grpSpPr>
        <p:sp>
          <p:nvSpPr>
            <p:cNvPr id="5" name="Freeform 17">
              <a:extLst>
                <a:ext uri="{FF2B5EF4-FFF2-40B4-BE49-F238E27FC236}">
                  <a16:creationId xmlns:a16="http://schemas.microsoft.com/office/drawing/2014/main" id="{B4039E4F-3196-D2CA-794B-DB9882F1DB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6" name="Freeform 18">
              <a:extLst>
                <a:ext uri="{FF2B5EF4-FFF2-40B4-BE49-F238E27FC236}">
                  <a16:creationId xmlns:a16="http://schemas.microsoft.com/office/drawing/2014/main" id="{8B57F50F-1956-B924-CB9D-4EC5A91E7F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66917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41"/>
          <p:cNvSpPr txBox="1">
            <a:spLocks noGrp="1"/>
          </p:cNvSpPr>
          <p:nvPr>
            <p:ph type="body" idx="1"/>
          </p:nvPr>
        </p:nvSpPr>
        <p:spPr>
          <a:xfrm>
            <a:off x="349082" y="10104950"/>
            <a:ext cx="3314191" cy="51829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1296C"/>
              </a:buClr>
              <a:buSzPts val="2400"/>
              <a:buNone/>
            </a:pPr>
            <a:r>
              <a:rPr lang="en-US"/>
              <a:t>www.</a:t>
            </a:r>
            <a:r>
              <a:rPr lang="en-US" b="1">
                <a:solidFill>
                  <a:srgbClr val="F15B2A"/>
                </a:solidFill>
              </a:rPr>
              <a:t>weleadproject.</a:t>
            </a:r>
            <a:r>
              <a:rPr lang="en-US"/>
              <a:t>eu</a:t>
            </a:r>
            <a:endParaRPr/>
          </a:p>
        </p:txBody>
      </p:sp>
      <p:sp>
        <p:nvSpPr>
          <p:cNvPr id="905" name="Google Shape;905;p41"/>
          <p:cNvSpPr txBox="1">
            <a:spLocks noGrp="1"/>
          </p:cNvSpPr>
          <p:nvPr>
            <p:ph type="body" idx="2"/>
          </p:nvPr>
        </p:nvSpPr>
        <p:spPr>
          <a:xfrm>
            <a:off x="526494" y="6676846"/>
            <a:ext cx="2406487" cy="9412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900"/>
              <a:buNone/>
            </a:pPr>
            <a:r>
              <a:rPr lang="en-US"/>
              <a:t>Sigue Nuestro Viaje</a:t>
            </a:r>
            <a:endParaRPr/>
          </a:p>
        </p:txBody>
      </p:sp>
      <p:grpSp>
        <p:nvGrpSpPr>
          <p:cNvPr id="2" name="Google Shape;906;p41"/>
          <p:cNvGrpSpPr/>
          <p:nvPr/>
        </p:nvGrpSpPr>
        <p:grpSpPr>
          <a:xfrm>
            <a:off x="1641834" y="7874004"/>
            <a:ext cx="280634" cy="280634"/>
            <a:chOff x="1950027" y="2499889"/>
            <a:chExt cx="850463" cy="850463"/>
          </a:xfrm>
        </p:grpSpPr>
        <p:sp>
          <p:nvSpPr>
            <p:cNvPr id="907" name="Google Shape;907;p41">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 name="Google Shape;908;p41"/>
            <p:cNvGrpSpPr/>
            <p:nvPr/>
          </p:nvGrpSpPr>
          <p:grpSpPr>
            <a:xfrm>
              <a:off x="2107521" y="2657382"/>
              <a:ext cx="535476" cy="535477"/>
              <a:chOff x="2107521" y="2657382"/>
              <a:chExt cx="535476" cy="535477"/>
            </a:xfrm>
          </p:grpSpPr>
          <p:sp>
            <p:nvSpPr>
              <p:cNvPr id="909" name="Google Shape;909;p4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0" name="Google Shape;910;p4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1" name="Google Shape;911;p4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 name="Google Shape;912;p41"/>
          <p:cNvGrpSpPr/>
          <p:nvPr/>
        </p:nvGrpSpPr>
        <p:grpSpPr>
          <a:xfrm>
            <a:off x="603696" y="7874004"/>
            <a:ext cx="280634" cy="280842"/>
            <a:chOff x="-1196056" y="2499889"/>
            <a:chExt cx="850463" cy="851092"/>
          </a:xfrm>
        </p:grpSpPr>
        <p:sp>
          <p:nvSpPr>
            <p:cNvPr id="913" name="Google Shape;913;p4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4" name="Google Shape;914;p41">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15" name="Google Shape;915;p41"/>
          <p:cNvSpPr/>
          <p:nvPr/>
        </p:nvSpPr>
        <p:spPr>
          <a:xfrm>
            <a:off x="1107733" y="7874004"/>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16" name="Google Shape;916;p41" descr="World with solid fill">
            <a:hlinkClick r:id="rId5"/>
          </p:cNvPr>
          <p:cNvPicPr preferRelativeResize="0"/>
          <p:nvPr/>
        </p:nvPicPr>
        <p:blipFill rotWithShape="1">
          <a:blip r:embed="rId6" cstate="print">
            <a:alphaModFix/>
          </a:blip>
          <a:srcRect/>
          <a:stretch/>
        </p:blipFill>
        <p:spPr>
          <a:xfrm>
            <a:off x="1119898" y="7904840"/>
            <a:ext cx="246077" cy="246077"/>
          </a:xfrm>
          <a:prstGeom prst="rect">
            <a:avLst/>
          </a:prstGeom>
          <a:noFill/>
          <a:ln>
            <a:noFill/>
          </a:ln>
        </p:spPr>
      </p:pic>
      <p:grpSp>
        <p:nvGrpSpPr>
          <p:cNvPr id="5" name="Google Shape;917;p41"/>
          <p:cNvGrpSpPr/>
          <p:nvPr/>
        </p:nvGrpSpPr>
        <p:grpSpPr>
          <a:xfrm>
            <a:off x="4413339" y="6991449"/>
            <a:ext cx="3250804" cy="3089957"/>
            <a:chOff x="4330511" y="1663200"/>
            <a:chExt cx="1799066" cy="1710050"/>
          </a:xfrm>
        </p:grpSpPr>
        <p:sp>
          <p:nvSpPr>
            <p:cNvPr id="918" name="Google Shape;918;p41"/>
            <p:cNvSpPr/>
            <p:nvPr/>
          </p:nvSpPr>
          <p:spPr>
            <a:xfrm>
              <a:off x="4330511" y="1663200"/>
              <a:ext cx="1799066" cy="1710050"/>
            </a:xfrm>
            <a:custGeom>
              <a:avLst/>
              <a:gdLst/>
              <a:ahLst/>
              <a:cxnLst/>
              <a:rect l="l" t="t" r="r" b="b"/>
              <a:pathLst>
                <a:path w="446796" h="424689" extrusionOk="0">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89">
                  <a:srgbClr val="982584"/>
                </a:gs>
                <a:gs pos="51940">
                  <a:srgbClr val="C6168B"/>
                </a:gs>
                <a:gs pos="68050">
                  <a:srgbClr val="E03658"/>
                </a:gs>
                <a:gs pos="99930">
                  <a:srgbClr val="EE4036"/>
                </a:gs>
                <a:gs pos="100000">
                  <a:srgbClr val="EE403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9" name="Google Shape;919;p41"/>
            <p:cNvSpPr/>
            <p:nvPr/>
          </p:nvSpPr>
          <p:spPr>
            <a:xfrm>
              <a:off x="4571797" y="2105062"/>
              <a:ext cx="2339" cy="7904"/>
            </a:xfrm>
            <a:custGeom>
              <a:avLst/>
              <a:gdLst/>
              <a:ahLst/>
              <a:cxnLst/>
              <a:rect l="l" t="t" r="r" b="b"/>
              <a:pathLst>
                <a:path w="581" h="1963" extrusionOk="0">
                  <a:moveTo>
                    <a:pt x="582" y="218"/>
                  </a:moveTo>
                  <a:cubicBezTo>
                    <a:pt x="582" y="1382"/>
                    <a:pt x="582" y="1963"/>
                    <a:pt x="0" y="1963"/>
                  </a:cubicBezTo>
                  <a:cubicBezTo>
                    <a:pt x="582" y="218"/>
                    <a:pt x="582" y="-364"/>
                    <a:pt x="582" y="21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0" name="Google Shape;920;p41"/>
            <p:cNvSpPr/>
            <p:nvPr/>
          </p:nvSpPr>
          <p:spPr>
            <a:xfrm>
              <a:off x="5037959" y="1724106"/>
              <a:ext cx="484907" cy="452106"/>
            </a:xfrm>
            <a:custGeom>
              <a:avLst/>
              <a:gdLst/>
              <a:ahLst/>
              <a:cxnLst/>
              <a:rect l="l" t="t" r="r" b="b"/>
              <a:pathLst>
                <a:path w="120426" h="112280" extrusionOk="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1" name="Google Shape;921;p41"/>
            <p:cNvSpPr/>
            <p:nvPr/>
          </p:nvSpPr>
          <p:spPr>
            <a:xfrm>
              <a:off x="5312038" y="2143420"/>
              <a:ext cx="25766" cy="25766"/>
            </a:xfrm>
            <a:custGeom>
              <a:avLst/>
              <a:gdLst/>
              <a:ahLst/>
              <a:cxnLst/>
              <a:rect l="l" t="t" r="r" b="b"/>
              <a:pathLst>
                <a:path w="6399" h="6399" extrusionOk="0">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2" name="Google Shape;922;p41"/>
            <p:cNvSpPr/>
            <p:nvPr/>
          </p:nvSpPr>
          <p:spPr>
            <a:xfrm>
              <a:off x="5185542" y="2902404"/>
              <a:ext cx="260045" cy="58132"/>
            </a:xfrm>
            <a:custGeom>
              <a:avLst/>
              <a:gdLst/>
              <a:ahLst/>
              <a:cxnLst/>
              <a:rect l="l" t="t" r="r" b="b"/>
              <a:pathLst>
                <a:path w="64582" h="14437" extrusionOk="0">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3" name="Google Shape;923;p41"/>
            <p:cNvSpPr/>
            <p:nvPr/>
          </p:nvSpPr>
          <p:spPr>
            <a:xfrm>
              <a:off x="5169146" y="2608616"/>
              <a:ext cx="110095" cy="315910"/>
            </a:xfrm>
            <a:custGeom>
              <a:avLst/>
              <a:gdLst/>
              <a:ahLst/>
              <a:cxnLst/>
              <a:rect l="l" t="t" r="r" b="b"/>
              <a:pathLst>
                <a:path w="27342" h="78456" extrusionOk="0">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4" name="Google Shape;924;p41"/>
            <p:cNvSpPr/>
            <p:nvPr/>
          </p:nvSpPr>
          <p:spPr>
            <a:xfrm>
              <a:off x="5075443" y="2942227"/>
              <a:ext cx="23423" cy="2339"/>
            </a:xfrm>
            <a:custGeom>
              <a:avLst/>
              <a:gdLst/>
              <a:ahLst/>
              <a:cxnLst/>
              <a:rect l="l" t="t" r="r" b="b"/>
              <a:pathLst>
                <a:path w="5817" h="581" extrusionOk="0">
                  <a:moveTo>
                    <a:pt x="0" y="582"/>
                  </a:moveTo>
                  <a:lnTo>
                    <a:pt x="0" y="0"/>
                  </a:lnTo>
                  <a:lnTo>
                    <a:pt x="0" y="582"/>
                  </a:lnTo>
                  <a:close/>
                </a:path>
              </a:pathLst>
            </a:custGeom>
            <a:solidFill>
              <a:srgbClr val="FBAF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5" name="Google Shape;925;p41"/>
            <p:cNvSpPr/>
            <p:nvPr/>
          </p:nvSpPr>
          <p:spPr>
            <a:xfrm>
              <a:off x="5002823" y="1810779"/>
              <a:ext cx="349037" cy="323267"/>
            </a:xfrm>
            <a:custGeom>
              <a:avLst/>
              <a:gdLst/>
              <a:ahLst/>
              <a:cxnLst/>
              <a:rect l="l" t="t" r="r" b="b"/>
              <a:pathLst>
                <a:path w="86683" h="80283" extrusionOk="0">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6" name="Google Shape;926;p41"/>
            <p:cNvSpPr/>
            <p:nvPr/>
          </p:nvSpPr>
          <p:spPr>
            <a:xfrm>
              <a:off x="5452590" y="2162159"/>
              <a:ext cx="248308" cy="231908"/>
            </a:xfrm>
            <a:custGeom>
              <a:avLst/>
              <a:gdLst/>
              <a:ahLst/>
              <a:cxnLst/>
              <a:rect l="l" t="t" r="r" b="b"/>
              <a:pathLst>
                <a:path w="61667" h="57594" extrusionOk="0">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7" name="Google Shape;927;p41"/>
            <p:cNvSpPr/>
            <p:nvPr/>
          </p:nvSpPr>
          <p:spPr>
            <a:xfrm>
              <a:off x="5736038" y="2164503"/>
              <a:ext cx="220198" cy="194428"/>
            </a:xfrm>
            <a:custGeom>
              <a:avLst/>
              <a:gdLst/>
              <a:ahLst/>
              <a:cxnLst/>
              <a:rect l="l" t="t" r="r" b="b"/>
              <a:pathLst>
                <a:path w="54686" h="48286" extrusionOk="0">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8" name="Google Shape;928;p41"/>
            <p:cNvSpPr/>
            <p:nvPr/>
          </p:nvSpPr>
          <p:spPr>
            <a:xfrm>
              <a:off x="4531974" y="2164503"/>
              <a:ext cx="245964" cy="234251"/>
            </a:xfrm>
            <a:custGeom>
              <a:avLst/>
              <a:gdLst/>
              <a:ahLst/>
              <a:cxnLst/>
              <a:rect l="l" t="t" r="r" b="b"/>
              <a:pathLst>
                <a:path w="61085" h="58176" extrusionOk="0">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9" name="Google Shape;929;p41"/>
            <p:cNvSpPr/>
            <p:nvPr/>
          </p:nvSpPr>
          <p:spPr>
            <a:xfrm>
              <a:off x="4813078" y="2166846"/>
              <a:ext cx="220198" cy="196772"/>
            </a:xfrm>
            <a:custGeom>
              <a:avLst/>
              <a:gdLst/>
              <a:ahLst/>
              <a:cxnLst/>
              <a:rect l="l" t="t" r="r" b="b"/>
              <a:pathLst>
                <a:path w="54686" h="48868" extrusionOk="0">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35C7D99C-625B-0D9C-57A6-57A781055034}"/>
              </a:ext>
            </a:extLst>
          </p:cNvPr>
          <p:cNvSpPr>
            <a:spLocks noGrp="1"/>
          </p:cNvSpPr>
          <p:nvPr>
            <p:ph type="body" sz="quarter" idx="33"/>
          </p:nvPr>
        </p:nvSpPr>
        <p:spPr>
          <a:xfrm>
            <a:off x="510639" y="317921"/>
            <a:ext cx="6816436" cy="1064757"/>
          </a:xfrm>
        </p:spPr>
        <p:txBody>
          <a:bodyPr/>
          <a:lstStyle/>
          <a:p>
            <a:r>
              <a:rPr lang="es-ES" sz="2800" dirty="0"/>
              <a:t>Bienvenido a nuestro compendio de mujeres líderes inspiradoras en el sector turístico</a:t>
            </a:r>
            <a:endParaRPr lang="en-US" sz="2800" dirty="0"/>
          </a:p>
        </p:txBody>
      </p:sp>
      <p:sp>
        <p:nvSpPr>
          <p:cNvPr id="5" name="Text Placeholder 4">
            <a:extLst>
              <a:ext uri="{FF2B5EF4-FFF2-40B4-BE49-F238E27FC236}">
                <a16:creationId xmlns:a16="http://schemas.microsoft.com/office/drawing/2014/main" id="{531D92CC-FFB7-954E-7BD3-98063E2CBFE2}"/>
              </a:ext>
            </a:extLst>
          </p:cNvPr>
          <p:cNvSpPr>
            <a:spLocks noGrp="1"/>
          </p:cNvSpPr>
          <p:nvPr>
            <p:ph type="body" sz="quarter" idx="34"/>
          </p:nvPr>
        </p:nvSpPr>
        <p:spPr>
          <a:xfrm>
            <a:off x="910527" y="2006149"/>
            <a:ext cx="4240923" cy="2411472"/>
          </a:xfrm>
        </p:spPr>
        <p:txBody>
          <a:bodyPr/>
          <a:lstStyle/>
          <a:p>
            <a:pPr algn="ctr"/>
            <a:r>
              <a:rPr lang="es-ES" dirty="0"/>
              <a:t>El compendio </a:t>
            </a:r>
            <a:r>
              <a:rPr lang="es-ES" b="1" dirty="0" err="1"/>
              <a:t>We</a:t>
            </a:r>
            <a:r>
              <a:rPr lang="es-ES" b="1" dirty="0"/>
              <a:t> Lead </a:t>
            </a:r>
            <a:r>
              <a:rPr lang="es-ES" dirty="0" err="1"/>
              <a:t>Inspiring</a:t>
            </a:r>
            <a:r>
              <a:rPr lang="es-ES" dirty="0"/>
              <a:t> </a:t>
            </a:r>
            <a:r>
              <a:rPr lang="es-ES" dirty="0" err="1"/>
              <a:t>Women</a:t>
            </a:r>
            <a:r>
              <a:rPr lang="es-ES" dirty="0"/>
              <a:t> </a:t>
            </a:r>
            <a:r>
              <a:rPr lang="es-ES" dirty="0" err="1"/>
              <a:t>Leaders</a:t>
            </a:r>
            <a:r>
              <a:rPr lang="es-ES" dirty="0"/>
              <a:t> in </a:t>
            </a:r>
            <a:r>
              <a:rPr lang="es-ES" dirty="0" err="1"/>
              <a:t>Tourism</a:t>
            </a:r>
            <a:r>
              <a:rPr lang="es-ES" dirty="0"/>
              <a:t> es una guía interactiva repleta de recursos multimedia y enlaces de aprendizaje adicionales que conducen a una oportunidad de aprendizaje más profunda y </a:t>
            </a:r>
            <a:r>
              <a:rPr lang="es-ES" dirty="0" err="1"/>
              <a:t>autoguiada</a:t>
            </a:r>
            <a:r>
              <a:rPr lang="es-ES" dirty="0"/>
              <a:t>. Le invitamos a utilizar estos enlaces y a explorar y profundizar en las buenas prácticas.</a:t>
            </a:r>
            <a:endParaRPr lang="en-US" dirty="0"/>
          </a:p>
        </p:txBody>
      </p:sp>
      <p:sp>
        <p:nvSpPr>
          <p:cNvPr id="27" name="Freeform 26">
            <a:extLst>
              <a:ext uri="{FF2B5EF4-FFF2-40B4-BE49-F238E27FC236}">
                <a16:creationId xmlns:a16="http://schemas.microsoft.com/office/drawing/2014/main" id="{8101E65F-165E-F36D-15CD-C6E7373DAA36}"/>
              </a:ext>
            </a:extLst>
          </p:cNvPr>
          <p:cNvSpPr/>
          <p:nvPr/>
        </p:nvSpPr>
        <p:spPr>
          <a:xfrm flipH="1">
            <a:off x="11930" y="3301019"/>
            <a:ext cx="5699222" cy="5946545"/>
          </a:xfrm>
          <a:custGeom>
            <a:avLst/>
            <a:gdLst>
              <a:gd name="connsiteX0" fmla="*/ 1221889 w 1221888"/>
              <a:gd name="connsiteY0" fmla="*/ 1274914 h 1274913"/>
              <a:gd name="connsiteX1" fmla="*/ 1221889 w 1221888"/>
              <a:gd name="connsiteY1" fmla="*/ 1204398 h 1274913"/>
              <a:gd name="connsiteX2" fmla="*/ 0 w 1221888"/>
              <a:gd name="connsiteY2" fmla="*/ 0 h 1274913"/>
              <a:gd name="connsiteX3" fmla="*/ 0 w 1221888"/>
              <a:gd name="connsiteY3" fmla="*/ 177824 h 1274913"/>
              <a:gd name="connsiteX4" fmla="*/ 0 w 1221888"/>
              <a:gd name="connsiteY4" fmla="*/ 177824 h 1274913"/>
              <a:gd name="connsiteX5" fmla="*/ 0 w 1221888"/>
              <a:gd name="connsiteY5" fmla="*/ 70516 h 12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274913">
                <a:moveTo>
                  <a:pt x="1221889" y="1274914"/>
                </a:moveTo>
                <a:lnTo>
                  <a:pt x="1221889" y="1204398"/>
                </a:lnTo>
                <a:lnTo>
                  <a:pt x="0" y="0"/>
                </a:lnTo>
                <a:lnTo>
                  <a:pt x="0" y="177824"/>
                </a:lnTo>
                <a:lnTo>
                  <a:pt x="0" y="177824"/>
                </a:lnTo>
                <a:lnTo>
                  <a:pt x="0" y="70516"/>
                </a:lnTo>
                <a:close/>
              </a:path>
            </a:pathLst>
          </a:custGeom>
          <a:solidFill>
            <a:srgbClr val="F15B2A">
              <a:alpha val="77000"/>
            </a:srgbClr>
          </a:solidFill>
          <a:ln w="5117"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9FB84FDA-94F2-9FDA-CED5-24C3D97858DC}"/>
              </a:ext>
            </a:extLst>
          </p:cNvPr>
          <p:cNvCxnSpPr>
            <a:cxnSpLocks/>
          </p:cNvCxnSpPr>
          <p:nvPr/>
        </p:nvCxnSpPr>
        <p:spPr>
          <a:xfrm>
            <a:off x="-6" y="1864664"/>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BD37BA3-2237-B79C-1389-CCEBAB6ED27A}"/>
              </a:ext>
            </a:extLst>
          </p:cNvPr>
          <p:cNvSpPr txBox="1"/>
          <p:nvPr/>
        </p:nvSpPr>
        <p:spPr>
          <a:xfrm>
            <a:off x="737279" y="1341973"/>
            <a:ext cx="4634922" cy="369332"/>
          </a:xfrm>
          <a:prstGeom prst="rect">
            <a:avLst/>
          </a:prstGeom>
          <a:noFill/>
        </p:spPr>
        <p:txBody>
          <a:bodyPr wrap="square">
            <a:spAutoFit/>
          </a:bodyPr>
          <a:lstStyle/>
          <a:p>
            <a:r>
              <a:rPr lang="en-US" dirty="0" err="1">
                <a:solidFill>
                  <a:schemeClr val="bg1"/>
                </a:solidFill>
              </a:rPr>
              <a:t>Inspírese</a:t>
            </a:r>
            <a:r>
              <a:rPr lang="en-US" dirty="0">
                <a:solidFill>
                  <a:schemeClr val="bg1"/>
                </a:solidFill>
              </a:rPr>
              <a:t> con 9 </a:t>
            </a:r>
            <a:r>
              <a:rPr lang="en-US" dirty="0" err="1">
                <a:solidFill>
                  <a:schemeClr val="bg1"/>
                </a:solidFill>
              </a:rPr>
              <a:t>historias</a:t>
            </a:r>
            <a:r>
              <a:rPr lang="en-US" dirty="0">
                <a:solidFill>
                  <a:schemeClr val="bg1"/>
                </a:solidFill>
              </a:rPr>
              <a:t> de </a:t>
            </a:r>
            <a:r>
              <a:rPr lang="en-US" dirty="0" err="1">
                <a:solidFill>
                  <a:schemeClr val="bg1"/>
                </a:solidFill>
              </a:rPr>
              <a:t>toda</a:t>
            </a:r>
            <a:r>
              <a:rPr lang="en-US" dirty="0">
                <a:solidFill>
                  <a:schemeClr val="bg1"/>
                </a:solidFill>
              </a:rPr>
              <a:t> </a:t>
            </a:r>
            <a:r>
              <a:rPr lang="en-US" dirty="0" err="1">
                <a:solidFill>
                  <a:schemeClr val="bg1"/>
                </a:solidFill>
              </a:rPr>
              <a:t>Europa</a:t>
            </a:r>
            <a:r>
              <a:rPr lang="en-US" dirty="0">
                <a:solidFill>
                  <a:schemeClr val="bg1"/>
                </a:solidFill>
              </a:rPr>
              <a:t>.</a:t>
            </a:r>
            <a:endParaRPr lang="en-IE" dirty="0">
              <a:solidFill>
                <a:schemeClr val="bg1"/>
              </a:solidFill>
            </a:endParaRPr>
          </a:p>
        </p:txBody>
      </p:sp>
      <p:sp>
        <p:nvSpPr>
          <p:cNvPr id="7" name="Text Placeholder 6">
            <a:extLst>
              <a:ext uri="{FF2B5EF4-FFF2-40B4-BE49-F238E27FC236}">
                <a16:creationId xmlns:a16="http://schemas.microsoft.com/office/drawing/2014/main" id="{EFDE1C4D-D233-174C-18CF-34DCDEABB492}"/>
              </a:ext>
            </a:extLst>
          </p:cNvPr>
          <p:cNvSpPr>
            <a:spLocks noGrp="1"/>
          </p:cNvSpPr>
          <p:nvPr>
            <p:ph type="body" sz="quarter" idx="17"/>
          </p:nvPr>
        </p:nvSpPr>
        <p:spPr>
          <a:xfrm>
            <a:off x="1460172" y="8324633"/>
            <a:ext cx="5866903" cy="1845861"/>
          </a:xfrm>
        </p:spPr>
        <p:txBody>
          <a:bodyPr/>
          <a:lstStyle/>
          <a:p>
            <a:r>
              <a:rPr lang="es-ES" sz="1400" b="1" dirty="0">
                <a:solidFill>
                  <a:srgbClr val="41296C"/>
                </a:solidFill>
                <a:latin typeface="Calibri" panose="020F0502020204030204" pitchFamily="34" charset="0"/>
                <a:cs typeface="Calibri" panose="020F0502020204030204" pitchFamily="34" charset="0"/>
              </a:rPr>
              <a:t>Estos modelos de conducta son importantes para facilitar el cambio transformador. </a:t>
            </a:r>
            <a:r>
              <a:rPr lang="es-ES" sz="1400" dirty="0"/>
              <a:t>Este compendio de buenas prácticas ofrece historias de mujeres líderes en el sector turístico de los países participantes en el proyecto </a:t>
            </a:r>
            <a:r>
              <a:rPr lang="es-ES" sz="1400" dirty="0" err="1"/>
              <a:t>We</a:t>
            </a:r>
            <a:r>
              <a:rPr lang="es-ES" sz="1400" dirty="0"/>
              <a:t> Lead Erasmus+. Al compartir historias de mujeres que desempeñan diferentes funciones de liderazgo en el sector turístico, esperamos informar e inspirar a futuras líderes femeninas, así como concienciar al sector sobre la importancia del liderazgo femenino para alcanzar los objetivos de un turismo sostenible y responsable con el clima.</a:t>
            </a:r>
            <a:endParaRPr lang="en-IE" sz="1400" dirty="0"/>
          </a:p>
        </p:txBody>
      </p:sp>
      <p:pic>
        <p:nvPicPr>
          <p:cNvPr id="10" name="Picture Placeholder 9" descr="Hot air balloon taking off in desert under Milky Way">
            <a:extLst>
              <a:ext uri="{FF2B5EF4-FFF2-40B4-BE49-F238E27FC236}">
                <a16:creationId xmlns:a16="http://schemas.microsoft.com/office/drawing/2014/main" id="{45F7EBD7-1B55-CFB4-97FC-488E054A85EA}"/>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7852" t="807" r="48096" b="4959"/>
          <a:stretch/>
        </p:blipFill>
        <p:spPr>
          <a:xfrm>
            <a:off x="-6" y="3251735"/>
            <a:ext cx="3030995" cy="5987069"/>
          </a:xfrm>
        </p:spPr>
      </p:pic>
      <p:sp>
        <p:nvSpPr>
          <p:cNvPr id="14" name="TextBox 13">
            <a:extLst>
              <a:ext uri="{FF2B5EF4-FFF2-40B4-BE49-F238E27FC236}">
                <a16:creationId xmlns:a16="http://schemas.microsoft.com/office/drawing/2014/main" id="{983E839D-FF93-6A4A-51E6-C82ADDC0C6BB}"/>
              </a:ext>
            </a:extLst>
          </p:cNvPr>
          <p:cNvSpPr txBox="1"/>
          <p:nvPr/>
        </p:nvSpPr>
        <p:spPr>
          <a:xfrm>
            <a:off x="3328982" y="7337570"/>
            <a:ext cx="3839361" cy="1356333"/>
          </a:xfrm>
          <a:prstGeom prst="rect">
            <a:avLst/>
          </a:prstGeom>
          <a:noFill/>
        </p:spPr>
        <p:txBody>
          <a:bodyPr wrap="square">
            <a:spAutoFit/>
          </a:bodyPr>
          <a:lstStyle/>
          <a:p>
            <a:pPr lvl="0" algn="ctr" defTabSz="777514">
              <a:lnSpc>
                <a:spcPts val="2020"/>
              </a:lnSpc>
              <a:defRPr/>
            </a:pPr>
            <a:r>
              <a:rPr lang="es-ES" sz="1350" b="1" dirty="0">
                <a:solidFill>
                  <a:srgbClr val="41296C"/>
                </a:solidFill>
                <a:latin typeface="Calibri" panose="020F0502020204030204" pitchFamily="34" charset="0"/>
                <a:cs typeface="Calibri" panose="020F0502020204030204" pitchFamily="34" charset="0"/>
              </a:rPr>
              <a:t>oportunidades de liderazgo en todos los niveles de la toma de decisiones políticas", vida económica y pública" como Objetivo de Desarrollo Sostenible 5.</a:t>
            </a:r>
          </a:p>
          <a:p>
            <a:pPr lvl="0" algn="ctr" defTabSz="777514">
              <a:lnSpc>
                <a:spcPts val="2020"/>
              </a:lnSpc>
              <a:defRPr/>
            </a:pPr>
            <a:endParaRPr lang="es-ES" sz="1350" b="1" dirty="0">
              <a:solidFill>
                <a:srgbClr val="41296C"/>
              </a:solidFill>
              <a:latin typeface="Calibri" panose="020F0502020204030204" pitchFamily="34" charset="0"/>
              <a:cs typeface="Calibri" panose="020F0502020204030204" pitchFamily="34" charset="0"/>
            </a:endParaRPr>
          </a:p>
          <a:p>
            <a:pPr lvl="0" algn="ctr" defTabSz="777514">
              <a:lnSpc>
                <a:spcPts val="2020"/>
              </a:lnSpc>
              <a:defRPr/>
            </a:pPr>
            <a:endParaRPr kumimoji="0" lang="en-US" sz="135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895A7F86-7148-9BEB-B0E6-6AFBA9512438}"/>
              </a:ext>
            </a:extLst>
          </p:cNvPr>
          <p:cNvSpPr txBox="1"/>
          <p:nvPr/>
        </p:nvSpPr>
        <p:spPr>
          <a:xfrm>
            <a:off x="4427176" y="5437406"/>
            <a:ext cx="3030995" cy="605294"/>
          </a:xfrm>
          <a:prstGeom prst="rect">
            <a:avLst/>
          </a:prstGeom>
          <a:noFill/>
        </p:spPr>
        <p:txBody>
          <a:bodyPr wrap="square">
            <a:spAutoFit/>
          </a:bodyPr>
          <a:lstStyle/>
          <a:p>
            <a:pPr lvl="0" algn="ctr" defTabSz="777514">
              <a:lnSpc>
                <a:spcPts val="2020"/>
              </a:lnSpc>
              <a:defRPr/>
            </a:pPr>
            <a:r>
              <a:rPr lang="es-ES" b="1" dirty="0">
                <a:solidFill>
                  <a:srgbClr val="41296C"/>
                </a:solidFill>
                <a:latin typeface="Calibri" panose="020F0502020204030204" pitchFamily="34" charset="0"/>
                <a:cs typeface="Calibri" panose="020F0502020204030204" pitchFamily="34" charset="0"/>
              </a:rPr>
              <a:t>¿POR QUÉ NECESITAMOS ESTE COMPENDIO?</a:t>
            </a:r>
            <a:endParaRPr kumimoji="0" lang="en-US" sz="18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6178B20D-5DC4-2073-83F3-495F020B269E}"/>
              </a:ext>
            </a:extLst>
          </p:cNvPr>
          <p:cNvSpPr txBox="1"/>
          <p:nvPr/>
        </p:nvSpPr>
        <p:spPr>
          <a:xfrm>
            <a:off x="3887787" y="6018432"/>
            <a:ext cx="3365111" cy="1356333"/>
          </a:xfrm>
          <a:prstGeom prst="rect">
            <a:avLst/>
          </a:prstGeom>
          <a:noFill/>
        </p:spPr>
        <p:txBody>
          <a:bodyPr wrap="square">
            <a:spAutoFit/>
          </a:bodyPr>
          <a:lstStyle/>
          <a:p>
            <a:pPr lvl="0" algn="ctr" defTabSz="777514">
              <a:lnSpc>
                <a:spcPts val="2020"/>
              </a:lnSpc>
              <a:defRPr/>
            </a:pPr>
            <a:r>
              <a:rPr lang="es-ES" sz="1350" b="1" dirty="0">
                <a:solidFill>
                  <a:srgbClr val="41296C"/>
                </a:solidFill>
                <a:latin typeface="Calibri" panose="020F0502020204030204" pitchFamily="34" charset="0"/>
                <a:cs typeface="Calibri" panose="020F0502020204030204" pitchFamily="34" charset="0"/>
              </a:rPr>
              <a:t>La comunidad internacional se está dando cuenta de la importancia de que las mujeres ocupen puestos de liderazgo. La ONU ha citado "garantizar la participación plena y efectiva de las mujeres y la igualdad de</a:t>
            </a:r>
            <a:endParaRPr lang="en-IE" sz="1350"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E8332AE-82E9-EC86-C0E1-4E341C92FE71}"/>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A2930931-0390-EA60-68C4-299D315C5BF1}"/>
              </a:ext>
            </a:extLst>
          </p:cNvPr>
          <p:cNvSpPr>
            <a:spLocks noGrp="1"/>
          </p:cNvSpPr>
          <p:nvPr>
            <p:ph type="body" sz="quarter" idx="33"/>
          </p:nvPr>
        </p:nvSpPr>
        <p:spPr>
          <a:xfrm>
            <a:off x="351827" y="5360771"/>
            <a:ext cx="6570888" cy="720971"/>
          </a:xfrm>
        </p:spPr>
        <p:txBody>
          <a:bodyPr/>
          <a:lstStyle/>
          <a:p>
            <a:r>
              <a:rPr lang="en-US" sz="2400" dirty="0" err="1"/>
              <a:t>Perfil</a:t>
            </a:r>
            <a:r>
              <a:rPr lang="en-US" sz="2400" dirty="0"/>
              <a:t> de </a:t>
            </a:r>
            <a:r>
              <a:rPr lang="en-US" sz="2400" dirty="0" err="1"/>
              <a:t>nuestros</a:t>
            </a:r>
            <a:r>
              <a:rPr lang="en-US" sz="2400" dirty="0"/>
              <a:t> </a:t>
            </a:r>
            <a:r>
              <a:rPr lang="en-US" sz="2400" dirty="0" err="1"/>
              <a:t>casos</a:t>
            </a:r>
            <a:r>
              <a:rPr lang="en-US" sz="2400" dirty="0"/>
              <a:t> de </a:t>
            </a:r>
            <a:r>
              <a:rPr lang="en-US" sz="2400" dirty="0" err="1"/>
              <a:t>estudio</a:t>
            </a:r>
            <a:r>
              <a:rPr lang="en-US" sz="2400" dirty="0"/>
              <a:t> </a:t>
            </a:r>
            <a:r>
              <a:rPr lang="en-US" sz="2400" dirty="0" err="1"/>
              <a:t>inspiradores</a:t>
            </a:r>
            <a:r>
              <a:rPr lang="en-US" sz="2400" dirty="0"/>
              <a:t>:</a:t>
            </a:r>
          </a:p>
        </p:txBody>
      </p:sp>
      <p:sp>
        <p:nvSpPr>
          <p:cNvPr id="13" name="Text Placeholder 12">
            <a:extLst>
              <a:ext uri="{FF2B5EF4-FFF2-40B4-BE49-F238E27FC236}">
                <a16:creationId xmlns:a16="http://schemas.microsoft.com/office/drawing/2014/main" id="{30140B51-19A3-8D84-324A-B1AE681D2B37}"/>
              </a:ext>
            </a:extLst>
          </p:cNvPr>
          <p:cNvSpPr>
            <a:spLocks noGrp="1"/>
          </p:cNvSpPr>
          <p:nvPr>
            <p:ph type="body" sz="quarter" idx="34"/>
          </p:nvPr>
        </p:nvSpPr>
        <p:spPr>
          <a:xfrm>
            <a:off x="482397" y="5954739"/>
            <a:ext cx="6526988" cy="1064757"/>
          </a:xfrm>
        </p:spPr>
        <p:txBody>
          <a:bodyPr/>
          <a:lstStyle/>
          <a:p>
            <a:pPr marL="285750" indent="-285750">
              <a:buFont typeface="Arial" panose="020B0604020202020204" pitchFamily="34" charset="0"/>
              <a:buChar char="•"/>
            </a:pPr>
            <a:r>
              <a:rPr lang="es-ES" sz="1600" dirty="0"/>
              <a:t>Mujeres que trabajan en el sector turístico </a:t>
            </a:r>
          </a:p>
          <a:p>
            <a:pPr marL="285750" indent="-285750">
              <a:buFont typeface="Arial" panose="020B0604020202020204" pitchFamily="34" charset="0"/>
              <a:buChar char="•"/>
            </a:pPr>
            <a:r>
              <a:rPr lang="es-ES" sz="1600" dirty="0"/>
              <a:t>Actualmente en puestos directivos </a:t>
            </a:r>
          </a:p>
          <a:p>
            <a:pPr marL="285750" indent="-285750">
              <a:buFont typeface="Arial" panose="020B0604020202020204" pitchFamily="34" charset="0"/>
              <a:buChar char="•"/>
            </a:pPr>
            <a:r>
              <a:rPr lang="es-ES" sz="1600" dirty="0"/>
              <a:t>Apoyan el turismo dentro de la comunidad local</a:t>
            </a:r>
          </a:p>
          <a:p>
            <a:pPr marL="285750" indent="-285750">
              <a:buFont typeface="Arial" panose="020B0604020202020204" pitchFamily="34" charset="0"/>
              <a:buChar char="•"/>
            </a:pPr>
            <a:r>
              <a:rPr lang="es-ES" sz="1600" dirty="0"/>
              <a:t>Promover el turismo sostenible y participar en él, a menudo con especial atención a las actividades relacionadas con el cambio climático.</a:t>
            </a:r>
            <a:endParaRPr lang="en-US" sz="1600" dirty="0"/>
          </a:p>
        </p:txBody>
      </p:sp>
      <p:sp>
        <p:nvSpPr>
          <p:cNvPr id="10" name="Text Placeholder 9">
            <a:extLst>
              <a:ext uri="{FF2B5EF4-FFF2-40B4-BE49-F238E27FC236}">
                <a16:creationId xmlns:a16="http://schemas.microsoft.com/office/drawing/2014/main" id="{0D7C3A2A-63CD-A967-E2BA-29057166D1CA}"/>
              </a:ext>
            </a:extLst>
          </p:cNvPr>
          <p:cNvSpPr>
            <a:spLocks noGrp="1"/>
          </p:cNvSpPr>
          <p:nvPr>
            <p:ph type="body" sz="quarter" idx="17"/>
          </p:nvPr>
        </p:nvSpPr>
        <p:spPr>
          <a:xfrm>
            <a:off x="488499" y="1000172"/>
            <a:ext cx="3257392" cy="2289739"/>
          </a:xfrm>
        </p:spPr>
        <p:txBody>
          <a:bodyPr/>
          <a:lstStyle/>
          <a:p>
            <a:pPr>
              <a:lnSpc>
                <a:spcPct val="100000"/>
              </a:lnSpc>
            </a:pPr>
            <a:r>
              <a:rPr lang="en-US" sz="2400" i="1" dirty="0"/>
              <a:t>“</a:t>
            </a:r>
            <a:r>
              <a:rPr lang="es-ES" sz="2400" i="1" dirty="0"/>
              <a:t>Si tus acciones inspiran a otros a soñar más, aprender más, hacer más y llegar a ser más, eres un líder</a:t>
            </a:r>
            <a:r>
              <a:rPr lang="en-US" sz="2400" i="1" dirty="0"/>
              <a:t>.”</a:t>
            </a:r>
          </a:p>
          <a:p>
            <a:endParaRPr lang="en-US" dirty="0"/>
          </a:p>
          <a:p>
            <a:r>
              <a:rPr lang="en-US" dirty="0"/>
              <a:t>Simon Sinek</a:t>
            </a:r>
          </a:p>
          <a:p>
            <a:endParaRPr lang="en-US" dirty="0"/>
          </a:p>
          <a:p>
            <a:endParaRPr lang="en-US" dirty="0"/>
          </a:p>
        </p:txBody>
      </p:sp>
      <p:sp>
        <p:nvSpPr>
          <p:cNvPr id="8" name="Slide Number Placeholder 7">
            <a:extLst>
              <a:ext uri="{FF2B5EF4-FFF2-40B4-BE49-F238E27FC236}">
                <a16:creationId xmlns:a16="http://schemas.microsoft.com/office/drawing/2014/main" id="{AB32A516-EB95-B025-E5A9-AE3B35E529FB}"/>
              </a:ext>
            </a:extLst>
          </p:cNvPr>
          <p:cNvSpPr>
            <a:spLocks noGrp="1"/>
          </p:cNvSpPr>
          <p:nvPr>
            <p:ph type="sldNum" sz="quarter" idx="4"/>
          </p:nvPr>
        </p:nvSpPr>
        <p:spPr/>
        <p:txBody>
          <a:bodyPr/>
          <a:lstStyle/>
          <a:p>
            <a:fld id="{9C527BFA-2C0E-4CEC-B6A5-913A56FEF4B4}" type="slidenum">
              <a:rPr lang="fr-CA" smtClean="0"/>
              <a:pPr/>
              <a:t>6</a:t>
            </a:fld>
            <a:endParaRPr lang="fr-CA" dirty="0"/>
          </a:p>
        </p:txBody>
      </p:sp>
      <p:grpSp>
        <p:nvGrpSpPr>
          <p:cNvPr id="17" name="Group 16">
            <a:extLst>
              <a:ext uri="{FF2B5EF4-FFF2-40B4-BE49-F238E27FC236}">
                <a16:creationId xmlns:a16="http://schemas.microsoft.com/office/drawing/2014/main" id="{6378D9D5-DFE5-1FB4-9936-C92CFA82954B}"/>
              </a:ext>
            </a:extLst>
          </p:cNvPr>
          <p:cNvGrpSpPr/>
          <p:nvPr/>
        </p:nvGrpSpPr>
        <p:grpSpPr>
          <a:xfrm>
            <a:off x="3637271" y="1945748"/>
            <a:ext cx="1242097" cy="904267"/>
            <a:chOff x="3400450" y="986392"/>
            <a:chExt cx="1487826" cy="1083162"/>
          </a:xfrm>
          <a:solidFill>
            <a:srgbClr val="000000"/>
          </a:solidFill>
        </p:grpSpPr>
        <p:sp>
          <p:nvSpPr>
            <p:cNvPr id="18" name="Freeform 17">
              <a:extLst>
                <a:ext uri="{FF2B5EF4-FFF2-40B4-BE49-F238E27FC236}">
                  <a16:creationId xmlns:a16="http://schemas.microsoft.com/office/drawing/2014/main" id="{4CDF0A27-8CDC-8619-367C-5AE319A728B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19" name="Freeform 18">
              <a:extLst>
                <a:ext uri="{FF2B5EF4-FFF2-40B4-BE49-F238E27FC236}">
                  <a16:creationId xmlns:a16="http://schemas.microsoft.com/office/drawing/2014/main" id="{5CF64037-B9E1-264B-4E61-1E558A23E5A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B25A318F-1E6E-C4EB-7AF6-426CFFD0EF5A}"/>
              </a:ext>
            </a:extLst>
          </p:cNvPr>
          <p:cNvSpPr>
            <a:spLocks noGrp="1"/>
          </p:cNvSpPr>
          <p:nvPr>
            <p:ph type="body" sz="quarter" idx="32"/>
          </p:nvPr>
        </p:nvSpPr>
        <p:spPr>
          <a:xfrm>
            <a:off x="482397" y="8025694"/>
            <a:ext cx="6526988" cy="1683083"/>
          </a:xfrm>
        </p:spPr>
        <p:txBody>
          <a:bodyPr numCol="1"/>
          <a:lstStyle/>
          <a:p>
            <a:pPr marL="342900" indent="-342900">
              <a:buFont typeface="+mj-lt"/>
              <a:buAutoNum type="arabicPeriod"/>
            </a:pPr>
            <a:r>
              <a:rPr lang="es-ES" sz="1600" dirty="0"/>
              <a:t>Cargo/papel y experiencia en el sector turístico   </a:t>
            </a:r>
          </a:p>
          <a:p>
            <a:pPr marL="342900" indent="-342900">
              <a:buFont typeface="+mj-lt"/>
              <a:buAutoNum type="arabicPeriod"/>
            </a:pPr>
            <a:r>
              <a:rPr lang="es-ES" sz="1600" dirty="0"/>
              <a:t>¿Por qué turismo? </a:t>
            </a:r>
          </a:p>
          <a:p>
            <a:pPr marL="342900" indent="-342900">
              <a:buFont typeface="+mj-lt"/>
              <a:buAutoNum type="arabicPeriod"/>
            </a:pPr>
            <a:r>
              <a:rPr lang="es-ES" sz="1600" dirty="0"/>
              <a:t>¿Por qué sostenibilidad/por qué centrarse en el cambio climático? </a:t>
            </a:r>
          </a:p>
          <a:p>
            <a:pPr marL="342900" indent="-342900">
              <a:buFont typeface="+mj-lt"/>
              <a:buAutoNum type="arabicPeriod"/>
            </a:pPr>
            <a:r>
              <a:rPr lang="es-ES" sz="1600" dirty="0"/>
              <a:t>Logros hasta ahora</a:t>
            </a:r>
          </a:p>
          <a:p>
            <a:pPr marL="342900" indent="-342900">
              <a:buFont typeface="+mj-lt"/>
              <a:buAutoNum type="arabicPeriod"/>
            </a:pPr>
            <a:r>
              <a:rPr lang="es-ES" sz="1600" dirty="0"/>
              <a:t>¿Cómo mejorar la formación profesional de las nuevas líderes?</a:t>
            </a:r>
          </a:p>
          <a:p>
            <a:pPr marL="342900" indent="-342900">
              <a:buFont typeface="+mj-lt"/>
              <a:buAutoNum type="arabicPeriod"/>
            </a:pPr>
            <a:r>
              <a:rPr lang="es-ES" sz="1600" dirty="0"/>
              <a:t>Próximos pasos/visión de futuro</a:t>
            </a:r>
            <a:endParaRPr lang="en-IE" sz="1600" dirty="0"/>
          </a:p>
        </p:txBody>
      </p:sp>
      <p:sp>
        <p:nvSpPr>
          <p:cNvPr id="6" name="TextBox 5">
            <a:extLst>
              <a:ext uri="{FF2B5EF4-FFF2-40B4-BE49-F238E27FC236}">
                <a16:creationId xmlns:a16="http://schemas.microsoft.com/office/drawing/2014/main" id="{6F475CA3-545C-4A01-72AB-DB1EED23A9F5}"/>
              </a:ext>
            </a:extLst>
          </p:cNvPr>
          <p:cNvSpPr txBox="1"/>
          <p:nvPr/>
        </p:nvSpPr>
        <p:spPr>
          <a:xfrm>
            <a:off x="351827" y="7471696"/>
            <a:ext cx="6844620" cy="461665"/>
          </a:xfrm>
          <a:prstGeom prst="rect">
            <a:avLst/>
          </a:prstGeom>
          <a:noFill/>
        </p:spPr>
        <p:txBody>
          <a:bodyPr wrap="square">
            <a:spAutoFit/>
          </a:bodyPr>
          <a:lstStyle/>
          <a:p>
            <a:pPr lvl="0" algn="just" defTabSz="777514">
              <a:defRPr/>
            </a:pPr>
            <a:r>
              <a:rPr lang="es-ES" sz="2400" b="1" dirty="0">
                <a:solidFill>
                  <a:srgbClr val="90278E"/>
                </a:solidFill>
                <a:latin typeface="Calibri" panose="020F0502020204030204" pitchFamily="34" charset="0"/>
                <a:cs typeface="Calibri" panose="020F0502020204030204" pitchFamily="34" charset="0"/>
              </a:rPr>
              <a:t>Los temas de nuestras entrevistas:</a:t>
            </a:r>
            <a:endParaRPr kumimoji="0" lang="en-US" sz="24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9025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SOBRE ESTE COMPENDIO</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7</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02</a:t>
            </a:r>
          </a:p>
        </p:txBody>
      </p:sp>
      <p:pic>
        <p:nvPicPr>
          <p:cNvPr id="8" name="Picture Placeholder 7" descr="Smiling woman by the sea">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1046"/>
          <a:stretch/>
        </p:blipFill>
        <p:spPr>
          <a:xfrm>
            <a:off x="0" y="2924295"/>
            <a:ext cx="3621157" cy="7241015"/>
          </a:xfrm>
        </p:spPr>
      </p:pic>
    </p:spTree>
    <p:extLst>
      <p:ext uri="{BB962C8B-B14F-4D97-AF65-F5344CB8AC3E}">
        <p14:creationId xmlns:p14="http://schemas.microsoft.com/office/powerpoint/2010/main" val="241569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93BBBA-6CBB-815F-2CC9-08E9CC69615E}"/>
              </a:ext>
            </a:extLst>
          </p:cNvPr>
          <p:cNvSpPr>
            <a:spLocks noGrp="1"/>
          </p:cNvSpPr>
          <p:nvPr>
            <p:ph type="body" sz="quarter" idx="32"/>
          </p:nvPr>
        </p:nvSpPr>
        <p:spPr>
          <a:xfrm>
            <a:off x="566597" y="6859126"/>
            <a:ext cx="6526988" cy="3793040"/>
          </a:xfrm>
        </p:spPr>
        <p:txBody>
          <a:bodyPr/>
          <a:lstStyle/>
          <a:p>
            <a:r>
              <a:rPr lang="es-ES" sz="1200" b="1" dirty="0"/>
              <a:t>Compendio de mujeres líderes inspiradoras del turismo</a:t>
            </a:r>
          </a:p>
          <a:p>
            <a:r>
              <a:rPr lang="es-ES" sz="1200" dirty="0"/>
              <a:t>Al presentar a estas 9 mujeres líderes en turismo sostenible que utilizan un enfoque basado en el cambio climático, el equipo WE LEAD comparte ejemplos de líderes inspiradoras que se adaptan a las necesidades de las tendencias del turismo, la hostelería y el ocio, que cambian rápidamente.  Estas buenas prácticas identificadas permiten y animan a sus homólogas y a las jóvenes generaciones a superar los obstáculos y convertirse en líderes del sector del turismo, la hostelería y el ocio.</a:t>
            </a:r>
          </a:p>
          <a:p>
            <a:endParaRPr lang="en-US" sz="1200" dirty="0"/>
          </a:p>
          <a:p>
            <a:r>
              <a:rPr lang="es-ES" sz="1200" dirty="0"/>
              <a:t>Esta Guía de Buenas Prácticas es también una herramienta de formación única para que los educadores de FP obtengan una visión interna de los retos, tendencias, impulsores y oportunidades para el desarrollo de la                            innovación y la sostenibilidad en los sectores </a:t>
            </a:r>
          </a:p>
          <a:p>
            <a:endParaRPr lang="es-ES" sz="1200" dirty="0"/>
          </a:p>
          <a:p>
            <a:endParaRPr lang="es-ES" sz="1200" dirty="0"/>
          </a:p>
          <a:p>
            <a:endParaRPr lang="es-ES" sz="1200" dirty="0"/>
          </a:p>
          <a:p>
            <a:endParaRPr lang="es-ES" sz="1200" dirty="0"/>
          </a:p>
          <a:p>
            <a:endParaRPr lang="es-ES" sz="1200" dirty="0"/>
          </a:p>
          <a:p>
            <a:r>
              <a:rPr lang="es-ES" sz="1200" dirty="0"/>
              <a:t>del turismo en Europa, especialmente tras la pandemia. Pretende alcanzar este objetivo destacando las Buenas Prácticas de las regiones socias del proyecto que se recopilaron como parte del proyecto </a:t>
            </a:r>
            <a:r>
              <a:rPr lang="es-ES" sz="1200" dirty="0" err="1"/>
              <a:t>We</a:t>
            </a:r>
            <a:r>
              <a:rPr lang="es-ES" sz="1200" dirty="0"/>
              <a:t> Lead.</a:t>
            </a:r>
          </a:p>
          <a:p>
            <a:endParaRPr lang="en-US" sz="1200" dirty="0"/>
          </a:p>
          <a:p>
            <a:r>
              <a:rPr lang="es-ES" sz="1200" b="1" dirty="0"/>
              <a:t>¿En qué consiste una buena práctica?</a:t>
            </a:r>
          </a:p>
          <a:p>
            <a:r>
              <a:rPr lang="es-ES" sz="1200" dirty="0"/>
              <a:t>En el contexto de este proyecto, una buena práctica es un ejemplo de empresa / iniciativa o profesional turístico que se ha demostrado que funciona bien y produce buenos resultados, por lo que se recomienda como estudio de caso. La buena práctica que se destaca es un ejemplo de experiencia exitosa, que ha sido probada y validada, en sentido amplio, que se ha repetido y que merece ser compartida para que más gente pueda adoptarla.</a:t>
            </a:r>
            <a:endParaRPr lang="en-US" sz="1200" dirty="0"/>
          </a:p>
          <a:p>
            <a:r>
              <a:rPr lang="en-US" sz="1200" dirty="0"/>
              <a:t> </a:t>
            </a:r>
          </a:p>
          <a:p>
            <a:endParaRPr lang="en-US" sz="1200" dirty="0"/>
          </a:p>
          <a:p>
            <a:endParaRPr lang="en-IE" sz="1200" dirty="0"/>
          </a:p>
        </p:txBody>
      </p:sp>
      <p:sp>
        <p:nvSpPr>
          <p:cNvPr id="3" name="Text Placeholder 2">
            <a:extLst>
              <a:ext uri="{FF2B5EF4-FFF2-40B4-BE49-F238E27FC236}">
                <a16:creationId xmlns:a16="http://schemas.microsoft.com/office/drawing/2014/main" id="{753DDD34-6561-EFA5-8249-14878132F3CC}"/>
              </a:ext>
            </a:extLst>
          </p:cNvPr>
          <p:cNvSpPr>
            <a:spLocks noGrp="1"/>
          </p:cNvSpPr>
          <p:nvPr>
            <p:ph type="body" sz="quarter" idx="33"/>
          </p:nvPr>
        </p:nvSpPr>
        <p:spPr>
          <a:xfrm>
            <a:off x="522697" y="4870600"/>
            <a:ext cx="6570888" cy="726760"/>
          </a:xfrm>
        </p:spPr>
        <p:txBody>
          <a:bodyPr/>
          <a:lstStyle/>
          <a:p>
            <a:r>
              <a:rPr lang="en-IE" dirty="0" err="1"/>
              <a:t>Sobre</a:t>
            </a:r>
            <a:r>
              <a:rPr lang="en-IE" dirty="0"/>
              <a:t> </a:t>
            </a:r>
            <a:r>
              <a:rPr lang="en-IE" dirty="0" err="1"/>
              <a:t>este</a:t>
            </a:r>
            <a:r>
              <a:rPr lang="en-IE" dirty="0"/>
              <a:t> </a:t>
            </a:r>
            <a:r>
              <a:rPr lang="en-IE" dirty="0" err="1"/>
              <a:t>Compendio</a:t>
            </a:r>
            <a:r>
              <a:rPr lang="en-IE" dirty="0"/>
              <a:t>:</a:t>
            </a:r>
          </a:p>
        </p:txBody>
      </p:sp>
      <p:sp>
        <p:nvSpPr>
          <p:cNvPr id="4" name="Text Placeholder 3">
            <a:extLst>
              <a:ext uri="{FF2B5EF4-FFF2-40B4-BE49-F238E27FC236}">
                <a16:creationId xmlns:a16="http://schemas.microsoft.com/office/drawing/2014/main" id="{B6E9021E-8C4F-9D8B-A38B-9910A0A9DCE2}"/>
              </a:ext>
            </a:extLst>
          </p:cNvPr>
          <p:cNvSpPr>
            <a:spLocks noGrp="1"/>
          </p:cNvSpPr>
          <p:nvPr>
            <p:ph type="body" sz="quarter" idx="34"/>
          </p:nvPr>
        </p:nvSpPr>
        <p:spPr>
          <a:xfrm>
            <a:off x="578472" y="5354323"/>
            <a:ext cx="6526988" cy="1200858"/>
          </a:xfrm>
        </p:spPr>
        <p:txBody>
          <a:bodyPr/>
          <a:lstStyle/>
          <a:p>
            <a:r>
              <a:rPr lang="es-ES" dirty="0"/>
              <a:t>El compendio </a:t>
            </a:r>
            <a:r>
              <a:rPr lang="es-ES" dirty="0" err="1"/>
              <a:t>Inspiring</a:t>
            </a:r>
            <a:r>
              <a:rPr lang="es-ES" dirty="0"/>
              <a:t> </a:t>
            </a:r>
            <a:r>
              <a:rPr lang="es-ES" dirty="0" err="1"/>
              <a:t>Women</a:t>
            </a:r>
            <a:r>
              <a:rPr lang="es-ES" dirty="0"/>
              <a:t> </a:t>
            </a:r>
            <a:r>
              <a:rPr lang="es-ES" dirty="0" err="1"/>
              <a:t>Leaders</a:t>
            </a:r>
            <a:r>
              <a:rPr lang="es-ES" dirty="0"/>
              <a:t> in </a:t>
            </a:r>
            <a:r>
              <a:rPr lang="es-ES" dirty="0" err="1"/>
              <a:t>Tourism</a:t>
            </a:r>
            <a:r>
              <a:rPr lang="es-ES" dirty="0"/>
              <a:t> sensibiliza y proporciona a los educadores de FP un conocimiento de las buenas prácticas relacionadas con los retos, las necesidades de desarrollo y las oportunidades a las que se enfrentan las mujeres en el turismo, la hostelería y el ocio.</a:t>
            </a:r>
            <a:endParaRPr lang="en-US" dirty="0"/>
          </a:p>
          <a:p>
            <a:r>
              <a:rPr lang="en-IE" dirty="0"/>
              <a:t> </a:t>
            </a:r>
          </a:p>
        </p:txBody>
      </p:sp>
      <p:pic>
        <p:nvPicPr>
          <p:cNvPr id="8" name="Picture Placeholder 7" descr="Field of flowers">
            <a:extLst>
              <a:ext uri="{FF2B5EF4-FFF2-40B4-BE49-F238E27FC236}">
                <a16:creationId xmlns:a16="http://schemas.microsoft.com/office/drawing/2014/main" id="{65DFCD3A-8AA9-95B2-2C66-ECD2FCBBBD13}"/>
              </a:ext>
            </a:extLst>
          </p:cNvPr>
          <p:cNvPicPr>
            <a:picLocks noGrp="1" noChangeAspect="1"/>
          </p:cNvPicPr>
          <p:nvPr>
            <p:ph type="pic" sz="quarter" idx="35"/>
          </p:nvPr>
        </p:nvPicPr>
        <p:blipFill>
          <a:blip r:embed="rId2" cstate="print">
            <a:extLst>
              <a:ext uri="{28A0092B-C50C-407E-A947-70E740481C1C}">
                <a14:useLocalDpi xmlns:a14="http://schemas.microsoft.com/office/drawing/2010/main" val="0"/>
              </a:ext>
            </a:extLst>
          </a:blip>
          <a:srcRect t="1413" b="1413"/>
          <a:stretch/>
        </p:blipFill>
        <p:spPr>
          <a:xfrm>
            <a:off x="0" y="0"/>
            <a:ext cx="7775575" cy="5037221"/>
          </a:xfrm>
        </p:spPr>
      </p:pic>
      <p:sp>
        <p:nvSpPr>
          <p:cNvPr id="6" name="Slide Number Placeholder 5">
            <a:extLst>
              <a:ext uri="{FF2B5EF4-FFF2-40B4-BE49-F238E27FC236}">
                <a16:creationId xmlns:a16="http://schemas.microsoft.com/office/drawing/2014/main" id="{96C770C4-B745-5015-5EF2-8C167F7939ED}"/>
              </a:ext>
            </a:extLst>
          </p:cNvPr>
          <p:cNvSpPr>
            <a:spLocks noGrp="1"/>
          </p:cNvSpPr>
          <p:nvPr>
            <p:ph type="sldNum" sz="quarter" idx="4"/>
          </p:nvPr>
        </p:nvSpPr>
        <p:spPr/>
        <p:txBody>
          <a:bodyPr/>
          <a:lstStyle/>
          <a:p>
            <a:fld id="{9C527BFA-2C0E-4CEC-B6A5-913A56FEF4B4}" type="slidenum">
              <a:rPr lang="fr-CA" smtClean="0"/>
              <a:pPr/>
              <a:t>8</a:t>
            </a:fld>
            <a:endParaRPr lang="fr-CA" dirty="0"/>
          </a:p>
        </p:txBody>
      </p:sp>
    </p:spTree>
    <p:extLst>
      <p:ext uri="{BB962C8B-B14F-4D97-AF65-F5344CB8AC3E}">
        <p14:creationId xmlns:p14="http://schemas.microsoft.com/office/powerpoint/2010/main" val="2763658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6565B-A000-44E2-E0DD-EE8F62FCB303}"/>
              </a:ext>
            </a:extLst>
          </p:cNvPr>
          <p:cNvSpPr>
            <a:spLocks noGrp="1"/>
          </p:cNvSpPr>
          <p:nvPr>
            <p:ph type="body" sz="quarter" idx="32"/>
          </p:nvPr>
        </p:nvSpPr>
        <p:spPr>
          <a:xfrm>
            <a:off x="578472" y="2179499"/>
            <a:ext cx="6526988" cy="8213602"/>
          </a:xfrm>
        </p:spPr>
        <p:txBody>
          <a:bodyPr/>
          <a:lstStyle/>
          <a:p>
            <a:r>
              <a:rPr lang="es-ES" sz="1200" dirty="0"/>
              <a:t>Nuestros ejemplos de buenas prácticas son fundadores y directores de varias iniciativas de turismo sostenible, profesores de universidad en algunos casos y gestores de proyectos o líderes en el desarrollo y la puesta en marcha de iniciativas públicas y privadas de turismo sostenible, formadores y consultores especializados en turismo sostenible, ecoturismo y cambio climático y galardonados con numerosos premios medioambientales.</a:t>
            </a:r>
          </a:p>
          <a:p>
            <a:endParaRPr lang="en-US" sz="1200" dirty="0"/>
          </a:p>
          <a:p>
            <a:r>
              <a:rPr lang="es-ES" sz="1200" dirty="0"/>
              <a:t>Cada estudio de caso pone de relieve </a:t>
            </a:r>
            <a:r>
              <a:rPr lang="es-ES" sz="1200" b="1" dirty="0"/>
              <a:t>el potencial que tiene el turismo como plataforma para educar a la gente sobre el entorno natural de su país y la mejor manera de protegerlo, </a:t>
            </a:r>
            <a:r>
              <a:rPr lang="es-ES" sz="1200" dirty="0"/>
              <a:t>así como el deber que tienen de exponer a la gente a nuevas culturas y enfoques diferentes. Esperamos que este compendio desempeñe un papel vital en la educación de la tolerancia y el entendimiento a través de experiencias tangibles, emocionales e intuitivas de la vida real.</a:t>
            </a:r>
            <a:endParaRPr lang="en-US" sz="1200" dirty="0"/>
          </a:p>
          <a:p>
            <a:r>
              <a:rPr lang="es-ES" sz="1200" dirty="0"/>
              <a:t>Las mujeres en el punto de mira muestran su compromiso con la acción, a través de sus diversas funciones turísticas, para crear un mundo mejor. Con su eficaz y fructífera labor, </a:t>
            </a:r>
            <a:r>
              <a:rPr lang="es-ES" sz="1200" b="1" dirty="0"/>
              <a:t>promueven un turismo más responsable </a:t>
            </a:r>
            <a:r>
              <a:rPr lang="es-ES" sz="1200" dirty="0"/>
              <a:t>y ponen de relieve el importante cambio que debe producirse en relación con la posición de la mujer (desequilibrio de género) en el sector turístico.</a:t>
            </a:r>
          </a:p>
          <a:p>
            <a:endParaRPr lang="en-US" sz="1200" dirty="0"/>
          </a:p>
          <a:p>
            <a:r>
              <a:rPr lang="es-ES" sz="1200" dirty="0"/>
              <a:t>Para estas mujeres líderes, existe una </a:t>
            </a:r>
            <a:r>
              <a:rPr lang="es-ES" sz="1200" b="1" dirty="0"/>
              <a:t>clara conexión entre la sostenibilidad y el cambio climático</a:t>
            </a:r>
            <a:r>
              <a:rPr lang="es-ES" sz="1200" dirty="0"/>
              <a:t>, tanto en lo que respecta al impacto medioambiental de los viajes y la hostelería como al modo en que el turismo puede influir en las comunidades locales de forma positiva y negativa. Sus acciones concretas consisten en trabajar directamente con los agentes locales a lo largo de sus funciones, encontrando así formas de contribuir al desarrollo local, especialmente cuando operan en zonas menos favorecidas del mundo. </a:t>
            </a:r>
          </a:p>
          <a:p>
            <a:r>
              <a:rPr lang="es-ES" sz="1200" dirty="0"/>
              <a:t>Como mujeres, ven que enfocan el turismo de forma diferente, más sostenible, y por tanto el equilibrio de género es importante para un mundo mejor. Antes, las mujeres se limitaban a seguir las reglas que habían creado los hombres, pero ahora enfocan las cosas de otra manera y no tienen miedo de mostrarse como mujeres con su propia forma de hacer las cosas.</a:t>
            </a:r>
          </a:p>
          <a:p>
            <a:endParaRPr lang="en-US" sz="1200" dirty="0"/>
          </a:p>
          <a:p>
            <a:r>
              <a:rPr lang="es-ES" sz="1200" dirty="0"/>
              <a:t>Según nuestros estudios de caso, es esencial contar con modelos de conducta con los que puedan identificarse personas de diversos grupos. Debemos contribuir activamente al desarrollo sostenible apoyando a las mujeres empresarias, líderes comunitarias, emprendedoras y directivas que trabajan en el sector turístico y fuera de él, recordando siempre que la equidad y la inclusión social son aspectos muy importantes de la sostenibilidad.</a:t>
            </a:r>
            <a:endParaRPr lang="en-US" sz="1200" dirty="0"/>
          </a:p>
          <a:p>
            <a:endParaRPr lang="en-US" sz="1200" dirty="0"/>
          </a:p>
          <a:p>
            <a:endParaRPr lang="en-US" sz="1200" dirty="0"/>
          </a:p>
          <a:p>
            <a:r>
              <a:rPr lang="en-US" sz="1200" dirty="0"/>
              <a:t> </a:t>
            </a:r>
            <a:endParaRPr lang="en-IE" sz="1200" dirty="0"/>
          </a:p>
        </p:txBody>
      </p:sp>
      <p:sp>
        <p:nvSpPr>
          <p:cNvPr id="3" name="Text Placeholder 2">
            <a:extLst>
              <a:ext uri="{FF2B5EF4-FFF2-40B4-BE49-F238E27FC236}">
                <a16:creationId xmlns:a16="http://schemas.microsoft.com/office/drawing/2014/main" id="{57283CD5-4754-8D86-9955-2BFC9DA83D64}"/>
              </a:ext>
            </a:extLst>
          </p:cNvPr>
          <p:cNvSpPr>
            <a:spLocks noGrp="1"/>
          </p:cNvSpPr>
          <p:nvPr>
            <p:ph type="body" sz="quarter" idx="33"/>
          </p:nvPr>
        </p:nvSpPr>
        <p:spPr>
          <a:xfrm>
            <a:off x="534572" y="1073735"/>
            <a:ext cx="6570888" cy="947570"/>
          </a:xfrm>
        </p:spPr>
        <p:txBody>
          <a:bodyPr/>
          <a:lstStyle/>
          <a:p>
            <a:endParaRPr lang="en-IE" sz="800" dirty="0"/>
          </a:p>
          <a:p>
            <a:pPr algn="ctr"/>
            <a:r>
              <a:rPr lang="es-ES" dirty="0"/>
              <a:t>¿Quiénes son nuestras Mujeres de las Buenas Prácticas -?</a:t>
            </a:r>
            <a:endParaRPr lang="en-IE" dirty="0"/>
          </a:p>
        </p:txBody>
      </p:sp>
      <p:sp>
        <p:nvSpPr>
          <p:cNvPr id="5" name="Slide Number Placeholder 4">
            <a:extLst>
              <a:ext uri="{FF2B5EF4-FFF2-40B4-BE49-F238E27FC236}">
                <a16:creationId xmlns:a16="http://schemas.microsoft.com/office/drawing/2014/main" id="{162CFF4D-D12B-FC79-3819-C67BE3C40F6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Box 6">
            <a:extLst>
              <a:ext uri="{FF2B5EF4-FFF2-40B4-BE49-F238E27FC236}">
                <a16:creationId xmlns:a16="http://schemas.microsoft.com/office/drawing/2014/main" id="{956DC8F6-FCC3-030D-86AB-30A76A3B1A36}"/>
              </a:ext>
            </a:extLst>
          </p:cNvPr>
          <p:cNvSpPr txBox="1"/>
          <p:nvPr/>
        </p:nvSpPr>
        <p:spPr>
          <a:xfrm>
            <a:off x="3887786" y="5997697"/>
            <a:ext cx="3247279" cy="4708981"/>
          </a:xfrm>
          <a:prstGeom prst="rect">
            <a:avLst/>
          </a:prstGeom>
          <a:noFill/>
        </p:spPr>
        <p:txBody>
          <a:bodyPr wrap="square">
            <a:spAutoFit/>
          </a:bodyPr>
          <a:lstStyle/>
          <a:p>
            <a:pPr algn="ctr" fontAlgn="base"/>
            <a:r>
              <a:rPr lang="es-ES" sz="2400" b="1" i="1" dirty="0">
                <a:solidFill>
                  <a:srgbClr val="90278E"/>
                </a:solidFill>
              </a:rPr>
              <a:t>Más mujeres seguirán destacando en todo el sector y es hora de que las mujeres nos esforcemos como hemos luchado para estar en la posición en la que estamos ahora y ganarnos el crédito que merecemos. ¡El futuro son las mujeres!</a:t>
            </a:r>
          </a:p>
          <a:p>
            <a:pPr algn="ctr"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a:p>
            <a:pPr rtl="0" fontAlgn="base"/>
            <a:r>
              <a:rPr lang="en-US" sz="1200" b="0" i="0" dirty="0">
                <a:solidFill>
                  <a:srgbClr val="000000"/>
                </a:solidFill>
                <a:effectLst/>
                <a:latin typeface="Verdana" panose="020B0604030504040204" pitchFamily="34" charset="0"/>
              </a:rPr>
              <a:t> </a:t>
            </a:r>
            <a:r>
              <a:rPr lang="en-US" sz="1200" b="1" i="0" dirty="0">
                <a:solidFill>
                  <a:srgbClr val="90278E"/>
                </a:solidFill>
                <a:effectLst/>
              </a:rPr>
              <a:t>Becca Sweeney</a:t>
            </a:r>
            <a:endParaRPr lang="en-US" b="1" i="0" dirty="0">
              <a:solidFill>
                <a:srgbClr val="90278E"/>
              </a:solidFill>
              <a:effectLst/>
            </a:endParaRPr>
          </a:p>
          <a:p>
            <a:pPr algn="just" rtl="0"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99746895"/>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5" ma:contentTypeDescription="Create a new document." ma:contentTypeScope="" ma:versionID="be631789e37c871485f370dca61efc72">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0db015adab2a7daf23d08dd5a1c40692"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30FE56-582B-45AF-A84C-02C1D0F90FAC}"/>
</file>

<file path=customXml/itemProps2.xml><?xml version="1.0" encoding="utf-8"?>
<ds:datastoreItem xmlns:ds="http://schemas.openxmlformats.org/officeDocument/2006/customXml" ds:itemID="{97533C03-D5AD-4868-976B-615688339342}">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customXml/itemProps3.xml><?xml version="1.0" encoding="utf-8"?>
<ds:datastoreItem xmlns:ds="http://schemas.openxmlformats.org/officeDocument/2006/customXml" ds:itemID="{4A9C724F-08B6-4BC9-A832-BFD05F57F3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38951</TotalTime>
  <Words>12040</Words>
  <Application>Microsoft Office PowerPoint</Application>
  <PresentationFormat>Custom</PresentationFormat>
  <Paragraphs>536</Paragraphs>
  <Slides>41</Slides>
  <Notes>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Content</vt:lpstr>
      <vt:lpstr>Montserrat</vt:lpstr>
      <vt:lpstr>Segoe UI</vt:lpstr>
      <vt:lpstr>sen</vt:lpstr>
      <vt:lpstr>Times New Roman</vt:lpstr>
      <vt:lpstr>UniversLTStd-Bold</vt:lpstr>
      <vt:lpstr>Verdana</vt:lpstr>
      <vt:lpstr>worksans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Paula Whyte ( Momentum Consulting )</cp:lastModifiedBy>
  <cp:revision>1400</cp:revision>
  <dcterms:created xsi:type="dcterms:W3CDTF">2016-05-11T14:31:01Z</dcterms:created>
  <dcterms:modified xsi:type="dcterms:W3CDTF">2024-06-27T09:59:45Z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