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557_A4BA1400.xml" ContentType="application/vnd.ms-powerpoint.comments+xml"/>
  <Override PartName="/ppt/comments/modernComment_559_491EF072.xml" ContentType="application/vnd.ms-powerpoint.comments+xml"/>
  <Override PartName="/ppt/comments/modernComment_55A_B56592E8.xml" ContentType="application/vnd.ms-powerpoint.comments+xml"/>
  <Override PartName="/ppt/comments/modernComment_55B_F62EB46E.xml" ContentType="application/vnd.ms-powerpoint.comments+xml"/>
  <Override PartName="/ppt/comments/modernComment_55D_13E73C07.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4"/>
  </p:sldMasterIdLst>
  <p:notesMasterIdLst>
    <p:notesMasterId r:id="rId46"/>
  </p:notesMasterIdLst>
  <p:handoutMasterIdLst>
    <p:handoutMasterId r:id="rId47"/>
  </p:handoutMasterIdLst>
  <p:sldIdLst>
    <p:sldId id="1307" r:id="rId5"/>
    <p:sldId id="1331" r:id="rId6"/>
    <p:sldId id="1365" r:id="rId7"/>
    <p:sldId id="1310" r:id="rId8"/>
    <p:sldId id="1297" r:id="rId9"/>
    <p:sldId id="1338" r:id="rId10"/>
    <p:sldId id="1320" r:id="rId11"/>
    <p:sldId id="1367" r:id="rId12"/>
    <p:sldId id="1368" r:id="rId13"/>
    <p:sldId id="1369" r:id="rId14"/>
    <p:sldId id="1370" r:id="rId15"/>
    <p:sldId id="1371" r:id="rId16"/>
    <p:sldId id="1372" r:id="rId17"/>
    <p:sldId id="1373" r:id="rId18"/>
    <p:sldId id="1366" r:id="rId19"/>
    <p:sldId id="1347" r:id="rId20"/>
    <p:sldId id="1348" r:id="rId21"/>
    <p:sldId id="1349" r:id="rId22"/>
    <p:sldId id="1350" r:id="rId23"/>
    <p:sldId id="1351" r:id="rId24"/>
    <p:sldId id="1352" r:id="rId25"/>
    <p:sldId id="1375" r:id="rId26"/>
    <p:sldId id="1353" r:id="rId27"/>
    <p:sldId id="1354" r:id="rId28"/>
    <p:sldId id="1377" r:id="rId29"/>
    <p:sldId id="1355" r:id="rId30"/>
    <p:sldId id="1356" r:id="rId31"/>
    <p:sldId id="1357" r:id="rId32"/>
    <p:sldId id="1378" r:id="rId33"/>
    <p:sldId id="1358" r:id="rId34"/>
    <p:sldId id="1359" r:id="rId35"/>
    <p:sldId id="1360" r:id="rId36"/>
    <p:sldId id="1361" r:id="rId37"/>
    <p:sldId id="1362" r:id="rId38"/>
    <p:sldId id="1363" r:id="rId39"/>
    <p:sldId id="1374" r:id="rId40"/>
    <p:sldId id="1364" r:id="rId41"/>
    <p:sldId id="1376" r:id="rId42"/>
    <p:sldId id="1380" r:id="rId43"/>
    <p:sldId id="1334" r:id="rId44"/>
    <p:sldId id="1342" r:id="rId45"/>
  </p:sldIdLst>
  <p:sldSz cx="7775575" cy="109077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28C625-46BB-89F1-8F4D-72F20629431B}" name="Guðrún Þóra Gunnarsdóttir - HA" initials="GH" userId="S::gudrunthora@unak.is::080319e9-cba8-43d0-a339-cc9a7fd4f623" providerId="AD"/>
  <p188:author id="{BCD9A141-8DF7-6FDE-83D8-2F1C596AA309}" name="Auður H Ingólfsdóttir" initials="AI" userId="S::audurhi_bifrost.is#ext#@reiknistofnun.onmicrosoft.com::22bebf52-1ea5-4c9b-b2de-c164dd21d5cc" providerId="AD"/>
  <p188:author id="{90FA7F48-08A3-1017-D6A0-79BB1FE08D4A}" name="Vera Vilhjálmsdóttir - HA" initials="VV" userId="S::verav@unak.is::3a47e763-a364-4cef-b6d4-29d7fca17faa" providerId="AD"/>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78E"/>
    <a:srgbClr val="41296C"/>
    <a:srgbClr val="000D41"/>
    <a:srgbClr val="371746"/>
    <a:srgbClr val="C5198A"/>
    <a:srgbClr val="F15B2A"/>
    <a:srgbClr val="76C7EF"/>
    <a:srgbClr val="BE65A7"/>
    <a:srgbClr val="860D94"/>
    <a:srgbClr val="2460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B3FF4-1E28-4CC2-8340-A690D30FFC79}" v="172" dt="2023-09-29T08:40:34.223"/>
    <p1510:client id="{2A467E86-7270-427A-B530-88EBADE167DA}" v="124" dt="2023-09-29T11:50:22.822"/>
    <p1510:client id="{5ED840D7-FFA0-456C-8D04-2CB84BA43B10}" v="271" dt="2023-09-29T10:54:44.491"/>
    <p1510:client id="{7E864E80-75F5-4B09-AB95-2E9CD60F66DA}" v="216" dt="2023-09-29T13:43:11.170"/>
    <p1510:client id="{9A431E6E-EECE-4170-A2ED-80653A2EF2E8}" v="59" dt="2023-09-29T14:01:52.759"/>
    <p1510:client id="{D4189D8E-590F-47CD-BF18-7FE131F6DBD9}" v="2" dt="2023-10-02T09:16:14.9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2415" y="24"/>
      </p:cViewPr>
      <p:guideLst>
        <p:guide pos="2449"/>
        <p:guide pos="4604"/>
        <p:guide orient="horz" pos="6213"/>
        <p:guide pos="294"/>
        <p:guide orient="horz" pos="802"/>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omments/modernComment_557_A4BA1400.xml><?xml version="1.0" encoding="utf-8"?>
<p188:cmLst xmlns:a="http://schemas.openxmlformats.org/drawingml/2006/main" xmlns:r="http://schemas.openxmlformats.org/officeDocument/2006/relationships" xmlns:p188="http://schemas.microsoft.com/office/powerpoint/2018/8/main">
  <p188:cm id="{47B0F259-390A-4EC0-BB6D-35FDCC8B9E6B}" authorId="{4228C625-46BB-89F1-8F4D-72F20629431B}" status="resolved" created="2023-09-27T12:13:36.086" complete="100000">
    <ac:txMkLst xmlns:ac="http://schemas.microsoft.com/office/drawing/2013/main/command">
      <pc:docMk xmlns:pc="http://schemas.microsoft.com/office/powerpoint/2013/main/command"/>
      <pc:sldMk xmlns:pc="http://schemas.microsoft.com/office/powerpoint/2013/main/command" cId="2763658240" sldId="1367"/>
      <ac:spMk id="2" creationId="{AF93BBBA-6CBB-815F-2CC9-08E9CC69615E}"/>
      <ac:txMk cp="799">
        <ac:context len="1093" hash="1252423585"/>
      </ac:txMk>
    </ac:txMkLst>
    <p188:pos x="6273778" y="2273920"/>
    <p188:replyLst>
      <p188:reply id="{8BBA1F78-BC8A-4A68-9878-44DD5915331C}" authorId="{BCD9A141-8DF7-6FDE-83D8-2F1C596AA309}" created="2023-09-29T08:14:56.384">
        <p188:txBody>
          <a:bodyPr/>
          <a:lstStyle/>
          <a:p>
            <a:r>
              <a:rPr lang="en-US"/>
              <a:t>Sammála. Væntanlega þýðing á orðinu "initiatives". Búin að breyta því (ætlaði einmitt að fara að breyta þessu áður en ég sá þessa athugasemd).</a:t>
            </a:r>
          </a:p>
        </p188:txBody>
      </p188:reply>
    </p188:replyLst>
    <p188:txBody>
      <a:bodyPr/>
      <a:lstStyle/>
      <a:p>
        <a:r>
          <a:rPr lang="en-US"/>
          <a:t>Ég er ekki viss um að þetta orð skiljist - spurning að tala bara um "verkefni"</a:t>
        </a:r>
      </a:p>
    </p188:txBody>
  </p188:cm>
</p188:cmLst>
</file>

<file path=ppt/comments/modernComment_559_491EF072.xml><?xml version="1.0" encoding="utf-8"?>
<p188:cmLst xmlns:a="http://schemas.openxmlformats.org/drawingml/2006/main" xmlns:r="http://schemas.openxmlformats.org/officeDocument/2006/relationships" xmlns:p188="http://schemas.microsoft.com/office/powerpoint/2018/8/main">
  <p188:cm id="{14B89527-0019-4179-A3FB-69D40DD77487}" authorId="{90FA7F48-08A3-1017-D6A0-79BB1FE08D4A}" status="resolved" created="2023-09-12T10:57:40.362" complete="100000">
    <ac:deMkLst xmlns:ac="http://schemas.microsoft.com/office/drawing/2013/main/command">
      <pc:docMk xmlns:pc="http://schemas.microsoft.com/office/powerpoint/2013/main/command"/>
      <pc:sldMk xmlns:pc="http://schemas.microsoft.com/office/powerpoint/2013/main/command" cId="1226764402" sldId="1369"/>
      <ac:spMk id="2" creationId="{CE2611A8-22FD-3B1D-BC29-589026AFE1BB}"/>
    </ac:deMkLst>
    <p188:replyLst>
      <p188:reply id="{4B7B11C4-EF6D-4618-BB11-EA560FAD24A9}" authorId="{4228C625-46BB-89F1-8F4D-72F20629431B}" created="2023-09-27T12:23:25.498">
        <p188:txBody>
          <a:bodyPr/>
          <a:lstStyle/>
          <a:p>
            <a:r>
              <a:rPr lang="en-US"/>
              <a:t>blönk í augnablikinu!</a:t>
            </a:r>
          </a:p>
        </p188:txBody>
      </p188:reply>
      <p188:reply id="{1A798863-1C22-4616-A11B-C3C574C2C5A4}" authorId="{BCD9A141-8DF7-6FDE-83D8-2F1C596AA309}" created="2023-09-29T08:19:54.427">
        <p188:txBody>
          <a:bodyPr/>
          <a:lstStyle/>
          <a:p>
            <a:r>
              <a:rPr lang="en-US"/>
              <a:t>Ég umorðaði</a:t>
            </a:r>
          </a:p>
        </p188:txBody>
      </p188:reply>
    </p188:replyLst>
    <p188:txBody>
      <a:bodyPr/>
      <a:lstStyle/>
      <a:p>
        <a:r>
          <a:rPr lang="is-IS"/>
          <a:t>Gender-sensitive - snara gefur upp kynnæm, vitið þið um önnur orð sem gætu passað?</a:t>
        </a:r>
      </a:p>
    </p188:txBody>
  </p188:cm>
</p188:cmLst>
</file>

<file path=ppt/comments/modernComment_55A_B56592E8.xml><?xml version="1.0" encoding="utf-8"?>
<p188:cmLst xmlns:a="http://schemas.openxmlformats.org/drawingml/2006/main" xmlns:r="http://schemas.openxmlformats.org/officeDocument/2006/relationships" xmlns:p188="http://schemas.microsoft.com/office/powerpoint/2018/8/main">
  <p188:cm id="{70576C27-81A6-4A33-82F5-99C6192DD8C2}" authorId="{4228C625-46BB-89F1-8F4D-72F20629431B}" status="resolved" created="2023-09-27T12:26:53.120" complete="100000">
    <ac:txMkLst xmlns:ac="http://schemas.microsoft.com/office/drawing/2013/main/command">
      <pc:docMk xmlns:pc="http://schemas.microsoft.com/office/powerpoint/2013/main/command"/>
      <pc:sldMk xmlns:pc="http://schemas.microsoft.com/office/powerpoint/2013/main/command" cId="3043332840" sldId="1370"/>
      <ac:spMk id="3" creationId="{14A8D5DF-FAA2-6BA0-1B52-209CE44C3FD5}"/>
      <ac:txMk cp="4" len="1">
        <ac:context len="26" hash="625761047"/>
      </ac:txMk>
    </ac:txMkLst>
    <p188:pos x="2825866" y="168767"/>
    <p188:replyLst>
      <p188:reply id="{A01FB404-AE98-48AF-B723-A4848A07F76D}" authorId="{BCD9A141-8DF7-6FDE-83D8-2F1C596AA309}" created="2023-09-29T08:22:55.152">
        <p188:txBody>
          <a:bodyPr/>
          <a:lstStyle/>
          <a:p>
            <a:r>
              <a:rPr lang="en-US"/>
              <a:t>Sammála, myndi annað hvort nota orðið tilvik, eitt og sér eða dæmisögur... í þessu tilviki held ég að dæmisögur séu liprari (breytti)</a:t>
            </a:r>
          </a:p>
        </p188:txBody>
      </p188:reply>
    </p188:replyLst>
    <p188:txBody>
      <a:bodyPr/>
      <a:lstStyle/>
      <a:p>
        <a:r>
          <a:rPr lang="en-US"/>
          <a:t>Þetta er alveg gott orð en ég velti fyrir mér afhverju ekki er bara alltaf talað um dæmisögur afþví að við erum í raun ekki að gera tilviksrannsókn heldur bara að safna dæmisögum!</a:t>
        </a:r>
      </a:p>
    </p188:txBody>
  </p188:cm>
  <p188:cm id="{E652B19D-1970-4A5B-9E74-3D55FFEAE7FE}" authorId="{4228C625-46BB-89F1-8F4D-72F20629431B}" status="resolved" created="2023-09-27T13:15:17.437" complete="100000">
    <ac:txMkLst xmlns:ac="http://schemas.microsoft.com/office/drawing/2013/main/command">
      <pc:docMk xmlns:pc="http://schemas.microsoft.com/office/powerpoint/2013/main/command"/>
      <pc:sldMk xmlns:pc="http://schemas.microsoft.com/office/powerpoint/2013/main/command" cId="3043332840" sldId="1370"/>
      <ac:spMk id="2" creationId="{EB3928FC-C474-8487-7795-315ACEAE2193}"/>
      <ac:txMk cp="655" len="8">
        <ac:context len="666" hash="3953863908"/>
      </ac:txMk>
    </ac:txMkLst>
    <p188:pos x="1768387" y="2646985"/>
    <p188:replyLst>
      <p188:reply id="{8A874A3C-8715-405B-9800-96B9E98C7454}" authorId="{BCD9A141-8DF7-6FDE-83D8-2F1C596AA309}" created="2023-09-29T08:29:40.292">
        <p188:txBody>
          <a:bodyPr/>
          <a:lstStyle/>
          <a:p>
            <a:r>
              <a:rPr lang="en-US"/>
              <a:t>Ég umorðaði</a:t>
            </a:r>
          </a:p>
        </p188:txBody>
      </p188:reply>
    </p188:replyLst>
    <p188:txBody>
      <a:bodyPr/>
      <a:lstStyle/>
      <a:p>
        <a:r>
          <a:rPr lang="en-US"/>
          <a:t>ég hiksta eitthvað á þessu!</a:t>
        </a:r>
      </a:p>
    </p188:txBody>
  </p188:cm>
</p188:cmLst>
</file>

<file path=ppt/comments/modernComment_55B_F62EB46E.xml><?xml version="1.0" encoding="utf-8"?>
<p188:cmLst xmlns:a="http://schemas.openxmlformats.org/drawingml/2006/main" xmlns:r="http://schemas.openxmlformats.org/officeDocument/2006/relationships" xmlns:p188="http://schemas.microsoft.com/office/powerpoint/2018/8/main">
  <p188:cm id="{6DC7F6A2-EA5C-4B3E-A574-E91CDCCEB4A9}" authorId="{782496B7-485F-7B69-F7DE-F8CDD527168F}" status="resolved" created="2023-07-18T15:08:37.424" complete="100000">
    <ac:txMkLst xmlns:ac="http://schemas.microsoft.com/office/drawing/2013/main/command">
      <pc:docMk xmlns:pc="http://schemas.microsoft.com/office/powerpoint/2013/main/command"/>
      <pc:sldMk xmlns:pc="http://schemas.microsoft.com/office/powerpoint/2013/main/command" cId="4130255982" sldId="1371"/>
      <ac:spMk id="2" creationId="{62D4883D-3879-2A0A-34E0-FF14BF8DEB9C}"/>
      <ac:txMk cp="441" len="654">
        <ac:context len="1608" hash="3587653181"/>
      </ac:txMk>
    </ac:txMkLst>
    <p188:pos x="6586604" y="368490"/>
    <p188:txBody>
      <a:bodyPr/>
      <a:lstStyle/>
      <a:p>
        <a:r>
          <a:rPr lang="en-IE"/>
          <a:t>Decide where we add references or hyperlink them</a:t>
        </a:r>
      </a:p>
    </p188:txBody>
  </p188:cm>
  <p188:cm id="{F32111C5-6B35-49EA-9613-B224B9DF398F}" authorId="{4228C625-46BB-89F1-8F4D-72F20629431B}" status="resolved" created="2023-09-27T13:19:30.417" complete="100000">
    <ac:txMkLst xmlns:ac="http://schemas.microsoft.com/office/drawing/2013/main/command">
      <pc:docMk xmlns:pc="http://schemas.microsoft.com/office/powerpoint/2013/main/command"/>
      <pc:sldMk xmlns:pc="http://schemas.microsoft.com/office/powerpoint/2013/main/command" cId="4130255982" sldId="1371"/>
      <ac:spMk id="4" creationId="{269939C0-954F-47D0-DB9B-363A9FBE73A8}"/>
      <ac:txMk cp="106">
        <ac:context len="195" hash="296763193"/>
      </ac:txMk>
    </ac:txMkLst>
    <p188:pos x="5633959" y="488537"/>
    <p188:replyLst>
      <p188:reply id="{5DD61810-0A6D-4F3E-8E01-51AA593429B6}" authorId="{BCD9A141-8DF7-6FDE-83D8-2F1C596AA309}" created="2023-09-29T08:32:59.784">
        <p188:txBody>
          <a:bodyPr/>
          <a:lstStyle/>
          <a:p>
            <a:r>
              <a:rPr lang="en-US"/>
              <a:t>Það er greinilega verið að tala um heimsmarkmiðin hér (fyrst er vísað í markmið 5), svo ég umorðaði og tók gæsalappirnar út </a:t>
            </a:r>
          </a:p>
        </p188:txBody>
      </p188:reply>
    </p188:replyLst>
    <p188:txBody>
      <a:bodyPr/>
      <a:lstStyle/>
      <a:p>
        <a:r>
          <a:rPr lang="en-US"/>
          <a:t>sáttmála Sameinuðu þjóðanna um sjálfbæra þróun</a:t>
        </a:r>
      </a:p>
    </p188:txBody>
  </p188:cm>
</p188:cmLst>
</file>

<file path=ppt/comments/modernComment_55D_13E73C07.xml><?xml version="1.0" encoding="utf-8"?>
<p188:cmLst xmlns:a="http://schemas.openxmlformats.org/drawingml/2006/main" xmlns:r="http://schemas.openxmlformats.org/officeDocument/2006/relationships" xmlns:p188="http://schemas.microsoft.com/office/powerpoint/2018/8/main">
  <p188:cm id="{1EBFC9C1-FE60-4DAD-B52A-A60ACA05187B}" authorId="{4228C625-46BB-89F1-8F4D-72F20629431B}" status="resolved" created="2023-09-27T14:03:09.646" complete="100000">
    <ac:txMkLst xmlns:ac="http://schemas.microsoft.com/office/drawing/2013/main/command">
      <pc:docMk xmlns:pc="http://schemas.microsoft.com/office/powerpoint/2013/main/command"/>
      <pc:sldMk xmlns:pc="http://schemas.microsoft.com/office/powerpoint/2013/main/command" cId="333921287" sldId="1373"/>
      <ac:spMk id="10" creationId="{90161E62-E6D2-0A34-906C-ACD5BE88DC06}"/>
      <ac:txMk cp="49">
        <ac:context len="453" hash="3032373837"/>
      </ac:txMk>
    </ac:txMkLst>
    <p188:pos x="3864732" y="220535"/>
    <p188:replyLst>
      <p188:reply id="{FB197E8D-B16A-437E-940C-ADB28EAAA1AD}" authorId="{BCD9A141-8DF7-6FDE-83D8-2F1C596AA309}" created="2023-09-29T10:17:51.149">
        <p188:txBody>
          <a:bodyPr/>
          <a:lstStyle/>
          <a:p>
            <a:r>
              <a:rPr lang="en-US"/>
              <a:t>Tók út tilvísun í kennara... var óþarfi </a:t>
            </a:r>
          </a:p>
        </p188:txBody>
      </p188:reply>
    </p188:replyLst>
    <p188:txBody>
      <a:bodyPr/>
      <a:lstStyle/>
      <a:p>
        <a:r>
          <a:rPr lang="is-IS"/>
          <a:t>Pínu ruglandi - efri hlutanum er beint til nemenda en svo er allt í einu talað beint til kennara!</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2023-10-16</a:t>
            </a:fld>
            <a:endParaRPr lang="fr-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2023-10-16</a:t>
            </a:fld>
            <a:endParaRPr lang="fr-CA"/>
          </a:p>
        </p:txBody>
      </p:sp>
      <p:sp>
        <p:nvSpPr>
          <p:cNvPr id="4" name="Slide Image Placeholder 3"/>
          <p:cNvSpPr>
            <a:spLocks noGrp="1" noRot="1" noChangeAspect="1"/>
          </p:cNvSpPr>
          <p:nvPr>
            <p:ph type="sldImg" idx="2"/>
          </p:nvPr>
        </p:nvSpPr>
        <p:spPr>
          <a:xfrm>
            <a:off x="2328863" y="1143000"/>
            <a:ext cx="2200275"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32EF6E3F-7229-435D-9B4A-E0ABCDF45996}" type="slidenum">
              <a:rPr lang="fr-CA" smtClean="0"/>
              <a:t>8</a:t>
            </a:fld>
            <a:endParaRPr lang="fr-CA"/>
          </a:p>
        </p:txBody>
      </p:sp>
    </p:spTree>
    <p:extLst>
      <p:ext uri="{BB962C8B-B14F-4D97-AF65-F5344CB8AC3E}">
        <p14:creationId xmlns:p14="http://schemas.microsoft.com/office/powerpoint/2010/main" val="2058020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Slide">
    <p:spTree>
      <p:nvGrpSpPr>
        <p:cNvPr id="1" name=""/>
        <p:cNvGrpSpPr/>
        <p:nvPr/>
      </p:nvGrpSpPr>
      <p:grpSpPr>
        <a:xfrm>
          <a:off x="0" y="0"/>
          <a:ext cx="0" cy="0"/>
          <a:chOff x="0" y="0"/>
          <a:chExt cx="0" cy="0"/>
        </a:xfrm>
      </p:grpSpPr>
      <p:grpSp>
        <p:nvGrpSpPr>
          <p:cNvPr id="63" name="Graphic 34">
            <a:extLst>
              <a:ext uri="{FF2B5EF4-FFF2-40B4-BE49-F238E27FC236}">
                <a16:creationId xmlns:a16="http://schemas.microsoft.com/office/drawing/2014/main" id="{EFDA38FC-9117-8639-003A-EF6A6FA8DEE5}"/>
              </a:ext>
            </a:extLst>
          </p:cNvPr>
          <p:cNvGrpSpPr/>
          <p:nvPr userDrawn="1"/>
        </p:nvGrpSpPr>
        <p:grpSpPr>
          <a:xfrm>
            <a:off x="2740722" y="855063"/>
            <a:ext cx="1172572" cy="575082"/>
            <a:chOff x="5748900" y="1964633"/>
            <a:chExt cx="859690" cy="421631"/>
          </a:xfrm>
          <a:solidFill>
            <a:srgbClr val="F8F8F8"/>
          </a:solidFill>
        </p:grpSpPr>
        <p:grpSp>
          <p:nvGrpSpPr>
            <p:cNvPr id="64" name="Graphic 34">
              <a:extLst>
                <a:ext uri="{FF2B5EF4-FFF2-40B4-BE49-F238E27FC236}">
                  <a16:creationId xmlns:a16="http://schemas.microsoft.com/office/drawing/2014/main" id="{D119EA3D-51B4-C7E4-DC4A-ABB4117622CE}"/>
                </a:ext>
              </a:extLst>
            </p:cNvPr>
            <p:cNvGrpSpPr/>
            <p:nvPr/>
          </p:nvGrpSpPr>
          <p:grpSpPr>
            <a:xfrm>
              <a:off x="6093538" y="1964633"/>
              <a:ext cx="513148" cy="34263"/>
              <a:chOff x="6093538" y="1964633"/>
              <a:chExt cx="513148" cy="34263"/>
            </a:xfrm>
            <a:solidFill>
              <a:srgbClr val="F8F8F8"/>
            </a:solidFill>
          </p:grpSpPr>
          <p:sp>
            <p:nvSpPr>
              <p:cNvPr id="89" name="Freeform 88">
                <a:extLst>
                  <a:ext uri="{FF2B5EF4-FFF2-40B4-BE49-F238E27FC236}">
                    <a16:creationId xmlns:a16="http://schemas.microsoft.com/office/drawing/2014/main" id="{E7C690DB-6A9D-A73F-A43C-9C603ACE3A95}"/>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D884063-E4B6-EF75-2093-09479EEB762B}"/>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FF1118DD-BE96-AA1E-EABF-3B24865A73B3}"/>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393AE253-3D4C-A884-6A3B-52B1F28413B5}"/>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FB747CB8-F62B-10BD-8DED-0587DA01071C}"/>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nvGrpSpPr>
            <p:cNvPr id="65" name="Graphic 34">
              <a:extLst>
                <a:ext uri="{FF2B5EF4-FFF2-40B4-BE49-F238E27FC236}">
                  <a16:creationId xmlns:a16="http://schemas.microsoft.com/office/drawing/2014/main" id="{75185EB2-11E0-55F1-A710-9A5AF65E6DAF}"/>
                </a:ext>
              </a:extLst>
            </p:cNvPr>
            <p:cNvGrpSpPr/>
            <p:nvPr/>
          </p:nvGrpSpPr>
          <p:grpSpPr>
            <a:xfrm>
              <a:off x="5861241" y="2061640"/>
              <a:ext cx="627393" cy="34335"/>
              <a:chOff x="5861241" y="2061640"/>
              <a:chExt cx="627393" cy="34335"/>
            </a:xfrm>
            <a:solidFill>
              <a:srgbClr val="F8F8F8"/>
            </a:solidFill>
          </p:grpSpPr>
          <p:sp>
            <p:nvSpPr>
              <p:cNvPr id="83" name="Freeform 82">
                <a:extLst>
                  <a:ext uri="{FF2B5EF4-FFF2-40B4-BE49-F238E27FC236}">
                    <a16:creationId xmlns:a16="http://schemas.microsoft.com/office/drawing/2014/main" id="{38BE861D-62B3-35FB-DB7D-9E354BFAD50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54C70DA3-ED58-A9D3-481E-F2A7E4A01AAA}"/>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D8B0B2D1-54C7-7727-7477-FF5EC9B6E161}"/>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CDC5F13A-F9CC-7373-CFC7-9F7D3B32B21C}"/>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68AE06C-063C-B17F-3BAD-BC4D12BF822B}"/>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E4D4CD84-BAF9-F192-096A-5B7B2EC25548}"/>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p>
            </p:txBody>
          </p:sp>
        </p:grpSp>
        <p:grpSp>
          <p:nvGrpSpPr>
            <p:cNvPr id="66" name="Graphic 34">
              <a:extLst>
                <a:ext uri="{FF2B5EF4-FFF2-40B4-BE49-F238E27FC236}">
                  <a16:creationId xmlns:a16="http://schemas.microsoft.com/office/drawing/2014/main" id="{C8F09DCC-640B-9AB1-0E20-795D226BF8F4}"/>
                </a:ext>
              </a:extLst>
            </p:cNvPr>
            <p:cNvGrpSpPr/>
            <p:nvPr/>
          </p:nvGrpSpPr>
          <p:grpSpPr>
            <a:xfrm>
              <a:off x="6217303" y="2158712"/>
              <a:ext cx="389383" cy="34343"/>
              <a:chOff x="6217303" y="2158712"/>
              <a:chExt cx="389383" cy="34343"/>
            </a:xfrm>
            <a:solidFill>
              <a:srgbClr val="F8F8F8"/>
            </a:solidFill>
          </p:grpSpPr>
          <p:sp>
            <p:nvSpPr>
              <p:cNvPr id="79" name="Freeform 78">
                <a:extLst>
                  <a:ext uri="{FF2B5EF4-FFF2-40B4-BE49-F238E27FC236}">
                    <a16:creationId xmlns:a16="http://schemas.microsoft.com/office/drawing/2014/main" id="{380DDB7D-FA83-16BF-ACF6-C33241184E94}"/>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28AA8B74-838E-2906-0E98-D153037207F8}"/>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0CDEFB7-A9C8-F3A2-B870-259265716CCB}"/>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AF0A978-2695-C917-152B-0B7CD82523F1}"/>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p>
            </p:txBody>
          </p:sp>
        </p:grpSp>
        <p:grpSp>
          <p:nvGrpSpPr>
            <p:cNvPr id="67" name="Graphic 34">
              <a:extLst>
                <a:ext uri="{FF2B5EF4-FFF2-40B4-BE49-F238E27FC236}">
                  <a16:creationId xmlns:a16="http://schemas.microsoft.com/office/drawing/2014/main" id="{0C9E23F5-235D-A5AC-29FC-6A0A2513B3EA}"/>
                </a:ext>
              </a:extLst>
            </p:cNvPr>
            <p:cNvGrpSpPr/>
            <p:nvPr/>
          </p:nvGrpSpPr>
          <p:grpSpPr>
            <a:xfrm>
              <a:off x="5748900" y="2254920"/>
              <a:ext cx="739733" cy="34263"/>
              <a:chOff x="5748900" y="2254920"/>
              <a:chExt cx="739733" cy="34263"/>
            </a:xfrm>
            <a:solidFill>
              <a:srgbClr val="F8F8F8"/>
            </a:solidFill>
          </p:grpSpPr>
          <p:sp>
            <p:nvSpPr>
              <p:cNvPr id="72" name="Freeform 71">
                <a:extLst>
                  <a:ext uri="{FF2B5EF4-FFF2-40B4-BE49-F238E27FC236}">
                    <a16:creationId xmlns:a16="http://schemas.microsoft.com/office/drawing/2014/main" id="{B17E274F-2546-6D66-AB8E-EA6F0F55CD41}"/>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D1ED166F-33EB-8DF9-641C-B666CDAADBB8}"/>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6BD13E-16F1-F1C1-B038-2B9B090B75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1501651-5B03-11BB-8CA7-7131DFEE9A59}"/>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2352FCA-0EDF-6442-5D1D-7AB1B1849E84}"/>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9D40AD1F-DCE7-FBCC-B4FE-F1FE532C6D2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EB3F385-A5B2-E2A0-31FE-C3135D1F96EA}"/>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p>
            </p:txBody>
          </p:sp>
        </p:grpSp>
        <p:grpSp>
          <p:nvGrpSpPr>
            <p:cNvPr id="68" name="Graphic 34">
              <a:extLst>
                <a:ext uri="{FF2B5EF4-FFF2-40B4-BE49-F238E27FC236}">
                  <a16:creationId xmlns:a16="http://schemas.microsoft.com/office/drawing/2014/main" id="{453A2419-3445-C3D9-AEA5-F9361B78FF6C}"/>
                </a:ext>
              </a:extLst>
            </p:cNvPr>
            <p:cNvGrpSpPr/>
            <p:nvPr/>
          </p:nvGrpSpPr>
          <p:grpSpPr>
            <a:xfrm>
              <a:off x="6339164" y="2352000"/>
              <a:ext cx="269426" cy="34263"/>
              <a:chOff x="6339164" y="2352000"/>
              <a:chExt cx="269426" cy="34263"/>
            </a:xfrm>
            <a:solidFill>
              <a:srgbClr val="F8F8F8"/>
            </a:solidFill>
          </p:grpSpPr>
          <p:sp>
            <p:nvSpPr>
              <p:cNvPr id="69" name="Freeform 68">
                <a:extLst>
                  <a:ext uri="{FF2B5EF4-FFF2-40B4-BE49-F238E27FC236}">
                    <a16:creationId xmlns:a16="http://schemas.microsoft.com/office/drawing/2014/main" id="{A5947C8E-7290-77C0-C0E5-656F77F98ED2}"/>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CF2614AA-C964-BFC0-A77C-98D087FD47F8}"/>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A2369F6-CAA0-919D-42DF-906A3305FB10}"/>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p>
            </p:txBody>
          </p:sp>
        </p:grpSp>
      </p:grpSp>
      <p:sp>
        <p:nvSpPr>
          <p:cNvPr id="2" name="Freeform 1">
            <a:extLst>
              <a:ext uri="{FF2B5EF4-FFF2-40B4-BE49-F238E27FC236}">
                <a16:creationId xmlns:a16="http://schemas.microsoft.com/office/drawing/2014/main" id="{460E04D4-66EA-B02C-AA28-B051FC4B6729}"/>
              </a:ext>
            </a:extLst>
          </p:cNvPr>
          <p:cNvSpPr/>
          <p:nvPr userDrawn="1"/>
        </p:nvSpPr>
        <p:spPr>
          <a:xfrm rot="10800000" flipH="1">
            <a:off x="-49529" y="471729"/>
            <a:ext cx="6136081" cy="1043598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8" name="Picture Placeholder 17">
            <a:extLst>
              <a:ext uri="{FF2B5EF4-FFF2-40B4-BE49-F238E27FC236}">
                <a16:creationId xmlns:a16="http://schemas.microsoft.com/office/drawing/2014/main" id="{E2A7A1DC-480A-F7C0-BFA1-7DC455ED3A7E}"/>
              </a:ext>
            </a:extLst>
          </p:cNvPr>
          <p:cNvSpPr>
            <a:spLocks noGrp="1"/>
          </p:cNvSpPr>
          <p:nvPr userDrawn="1">
            <p:ph type="pic" sz="quarter" idx="20"/>
          </p:nvPr>
        </p:nvSpPr>
        <p:spPr>
          <a:xfrm>
            <a:off x="3067208" y="3949598"/>
            <a:ext cx="4708366" cy="6943881"/>
          </a:xfrm>
          <a:custGeom>
            <a:avLst/>
            <a:gdLst>
              <a:gd name="connsiteX0" fmla="*/ 4708366 w 4708366"/>
              <a:gd name="connsiteY0" fmla="*/ 0 h 6943881"/>
              <a:gd name="connsiteX1" fmla="*/ 4708366 w 4708366"/>
              <a:gd name="connsiteY1" fmla="*/ 6943881 h 6943881"/>
              <a:gd name="connsiteX2" fmla="*/ 1727033 w 4708366"/>
              <a:gd name="connsiteY2" fmla="*/ 6943881 h 6943881"/>
              <a:gd name="connsiteX3" fmla="*/ 0 w 4708366"/>
              <a:gd name="connsiteY3" fmla="*/ 4683027 h 6943881"/>
              <a:gd name="connsiteX4" fmla="*/ 1827150 w 4708366"/>
              <a:gd name="connsiteY4" fmla="*/ 2865710 h 6943881"/>
              <a:gd name="connsiteX5" fmla="*/ 1919609 w 4708366"/>
              <a:gd name="connsiteY5" fmla="*/ 2955399 h 6943881"/>
              <a:gd name="connsiteX6" fmla="*/ 3863862 w 4708366"/>
              <a:gd name="connsiteY6" fmla="*/ 951112 h 6943881"/>
              <a:gd name="connsiteX7" fmla="*/ 3807286 w 4708366"/>
              <a:gd name="connsiteY7" fmla="*/ 896231 h 69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8366" h="6943881">
                <a:moveTo>
                  <a:pt x="4708366" y="0"/>
                </a:moveTo>
                <a:lnTo>
                  <a:pt x="4708366" y="6943881"/>
                </a:lnTo>
                <a:lnTo>
                  <a:pt x="1727033" y="6943881"/>
                </a:lnTo>
                <a:lnTo>
                  <a:pt x="0" y="4683027"/>
                </a:lnTo>
                <a:lnTo>
                  <a:pt x="1827150" y="2865710"/>
                </a:lnTo>
                <a:lnTo>
                  <a:pt x="1919609" y="2955399"/>
                </a:lnTo>
                <a:lnTo>
                  <a:pt x="3863862" y="951112"/>
                </a:lnTo>
                <a:lnTo>
                  <a:pt x="3807286" y="896231"/>
                </a:lnTo>
                <a:close/>
              </a:path>
            </a:pathLst>
          </a:custGeom>
          <a:solidFill>
            <a:schemeClr val="bg1">
              <a:lumMod val="85000"/>
            </a:schemeClr>
          </a:solidFill>
        </p:spPr>
        <p:txBody>
          <a:bodyPr wrap="square">
            <a:noAutofit/>
          </a:bodyPr>
          <a:lstStyle>
            <a:lvl1pPr algn="ctr">
              <a:defRPr sz="800">
                <a:solidFill>
                  <a:schemeClr val="bg1"/>
                </a:solidFill>
              </a:defRPr>
            </a:lvl1pPr>
          </a:lstStyle>
          <a:p>
            <a:endParaRPr lang="en-US"/>
          </a:p>
        </p:txBody>
      </p:sp>
      <p:sp>
        <p:nvSpPr>
          <p:cNvPr id="17" name="Freeform 16">
            <a:extLst>
              <a:ext uri="{FF2B5EF4-FFF2-40B4-BE49-F238E27FC236}">
                <a16:creationId xmlns:a16="http://schemas.microsoft.com/office/drawing/2014/main" id="{53892362-711C-E16C-1276-5E47AFA852BD}"/>
              </a:ext>
            </a:extLst>
          </p:cNvPr>
          <p:cNvSpPr/>
          <p:nvPr userDrawn="1"/>
        </p:nvSpPr>
        <p:spPr>
          <a:xfrm rot="13447736" flipH="1">
            <a:off x="5728375" y="4413217"/>
            <a:ext cx="268445" cy="2792358"/>
          </a:xfrm>
          <a:custGeom>
            <a:avLst/>
            <a:gdLst>
              <a:gd name="connsiteX0" fmla="*/ 0 w 57821"/>
              <a:gd name="connsiteY0" fmla="*/ 0 h 601453"/>
              <a:gd name="connsiteX1" fmla="*/ 57822 w 57821"/>
              <a:gd name="connsiteY1" fmla="*/ 0 h 601453"/>
              <a:gd name="connsiteX2" fmla="*/ 57822 w 57821"/>
              <a:gd name="connsiteY2" fmla="*/ 601454 h 601453"/>
              <a:gd name="connsiteX3" fmla="*/ 0 w 57821"/>
              <a:gd name="connsiteY3" fmla="*/ 601454 h 601453"/>
            </a:gdLst>
            <a:ahLst/>
            <a:cxnLst>
              <a:cxn ang="0">
                <a:pos x="connsiteX0" y="connsiteY0"/>
              </a:cxn>
              <a:cxn ang="0">
                <a:pos x="connsiteX1" y="connsiteY1"/>
              </a:cxn>
              <a:cxn ang="0">
                <a:pos x="connsiteX2" y="connsiteY2"/>
              </a:cxn>
              <a:cxn ang="0">
                <a:pos x="connsiteX3" y="connsiteY3"/>
              </a:cxn>
            </a:cxnLst>
            <a:rect l="l" t="t" r="r" b="b"/>
            <a:pathLst>
              <a:path w="57821" h="601453">
                <a:moveTo>
                  <a:pt x="0" y="0"/>
                </a:moveTo>
                <a:lnTo>
                  <a:pt x="57822" y="0"/>
                </a:lnTo>
                <a:lnTo>
                  <a:pt x="57822" y="601454"/>
                </a:lnTo>
                <a:lnTo>
                  <a:pt x="0" y="601454"/>
                </a:lnTo>
                <a:close/>
              </a:path>
            </a:pathLst>
          </a:custGeom>
          <a:solidFill>
            <a:srgbClr val="F15B2A"/>
          </a:solidFill>
          <a:ln w="5117"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753F9CEE-AB2A-4BC9-74EC-EE2D1C7AC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86591" y="482954"/>
            <a:ext cx="3595265" cy="2831271"/>
          </a:xfrm>
          <a:prstGeom prst="rect">
            <a:avLst/>
          </a:prstGeom>
        </p:spPr>
      </p:pic>
      <p:sp>
        <p:nvSpPr>
          <p:cNvPr id="20" name="Text Placeholder 32">
            <a:extLst>
              <a:ext uri="{FF2B5EF4-FFF2-40B4-BE49-F238E27FC236}">
                <a16:creationId xmlns:a16="http://schemas.microsoft.com/office/drawing/2014/main" id="{539260D2-2366-6993-0352-88EB96AA06BA}"/>
              </a:ext>
            </a:extLst>
          </p:cNvPr>
          <p:cNvSpPr>
            <a:spLocks noGrp="1"/>
          </p:cNvSpPr>
          <p:nvPr>
            <p:ph type="body" sz="quarter" idx="16" hasCustomPrompt="1"/>
          </p:nvPr>
        </p:nvSpPr>
        <p:spPr>
          <a:xfrm>
            <a:off x="834036" y="6108942"/>
            <a:ext cx="3029914" cy="1783557"/>
          </a:xfrm>
          <a:prstGeom prst="rect">
            <a:avLst/>
          </a:prstGeom>
        </p:spPr>
        <p:txBody>
          <a:bodyPr anchor="t">
            <a:noAutofit/>
          </a:bodyPr>
          <a:lstStyle>
            <a:lvl1pPr marL="0" indent="0" algn="l">
              <a:lnSpc>
                <a:spcPts val="3940"/>
              </a:lnSpc>
              <a:spcBef>
                <a:spcPts val="0"/>
              </a:spcBef>
              <a:buNone/>
              <a:defRPr sz="3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We Lead</a:t>
            </a:r>
            <a:endParaRPr lang="en-US"/>
          </a:p>
        </p:txBody>
      </p:sp>
      <p:sp>
        <p:nvSpPr>
          <p:cNvPr id="21" name="Text Placeholder 32">
            <a:extLst>
              <a:ext uri="{FF2B5EF4-FFF2-40B4-BE49-F238E27FC236}">
                <a16:creationId xmlns:a16="http://schemas.microsoft.com/office/drawing/2014/main" id="{3CA7CFB6-DD96-E41E-180B-C3CFEDF45534}"/>
              </a:ext>
            </a:extLst>
          </p:cNvPr>
          <p:cNvSpPr>
            <a:spLocks noGrp="1"/>
          </p:cNvSpPr>
          <p:nvPr>
            <p:ph type="body" sz="quarter" idx="19" hasCustomPrompt="1"/>
          </p:nvPr>
        </p:nvSpPr>
        <p:spPr>
          <a:xfrm>
            <a:off x="823894" y="5399750"/>
            <a:ext cx="3029914" cy="841604"/>
          </a:xfrm>
          <a:prstGeom prst="rect">
            <a:avLst/>
          </a:prstGeom>
        </p:spPr>
        <p:txBody>
          <a:bodyPr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Your guide to </a:t>
            </a:r>
          </a:p>
        </p:txBody>
      </p:sp>
      <p:sp>
        <p:nvSpPr>
          <p:cNvPr id="23" name="Rectangle 22">
            <a:extLst>
              <a:ext uri="{FF2B5EF4-FFF2-40B4-BE49-F238E27FC236}">
                <a16:creationId xmlns:a16="http://schemas.microsoft.com/office/drawing/2014/main" id="{5E8F74D4-49C6-3CD3-E4B7-07B8C829BF97}"/>
              </a:ext>
            </a:extLst>
          </p:cNvPr>
          <p:cNvSpPr/>
          <p:nvPr userDrawn="1"/>
        </p:nvSpPr>
        <p:spPr>
          <a:xfrm>
            <a:off x="-49530" y="9840686"/>
            <a:ext cx="1943644" cy="502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B5EFFF4F-C41A-5C91-69DE-4DAAB5E91A4E}"/>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282261" y="9956817"/>
            <a:ext cx="1280061" cy="2939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4796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Slide 06">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D2AACA0A-88E2-A7C5-52E8-A8586E14828D}"/>
              </a:ext>
            </a:extLst>
          </p:cNvPr>
          <p:cNvSpPr>
            <a:spLocks noGrp="1"/>
          </p:cNvSpPr>
          <p:nvPr>
            <p:ph type="body" sz="quarter" idx="32" hasCustomPrompt="1"/>
          </p:nvPr>
        </p:nvSpPr>
        <p:spPr>
          <a:xfrm>
            <a:off x="532400" y="8112154"/>
            <a:ext cx="6526988" cy="168308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2" name="Text Placeholder 32">
            <a:extLst>
              <a:ext uri="{FF2B5EF4-FFF2-40B4-BE49-F238E27FC236}">
                <a16:creationId xmlns:a16="http://schemas.microsoft.com/office/drawing/2014/main" id="{B7F78DC0-C19A-13A8-A0EB-3205FDF8DADC}"/>
              </a:ext>
            </a:extLst>
          </p:cNvPr>
          <p:cNvSpPr>
            <a:spLocks noGrp="1"/>
          </p:cNvSpPr>
          <p:nvPr>
            <p:ph type="body" sz="quarter" idx="33" hasCustomPrompt="1"/>
          </p:nvPr>
        </p:nvSpPr>
        <p:spPr>
          <a:xfrm>
            <a:off x="488499" y="5798078"/>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3" name="Text Placeholder 32">
            <a:extLst>
              <a:ext uri="{FF2B5EF4-FFF2-40B4-BE49-F238E27FC236}">
                <a16:creationId xmlns:a16="http://schemas.microsoft.com/office/drawing/2014/main" id="{2D0F04E5-8DD5-C69B-7087-B233275F17C0}"/>
              </a:ext>
            </a:extLst>
          </p:cNvPr>
          <p:cNvSpPr>
            <a:spLocks noGrp="1"/>
          </p:cNvSpPr>
          <p:nvPr>
            <p:ph type="body" sz="quarter" idx="34" hasCustomPrompt="1"/>
          </p:nvPr>
        </p:nvSpPr>
        <p:spPr>
          <a:xfrm>
            <a:off x="532400" y="7002935"/>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25" name="Freeform 24">
            <a:extLst>
              <a:ext uri="{FF2B5EF4-FFF2-40B4-BE49-F238E27FC236}">
                <a16:creationId xmlns:a16="http://schemas.microsoft.com/office/drawing/2014/main" id="{D1F6332F-7045-02EF-DCD1-985F468756C6}"/>
              </a:ext>
            </a:extLst>
          </p:cNvPr>
          <p:cNvSpPr/>
          <p:nvPr userDrawn="1"/>
        </p:nvSpPr>
        <p:spPr>
          <a:xfrm rot="10800000">
            <a:off x="-23928" y="-16042"/>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7" name="Text Placeholder 32">
            <a:extLst>
              <a:ext uri="{FF2B5EF4-FFF2-40B4-BE49-F238E27FC236}">
                <a16:creationId xmlns:a16="http://schemas.microsoft.com/office/drawing/2014/main" id="{854A93E8-CEBC-08EC-CF8B-1E09365359A1}"/>
              </a:ext>
            </a:extLst>
          </p:cNvPr>
          <p:cNvSpPr>
            <a:spLocks noGrp="1"/>
          </p:cNvSpPr>
          <p:nvPr userDrawn="1">
            <p:ph type="body" sz="quarter" idx="17" hasCustomPrompt="1"/>
          </p:nvPr>
        </p:nvSpPr>
        <p:spPr>
          <a:xfrm>
            <a:off x="488499" y="601947"/>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 HERE</a:t>
            </a:r>
          </a:p>
          <a:p>
            <a:pPr lvl="0"/>
            <a:endParaRPr lang="en-US"/>
          </a:p>
        </p:txBody>
      </p:sp>
      <p:sp>
        <p:nvSpPr>
          <p:cNvPr id="8" name="Text Placeholder 32">
            <a:extLst>
              <a:ext uri="{FF2B5EF4-FFF2-40B4-BE49-F238E27FC236}">
                <a16:creationId xmlns:a16="http://schemas.microsoft.com/office/drawing/2014/main" id="{E96D8170-C11D-7786-3B94-3DB20287FEEE}"/>
              </a:ext>
            </a:extLst>
          </p:cNvPr>
          <p:cNvSpPr>
            <a:spLocks noGrp="1"/>
          </p:cNvSpPr>
          <p:nvPr userDrawn="1">
            <p:ph type="body" sz="quarter" idx="14" hasCustomPrompt="1"/>
          </p:nvPr>
        </p:nvSpPr>
        <p:spPr>
          <a:xfrm>
            <a:off x="488499" y="2891686"/>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a:t>
            </a:r>
          </a:p>
          <a:p>
            <a:pPr lvl="0"/>
            <a:endParaRPr lang="en-US"/>
          </a:p>
        </p:txBody>
      </p:sp>
      <p:sp>
        <p:nvSpPr>
          <p:cNvPr id="27" name="Picture Placeholder 26">
            <a:extLst>
              <a:ext uri="{FF2B5EF4-FFF2-40B4-BE49-F238E27FC236}">
                <a16:creationId xmlns:a16="http://schemas.microsoft.com/office/drawing/2014/main" id="{F9B8D4BC-4AA4-F2E3-04A8-4280F0B01634}"/>
              </a:ext>
            </a:extLst>
          </p:cNvPr>
          <p:cNvSpPr>
            <a:spLocks noGrp="1"/>
          </p:cNvSpPr>
          <p:nvPr>
            <p:ph type="pic" sz="quarter" idx="35" hasCustomPrompt="1"/>
          </p:nvPr>
        </p:nvSpPr>
        <p:spPr>
          <a:xfrm>
            <a:off x="4258320" y="-1"/>
            <a:ext cx="3541182" cy="6432523"/>
          </a:xfrm>
          <a:custGeom>
            <a:avLst/>
            <a:gdLst>
              <a:gd name="connsiteX0" fmla="*/ 2888442 w 3541182"/>
              <a:gd name="connsiteY0" fmla="*/ 0 h 6432523"/>
              <a:gd name="connsiteX1" fmla="*/ 3541182 w 3541182"/>
              <a:gd name="connsiteY1" fmla="*/ 0 h 6432523"/>
              <a:gd name="connsiteX2" fmla="*/ 3541182 w 3541182"/>
              <a:gd name="connsiteY2" fmla="*/ 6432523 h 6432523"/>
              <a:gd name="connsiteX3" fmla="*/ 2392564 w 3541182"/>
              <a:gd name="connsiteY3" fmla="*/ 5283056 h 6432523"/>
              <a:gd name="connsiteX4" fmla="*/ 2484683 w 3541182"/>
              <a:gd name="connsiteY4" fmla="*/ 5188092 h 6432523"/>
              <a:gd name="connsiteX5" fmla="*/ 612992 w 3541182"/>
              <a:gd name="connsiteY5" fmla="*/ 3372464 h 6432523"/>
              <a:gd name="connsiteX6" fmla="*/ 549149 w 3541182"/>
              <a:gd name="connsiteY6" fmla="*/ 3438278 h 6432523"/>
              <a:gd name="connsiteX7" fmla="*/ 0 w 3541182"/>
              <a:gd name="connsiteY7" fmla="*/ 2888723 h 643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1182" h="6432523">
                <a:moveTo>
                  <a:pt x="2888442" y="0"/>
                </a:moveTo>
                <a:lnTo>
                  <a:pt x="3541182" y="0"/>
                </a:lnTo>
                <a:lnTo>
                  <a:pt x="3541182" y="6432523"/>
                </a:lnTo>
                <a:lnTo>
                  <a:pt x="2392564" y="5283056"/>
                </a:lnTo>
                <a:lnTo>
                  <a:pt x="2484683" y="5188092"/>
                </a:lnTo>
                <a:lnTo>
                  <a:pt x="612992" y="3372464"/>
                </a:lnTo>
                <a:lnTo>
                  <a:pt x="549149" y="3438278"/>
                </a:lnTo>
                <a:lnTo>
                  <a:pt x="0" y="2888723"/>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r>
              <a:rPr lang="en-US"/>
              <a:t>    </a:t>
            </a:r>
          </a:p>
        </p:txBody>
      </p:sp>
      <p:sp>
        <p:nvSpPr>
          <p:cNvPr id="28" name="Freeform 27">
            <a:extLst>
              <a:ext uri="{FF2B5EF4-FFF2-40B4-BE49-F238E27FC236}">
                <a16:creationId xmlns:a16="http://schemas.microsoft.com/office/drawing/2014/main" id="{417D2418-2D88-9DE8-6F88-CB319D4F6B5B}"/>
              </a:ext>
            </a:extLst>
          </p:cNvPr>
          <p:cNvSpPr/>
          <p:nvPr userDrawn="1"/>
        </p:nvSpPr>
        <p:spPr>
          <a:xfrm rot="8047736">
            <a:off x="5594851" y="306629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0" name="Slide Number Placeholder 5">
            <a:extLst>
              <a:ext uri="{FF2B5EF4-FFF2-40B4-BE49-F238E27FC236}">
                <a16:creationId xmlns:a16="http://schemas.microsoft.com/office/drawing/2014/main" id="{275A4ACB-330E-B76A-E7B3-DF818AD4627E}"/>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98307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7">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E4E111B6-630D-5679-C49D-CE460E231153}"/>
              </a:ext>
            </a:extLst>
          </p:cNvPr>
          <p:cNvSpPr>
            <a:spLocks noGrp="1"/>
          </p:cNvSpPr>
          <p:nvPr>
            <p:ph type="body" sz="quarter" idx="32" hasCustomPrompt="1"/>
          </p:nvPr>
        </p:nvSpPr>
        <p:spPr>
          <a:xfrm>
            <a:off x="578472" y="7667987"/>
            <a:ext cx="6526988" cy="2383519"/>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2" name="Text Placeholder 32">
            <a:extLst>
              <a:ext uri="{FF2B5EF4-FFF2-40B4-BE49-F238E27FC236}">
                <a16:creationId xmlns:a16="http://schemas.microsoft.com/office/drawing/2014/main" id="{2783B9E0-BFB6-9A0A-C75A-B7987A01B219}"/>
              </a:ext>
            </a:extLst>
          </p:cNvPr>
          <p:cNvSpPr>
            <a:spLocks noGrp="1"/>
          </p:cNvSpPr>
          <p:nvPr>
            <p:ph type="body" sz="quarter" idx="33" hasCustomPrompt="1"/>
          </p:nvPr>
        </p:nvSpPr>
        <p:spPr>
          <a:xfrm>
            <a:off x="534571" y="5353911"/>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3" name="Text Placeholder 32">
            <a:extLst>
              <a:ext uri="{FF2B5EF4-FFF2-40B4-BE49-F238E27FC236}">
                <a16:creationId xmlns:a16="http://schemas.microsoft.com/office/drawing/2014/main" id="{B6A90F7F-7E1A-1396-23A2-7F6D1BC41871}"/>
              </a:ext>
            </a:extLst>
          </p:cNvPr>
          <p:cNvSpPr>
            <a:spLocks noGrp="1"/>
          </p:cNvSpPr>
          <p:nvPr>
            <p:ph type="body" sz="quarter" idx="34" hasCustomPrompt="1"/>
          </p:nvPr>
        </p:nvSpPr>
        <p:spPr>
          <a:xfrm>
            <a:off x="578472" y="6558768"/>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2" name="Freeform 1">
            <a:extLst>
              <a:ext uri="{FF2B5EF4-FFF2-40B4-BE49-F238E27FC236}">
                <a16:creationId xmlns:a16="http://schemas.microsoft.com/office/drawing/2014/main" id="{389F0D36-71E0-B2DE-2052-EECAC4CC86D2}"/>
              </a:ext>
            </a:extLst>
          </p:cNvPr>
          <p:cNvSpPr/>
          <p:nvPr userDrawn="1"/>
        </p:nvSpPr>
        <p:spPr>
          <a:xfrm>
            <a:off x="3163770" y="1582226"/>
            <a:ext cx="4611798" cy="3335455"/>
          </a:xfrm>
          <a:custGeom>
            <a:avLst/>
            <a:gdLst>
              <a:gd name="connsiteX0" fmla="*/ 692006 w 692005"/>
              <a:gd name="connsiteY0" fmla="*/ 0 h 701855"/>
              <a:gd name="connsiteX1" fmla="*/ 0 w 692005"/>
              <a:gd name="connsiteY1" fmla="*/ 350404 h 701855"/>
              <a:gd name="connsiteX2" fmla="*/ 61481 w 692005"/>
              <a:gd name="connsiteY2" fmla="*/ 381497 h 701855"/>
              <a:gd name="connsiteX3" fmla="*/ 692006 w 692005"/>
              <a:gd name="connsiteY3" fmla="*/ 701856 h 701855"/>
            </a:gdLst>
            <a:ahLst/>
            <a:cxnLst>
              <a:cxn ang="0">
                <a:pos x="connsiteX0" y="connsiteY0"/>
              </a:cxn>
              <a:cxn ang="0">
                <a:pos x="connsiteX1" y="connsiteY1"/>
              </a:cxn>
              <a:cxn ang="0">
                <a:pos x="connsiteX2" y="connsiteY2"/>
              </a:cxn>
              <a:cxn ang="0">
                <a:pos x="connsiteX3" y="connsiteY3"/>
              </a:cxn>
            </a:cxnLst>
            <a:rect l="l" t="t" r="r" b="b"/>
            <a:pathLst>
              <a:path w="692005" h="701855">
                <a:moveTo>
                  <a:pt x="692006" y="0"/>
                </a:moveTo>
                <a:lnTo>
                  <a:pt x="0" y="350404"/>
                </a:lnTo>
                <a:lnTo>
                  <a:pt x="61481" y="381497"/>
                </a:lnTo>
                <a:lnTo>
                  <a:pt x="692006" y="701856"/>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4" name="Picture Placeholder 13">
            <a:extLst>
              <a:ext uri="{FF2B5EF4-FFF2-40B4-BE49-F238E27FC236}">
                <a16:creationId xmlns:a16="http://schemas.microsoft.com/office/drawing/2014/main" id="{9F11FBE8-E629-27EC-C89A-0F00F8A583D5}"/>
              </a:ext>
            </a:extLst>
          </p:cNvPr>
          <p:cNvSpPr>
            <a:spLocks noGrp="1"/>
          </p:cNvSpPr>
          <p:nvPr>
            <p:ph type="pic" sz="quarter" idx="35"/>
          </p:nvPr>
        </p:nvSpPr>
        <p:spPr>
          <a:xfrm>
            <a:off x="0" y="0"/>
            <a:ext cx="7775575" cy="5037221"/>
          </a:xfrm>
          <a:custGeom>
            <a:avLst/>
            <a:gdLst>
              <a:gd name="connsiteX0" fmla="*/ 0 w 7775575"/>
              <a:gd name="connsiteY0" fmla="*/ 0 h 5037221"/>
              <a:gd name="connsiteX1" fmla="*/ 5771157 w 7775575"/>
              <a:gd name="connsiteY1" fmla="*/ 0 h 5037221"/>
              <a:gd name="connsiteX2" fmla="*/ 7775575 w 7775575"/>
              <a:gd name="connsiteY2" fmla="*/ 959626 h 5037221"/>
              <a:gd name="connsiteX3" fmla="*/ 7775575 w 7775575"/>
              <a:gd name="connsiteY3" fmla="*/ 2204821 h 5037221"/>
              <a:gd name="connsiteX4" fmla="*/ 3577784 w 7775575"/>
              <a:gd name="connsiteY4" fmla="*/ 3733946 h 5037221"/>
              <a:gd name="connsiteX5" fmla="*/ 3526713 w 7775575"/>
              <a:gd name="connsiteY5" fmla="*/ 3598691 h 5037221"/>
              <a:gd name="connsiteX6" fmla="*/ 1087199 w 7775575"/>
              <a:gd name="connsiteY6" fmla="*/ 4519835 h 5037221"/>
              <a:gd name="connsiteX7" fmla="*/ 1127481 w 7775575"/>
              <a:gd name="connsiteY7" fmla="*/ 4626515 h 5037221"/>
              <a:gd name="connsiteX8" fmla="*/ 0 w 7775575"/>
              <a:gd name="connsiteY8" fmla="*/ 5037221 h 503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5575" h="5037221">
                <a:moveTo>
                  <a:pt x="0" y="0"/>
                </a:moveTo>
                <a:lnTo>
                  <a:pt x="5771157" y="0"/>
                </a:lnTo>
                <a:lnTo>
                  <a:pt x="7775575" y="959626"/>
                </a:lnTo>
                <a:lnTo>
                  <a:pt x="7775575" y="2204821"/>
                </a:lnTo>
                <a:lnTo>
                  <a:pt x="3577784" y="3733946"/>
                </a:lnTo>
                <a:lnTo>
                  <a:pt x="3526713" y="3598691"/>
                </a:lnTo>
                <a:lnTo>
                  <a:pt x="1087199" y="4519835"/>
                </a:lnTo>
                <a:lnTo>
                  <a:pt x="1127481" y="4626515"/>
                </a:lnTo>
                <a:lnTo>
                  <a:pt x="0" y="5037221"/>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15" name="Freeform 14">
            <a:extLst>
              <a:ext uri="{FF2B5EF4-FFF2-40B4-BE49-F238E27FC236}">
                <a16:creationId xmlns:a16="http://schemas.microsoft.com/office/drawing/2014/main" id="{078DA7A1-BF83-F7D8-9D29-FA8D6AC5357C}"/>
              </a:ext>
            </a:extLst>
          </p:cNvPr>
          <p:cNvSpPr/>
          <p:nvPr userDrawn="1"/>
        </p:nvSpPr>
        <p:spPr>
          <a:xfrm rot="4158829">
            <a:off x="2226008" y="287253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18C77304-8280-773C-7FB8-3CF76A872109}"/>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4157789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63" name="Freeform 62">
            <a:extLst>
              <a:ext uri="{FF2B5EF4-FFF2-40B4-BE49-F238E27FC236}">
                <a16:creationId xmlns:a16="http://schemas.microsoft.com/office/drawing/2014/main" id="{49D3E854-CA26-1FB8-D196-10CDC7E1F38C}"/>
              </a:ext>
            </a:extLst>
          </p:cNvPr>
          <p:cNvSpPr/>
          <p:nvPr userDrawn="1"/>
        </p:nvSpPr>
        <p:spPr>
          <a:xfrm flipV="1">
            <a:off x="0" y="4742120"/>
            <a:ext cx="7808222" cy="6178767"/>
          </a:xfrm>
          <a:custGeom>
            <a:avLst/>
            <a:gdLst>
              <a:gd name="connsiteX0" fmla="*/ 0 w 7808222"/>
              <a:gd name="connsiteY0" fmla="*/ 6943594 h 6943594"/>
              <a:gd name="connsiteX1" fmla="*/ 7808222 w 7808222"/>
              <a:gd name="connsiteY1" fmla="*/ 4950317 h 6943594"/>
              <a:gd name="connsiteX2" fmla="*/ 7808222 w 7808222"/>
              <a:gd name="connsiteY2" fmla="*/ 0 h 6943594"/>
              <a:gd name="connsiteX3" fmla="*/ 0 w 7808222"/>
              <a:gd name="connsiteY3" fmla="*/ 0 h 6943594"/>
            </a:gdLst>
            <a:ahLst/>
            <a:cxnLst>
              <a:cxn ang="0">
                <a:pos x="connsiteX0" y="connsiteY0"/>
              </a:cxn>
              <a:cxn ang="0">
                <a:pos x="connsiteX1" y="connsiteY1"/>
              </a:cxn>
              <a:cxn ang="0">
                <a:pos x="connsiteX2" y="connsiteY2"/>
              </a:cxn>
              <a:cxn ang="0">
                <a:pos x="connsiteX3" y="connsiteY3"/>
              </a:cxn>
            </a:cxnLst>
            <a:rect l="l" t="t" r="r" b="b"/>
            <a:pathLst>
              <a:path w="7808222" h="6943594">
                <a:moveTo>
                  <a:pt x="0" y="6943594"/>
                </a:moveTo>
                <a:lnTo>
                  <a:pt x="7808222" y="4950317"/>
                </a:lnTo>
                <a:lnTo>
                  <a:pt x="7808222" y="0"/>
                </a:lnTo>
                <a:lnTo>
                  <a:pt x="0"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1014BA58-309E-3C3C-6389-760B2B56AA74}"/>
              </a:ext>
            </a:extLst>
          </p:cNvPr>
          <p:cNvSpPr/>
          <p:nvPr userDrawn="1"/>
        </p:nvSpPr>
        <p:spPr>
          <a:xfrm rot="6162575">
            <a:off x="1727435" y="3800296"/>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C214E504-2F29-64EC-7A29-54D1187C8DF2}"/>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29" name="Rectangle 28">
            <a:extLst>
              <a:ext uri="{FF2B5EF4-FFF2-40B4-BE49-F238E27FC236}">
                <a16:creationId xmlns:a16="http://schemas.microsoft.com/office/drawing/2014/main" id="{49116AD4-9C12-E834-F647-F88387A08D34}"/>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a:solidFill>
                  <a:schemeClr val="bg1"/>
                </a:solidFill>
              </a:rPr>
              <a:t>WOMEN IN TOURISM, HOSPITALITY &amp; LEISURE</a:t>
            </a:r>
          </a:p>
        </p:txBody>
      </p:sp>
      <p:grpSp>
        <p:nvGrpSpPr>
          <p:cNvPr id="30" name="Group 29">
            <a:extLst>
              <a:ext uri="{FF2B5EF4-FFF2-40B4-BE49-F238E27FC236}">
                <a16:creationId xmlns:a16="http://schemas.microsoft.com/office/drawing/2014/main" id="{E247DF6F-427F-4B24-69DB-0BAD706ADAAF}"/>
              </a:ext>
            </a:extLst>
          </p:cNvPr>
          <p:cNvGrpSpPr/>
          <p:nvPr userDrawn="1"/>
        </p:nvGrpSpPr>
        <p:grpSpPr>
          <a:xfrm>
            <a:off x="7303586" y="10185877"/>
            <a:ext cx="303114" cy="288116"/>
            <a:chOff x="4330511" y="1663200"/>
            <a:chExt cx="1799066" cy="1710050"/>
          </a:xfrm>
        </p:grpSpPr>
        <p:sp>
          <p:nvSpPr>
            <p:cNvPr id="32" name="Freeform 31">
              <a:extLst>
                <a:ext uri="{FF2B5EF4-FFF2-40B4-BE49-F238E27FC236}">
                  <a16:creationId xmlns:a16="http://schemas.microsoft.com/office/drawing/2014/main" id="{BCB2E8E1-CF17-37DC-5BF5-81E4C49E793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EB7563E6-C403-EB53-0AC1-6AC369C7BA7D}"/>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34" name="Freeform 33">
              <a:extLst>
                <a:ext uri="{FF2B5EF4-FFF2-40B4-BE49-F238E27FC236}">
                  <a16:creationId xmlns:a16="http://schemas.microsoft.com/office/drawing/2014/main" id="{F8F33915-77E9-F406-293F-D0B478B90157}"/>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5" name="Freeform 34">
              <a:extLst>
                <a:ext uri="{FF2B5EF4-FFF2-40B4-BE49-F238E27FC236}">
                  <a16:creationId xmlns:a16="http://schemas.microsoft.com/office/drawing/2014/main" id="{41EB6DCA-5F52-CE78-B65E-5E6DD396A32A}"/>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6" name="Freeform 35">
              <a:extLst>
                <a:ext uri="{FF2B5EF4-FFF2-40B4-BE49-F238E27FC236}">
                  <a16:creationId xmlns:a16="http://schemas.microsoft.com/office/drawing/2014/main" id="{51564509-D6D7-2168-0F4C-0F0EDCD5B68C}"/>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37" name="Freeform 36">
              <a:extLst>
                <a:ext uri="{FF2B5EF4-FFF2-40B4-BE49-F238E27FC236}">
                  <a16:creationId xmlns:a16="http://schemas.microsoft.com/office/drawing/2014/main" id="{63E6060B-F7BB-4504-66B1-3B98969A81D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38" name="Freeform 37">
              <a:extLst>
                <a:ext uri="{FF2B5EF4-FFF2-40B4-BE49-F238E27FC236}">
                  <a16:creationId xmlns:a16="http://schemas.microsoft.com/office/drawing/2014/main" id="{A8B2176F-3F2C-5F4D-31C5-9A9AE54BAC01}"/>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39" name="Freeform 38">
              <a:extLst>
                <a:ext uri="{FF2B5EF4-FFF2-40B4-BE49-F238E27FC236}">
                  <a16:creationId xmlns:a16="http://schemas.microsoft.com/office/drawing/2014/main" id="{11DBBAE7-2054-4D22-4E37-8AEB4FED1DCB}"/>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0" name="Freeform 39">
              <a:extLst>
                <a:ext uri="{FF2B5EF4-FFF2-40B4-BE49-F238E27FC236}">
                  <a16:creationId xmlns:a16="http://schemas.microsoft.com/office/drawing/2014/main" id="{2B2AD0B2-63CF-969A-AB55-548D2068504E}"/>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1" name="Freeform 40">
              <a:extLst>
                <a:ext uri="{FF2B5EF4-FFF2-40B4-BE49-F238E27FC236}">
                  <a16:creationId xmlns:a16="http://schemas.microsoft.com/office/drawing/2014/main" id="{1A63438A-B645-10CD-BF98-44F31A4B1714}"/>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2" name="Freeform 41">
              <a:extLst>
                <a:ext uri="{FF2B5EF4-FFF2-40B4-BE49-F238E27FC236}">
                  <a16:creationId xmlns:a16="http://schemas.microsoft.com/office/drawing/2014/main" id="{2537ACB0-18D0-FF73-852F-50F06C186338}"/>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43" name="Freeform 42">
              <a:extLst>
                <a:ext uri="{FF2B5EF4-FFF2-40B4-BE49-F238E27FC236}">
                  <a16:creationId xmlns:a16="http://schemas.microsoft.com/office/drawing/2014/main" id="{35CCEF86-7344-55BD-D8F9-3772718CE560}"/>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4" name="Slide Number Placeholder 5">
            <a:extLst>
              <a:ext uri="{FF2B5EF4-FFF2-40B4-BE49-F238E27FC236}">
                <a16:creationId xmlns:a16="http://schemas.microsoft.com/office/drawing/2014/main" id="{9D01CD15-652C-5164-4117-E31F6058DF8F}"/>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6" name="Rectangle 45">
            <a:extLst>
              <a:ext uri="{FF2B5EF4-FFF2-40B4-BE49-F238E27FC236}">
                <a16:creationId xmlns:a16="http://schemas.microsoft.com/office/drawing/2014/main" id="{CCF508DE-50DF-7A48-729D-8889E84D91A3}"/>
              </a:ext>
            </a:extLst>
          </p:cNvPr>
          <p:cNvSpPr/>
          <p:nvPr userDrawn="1"/>
        </p:nvSpPr>
        <p:spPr>
          <a:xfrm>
            <a:off x="406327"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32">
            <a:extLst>
              <a:ext uri="{FF2B5EF4-FFF2-40B4-BE49-F238E27FC236}">
                <a16:creationId xmlns:a16="http://schemas.microsoft.com/office/drawing/2014/main" id="{7DE54FC1-6FF8-A8C4-717D-A84FD2935ABF}"/>
              </a:ext>
            </a:extLst>
          </p:cNvPr>
          <p:cNvSpPr>
            <a:spLocks noGrp="1"/>
          </p:cNvSpPr>
          <p:nvPr>
            <p:ph type="body" sz="quarter" idx="43" hasCustomPrompt="1"/>
          </p:nvPr>
        </p:nvSpPr>
        <p:spPr>
          <a:xfrm>
            <a:off x="413635"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Partner Name</a:t>
            </a:r>
            <a:endParaRPr lang="en-US"/>
          </a:p>
        </p:txBody>
      </p:sp>
      <p:sp>
        <p:nvSpPr>
          <p:cNvPr id="50" name="Rectangle 49">
            <a:extLst>
              <a:ext uri="{FF2B5EF4-FFF2-40B4-BE49-F238E27FC236}">
                <a16:creationId xmlns:a16="http://schemas.microsoft.com/office/drawing/2014/main" id="{35B80ECD-2D16-4785-84CB-D00C84EC0161}"/>
              </a:ext>
            </a:extLst>
          </p:cNvPr>
          <p:cNvSpPr/>
          <p:nvPr userDrawn="1"/>
        </p:nvSpPr>
        <p:spPr>
          <a:xfrm>
            <a:off x="2734011" y="6718707"/>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 Placeholder 32">
            <a:extLst>
              <a:ext uri="{FF2B5EF4-FFF2-40B4-BE49-F238E27FC236}">
                <a16:creationId xmlns:a16="http://schemas.microsoft.com/office/drawing/2014/main" id="{EC6A650F-CE77-0C25-968E-CF3AF9328FD8}"/>
              </a:ext>
            </a:extLst>
          </p:cNvPr>
          <p:cNvSpPr>
            <a:spLocks noGrp="1"/>
          </p:cNvSpPr>
          <p:nvPr>
            <p:ph type="body" sz="quarter" idx="50" hasCustomPrompt="1"/>
          </p:nvPr>
        </p:nvSpPr>
        <p:spPr>
          <a:xfrm>
            <a:off x="2741319" y="7881254"/>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Partner Name</a:t>
            </a:r>
            <a:endParaRPr lang="en-US"/>
          </a:p>
        </p:txBody>
      </p:sp>
      <p:sp>
        <p:nvSpPr>
          <p:cNvPr id="52" name="Rectangle 51">
            <a:extLst>
              <a:ext uri="{FF2B5EF4-FFF2-40B4-BE49-F238E27FC236}">
                <a16:creationId xmlns:a16="http://schemas.microsoft.com/office/drawing/2014/main" id="{5574F724-9010-3342-2D98-D9C0732840E7}"/>
              </a:ext>
            </a:extLst>
          </p:cNvPr>
          <p:cNvSpPr/>
          <p:nvPr userDrawn="1"/>
        </p:nvSpPr>
        <p:spPr>
          <a:xfrm>
            <a:off x="406327"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32">
            <a:extLst>
              <a:ext uri="{FF2B5EF4-FFF2-40B4-BE49-F238E27FC236}">
                <a16:creationId xmlns:a16="http://schemas.microsoft.com/office/drawing/2014/main" id="{F48C7094-0069-A964-A904-2626619B0DD2}"/>
              </a:ext>
            </a:extLst>
          </p:cNvPr>
          <p:cNvSpPr>
            <a:spLocks noGrp="1"/>
          </p:cNvSpPr>
          <p:nvPr>
            <p:ph type="body" sz="quarter" idx="51" hasCustomPrompt="1"/>
          </p:nvPr>
        </p:nvSpPr>
        <p:spPr>
          <a:xfrm>
            <a:off x="413635"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Partner Name</a:t>
            </a:r>
            <a:endParaRPr lang="en-US"/>
          </a:p>
        </p:txBody>
      </p:sp>
      <p:sp>
        <p:nvSpPr>
          <p:cNvPr id="54" name="Rectangle 53">
            <a:extLst>
              <a:ext uri="{FF2B5EF4-FFF2-40B4-BE49-F238E27FC236}">
                <a16:creationId xmlns:a16="http://schemas.microsoft.com/office/drawing/2014/main" id="{05F08831-F704-0916-4A19-22FD5CDC2B77}"/>
              </a:ext>
            </a:extLst>
          </p:cNvPr>
          <p:cNvSpPr/>
          <p:nvPr userDrawn="1"/>
        </p:nvSpPr>
        <p:spPr>
          <a:xfrm>
            <a:off x="5101379"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 Placeholder 32">
            <a:extLst>
              <a:ext uri="{FF2B5EF4-FFF2-40B4-BE49-F238E27FC236}">
                <a16:creationId xmlns:a16="http://schemas.microsoft.com/office/drawing/2014/main" id="{9AC04027-A4FE-5D4A-3F3F-046E0440C484}"/>
              </a:ext>
            </a:extLst>
          </p:cNvPr>
          <p:cNvSpPr>
            <a:spLocks noGrp="1"/>
          </p:cNvSpPr>
          <p:nvPr>
            <p:ph type="body" sz="quarter" idx="52" hasCustomPrompt="1"/>
          </p:nvPr>
        </p:nvSpPr>
        <p:spPr>
          <a:xfrm>
            <a:off x="5108687"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Partner Name</a:t>
            </a:r>
            <a:endParaRPr lang="en-US"/>
          </a:p>
        </p:txBody>
      </p:sp>
      <p:sp>
        <p:nvSpPr>
          <p:cNvPr id="56" name="Rectangle 55">
            <a:extLst>
              <a:ext uri="{FF2B5EF4-FFF2-40B4-BE49-F238E27FC236}">
                <a16:creationId xmlns:a16="http://schemas.microsoft.com/office/drawing/2014/main" id="{79456B5A-622B-C0E0-A0F3-7EB0FBC3B564}"/>
              </a:ext>
            </a:extLst>
          </p:cNvPr>
          <p:cNvSpPr/>
          <p:nvPr userDrawn="1"/>
        </p:nvSpPr>
        <p:spPr>
          <a:xfrm>
            <a:off x="2734011" y="8421058"/>
            <a:ext cx="2133447" cy="1106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32">
            <a:extLst>
              <a:ext uri="{FF2B5EF4-FFF2-40B4-BE49-F238E27FC236}">
                <a16:creationId xmlns:a16="http://schemas.microsoft.com/office/drawing/2014/main" id="{8B3E6219-3549-3D27-DDC4-B01254370937}"/>
              </a:ext>
            </a:extLst>
          </p:cNvPr>
          <p:cNvSpPr>
            <a:spLocks noGrp="1"/>
          </p:cNvSpPr>
          <p:nvPr>
            <p:ph type="body" sz="quarter" idx="53" hasCustomPrompt="1"/>
          </p:nvPr>
        </p:nvSpPr>
        <p:spPr>
          <a:xfrm>
            <a:off x="2741319" y="9583605"/>
            <a:ext cx="2133447" cy="278871"/>
          </a:xfrm>
          <a:prstGeom prst="rect">
            <a:avLst/>
          </a:prstGeom>
        </p:spPr>
        <p:txBody>
          <a:bodyPr numCol="1" spcCol="288000" anchor="t">
            <a:noAutofit/>
          </a:bodyPr>
          <a:lstStyle>
            <a:lvl1pPr marL="0" indent="0" algn="ctr">
              <a:lnSpc>
                <a:spcPct val="100000"/>
              </a:lnSpc>
              <a:spcBef>
                <a:spcPts val="0"/>
              </a:spcBef>
              <a:buNone/>
              <a:defRPr sz="1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Partner Name</a:t>
            </a:r>
            <a:endParaRPr lang="en-US"/>
          </a:p>
        </p:txBody>
      </p:sp>
      <p:sp>
        <p:nvSpPr>
          <p:cNvPr id="59" name="Text Placeholder 32">
            <a:extLst>
              <a:ext uri="{FF2B5EF4-FFF2-40B4-BE49-F238E27FC236}">
                <a16:creationId xmlns:a16="http://schemas.microsoft.com/office/drawing/2014/main" id="{DB2DE240-FA26-8492-32D2-F47931DE02BF}"/>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Our Team</a:t>
            </a:r>
            <a:endParaRPr lang="en-US"/>
          </a:p>
        </p:txBody>
      </p:sp>
      <p:sp>
        <p:nvSpPr>
          <p:cNvPr id="60" name="Text Placeholder 32">
            <a:extLst>
              <a:ext uri="{FF2B5EF4-FFF2-40B4-BE49-F238E27FC236}">
                <a16:creationId xmlns:a16="http://schemas.microsoft.com/office/drawing/2014/main" id="{4D933365-509C-A410-1C02-E0B7CD3EEB95}"/>
              </a:ext>
            </a:extLst>
          </p:cNvPr>
          <p:cNvSpPr>
            <a:spLocks noGrp="1"/>
          </p:cNvSpPr>
          <p:nvPr>
            <p:ph type="body" sz="quarter" idx="34" hasCustomPrompt="1"/>
          </p:nvPr>
        </p:nvSpPr>
        <p:spPr>
          <a:xfrm>
            <a:off x="559613" y="1864993"/>
            <a:ext cx="6526988" cy="2015638"/>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Tree>
    <p:extLst>
      <p:ext uri="{BB962C8B-B14F-4D97-AF65-F5344CB8AC3E}">
        <p14:creationId xmlns:p14="http://schemas.microsoft.com/office/powerpoint/2010/main" val="92938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5" name="Date Placeholder 3">
            <a:extLst>
              <a:ext uri="{FF2B5EF4-FFF2-40B4-BE49-F238E27FC236}">
                <a16:creationId xmlns:a16="http://schemas.microsoft.com/office/drawing/2014/main" id="{F120D543-2EC5-4BC2-4FE3-E4BCD290A9E7}"/>
              </a:ext>
            </a:extLst>
          </p:cNvPr>
          <p:cNvSpPr>
            <a:spLocks noGrp="1"/>
          </p:cNvSpPr>
          <p:nvPr>
            <p:ph type="dt" sz="half" idx="27"/>
          </p:nvPr>
        </p:nvSpPr>
        <p:spPr>
          <a:xfrm>
            <a:off x="967708" y="10131264"/>
            <a:ext cx="1749505" cy="580735"/>
          </a:xfrm>
          <a:prstGeom prst="rect">
            <a:avLst/>
          </a:prstGeom>
        </p:spPr>
        <p:txBody>
          <a:bodyPr/>
          <a:lstStyle/>
          <a:p>
            <a:fld id="{C7F32F9C-241A-9D4A-9D77-DDB31C8B6155}" type="datetime1">
              <a:rPr lang="en-IE" smtClean="0"/>
              <a:t>16/10/2023</a:t>
            </a:fld>
            <a:endParaRPr lang="en-US"/>
          </a:p>
        </p:txBody>
      </p:sp>
      <p:pic>
        <p:nvPicPr>
          <p:cNvPr id="6" name="Picture 5">
            <a:extLst>
              <a:ext uri="{FF2B5EF4-FFF2-40B4-BE49-F238E27FC236}">
                <a16:creationId xmlns:a16="http://schemas.microsoft.com/office/drawing/2014/main" id="{8FA2F9E3-CAD2-9C87-8D95-DCB827377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b="8549"/>
          <a:stretch>
            <a:fillRect/>
          </a:stretch>
        </p:blipFill>
        <p:spPr>
          <a:xfrm>
            <a:off x="885458" y="6084375"/>
            <a:ext cx="3974820" cy="4844766"/>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7" name="Picture Placeholder 14">
            <a:extLst>
              <a:ext uri="{FF2B5EF4-FFF2-40B4-BE49-F238E27FC236}">
                <a16:creationId xmlns:a16="http://schemas.microsoft.com/office/drawing/2014/main" id="{CB4B5C91-A8FB-8110-92E5-B1442411E12C}"/>
              </a:ext>
            </a:extLst>
          </p:cNvPr>
          <p:cNvSpPr>
            <a:spLocks noGrp="1"/>
          </p:cNvSpPr>
          <p:nvPr>
            <p:ph type="pic" sz="quarter" idx="13"/>
          </p:nvPr>
        </p:nvSpPr>
        <p:spPr>
          <a:xfrm>
            <a:off x="1146589" y="6485465"/>
            <a:ext cx="3427866" cy="4422248"/>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75000"/>
            </a:schemeClr>
          </a:solidFill>
        </p:spPr>
        <p:txBody>
          <a:bodyPr wrap="square">
            <a:noAutofit/>
          </a:bodyPr>
          <a:lstStyle>
            <a:lvl1pPr>
              <a:defRPr lang="fr-CA"/>
            </a:lvl1pPr>
          </a:lstStyle>
          <a:p>
            <a:endParaRPr lang="fr-CA"/>
          </a:p>
        </p:txBody>
      </p:sp>
      <p:sp>
        <p:nvSpPr>
          <p:cNvPr id="8" name="Rectangle 7">
            <a:extLst>
              <a:ext uri="{FF2B5EF4-FFF2-40B4-BE49-F238E27FC236}">
                <a16:creationId xmlns:a16="http://schemas.microsoft.com/office/drawing/2014/main" id="{4597E726-70F5-BB95-4373-4341E605DBA9}"/>
              </a:ext>
            </a:extLst>
          </p:cNvPr>
          <p:cNvSpPr/>
          <p:nvPr userDrawn="1"/>
        </p:nvSpPr>
        <p:spPr bwMode="auto">
          <a:xfrm>
            <a:off x="1782601" y="9833480"/>
            <a:ext cx="2134254" cy="451749"/>
          </a:xfrm>
          <a:prstGeom prst="rect">
            <a:avLst/>
          </a:prstGeom>
          <a:solidFill>
            <a:srgbClr val="F15B2A"/>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a:p>
        </p:txBody>
      </p:sp>
      <p:sp>
        <p:nvSpPr>
          <p:cNvPr id="9" name="Text Placeholder 32">
            <a:extLst>
              <a:ext uri="{FF2B5EF4-FFF2-40B4-BE49-F238E27FC236}">
                <a16:creationId xmlns:a16="http://schemas.microsoft.com/office/drawing/2014/main" id="{F7763572-B1A3-0992-020C-C584678DCD38}"/>
              </a:ext>
            </a:extLst>
          </p:cNvPr>
          <p:cNvSpPr>
            <a:spLocks noGrp="1"/>
          </p:cNvSpPr>
          <p:nvPr>
            <p:ph type="body" sz="quarter" idx="19" hasCustomPrompt="1"/>
          </p:nvPr>
        </p:nvSpPr>
        <p:spPr>
          <a:xfrm>
            <a:off x="1146588" y="9909079"/>
            <a:ext cx="3427867" cy="371767"/>
          </a:xfrm>
          <a:prstGeom prst="rect">
            <a:avLst/>
          </a:prstGeom>
        </p:spPr>
        <p:txBody>
          <a:bodyPr anchor="t">
            <a:noAutofit/>
          </a:bodyPr>
          <a:lstStyle>
            <a:lvl1pPr marL="0" indent="0" algn="ctr">
              <a:lnSpc>
                <a:spcPct val="10000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LEARN MORE</a:t>
            </a:r>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34796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uter Screen">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B4251E-78C1-BC12-430B-A83D297F4959}"/>
              </a:ext>
            </a:extLst>
          </p:cNvPr>
          <p:cNvSpPr/>
          <p:nvPr userDrawn="1"/>
        </p:nvSpPr>
        <p:spPr>
          <a:xfrm flipH="1">
            <a:off x="-1" y="4940968"/>
            <a:ext cx="6890117" cy="5988173"/>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1" name="Text Placeholder 32">
            <a:extLst>
              <a:ext uri="{FF2B5EF4-FFF2-40B4-BE49-F238E27FC236}">
                <a16:creationId xmlns:a16="http://schemas.microsoft.com/office/drawing/2014/main" id="{4F876BD1-6AB4-0864-7B1A-EF38D87829ED}"/>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2" name="Text Placeholder 32">
            <a:extLst>
              <a:ext uri="{FF2B5EF4-FFF2-40B4-BE49-F238E27FC236}">
                <a16:creationId xmlns:a16="http://schemas.microsoft.com/office/drawing/2014/main" id="{48E6D48E-7814-7291-C20B-80E54AF0687B}"/>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3" name="Text Placeholder 32">
            <a:extLst>
              <a:ext uri="{FF2B5EF4-FFF2-40B4-BE49-F238E27FC236}">
                <a16:creationId xmlns:a16="http://schemas.microsoft.com/office/drawing/2014/main" id="{E93C42D7-52AB-CCF3-ED86-9D9A838F559A}"/>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14" name="Slide Number Placeholder 5">
            <a:extLst>
              <a:ext uri="{FF2B5EF4-FFF2-40B4-BE49-F238E27FC236}">
                <a16:creationId xmlns:a16="http://schemas.microsoft.com/office/drawing/2014/main" id="{11D03F1C-7884-9935-9E03-B5ACEEE53BCC}"/>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pic>
        <p:nvPicPr>
          <p:cNvPr id="2" name="Picture 1">
            <a:extLst>
              <a:ext uri="{FF2B5EF4-FFF2-40B4-BE49-F238E27FC236}">
                <a16:creationId xmlns:a16="http://schemas.microsoft.com/office/drawing/2014/main" id="{2F32E2DB-82C5-05B4-4914-D0F863F5942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09" y="5617558"/>
            <a:ext cx="6629107" cy="4819843"/>
          </a:xfrm>
          <a:prstGeom prst="rect">
            <a:avLst/>
          </a:prstGeom>
          <a:noFill/>
        </p:spPr>
      </p:pic>
      <p:sp>
        <p:nvSpPr>
          <p:cNvPr id="3" name="Picture Placeholder 9">
            <a:extLst>
              <a:ext uri="{FF2B5EF4-FFF2-40B4-BE49-F238E27FC236}">
                <a16:creationId xmlns:a16="http://schemas.microsoft.com/office/drawing/2014/main" id="{256635EE-CA1A-D1D0-FA99-F3DE1378B9AA}"/>
              </a:ext>
            </a:extLst>
          </p:cNvPr>
          <p:cNvSpPr>
            <a:spLocks noGrp="1"/>
          </p:cNvSpPr>
          <p:nvPr>
            <p:ph type="pic" sz="quarter" idx="13"/>
          </p:nvPr>
        </p:nvSpPr>
        <p:spPr>
          <a:xfrm>
            <a:off x="1237175" y="6145825"/>
            <a:ext cx="4690254" cy="2958870"/>
          </a:xfrm>
          <a:prstGeom prst="rect">
            <a:avLst/>
          </a:prstGeom>
          <a:solidFill>
            <a:schemeClr val="bg1">
              <a:lumMod val="75000"/>
            </a:schemeClr>
          </a:solidFill>
        </p:spPr>
        <p:txBody>
          <a:bodyPr>
            <a:normAutofit/>
          </a:bodyPr>
          <a:lstStyle>
            <a:lvl1pPr marL="0" indent="0" algn="ctr">
              <a:buNone/>
              <a:defRPr sz="1000"/>
            </a:lvl1pPr>
          </a:lstStyle>
          <a:p>
            <a:endParaRPr lang="fr-CA"/>
          </a:p>
        </p:txBody>
      </p:sp>
    </p:spTree>
    <p:extLst>
      <p:ext uri="{BB962C8B-B14F-4D97-AF65-F5344CB8AC3E}">
        <p14:creationId xmlns:p14="http://schemas.microsoft.com/office/powerpoint/2010/main" val="758105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2" name="Graphic 4">
            <a:extLst>
              <a:ext uri="{FF2B5EF4-FFF2-40B4-BE49-F238E27FC236}">
                <a16:creationId xmlns:a16="http://schemas.microsoft.com/office/drawing/2014/main" id="{CCF001FA-70C0-6752-397F-969214FE05EF}"/>
              </a:ext>
            </a:extLst>
          </p:cNvPr>
          <p:cNvSpPr/>
          <p:nvPr userDrawn="1"/>
        </p:nvSpPr>
        <p:spPr>
          <a:xfrm flipV="1">
            <a:off x="0" y="5113361"/>
            <a:ext cx="7775575" cy="4843456"/>
          </a:xfrm>
          <a:custGeom>
            <a:avLst/>
            <a:gdLst>
              <a:gd name="connsiteX0" fmla="*/ 0 w 1367928"/>
              <a:gd name="connsiteY0" fmla="*/ 0 h 515971"/>
              <a:gd name="connsiteX1" fmla="*/ 0 w 1367928"/>
              <a:gd name="connsiteY1" fmla="*/ 515971 h 515971"/>
              <a:gd name="connsiteX2" fmla="*/ 1367928 w 1367928"/>
              <a:gd name="connsiteY2" fmla="*/ 314781 h 515971"/>
              <a:gd name="connsiteX3" fmla="*/ 1367928 w 1367928"/>
              <a:gd name="connsiteY3" fmla="*/ 0 h 515971"/>
            </a:gdLst>
            <a:ahLst/>
            <a:cxnLst>
              <a:cxn ang="0">
                <a:pos x="connsiteX0" y="connsiteY0"/>
              </a:cxn>
              <a:cxn ang="0">
                <a:pos x="connsiteX1" y="connsiteY1"/>
              </a:cxn>
              <a:cxn ang="0">
                <a:pos x="connsiteX2" y="connsiteY2"/>
              </a:cxn>
              <a:cxn ang="0">
                <a:pos x="connsiteX3" y="connsiteY3"/>
              </a:cxn>
            </a:cxnLst>
            <a:rect l="l" t="t" r="r" b="b"/>
            <a:pathLst>
              <a:path w="1367928" h="515971">
                <a:moveTo>
                  <a:pt x="0" y="0"/>
                </a:moveTo>
                <a:lnTo>
                  <a:pt x="0" y="515971"/>
                </a:lnTo>
                <a:lnTo>
                  <a:pt x="1367928" y="314781"/>
                </a:lnTo>
                <a:lnTo>
                  <a:pt x="1367928" y="0"/>
                </a:lnTo>
                <a:close/>
              </a:path>
            </a:pathLst>
          </a:custGeom>
          <a:gradFill>
            <a:gsLst>
              <a:gs pos="0">
                <a:srgbClr val="42286C"/>
              </a:gs>
              <a:gs pos="27690">
                <a:srgbClr val="992584"/>
              </a:gs>
              <a:gs pos="51940">
                <a:srgbClr val="C61B8A"/>
              </a:gs>
              <a:gs pos="68050">
                <a:srgbClr val="E13759"/>
              </a:gs>
              <a:gs pos="99930">
                <a:srgbClr val="EF4137"/>
              </a:gs>
            </a:gsLst>
            <a:lin ang="2160000" scaled="0"/>
          </a:gradFill>
          <a:ln w="4838" cap="flat">
            <a:noFill/>
            <a:prstDash val="solid"/>
            <a:miter/>
          </a:ln>
        </p:spPr>
        <p:txBody>
          <a:bodyPr rtlCol="0" anchor="ctr"/>
          <a:lstStyle/>
          <a:p>
            <a:endParaRPr lang="en-US"/>
          </a:p>
        </p:txBody>
      </p:sp>
      <p:sp>
        <p:nvSpPr>
          <p:cNvPr id="3" name="Freeform 2">
            <a:extLst>
              <a:ext uri="{FF2B5EF4-FFF2-40B4-BE49-F238E27FC236}">
                <a16:creationId xmlns:a16="http://schemas.microsoft.com/office/drawing/2014/main" id="{1014BA58-309E-3C3C-6389-760B2B56AA74}"/>
              </a:ext>
            </a:extLst>
          </p:cNvPr>
          <p:cNvSpPr/>
          <p:nvPr userDrawn="1"/>
        </p:nvSpPr>
        <p:spPr>
          <a:xfrm rot="6219254">
            <a:off x="2092948" y="4326719"/>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pic>
        <p:nvPicPr>
          <p:cNvPr id="33" name="Picture 32">
            <a:extLst>
              <a:ext uri="{FF2B5EF4-FFF2-40B4-BE49-F238E27FC236}">
                <a16:creationId xmlns:a16="http://schemas.microsoft.com/office/drawing/2014/main" id="{EBABD406-0120-6FCB-0740-5B56D96A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3273" y="705970"/>
            <a:ext cx="3595265" cy="2831271"/>
          </a:xfrm>
          <a:prstGeom prst="rect">
            <a:avLst/>
          </a:prstGeom>
        </p:spPr>
      </p:pic>
      <p:pic>
        <p:nvPicPr>
          <p:cNvPr id="36" name="Picture 35">
            <a:extLst>
              <a:ext uri="{FF2B5EF4-FFF2-40B4-BE49-F238E27FC236}">
                <a16:creationId xmlns:a16="http://schemas.microsoft.com/office/drawing/2014/main" id="{7C470684-5A26-31E4-D22A-FC93359D5FB0}"/>
              </a:ext>
            </a:extLst>
          </p:cNvPr>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6101795" y="10277787"/>
            <a:ext cx="1280061" cy="293943"/>
          </a:xfrm>
          <a:prstGeom prst="rect">
            <a:avLst/>
          </a:prstGeom>
          <a:ln>
            <a:noFill/>
          </a:ln>
          <a:extLst>
            <a:ext uri="{53640926-AAD7-44D8-BBD7-CCE9431645EC}">
              <a14:shadowObscured xmlns:a14="http://schemas.microsoft.com/office/drawing/2010/main"/>
            </a:ext>
          </a:extLst>
        </p:spPr>
      </p:pic>
      <p:sp>
        <p:nvSpPr>
          <p:cNvPr id="37" name="Text Placeholder 32">
            <a:extLst>
              <a:ext uri="{FF2B5EF4-FFF2-40B4-BE49-F238E27FC236}">
                <a16:creationId xmlns:a16="http://schemas.microsoft.com/office/drawing/2014/main" id="{A3AE3F1A-5C0D-A13D-3F59-2073075AC239}"/>
              </a:ext>
            </a:extLst>
          </p:cNvPr>
          <p:cNvSpPr>
            <a:spLocks noGrp="1"/>
          </p:cNvSpPr>
          <p:nvPr>
            <p:ph type="body" sz="quarter" idx="20" hasCustomPrompt="1"/>
          </p:nvPr>
        </p:nvSpPr>
        <p:spPr>
          <a:xfrm>
            <a:off x="349082" y="10104950"/>
            <a:ext cx="3314191" cy="518298"/>
          </a:xfrm>
          <a:prstGeom prst="rect">
            <a:avLst/>
          </a:prstGeom>
        </p:spPr>
        <p:txBody>
          <a:bodyPr anchor="t">
            <a:noAutofit/>
          </a:bodyPr>
          <a:lstStyle>
            <a:lvl1pPr marL="0" indent="0" algn="l">
              <a:lnSpc>
                <a:spcPct val="100000"/>
              </a:lnSpc>
              <a:spcBef>
                <a:spcPts val="0"/>
              </a:spcBef>
              <a:buNone/>
              <a:defRPr sz="2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www.welead.eu</a:t>
            </a:r>
            <a:endParaRPr lang="en-GB"/>
          </a:p>
        </p:txBody>
      </p:sp>
      <p:sp>
        <p:nvSpPr>
          <p:cNvPr id="38" name="Text Placeholder 32">
            <a:extLst>
              <a:ext uri="{FF2B5EF4-FFF2-40B4-BE49-F238E27FC236}">
                <a16:creationId xmlns:a16="http://schemas.microsoft.com/office/drawing/2014/main" id="{1D894F8A-F6BE-66A4-6E18-E2F277501D20}"/>
              </a:ext>
            </a:extLst>
          </p:cNvPr>
          <p:cNvSpPr>
            <a:spLocks noGrp="1"/>
          </p:cNvSpPr>
          <p:nvPr>
            <p:ph type="body" sz="quarter" idx="30" hasCustomPrompt="1"/>
          </p:nvPr>
        </p:nvSpPr>
        <p:spPr>
          <a:xfrm>
            <a:off x="526494" y="6874504"/>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Follow our Journey</a:t>
            </a:r>
            <a:endParaRPr lang="en-US"/>
          </a:p>
        </p:txBody>
      </p:sp>
    </p:spTree>
    <p:extLst>
      <p:ext uri="{BB962C8B-B14F-4D97-AF65-F5344CB8AC3E}">
        <p14:creationId xmlns:p14="http://schemas.microsoft.com/office/powerpoint/2010/main" val="42211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grpSp>
        <p:nvGrpSpPr>
          <p:cNvPr id="36" name="Graphic 34">
            <a:extLst>
              <a:ext uri="{FF2B5EF4-FFF2-40B4-BE49-F238E27FC236}">
                <a16:creationId xmlns:a16="http://schemas.microsoft.com/office/drawing/2014/main" id="{1499B951-95DE-869E-0BD1-CB23A469A617}"/>
              </a:ext>
            </a:extLst>
          </p:cNvPr>
          <p:cNvGrpSpPr/>
          <p:nvPr/>
        </p:nvGrpSpPr>
        <p:grpSpPr>
          <a:xfrm>
            <a:off x="5353177" y="233619"/>
            <a:ext cx="859690" cy="421631"/>
            <a:chOff x="5748900" y="1964633"/>
            <a:chExt cx="859690" cy="421631"/>
          </a:xfrm>
          <a:solidFill>
            <a:srgbClr val="F8F8F8"/>
          </a:solidFill>
        </p:grpSpPr>
        <p:grpSp>
          <p:nvGrpSpPr>
            <p:cNvPr id="37" name="Graphic 34">
              <a:extLst>
                <a:ext uri="{FF2B5EF4-FFF2-40B4-BE49-F238E27FC236}">
                  <a16:creationId xmlns:a16="http://schemas.microsoft.com/office/drawing/2014/main" id="{4E82D6F9-A364-4461-CC9B-CD8FEF33E05F}"/>
                </a:ext>
              </a:extLst>
            </p:cNvPr>
            <p:cNvGrpSpPr/>
            <p:nvPr/>
          </p:nvGrpSpPr>
          <p:grpSpPr>
            <a:xfrm>
              <a:off x="6093538" y="1964633"/>
              <a:ext cx="513148" cy="34263"/>
              <a:chOff x="6093538" y="1964633"/>
              <a:chExt cx="513148" cy="34263"/>
            </a:xfrm>
            <a:solidFill>
              <a:srgbClr val="F8F8F8"/>
            </a:solidFill>
          </p:grpSpPr>
          <p:sp>
            <p:nvSpPr>
              <p:cNvPr id="38" name="Freeform 37">
                <a:extLst>
                  <a:ext uri="{FF2B5EF4-FFF2-40B4-BE49-F238E27FC236}">
                    <a16:creationId xmlns:a16="http://schemas.microsoft.com/office/drawing/2014/main" id="{2D34DDB6-4068-5EB1-BF81-137BB0718167}"/>
                  </a:ext>
                </a:extLst>
              </p:cNvPr>
              <p:cNvSpPr/>
              <p:nvPr/>
            </p:nvSpPr>
            <p:spPr>
              <a:xfrm>
                <a:off x="6093538"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9A0E2C39-981A-8AE2-9AA2-32738B020BDC}"/>
                  </a:ext>
                </a:extLst>
              </p:cNvPr>
              <p:cNvSpPr/>
              <p:nvPr/>
            </p:nvSpPr>
            <p:spPr>
              <a:xfrm>
                <a:off x="6213495"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BF4F968B-8D3A-F6B9-99B4-F25878F05D2B}"/>
                  </a:ext>
                </a:extLst>
              </p:cNvPr>
              <p:cNvSpPr/>
              <p:nvPr/>
            </p:nvSpPr>
            <p:spPr>
              <a:xfrm>
                <a:off x="6332500" y="1964633"/>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D944166D-8933-C1AD-B1A1-A2BB61C7E023}"/>
                  </a:ext>
                </a:extLst>
              </p:cNvPr>
              <p:cNvSpPr/>
              <p:nvPr/>
            </p:nvSpPr>
            <p:spPr>
              <a:xfrm>
                <a:off x="6452457"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9DFDBE8A-22D1-3E4E-4E54-4FF460D898BE}"/>
                  </a:ext>
                </a:extLst>
              </p:cNvPr>
              <p:cNvSpPr/>
              <p:nvPr/>
            </p:nvSpPr>
            <p:spPr>
              <a:xfrm>
                <a:off x="6572413" y="1964633"/>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3" name="Graphic 34">
              <a:extLst>
                <a:ext uri="{FF2B5EF4-FFF2-40B4-BE49-F238E27FC236}">
                  <a16:creationId xmlns:a16="http://schemas.microsoft.com/office/drawing/2014/main" id="{ACCE01FA-0FD6-044D-81F4-58975E48966E}"/>
                </a:ext>
              </a:extLst>
            </p:cNvPr>
            <p:cNvGrpSpPr/>
            <p:nvPr/>
          </p:nvGrpSpPr>
          <p:grpSpPr>
            <a:xfrm>
              <a:off x="5861241" y="2061640"/>
              <a:ext cx="627393" cy="34335"/>
              <a:chOff x="5861241" y="2061640"/>
              <a:chExt cx="627393" cy="34335"/>
            </a:xfrm>
            <a:solidFill>
              <a:srgbClr val="F8F8F8"/>
            </a:solidFill>
          </p:grpSpPr>
          <p:sp>
            <p:nvSpPr>
              <p:cNvPr id="44" name="Freeform 43">
                <a:extLst>
                  <a:ext uri="{FF2B5EF4-FFF2-40B4-BE49-F238E27FC236}">
                    <a16:creationId xmlns:a16="http://schemas.microsoft.com/office/drawing/2014/main" id="{AED42098-864B-1839-3E33-3AB333DB998A}"/>
                  </a:ext>
                </a:extLst>
              </p:cNvPr>
              <p:cNvSpPr/>
              <p:nvPr/>
            </p:nvSpPr>
            <p:spPr>
              <a:xfrm>
                <a:off x="586124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7" y="34336"/>
                      <a:pt x="17137" y="34336"/>
                    </a:cubicBezTo>
                    <a:cubicBezTo>
                      <a:pt x="7616" y="34336"/>
                      <a:pt x="0" y="26722"/>
                      <a:pt x="0" y="17204"/>
                    </a:cubicBezTo>
                    <a:cubicBezTo>
                      <a:pt x="0" y="7687"/>
                      <a:pt x="7616"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BE3D9E11-E0A4-B778-900E-75095E8F0CE1}"/>
                  </a:ext>
                </a:extLst>
              </p:cNvPr>
              <p:cNvSpPr/>
              <p:nvPr/>
            </p:nvSpPr>
            <p:spPr>
              <a:xfrm>
                <a:off x="5979294"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43921FE9-8386-B72C-6B77-4AC1459A6672}"/>
                  </a:ext>
                </a:extLst>
              </p:cNvPr>
              <p:cNvSpPr/>
              <p:nvPr/>
            </p:nvSpPr>
            <p:spPr>
              <a:xfrm>
                <a:off x="6098298" y="2061640"/>
                <a:ext cx="34273" cy="34335"/>
              </a:xfrm>
              <a:custGeom>
                <a:avLst/>
                <a:gdLst>
                  <a:gd name="connsiteX0" fmla="*/ 34273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3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3" y="17204"/>
                    </a:moveTo>
                    <a:cubicBezTo>
                      <a:pt x="34273" y="26722"/>
                      <a:pt x="26657" y="34336"/>
                      <a:pt x="17137" y="34336"/>
                    </a:cubicBezTo>
                    <a:cubicBezTo>
                      <a:pt x="7616" y="34336"/>
                      <a:pt x="0" y="26722"/>
                      <a:pt x="0" y="17204"/>
                    </a:cubicBezTo>
                    <a:cubicBezTo>
                      <a:pt x="0" y="7687"/>
                      <a:pt x="7616" y="72"/>
                      <a:pt x="17137" y="72"/>
                    </a:cubicBezTo>
                    <a:cubicBezTo>
                      <a:pt x="26657" y="-879"/>
                      <a:pt x="34273" y="7687"/>
                      <a:pt x="34273"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97C74D82-9A1C-97B4-2A69-B2F00E9CA7A4}"/>
                  </a:ext>
                </a:extLst>
              </p:cNvPr>
              <p:cNvSpPr/>
              <p:nvPr/>
            </p:nvSpPr>
            <p:spPr>
              <a:xfrm>
                <a:off x="6216351"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598BA398-A91F-32AA-B600-35550A4BADF4}"/>
                  </a:ext>
                </a:extLst>
              </p:cNvPr>
              <p:cNvSpPr/>
              <p:nvPr/>
            </p:nvSpPr>
            <p:spPr>
              <a:xfrm>
                <a:off x="6335356"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6658"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217BE1A6-699F-A446-AB38-E90CE00EAFA7}"/>
                  </a:ext>
                </a:extLst>
              </p:cNvPr>
              <p:cNvSpPr/>
              <p:nvPr/>
            </p:nvSpPr>
            <p:spPr>
              <a:xfrm>
                <a:off x="6454360" y="2061640"/>
                <a:ext cx="34273" cy="34335"/>
              </a:xfrm>
              <a:custGeom>
                <a:avLst/>
                <a:gdLst>
                  <a:gd name="connsiteX0" fmla="*/ 34274 w 34273"/>
                  <a:gd name="connsiteY0" fmla="*/ 17204 h 34335"/>
                  <a:gd name="connsiteX1" fmla="*/ 17137 w 34273"/>
                  <a:gd name="connsiteY1" fmla="*/ 34336 h 34335"/>
                  <a:gd name="connsiteX2" fmla="*/ 0 w 34273"/>
                  <a:gd name="connsiteY2" fmla="*/ 17204 h 34335"/>
                  <a:gd name="connsiteX3" fmla="*/ 17137 w 34273"/>
                  <a:gd name="connsiteY3" fmla="*/ 72 h 34335"/>
                  <a:gd name="connsiteX4" fmla="*/ 34274 w 34273"/>
                  <a:gd name="connsiteY4" fmla="*/ 17204 h 3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35">
                    <a:moveTo>
                      <a:pt x="34274" y="17204"/>
                    </a:moveTo>
                    <a:cubicBezTo>
                      <a:pt x="34274" y="26722"/>
                      <a:pt x="26658" y="34336"/>
                      <a:pt x="17137" y="34336"/>
                    </a:cubicBezTo>
                    <a:cubicBezTo>
                      <a:pt x="7617" y="34336"/>
                      <a:pt x="0" y="26722"/>
                      <a:pt x="0" y="17204"/>
                    </a:cubicBezTo>
                    <a:cubicBezTo>
                      <a:pt x="0" y="7687"/>
                      <a:pt x="7617" y="72"/>
                      <a:pt x="17137" y="72"/>
                    </a:cubicBezTo>
                    <a:cubicBezTo>
                      <a:pt x="25705" y="-879"/>
                      <a:pt x="34274" y="7687"/>
                      <a:pt x="34274" y="17204"/>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0" name="Graphic 34">
              <a:extLst>
                <a:ext uri="{FF2B5EF4-FFF2-40B4-BE49-F238E27FC236}">
                  <a16:creationId xmlns:a16="http://schemas.microsoft.com/office/drawing/2014/main" id="{AF53F065-F8B6-843A-7BB5-3C12C59970B9}"/>
                </a:ext>
              </a:extLst>
            </p:cNvPr>
            <p:cNvGrpSpPr/>
            <p:nvPr/>
          </p:nvGrpSpPr>
          <p:grpSpPr>
            <a:xfrm>
              <a:off x="6217303" y="2158712"/>
              <a:ext cx="389383" cy="34343"/>
              <a:chOff x="6217303" y="2158712"/>
              <a:chExt cx="389383" cy="34343"/>
            </a:xfrm>
            <a:solidFill>
              <a:srgbClr val="F8F8F8"/>
            </a:solidFill>
          </p:grpSpPr>
          <p:sp>
            <p:nvSpPr>
              <p:cNvPr id="51" name="Freeform 50">
                <a:extLst>
                  <a:ext uri="{FF2B5EF4-FFF2-40B4-BE49-F238E27FC236}">
                    <a16:creationId xmlns:a16="http://schemas.microsoft.com/office/drawing/2014/main" id="{B67281D5-A599-4A23-0846-0D0A4E65148D}"/>
                  </a:ext>
                </a:extLst>
              </p:cNvPr>
              <p:cNvSpPr/>
              <p:nvPr/>
            </p:nvSpPr>
            <p:spPr>
              <a:xfrm>
                <a:off x="621730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236982B1-E199-F2B2-01F2-A11750259F14}"/>
                  </a:ext>
                </a:extLst>
              </p:cNvPr>
              <p:cNvSpPr/>
              <p:nvPr/>
            </p:nvSpPr>
            <p:spPr>
              <a:xfrm>
                <a:off x="6335356"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6658"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C79460D2-D13E-EA5F-4F20-E85F5241D339}"/>
                  </a:ext>
                </a:extLst>
              </p:cNvPr>
              <p:cNvSpPr/>
              <p:nvPr/>
            </p:nvSpPr>
            <p:spPr>
              <a:xfrm>
                <a:off x="6454360" y="2158712"/>
                <a:ext cx="34273" cy="34343"/>
              </a:xfrm>
              <a:custGeom>
                <a:avLst/>
                <a:gdLst>
                  <a:gd name="connsiteX0" fmla="*/ 34274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4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4" y="17212"/>
                    </a:moveTo>
                    <a:cubicBezTo>
                      <a:pt x="34274" y="26730"/>
                      <a:pt x="26658" y="34344"/>
                      <a:pt x="17137" y="34344"/>
                    </a:cubicBezTo>
                    <a:cubicBezTo>
                      <a:pt x="7617" y="34344"/>
                      <a:pt x="0" y="26730"/>
                      <a:pt x="0" y="17212"/>
                    </a:cubicBezTo>
                    <a:cubicBezTo>
                      <a:pt x="0" y="7694"/>
                      <a:pt x="7617" y="80"/>
                      <a:pt x="17137" y="80"/>
                    </a:cubicBezTo>
                    <a:cubicBezTo>
                      <a:pt x="25705" y="-871"/>
                      <a:pt x="34274" y="6743"/>
                      <a:pt x="34274"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5C32FE2B-5D1E-2969-BCB9-3B8874F66195}"/>
                  </a:ext>
                </a:extLst>
              </p:cNvPr>
              <p:cNvSpPr/>
              <p:nvPr/>
            </p:nvSpPr>
            <p:spPr>
              <a:xfrm>
                <a:off x="6572413" y="2158712"/>
                <a:ext cx="34273" cy="34343"/>
              </a:xfrm>
              <a:custGeom>
                <a:avLst/>
                <a:gdLst>
                  <a:gd name="connsiteX0" fmla="*/ 34273 w 34273"/>
                  <a:gd name="connsiteY0" fmla="*/ 17212 h 34343"/>
                  <a:gd name="connsiteX1" fmla="*/ 17137 w 34273"/>
                  <a:gd name="connsiteY1" fmla="*/ 34344 h 34343"/>
                  <a:gd name="connsiteX2" fmla="*/ 0 w 34273"/>
                  <a:gd name="connsiteY2" fmla="*/ 17212 h 34343"/>
                  <a:gd name="connsiteX3" fmla="*/ 17137 w 34273"/>
                  <a:gd name="connsiteY3" fmla="*/ 80 h 34343"/>
                  <a:gd name="connsiteX4" fmla="*/ 34273 w 34273"/>
                  <a:gd name="connsiteY4" fmla="*/ 17212 h 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343">
                    <a:moveTo>
                      <a:pt x="34273" y="17212"/>
                    </a:moveTo>
                    <a:cubicBezTo>
                      <a:pt x="34273" y="26730"/>
                      <a:pt x="26657" y="34344"/>
                      <a:pt x="17137" y="34344"/>
                    </a:cubicBezTo>
                    <a:cubicBezTo>
                      <a:pt x="7616" y="34344"/>
                      <a:pt x="0" y="26730"/>
                      <a:pt x="0" y="17212"/>
                    </a:cubicBezTo>
                    <a:cubicBezTo>
                      <a:pt x="0" y="7694"/>
                      <a:pt x="7616" y="80"/>
                      <a:pt x="17137" y="80"/>
                    </a:cubicBezTo>
                    <a:cubicBezTo>
                      <a:pt x="26657" y="-871"/>
                      <a:pt x="34273" y="6743"/>
                      <a:pt x="34273" y="1721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70" name="Graphic 34">
              <a:extLst>
                <a:ext uri="{FF2B5EF4-FFF2-40B4-BE49-F238E27FC236}">
                  <a16:creationId xmlns:a16="http://schemas.microsoft.com/office/drawing/2014/main" id="{E936C972-4C53-FD24-B6C0-581209B78734}"/>
                </a:ext>
              </a:extLst>
            </p:cNvPr>
            <p:cNvGrpSpPr/>
            <p:nvPr/>
          </p:nvGrpSpPr>
          <p:grpSpPr>
            <a:xfrm>
              <a:off x="5748900" y="2254920"/>
              <a:ext cx="739733" cy="34263"/>
              <a:chOff x="5748900" y="2254920"/>
              <a:chExt cx="739733" cy="34263"/>
            </a:xfrm>
            <a:solidFill>
              <a:srgbClr val="F8F8F8"/>
            </a:solidFill>
          </p:grpSpPr>
          <p:sp>
            <p:nvSpPr>
              <p:cNvPr id="71" name="Freeform 70">
                <a:extLst>
                  <a:ext uri="{FF2B5EF4-FFF2-40B4-BE49-F238E27FC236}">
                    <a16:creationId xmlns:a16="http://schemas.microsoft.com/office/drawing/2014/main" id="{C30EFF97-EFCB-DD7C-4470-FC46241AEF13}"/>
                  </a:ext>
                </a:extLst>
              </p:cNvPr>
              <p:cNvSpPr/>
              <p:nvPr/>
            </p:nvSpPr>
            <p:spPr>
              <a:xfrm>
                <a:off x="5748900"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C8EB7C1E-4867-860A-8390-0B2A08E44A1B}"/>
                  </a:ext>
                </a:extLst>
              </p:cNvPr>
              <p:cNvSpPr/>
              <p:nvPr/>
            </p:nvSpPr>
            <p:spPr>
              <a:xfrm>
                <a:off x="5866001"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3"/>
                      <a:pt x="17137" y="34263"/>
                    </a:cubicBezTo>
                    <a:cubicBezTo>
                      <a:pt x="7616" y="34263"/>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3" name="Freeform 72">
                <a:extLst>
                  <a:ext uri="{FF2B5EF4-FFF2-40B4-BE49-F238E27FC236}">
                    <a16:creationId xmlns:a16="http://schemas.microsoft.com/office/drawing/2014/main" id="{59DC7E6D-AE17-8683-115C-DFF9038DE736}"/>
                  </a:ext>
                </a:extLst>
              </p:cNvPr>
              <p:cNvSpPr/>
              <p:nvPr/>
            </p:nvSpPr>
            <p:spPr>
              <a:xfrm>
                <a:off x="59840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4" name="Freeform 73">
                <a:extLst>
                  <a:ext uri="{FF2B5EF4-FFF2-40B4-BE49-F238E27FC236}">
                    <a16:creationId xmlns:a16="http://schemas.microsoft.com/office/drawing/2014/main" id="{C2B8C727-4C27-4DC1-6CC7-8A6583DCDA53}"/>
                  </a:ext>
                </a:extLst>
              </p:cNvPr>
              <p:cNvSpPr/>
              <p:nvPr/>
            </p:nvSpPr>
            <p:spPr>
              <a:xfrm>
                <a:off x="6101154"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5" name="Freeform 74">
                <a:extLst>
                  <a:ext uri="{FF2B5EF4-FFF2-40B4-BE49-F238E27FC236}">
                    <a16:creationId xmlns:a16="http://schemas.microsoft.com/office/drawing/2014/main" id="{DF0BB10C-59BC-8F5C-7E0F-83ED28716931}"/>
                  </a:ext>
                </a:extLst>
              </p:cNvPr>
              <p:cNvSpPr/>
              <p:nvPr/>
            </p:nvSpPr>
            <p:spPr>
              <a:xfrm>
                <a:off x="6219207"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5705"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0" name="Freeform 109">
                <a:extLst>
                  <a:ext uri="{FF2B5EF4-FFF2-40B4-BE49-F238E27FC236}">
                    <a16:creationId xmlns:a16="http://schemas.microsoft.com/office/drawing/2014/main" id="{71B1BBCB-4F0F-8EAF-A2DC-A4FCBC045363}"/>
                  </a:ext>
                </a:extLst>
              </p:cNvPr>
              <p:cNvSpPr/>
              <p:nvPr/>
            </p:nvSpPr>
            <p:spPr>
              <a:xfrm>
                <a:off x="6336308" y="2254920"/>
                <a:ext cx="34273" cy="34263"/>
              </a:xfrm>
              <a:custGeom>
                <a:avLst/>
                <a:gdLst>
                  <a:gd name="connsiteX0" fmla="*/ 34273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3"/>
                      <a:pt x="17137" y="34263"/>
                    </a:cubicBezTo>
                    <a:cubicBezTo>
                      <a:pt x="7616" y="34263"/>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1" name="Freeform 110">
                <a:extLst>
                  <a:ext uri="{FF2B5EF4-FFF2-40B4-BE49-F238E27FC236}">
                    <a16:creationId xmlns:a16="http://schemas.microsoft.com/office/drawing/2014/main" id="{D15E6B5A-3281-79C8-E49B-A49A14B5D8D1}"/>
                  </a:ext>
                </a:extLst>
              </p:cNvPr>
              <p:cNvSpPr/>
              <p:nvPr/>
            </p:nvSpPr>
            <p:spPr>
              <a:xfrm>
                <a:off x="6454360" y="2254920"/>
                <a:ext cx="34273" cy="34263"/>
              </a:xfrm>
              <a:custGeom>
                <a:avLst/>
                <a:gdLst>
                  <a:gd name="connsiteX0" fmla="*/ 34274 w 34273"/>
                  <a:gd name="connsiteY0" fmla="*/ 17132 h 34263"/>
                  <a:gd name="connsiteX1" fmla="*/ 17137 w 34273"/>
                  <a:gd name="connsiteY1" fmla="*/ 34263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8" y="34263"/>
                      <a:pt x="17137" y="34263"/>
                    </a:cubicBezTo>
                    <a:cubicBezTo>
                      <a:pt x="7617" y="34263"/>
                      <a:pt x="0" y="26649"/>
                      <a:pt x="0" y="17132"/>
                    </a:cubicBezTo>
                    <a:cubicBezTo>
                      <a:pt x="0" y="7614"/>
                      <a:pt x="7617" y="0"/>
                      <a:pt x="17137" y="0"/>
                    </a:cubicBezTo>
                    <a:cubicBezTo>
                      <a:pt x="25705"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12" name="Graphic 34">
              <a:extLst>
                <a:ext uri="{FF2B5EF4-FFF2-40B4-BE49-F238E27FC236}">
                  <a16:creationId xmlns:a16="http://schemas.microsoft.com/office/drawing/2014/main" id="{28212A88-D710-9C99-A090-D5F63A7236F3}"/>
                </a:ext>
              </a:extLst>
            </p:cNvPr>
            <p:cNvGrpSpPr/>
            <p:nvPr/>
          </p:nvGrpSpPr>
          <p:grpSpPr>
            <a:xfrm>
              <a:off x="6339164" y="2352000"/>
              <a:ext cx="269426" cy="34263"/>
              <a:chOff x="6339164" y="2352000"/>
              <a:chExt cx="269426" cy="34263"/>
            </a:xfrm>
            <a:solidFill>
              <a:srgbClr val="F8F8F8"/>
            </a:solidFill>
          </p:grpSpPr>
          <p:sp>
            <p:nvSpPr>
              <p:cNvPr id="113" name="Freeform 112">
                <a:extLst>
                  <a:ext uri="{FF2B5EF4-FFF2-40B4-BE49-F238E27FC236}">
                    <a16:creationId xmlns:a16="http://schemas.microsoft.com/office/drawing/2014/main" id="{462FC259-6DC8-F061-FFDB-6A585B6667CD}"/>
                  </a:ext>
                </a:extLst>
              </p:cNvPr>
              <p:cNvSpPr/>
              <p:nvPr/>
            </p:nvSpPr>
            <p:spPr>
              <a:xfrm>
                <a:off x="6339164"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4" name="Freeform 113">
                <a:extLst>
                  <a:ext uri="{FF2B5EF4-FFF2-40B4-BE49-F238E27FC236}">
                    <a16:creationId xmlns:a16="http://schemas.microsoft.com/office/drawing/2014/main" id="{3D564F43-EC0B-F38D-494E-344198C94965}"/>
                  </a:ext>
                </a:extLst>
              </p:cNvPr>
              <p:cNvSpPr/>
              <p:nvPr/>
            </p:nvSpPr>
            <p:spPr>
              <a:xfrm>
                <a:off x="6456264" y="2352000"/>
                <a:ext cx="34273" cy="34263"/>
              </a:xfrm>
              <a:custGeom>
                <a:avLst/>
                <a:gdLst>
                  <a:gd name="connsiteX0" fmla="*/ 34274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4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4" y="17132"/>
                    </a:moveTo>
                    <a:cubicBezTo>
                      <a:pt x="34274" y="26649"/>
                      <a:pt x="26657" y="34264"/>
                      <a:pt x="17137" y="34264"/>
                    </a:cubicBezTo>
                    <a:cubicBezTo>
                      <a:pt x="7616" y="34264"/>
                      <a:pt x="0" y="26649"/>
                      <a:pt x="0" y="17132"/>
                    </a:cubicBezTo>
                    <a:cubicBezTo>
                      <a:pt x="0" y="7614"/>
                      <a:pt x="7616" y="0"/>
                      <a:pt x="17137" y="0"/>
                    </a:cubicBezTo>
                    <a:cubicBezTo>
                      <a:pt x="26657" y="0"/>
                      <a:pt x="34274" y="7614"/>
                      <a:pt x="34274"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15" name="Freeform 114">
                <a:extLst>
                  <a:ext uri="{FF2B5EF4-FFF2-40B4-BE49-F238E27FC236}">
                    <a16:creationId xmlns:a16="http://schemas.microsoft.com/office/drawing/2014/main" id="{23A0F9A4-4577-71A6-3F35-83C91932CB12}"/>
                  </a:ext>
                </a:extLst>
              </p:cNvPr>
              <p:cNvSpPr/>
              <p:nvPr/>
            </p:nvSpPr>
            <p:spPr>
              <a:xfrm>
                <a:off x="6574317" y="2352000"/>
                <a:ext cx="34273" cy="34263"/>
              </a:xfrm>
              <a:custGeom>
                <a:avLst/>
                <a:gdLst>
                  <a:gd name="connsiteX0" fmla="*/ 34273 w 34273"/>
                  <a:gd name="connsiteY0" fmla="*/ 17132 h 34263"/>
                  <a:gd name="connsiteX1" fmla="*/ 17137 w 34273"/>
                  <a:gd name="connsiteY1" fmla="*/ 34264 h 34263"/>
                  <a:gd name="connsiteX2" fmla="*/ 0 w 34273"/>
                  <a:gd name="connsiteY2" fmla="*/ 17132 h 34263"/>
                  <a:gd name="connsiteX3" fmla="*/ 17137 w 34273"/>
                  <a:gd name="connsiteY3" fmla="*/ 0 h 34263"/>
                  <a:gd name="connsiteX4" fmla="*/ 34273 w 34273"/>
                  <a:gd name="connsiteY4" fmla="*/ 17132 h 34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73" h="34263">
                    <a:moveTo>
                      <a:pt x="34273" y="17132"/>
                    </a:moveTo>
                    <a:cubicBezTo>
                      <a:pt x="34273" y="26649"/>
                      <a:pt x="26657" y="34264"/>
                      <a:pt x="17137" y="34264"/>
                    </a:cubicBezTo>
                    <a:cubicBezTo>
                      <a:pt x="7616" y="34264"/>
                      <a:pt x="0" y="26649"/>
                      <a:pt x="0" y="17132"/>
                    </a:cubicBezTo>
                    <a:cubicBezTo>
                      <a:pt x="0" y="7614"/>
                      <a:pt x="7616" y="0"/>
                      <a:pt x="17137" y="0"/>
                    </a:cubicBezTo>
                    <a:cubicBezTo>
                      <a:pt x="26657" y="0"/>
                      <a:pt x="34273" y="7614"/>
                      <a:pt x="34273" y="17132"/>
                    </a:cubicBezTo>
                    <a:close/>
                  </a:path>
                </a:pathLst>
              </a:custGeom>
              <a:solidFill>
                <a:srgbClr val="F8F8F8"/>
              </a:solidFill>
              <a:ln w="9511"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11" name="Freeform 10">
            <a:extLst>
              <a:ext uri="{FF2B5EF4-FFF2-40B4-BE49-F238E27FC236}">
                <a16:creationId xmlns:a16="http://schemas.microsoft.com/office/drawing/2014/main" id="{869BB8E1-F963-FCFB-4323-2C23EE38167D}"/>
              </a:ext>
            </a:extLst>
          </p:cNvPr>
          <p:cNvSpPr/>
          <p:nvPr userDrawn="1"/>
        </p:nvSpPr>
        <p:spPr>
          <a:xfrm rot="10800000" flipH="1">
            <a:off x="194897" y="3309857"/>
            <a:ext cx="2504361" cy="7606574"/>
          </a:xfrm>
          <a:custGeom>
            <a:avLst/>
            <a:gdLst>
              <a:gd name="connsiteX0" fmla="*/ 368409 w 1321666"/>
              <a:gd name="connsiteY0" fmla="*/ 0 h 2247833"/>
              <a:gd name="connsiteX1" fmla="*/ 0 w 1321666"/>
              <a:gd name="connsiteY1" fmla="*/ 0 h 2247833"/>
              <a:gd name="connsiteX2" fmla="*/ 0 w 1321666"/>
              <a:gd name="connsiteY2" fmla="*/ 2247834 h 2247833"/>
              <a:gd name="connsiteX3" fmla="*/ 1278174 w 1321666"/>
              <a:gd name="connsiteY3" fmla="*/ 983140 h 2247833"/>
              <a:gd name="connsiteX4" fmla="*/ 1321666 w 1321666"/>
              <a:gd name="connsiteY4" fmla="*/ 939706 h 224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1666" h="2247833">
                <a:moveTo>
                  <a:pt x="368409" y="0"/>
                </a:moveTo>
                <a:lnTo>
                  <a:pt x="0" y="0"/>
                </a:lnTo>
                <a:lnTo>
                  <a:pt x="0" y="2247834"/>
                </a:lnTo>
                <a:lnTo>
                  <a:pt x="1278174" y="983140"/>
                </a:lnTo>
                <a:lnTo>
                  <a:pt x="1321666" y="939706"/>
                </a:lnTo>
                <a:close/>
              </a:path>
            </a:pathLst>
          </a:custGeom>
          <a:gradFill>
            <a:gsLst>
              <a:gs pos="0">
                <a:srgbClr val="42286C"/>
              </a:gs>
              <a:gs pos="27690">
                <a:srgbClr val="992584"/>
              </a:gs>
              <a:gs pos="51940">
                <a:srgbClr val="C61B8A"/>
              </a:gs>
              <a:gs pos="68050">
                <a:srgbClr val="E13759"/>
              </a:gs>
              <a:gs pos="99930">
                <a:srgbClr val="EF4137"/>
              </a:gs>
            </a:gsLst>
            <a:lin ang="5400000" scaled="1"/>
          </a:gradFill>
          <a:ln w="511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EE356F2B-AA4F-019A-CE26-B2F1FBDB500A}"/>
              </a:ext>
            </a:extLst>
          </p:cNvPr>
          <p:cNvSpPr/>
          <p:nvPr userDrawn="1"/>
        </p:nvSpPr>
        <p:spPr>
          <a:xfrm>
            <a:off x="-119710" y="0"/>
            <a:ext cx="2791490" cy="10907713"/>
          </a:xfrm>
          <a:custGeom>
            <a:avLst/>
            <a:gdLst>
              <a:gd name="connsiteX0" fmla="*/ 0 w 2280567"/>
              <a:gd name="connsiteY0" fmla="*/ 0 h 10778216"/>
              <a:gd name="connsiteX1" fmla="*/ 2280567 w 2280567"/>
              <a:gd name="connsiteY1" fmla="*/ 0 h 10778216"/>
              <a:gd name="connsiteX2" fmla="*/ 861587 w 2280567"/>
              <a:gd name="connsiteY2" fmla="*/ 10778216 h 10778216"/>
              <a:gd name="connsiteX3" fmla="*/ 0 w 2280567"/>
              <a:gd name="connsiteY3" fmla="*/ 10778216 h 10778216"/>
            </a:gdLst>
            <a:ahLst/>
            <a:cxnLst>
              <a:cxn ang="0">
                <a:pos x="connsiteX0" y="connsiteY0"/>
              </a:cxn>
              <a:cxn ang="0">
                <a:pos x="connsiteX1" y="connsiteY1"/>
              </a:cxn>
              <a:cxn ang="0">
                <a:pos x="connsiteX2" y="connsiteY2"/>
              </a:cxn>
              <a:cxn ang="0">
                <a:pos x="connsiteX3" y="connsiteY3"/>
              </a:cxn>
            </a:cxnLst>
            <a:rect l="l" t="t" r="r" b="b"/>
            <a:pathLst>
              <a:path w="2280567" h="10778216">
                <a:moveTo>
                  <a:pt x="0" y="0"/>
                </a:moveTo>
                <a:lnTo>
                  <a:pt x="2280567" y="0"/>
                </a:lnTo>
                <a:lnTo>
                  <a:pt x="861587" y="10778216"/>
                </a:lnTo>
                <a:lnTo>
                  <a:pt x="0" y="10778216"/>
                </a:lnTo>
                <a:close/>
              </a:path>
            </a:pathLst>
          </a:custGeom>
          <a:gradFill>
            <a:gsLst>
              <a:gs pos="0">
                <a:srgbClr val="42286C"/>
              </a:gs>
              <a:gs pos="27690">
                <a:srgbClr val="992584"/>
              </a:gs>
              <a:gs pos="51940">
                <a:srgbClr val="C61B8A"/>
              </a:gs>
              <a:gs pos="68050">
                <a:srgbClr val="E13759"/>
              </a:gs>
              <a:gs pos="99930">
                <a:srgbClr val="EF413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 Placeholder 32">
            <a:extLst>
              <a:ext uri="{FF2B5EF4-FFF2-40B4-BE49-F238E27FC236}">
                <a16:creationId xmlns:a16="http://schemas.microsoft.com/office/drawing/2014/main" id="{DC8A85C0-ED37-C5B5-233E-2EE9237C3E3E}"/>
              </a:ext>
            </a:extLst>
          </p:cNvPr>
          <p:cNvSpPr>
            <a:spLocks noGrp="1"/>
          </p:cNvSpPr>
          <p:nvPr>
            <p:ph type="body" sz="quarter" idx="10" hasCustomPrompt="1"/>
          </p:nvPr>
        </p:nvSpPr>
        <p:spPr>
          <a:xfrm rot="16200000">
            <a:off x="-746963" y="2409630"/>
            <a:ext cx="4225188" cy="2341470"/>
          </a:xfrm>
          <a:prstGeom prst="rect">
            <a:avLst/>
          </a:prstGeom>
        </p:spPr>
        <p:txBody>
          <a:bodyPr anchor="t">
            <a:noAutofit/>
          </a:bodyPr>
          <a:lstStyle>
            <a:lvl1pPr marL="0" indent="0" algn="r">
              <a:lnSpc>
                <a:spcPct val="100000"/>
              </a:lnSpc>
              <a:spcBef>
                <a:spcPts val="0"/>
              </a:spcBef>
              <a:buNone/>
              <a:defRPr sz="7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CONTENTS</a:t>
            </a:r>
            <a:endParaRPr lang="en-US"/>
          </a:p>
        </p:txBody>
      </p:sp>
      <p:sp>
        <p:nvSpPr>
          <p:cNvPr id="83" name="Rectangle 82">
            <a:extLst>
              <a:ext uri="{FF2B5EF4-FFF2-40B4-BE49-F238E27FC236}">
                <a16:creationId xmlns:a16="http://schemas.microsoft.com/office/drawing/2014/main" id="{D7E9FF70-03ED-82C6-93FC-9D52AE5D3D5D}"/>
              </a:ext>
            </a:extLst>
          </p:cNvPr>
          <p:cNvSpPr/>
          <p:nvPr userDrawn="1"/>
        </p:nvSpPr>
        <p:spPr>
          <a:xfrm>
            <a:off x="4156456" y="8291211"/>
            <a:ext cx="2888501" cy="461665"/>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600">
                <a:solidFill>
                  <a:srgbClr val="41296C"/>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pic>
        <p:nvPicPr>
          <p:cNvPr id="85" name="Picture 84">
            <a:extLst>
              <a:ext uri="{FF2B5EF4-FFF2-40B4-BE49-F238E27FC236}">
                <a16:creationId xmlns:a16="http://schemas.microsoft.com/office/drawing/2014/main" id="{5259BF4F-8188-58B0-0936-880109A7CB0E}"/>
              </a:ext>
            </a:extLst>
          </p:cNvPr>
          <p:cNvPicPr/>
          <p:nvPr userDrawn="1"/>
        </p:nvPicPr>
        <p:blipFill rotWithShape="1">
          <a:blip r:embed="rId2" cstate="screen">
            <a:extLst>
              <a:ext uri="{28A0092B-C50C-407E-A947-70E740481C1C}">
                <a14:useLocalDpi xmlns:a14="http://schemas.microsoft.com/office/drawing/2010/main"/>
              </a:ext>
            </a:extLst>
          </a:blip>
          <a:srcRect r="44449"/>
          <a:stretch/>
        </p:blipFill>
        <p:spPr bwMode="auto">
          <a:xfrm>
            <a:off x="2671780" y="8375073"/>
            <a:ext cx="1280061" cy="293943"/>
          </a:xfrm>
          <a:prstGeom prst="rect">
            <a:avLst/>
          </a:prstGeom>
          <a:ln>
            <a:noFill/>
          </a:ln>
          <a:extLst>
            <a:ext uri="{53640926-AAD7-44D8-BBD7-CCE9431645EC}">
              <a14:shadowObscured xmlns:a14="http://schemas.microsoft.com/office/drawing/2010/main"/>
            </a:ext>
          </a:extLst>
        </p:spPr>
      </p:pic>
      <p:sp>
        <p:nvSpPr>
          <p:cNvPr id="2" name="Text Placeholder 32">
            <a:extLst>
              <a:ext uri="{FF2B5EF4-FFF2-40B4-BE49-F238E27FC236}">
                <a16:creationId xmlns:a16="http://schemas.microsoft.com/office/drawing/2014/main" id="{01770EF4-0518-5446-61CA-8FD44D144453}"/>
              </a:ext>
            </a:extLst>
          </p:cNvPr>
          <p:cNvSpPr>
            <a:spLocks noGrp="1"/>
          </p:cNvSpPr>
          <p:nvPr>
            <p:ph type="body" sz="quarter" idx="11" hasCustomPrompt="1"/>
          </p:nvPr>
        </p:nvSpPr>
        <p:spPr>
          <a:xfrm>
            <a:off x="2602503" y="2000967"/>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3" name="Text Placeholder 32">
            <a:extLst>
              <a:ext uri="{FF2B5EF4-FFF2-40B4-BE49-F238E27FC236}">
                <a16:creationId xmlns:a16="http://schemas.microsoft.com/office/drawing/2014/main" id="{11E1C880-D0F2-49F0-570B-FDBB92BEAA66}"/>
              </a:ext>
            </a:extLst>
          </p:cNvPr>
          <p:cNvSpPr>
            <a:spLocks noGrp="1"/>
          </p:cNvSpPr>
          <p:nvPr>
            <p:ph type="body" sz="quarter" idx="49" hasCustomPrompt="1"/>
          </p:nvPr>
        </p:nvSpPr>
        <p:spPr>
          <a:xfrm>
            <a:off x="3305459" y="2000967"/>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Introduction</a:t>
            </a:r>
            <a:endParaRPr lang="en-US"/>
          </a:p>
        </p:txBody>
      </p:sp>
      <p:sp>
        <p:nvSpPr>
          <p:cNvPr id="4" name="Text Placeholder 32">
            <a:extLst>
              <a:ext uri="{FF2B5EF4-FFF2-40B4-BE49-F238E27FC236}">
                <a16:creationId xmlns:a16="http://schemas.microsoft.com/office/drawing/2014/main" id="{94A604CD-C1AA-FE58-FF41-208D398596CF}"/>
              </a:ext>
            </a:extLst>
          </p:cNvPr>
          <p:cNvSpPr>
            <a:spLocks noGrp="1"/>
          </p:cNvSpPr>
          <p:nvPr>
            <p:ph type="body" sz="quarter" idx="13" hasCustomPrompt="1"/>
          </p:nvPr>
        </p:nvSpPr>
        <p:spPr>
          <a:xfrm>
            <a:off x="2602503" y="2476209"/>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5" name="Text Placeholder 32">
            <a:extLst>
              <a:ext uri="{FF2B5EF4-FFF2-40B4-BE49-F238E27FC236}">
                <a16:creationId xmlns:a16="http://schemas.microsoft.com/office/drawing/2014/main" id="{3002F1E9-85BC-0762-6F3C-5018C20FB6BB}"/>
              </a:ext>
            </a:extLst>
          </p:cNvPr>
          <p:cNvSpPr>
            <a:spLocks noGrp="1"/>
          </p:cNvSpPr>
          <p:nvPr>
            <p:ph type="body" sz="quarter" idx="14" hasCustomPrompt="1"/>
          </p:nvPr>
        </p:nvSpPr>
        <p:spPr>
          <a:xfrm>
            <a:off x="3305459" y="2476209"/>
            <a:ext cx="3544003" cy="349200"/>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a:t>About us</a:t>
            </a:r>
            <a:endParaRPr lang="en-US"/>
          </a:p>
        </p:txBody>
      </p:sp>
      <p:sp>
        <p:nvSpPr>
          <p:cNvPr id="6" name="Text Placeholder 32">
            <a:extLst>
              <a:ext uri="{FF2B5EF4-FFF2-40B4-BE49-F238E27FC236}">
                <a16:creationId xmlns:a16="http://schemas.microsoft.com/office/drawing/2014/main" id="{D53C24A1-10FB-6DFA-AFDA-2886C66EBA39}"/>
              </a:ext>
            </a:extLst>
          </p:cNvPr>
          <p:cNvSpPr>
            <a:spLocks noGrp="1"/>
          </p:cNvSpPr>
          <p:nvPr>
            <p:ph type="body" sz="quarter" idx="15" hasCustomPrompt="1"/>
          </p:nvPr>
        </p:nvSpPr>
        <p:spPr>
          <a:xfrm>
            <a:off x="2602503" y="2977343"/>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7" name="Text Placeholder 32">
            <a:extLst>
              <a:ext uri="{FF2B5EF4-FFF2-40B4-BE49-F238E27FC236}">
                <a16:creationId xmlns:a16="http://schemas.microsoft.com/office/drawing/2014/main" id="{D3966DD2-8C79-D6BB-60E0-31421BAA4FE4}"/>
              </a:ext>
            </a:extLst>
          </p:cNvPr>
          <p:cNvSpPr>
            <a:spLocks noGrp="1"/>
          </p:cNvSpPr>
          <p:nvPr>
            <p:ph type="body" sz="quarter" idx="19" hasCustomPrompt="1"/>
          </p:nvPr>
        </p:nvSpPr>
        <p:spPr>
          <a:xfrm>
            <a:off x="3305459" y="2977343"/>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The Project</a:t>
            </a:r>
            <a:endParaRPr lang="en-US"/>
          </a:p>
        </p:txBody>
      </p:sp>
      <p:sp>
        <p:nvSpPr>
          <p:cNvPr id="8" name="Text Placeholder 32">
            <a:extLst>
              <a:ext uri="{FF2B5EF4-FFF2-40B4-BE49-F238E27FC236}">
                <a16:creationId xmlns:a16="http://schemas.microsoft.com/office/drawing/2014/main" id="{232BA1DF-AA11-A458-021C-1EFB2140DB0B}"/>
              </a:ext>
            </a:extLst>
          </p:cNvPr>
          <p:cNvSpPr>
            <a:spLocks noGrp="1"/>
          </p:cNvSpPr>
          <p:nvPr>
            <p:ph type="body" sz="quarter" idx="17" hasCustomPrompt="1"/>
          </p:nvPr>
        </p:nvSpPr>
        <p:spPr>
          <a:xfrm>
            <a:off x="2602503" y="347829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9" name="Text Placeholder 32">
            <a:extLst>
              <a:ext uri="{FF2B5EF4-FFF2-40B4-BE49-F238E27FC236}">
                <a16:creationId xmlns:a16="http://schemas.microsoft.com/office/drawing/2014/main" id="{9D224627-3B5C-ADE0-015E-F840B1F7B62A}"/>
              </a:ext>
            </a:extLst>
          </p:cNvPr>
          <p:cNvSpPr>
            <a:spLocks noGrp="1"/>
          </p:cNvSpPr>
          <p:nvPr>
            <p:ph type="body" sz="quarter" idx="20" hasCustomPrompt="1"/>
          </p:nvPr>
        </p:nvSpPr>
        <p:spPr>
          <a:xfrm>
            <a:off x="3305459" y="347829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Gallery</a:t>
            </a:r>
            <a:endParaRPr lang="en-US"/>
          </a:p>
        </p:txBody>
      </p:sp>
      <p:sp>
        <p:nvSpPr>
          <p:cNvPr id="10" name="Text Placeholder 32">
            <a:extLst>
              <a:ext uri="{FF2B5EF4-FFF2-40B4-BE49-F238E27FC236}">
                <a16:creationId xmlns:a16="http://schemas.microsoft.com/office/drawing/2014/main" id="{80516978-4B96-5A22-EFB2-173C6C9A3E59}"/>
              </a:ext>
            </a:extLst>
          </p:cNvPr>
          <p:cNvSpPr>
            <a:spLocks noGrp="1"/>
          </p:cNvSpPr>
          <p:nvPr>
            <p:ph type="body" sz="quarter" idx="21" hasCustomPrompt="1"/>
          </p:nvPr>
        </p:nvSpPr>
        <p:spPr>
          <a:xfrm>
            <a:off x="2602503" y="3980088"/>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12" name="Text Placeholder 32">
            <a:extLst>
              <a:ext uri="{FF2B5EF4-FFF2-40B4-BE49-F238E27FC236}">
                <a16:creationId xmlns:a16="http://schemas.microsoft.com/office/drawing/2014/main" id="{A74E8620-E49D-1BF0-EC08-C95D9AA22A60}"/>
              </a:ext>
            </a:extLst>
          </p:cNvPr>
          <p:cNvSpPr>
            <a:spLocks noGrp="1"/>
          </p:cNvSpPr>
          <p:nvPr>
            <p:ph type="body" sz="quarter" idx="22" hasCustomPrompt="1"/>
          </p:nvPr>
        </p:nvSpPr>
        <p:spPr>
          <a:xfrm>
            <a:off x="3305459" y="3980088"/>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Our Team</a:t>
            </a:r>
            <a:endParaRPr lang="en-US"/>
          </a:p>
        </p:txBody>
      </p:sp>
      <p:sp>
        <p:nvSpPr>
          <p:cNvPr id="13" name="Text Placeholder 32">
            <a:extLst>
              <a:ext uri="{FF2B5EF4-FFF2-40B4-BE49-F238E27FC236}">
                <a16:creationId xmlns:a16="http://schemas.microsoft.com/office/drawing/2014/main" id="{F9C31977-181C-9533-A98D-188C0F8D1196}"/>
              </a:ext>
            </a:extLst>
          </p:cNvPr>
          <p:cNvSpPr>
            <a:spLocks noGrp="1"/>
          </p:cNvSpPr>
          <p:nvPr>
            <p:ph type="body" sz="quarter" idx="51" hasCustomPrompt="1"/>
          </p:nvPr>
        </p:nvSpPr>
        <p:spPr>
          <a:xfrm>
            <a:off x="2612143" y="4509284"/>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14" name="Text Placeholder 32">
            <a:extLst>
              <a:ext uri="{FF2B5EF4-FFF2-40B4-BE49-F238E27FC236}">
                <a16:creationId xmlns:a16="http://schemas.microsoft.com/office/drawing/2014/main" id="{5E087189-C2B1-0F37-E651-DF6374764FC4}"/>
              </a:ext>
            </a:extLst>
          </p:cNvPr>
          <p:cNvSpPr>
            <a:spLocks noGrp="1"/>
          </p:cNvSpPr>
          <p:nvPr>
            <p:ph type="body" sz="quarter" idx="52" hasCustomPrompt="1"/>
          </p:nvPr>
        </p:nvSpPr>
        <p:spPr>
          <a:xfrm>
            <a:off x="3315099" y="4509284"/>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Question and Answers</a:t>
            </a:r>
            <a:endParaRPr lang="en-US"/>
          </a:p>
        </p:txBody>
      </p:sp>
      <p:sp>
        <p:nvSpPr>
          <p:cNvPr id="15" name="Text Placeholder 32">
            <a:extLst>
              <a:ext uri="{FF2B5EF4-FFF2-40B4-BE49-F238E27FC236}">
                <a16:creationId xmlns:a16="http://schemas.microsoft.com/office/drawing/2014/main" id="{1CD5EF65-1F80-7529-AB54-69F1FD39D1FD}"/>
              </a:ext>
            </a:extLst>
          </p:cNvPr>
          <p:cNvSpPr>
            <a:spLocks noGrp="1"/>
          </p:cNvSpPr>
          <p:nvPr>
            <p:ph type="body" sz="quarter" idx="53" hasCustomPrompt="1"/>
          </p:nvPr>
        </p:nvSpPr>
        <p:spPr>
          <a:xfrm>
            <a:off x="2612143" y="4999516"/>
            <a:ext cx="648000" cy="348400"/>
          </a:xfrm>
          <a:prstGeom prst="rect">
            <a:avLst/>
          </a:prstGeom>
        </p:spPr>
        <p:txBody>
          <a:bodyPr anchor="ctr">
            <a:noAutofit/>
          </a:bodyPr>
          <a:lstStyle>
            <a:lvl1pPr marL="0" indent="0" algn="ctr">
              <a:buNone/>
              <a:defRPr sz="1800" b="1" i="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07</a:t>
            </a:r>
            <a:endParaRPr lang="en-US"/>
          </a:p>
        </p:txBody>
      </p:sp>
      <p:sp>
        <p:nvSpPr>
          <p:cNvPr id="22" name="Text Placeholder 32">
            <a:extLst>
              <a:ext uri="{FF2B5EF4-FFF2-40B4-BE49-F238E27FC236}">
                <a16:creationId xmlns:a16="http://schemas.microsoft.com/office/drawing/2014/main" id="{D4AA1FB1-A21D-F322-3BAD-B36AF35AE0AB}"/>
              </a:ext>
            </a:extLst>
          </p:cNvPr>
          <p:cNvSpPr>
            <a:spLocks noGrp="1"/>
          </p:cNvSpPr>
          <p:nvPr>
            <p:ph type="body" sz="quarter" idx="54" hasCustomPrompt="1"/>
          </p:nvPr>
        </p:nvSpPr>
        <p:spPr>
          <a:xfrm>
            <a:off x="3315099" y="4999516"/>
            <a:ext cx="3544003" cy="348400"/>
          </a:xfrm>
          <a:prstGeom prst="rect">
            <a:avLst/>
          </a:prstGeom>
        </p:spPr>
        <p:txBody>
          <a:bodyPr anchor="ctr">
            <a:noAutofit/>
          </a:bodyPr>
          <a:lstStyle>
            <a:lvl1pPr marL="0" indent="0" algn="l">
              <a:buNone/>
              <a:defRPr sz="1400" b="0" i="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Conclusion</a:t>
            </a:r>
            <a:endParaRPr lang="en-US"/>
          </a:p>
        </p:txBody>
      </p:sp>
      <p:grpSp>
        <p:nvGrpSpPr>
          <p:cNvPr id="23" name="Group 22">
            <a:extLst>
              <a:ext uri="{FF2B5EF4-FFF2-40B4-BE49-F238E27FC236}">
                <a16:creationId xmlns:a16="http://schemas.microsoft.com/office/drawing/2014/main" id="{271A2D46-A107-87F7-783D-91744771F9B6}"/>
              </a:ext>
            </a:extLst>
          </p:cNvPr>
          <p:cNvGrpSpPr/>
          <p:nvPr userDrawn="1"/>
        </p:nvGrpSpPr>
        <p:grpSpPr>
          <a:xfrm>
            <a:off x="2377048" y="2393610"/>
            <a:ext cx="4752000" cy="1525304"/>
            <a:chOff x="1265109" y="2728756"/>
            <a:chExt cx="4752000" cy="1525304"/>
          </a:xfrm>
          <a:solidFill>
            <a:srgbClr val="F15B2A"/>
          </a:solidFill>
        </p:grpSpPr>
        <p:sp>
          <p:nvSpPr>
            <p:cNvPr id="24" name="Rectangle 23">
              <a:extLst>
                <a:ext uri="{FF2B5EF4-FFF2-40B4-BE49-F238E27FC236}">
                  <a16:creationId xmlns:a16="http://schemas.microsoft.com/office/drawing/2014/main" id="{7EBAD851-3183-1DE1-8052-A420EFB5F13A}"/>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ontserrat" panose="00000500000000000000" pitchFamily="50" charset="0"/>
              </a:endParaRPr>
            </a:p>
          </p:txBody>
        </p:sp>
        <p:sp>
          <p:nvSpPr>
            <p:cNvPr id="25" name="Rectangle 24">
              <a:extLst>
                <a:ext uri="{FF2B5EF4-FFF2-40B4-BE49-F238E27FC236}">
                  <a16:creationId xmlns:a16="http://schemas.microsoft.com/office/drawing/2014/main" id="{8C7DCC2D-71F8-55AE-6661-702B561B1344}"/>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ontserrat" panose="00000500000000000000" pitchFamily="50" charset="0"/>
              </a:endParaRPr>
            </a:p>
          </p:txBody>
        </p:sp>
        <p:sp>
          <p:nvSpPr>
            <p:cNvPr id="26" name="Rectangle 25">
              <a:extLst>
                <a:ext uri="{FF2B5EF4-FFF2-40B4-BE49-F238E27FC236}">
                  <a16:creationId xmlns:a16="http://schemas.microsoft.com/office/drawing/2014/main" id="{E19114BD-B917-66CD-726B-C8781A366AEA}"/>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ontserrat" panose="00000500000000000000" pitchFamily="50" charset="0"/>
              </a:endParaRPr>
            </a:p>
          </p:txBody>
        </p:sp>
        <p:sp>
          <p:nvSpPr>
            <p:cNvPr id="27" name="Rectangle 26">
              <a:extLst>
                <a:ext uri="{FF2B5EF4-FFF2-40B4-BE49-F238E27FC236}">
                  <a16:creationId xmlns:a16="http://schemas.microsoft.com/office/drawing/2014/main" id="{EAA905EF-F7F7-4812-3223-E96B7611FD15}"/>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ontserrat" panose="00000500000000000000" pitchFamily="50" charset="0"/>
              </a:endParaRPr>
            </a:p>
          </p:txBody>
        </p:sp>
      </p:grpSp>
      <p:sp>
        <p:nvSpPr>
          <p:cNvPr id="31" name="Slide Number Placeholder 5">
            <a:extLst>
              <a:ext uri="{FF2B5EF4-FFF2-40B4-BE49-F238E27FC236}">
                <a16:creationId xmlns:a16="http://schemas.microsoft.com/office/drawing/2014/main" id="{8F890241-AFBB-1584-4BC4-12C29991E6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623472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6AE6915-013E-4EF0-FEA6-E170A473DC53}"/>
              </a:ext>
            </a:extLst>
          </p:cNvPr>
          <p:cNvSpPr/>
          <p:nvPr userDrawn="1"/>
        </p:nvSpPr>
        <p:spPr>
          <a:xfrm>
            <a:off x="434844" y="0"/>
            <a:ext cx="7349137" cy="10907713"/>
          </a:xfrm>
          <a:custGeom>
            <a:avLst/>
            <a:gdLst>
              <a:gd name="connsiteX0" fmla="*/ 1127609 w 1127609"/>
              <a:gd name="connsiteY0" fmla="*/ 0 h 1686339"/>
              <a:gd name="connsiteX1" fmla="*/ 612011 w 1127609"/>
              <a:gd name="connsiteY1" fmla="*/ 0 h 1686339"/>
              <a:gd name="connsiteX2" fmla="*/ 0 w 1127609"/>
              <a:gd name="connsiteY2" fmla="*/ 612420 h 1686339"/>
              <a:gd name="connsiteX3" fmla="*/ 1073814 w 1127609"/>
              <a:gd name="connsiteY3" fmla="*/ 1686340 h 1686339"/>
              <a:gd name="connsiteX4" fmla="*/ 1127609 w 1127609"/>
              <a:gd name="connsiteY4" fmla="*/ 1686340 h 1686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609" h="1686339">
                <a:moveTo>
                  <a:pt x="1127609" y="0"/>
                </a:moveTo>
                <a:lnTo>
                  <a:pt x="612011" y="0"/>
                </a:lnTo>
                <a:lnTo>
                  <a:pt x="0" y="612420"/>
                </a:lnTo>
                <a:lnTo>
                  <a:pt x="1073814" y="1686340"/>
                </a:lnTo>
                <a:lnTo>
                  <a:pt x="1127609" y="168634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39A2FFEF-C402-0B74-1269-97CE642DBA68}"/>
              </a:ext>
            </a:extLst>
          </p:cNvPr>
          <p:cNvSpPr>
            <a:spLocks noGrp="1"/>
          </p:cNvSpPr>
          <p:nvPr>
            <p:ph type="body" sz="quarter" idx="18" hasCustomPrompt="1"/>
          </p:nvPr>
        </p:nvSpPr>
        <p:spPr>
          <a:xfrm>
            <a:off x="4056001" y="3093225"/>
            <a:ext cx="3170295" cy="2374446"/>
          </a:xfrm>
          <a:prstGeom prst="rect">
            <a:avLst/>
          </a:prstGeom>
          <a:effectLst>
            <a:glow rad="127000">
              <a:srgbClr val="414141"/>
            </a:glow>
          </a:effectLst>
        </p:spPr>
        <p:txBody>
          <a:bodyPr>
            <a:noAutofit/>
          </a:bodyPr>
          <a:lstStyle>
            <a:lvl1pPr marL="0" indent="0" algn="l">
              <a:buNone/>
              <a:defRPr sz="2800" b="0">
                <a:solidFill>
                  <a:schemeClr val="bg1"/>
                </a:solidFill>
                <a:latin typeface="Calibri" panose="020F0502020204030204" pitchFamily="34" charset="0"/>
                <a:cs typeface="Calibri" panose="020F0502020204030204" pitchFamily="34" charset="0"/>
              </a:defRPr>
            </a:lvl1pPr>
          </a:lstStyle>
          <a:p>
            <a:pPr lvl="0"/>
            <a:r>
              <a:rPr lang="en-GB"/>
              <a:t>TITLE</a:t>
            </a:r>
            <a:endParaRPr lang="en-US"/>
          </a:p>
        </p:txBody>
      </p:sp>
      <p:sp>
        <p:nvSpPr>
          <p:cNvPr id="20" name="Text Placeholder 3">
            <a:extLst>
              <a:ext uri="{FF2B5EF4-FFF2-40B4-BE49-F238E27FC236}">
                <a16:creationId xmlns:a16="http://schemas.microsoft.com/office/drawing/2014/main" id="{F3C2441C-AD00-79AA-75B5-AB8DEE9E976D}"/>
              </a:ext>
            </a:extLst>
          </p:cNvPr>
          <p:cNvSpPr>
            <a:spLocks noGrp="1"/>
          </p:cNvSpPr>
          <p:nvPr>
            <p:ph type="body" sz="quarter" idx="14" hasCustomPrompt="1"/>
          </p:nvPr>
        </p:nvSpPr>
        <p:spPr>
          <a:xfrm>
            <a:off x="2204064" y="2141724"/>
            <a:ext cx="4568533" cy="2513490"/>
          </a:xfrm>
          <a:prstGeom prst="rect">
            <a:avLst/>
          </a:prstGeom>
          <a:effectLst>
            <a:glow rad="127000">
              <a:srgbClr val="414141"/>
            </a:glow>
          </a:effectLst>
        </p:spPr>
        <p:txBody>
          <a:bodyPr>
            <a:noAutofit/>
          </a:bodyPr>
          <a:lstStyle>
            <a:lvl1pPr marL="0" indent="0" algn="l">
              <a:buNone/>
              <a:defRPr sz="12000" b="1">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4" name="Freeform 3">
            <a:extLst>
              <a:ext uri="{FF2B5EF4-FFF2-40B4-BE49-F238E27FC236}">
                <a16:creationId xmlns:a16="http://schemas.microsoft.com/office/drawing/2014/main" id="{DBC96D63-D72D-7F8B-80A5-BE25D528C2CE}"/>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0AD9682A-D134-30E0-1E33-6EDA91BA5BE7}"/>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a:solidFill>
                  <a:schemeClr val="bg1"/>
                </a:solidFill>
              </a:rPr>
              <a:t>WOMEN IN TOURISM, HOSPITALITY &amp; LEISURE</a:t>
            </a:r>
          </a:p>
        </p:txBody>
      </p:sp>
      <p:grpSp>
        <p:nvGrpSpPr>
          <p:cNvPr id="11" name="Group 10">
            <a:extLst>
              <a:ext uri="{FF2B5EF4-FFF2-40B4-BE49-F238E27FC236}">
                <a16:creationId xmlns:a16="http://schemas.microsoft.com/office/drawing/2014/main" id="{41DF4969-5036-F64D-F02C-2DCBE895C15A}"/>
              </a:ext>
            </a:extLst>
          </p:cNvPr>
          <p:cNvGrpSpPr/>
          <p:nvPr userDrawn="1"/>
        </p:nvGrpSpPr>
        <p:grpSpPr>
          <a:xfrm>
            <a:off x="7303586" y="10185877"/>
            <a:ext cx="303114" cy="288116"/>
            <a:chOff x="4330511" y="1663200"/>
            <a:chExt cx="1799066" cy="1710050"/>
          </a:xfrm>
        </p:grpSpPr>
        <p:sp>
          <p:nvSpPr>
            <p:cNvPr id="12" name="Freeform 11">
              <a:extLst>
                <a:ext uri="{FF2B5EF4-FFF2-40B4-BE49-F238E27FC236}">
                  <a16:creationId xmlns:a16="http://schemas.microsoft.com/office/drawing/2014/main" id="{EC677859-2AF6-3470-E22F-1736B116F12D}"/>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13" name="Freeform 12">
              <a:extLst>
                <a:ext uri="{FF2B5EF4-FFF2-40B4-BE49-F238E27FC236}">
                  <a16:creationId xmlns:a16="http://schemas.microsoft.com/office/drawing/2014/main" id="{80E2E9F0-21F3-981B-8B5F-60FC84EA3D73}"/>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14" name="Freeform 13">
              <a:extLst>
                <a:ext uri="{FF2B5EF4-FFF2-40B4-BE49-F238E27FC236}">
                  <a16:creationId xmlns:a16="http://schemas.microsoft.com/office/drawing/2014/main" id="{7B7164C5-93D4-290B-7293-6276CBEDC1E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5" name="Freeform 14">
              <a:extLst>
                <a:ext uri="{FF2B5EF4-FFF2-40B4-BE49-F238E27FC236}">
                  <a16:creationId xmlns:a16="http://schemas.microsoft.com/office/drawing/2014/main" id="{6ED30C21-6E2C-66B0-8DEC-93BC7AFC8767}"/>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17" name="Freeform 16">
              <a:extLst>
                <a:ext uri="{FF2B5EF4-FFF2-40B4-BE49-F238E27FC236}">
                  <a16:creationId xmlns:a16="http://schemas.microsoft.com/office/drawing/2014/main" id="{366718EC-1E58-FDBC-4F7D-906A466DEBB9}"/>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2" name="Freeform 21">
              <a:extLst>
                <a:ext uri="{FF2B5EF4-FFF2-40B4-BE49-F238E27FC236}">
                  <a16:creationId xmlns:a16="http://schemas.microsoft.com/office/drawing/2014/main" id="{1CFA8BE2-4264-9CCE-4128-35AAF0767932}"/>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3" name="Freeform 22">
              <a:extLst>
                <a:ext uri="{FF2B5EF4-FFF2-40B4-BE49-F238E27FC236}">
                  <a16:creationId xmlns:a16="http://schemas.microsoft.com/office/drawing/2014/main" id="{E3D51415-A8FB-EEB7-A000-D150BE6A5C7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2B77B891-3B10-F3E0-7F14-C803427CBF1D}"/>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61B9BF1A-5046-2E87-0D39-4DD35C7A8D08}"/>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E0E3EBD1-8D2A-06E5-38A3-6F7DB546B815}"/>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EA79BC1C-63FF-4808-D9E6-E2C9F9665BDE}"/>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5A86488E-4C64-8054-57F7-161A148289E6}"/>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36" name="Picture Placeholder 35">
            <a:extLst>
              <a:ext uri="{FF2B5EF4-FFF2-40B4-BE49-F238E27FC236}">
                <a16:creationId xmlns:a16="http://schemas.microsoft.com/office/drawing/2014/main" id="{0A87E5E9-862C-BC88-CB74-DCC03F606195}"/>
              </a:ext>
            </a:extLst>
          </p:cNvPr>
          <p:cNvSpPr>
            <a:spLocks noGrp="1"/>
          </p:cNvSpPr>
          <p:nvPr>
            <p:ph type="pic" sz="quarter" idx="19"/>
          </p:nvPr>
        </p:nvSpPr>
        <p:spPr>
          <a:xfrm>
            <a:off x="0" y="2924295"/>
            <a:ext cx="3621157" cy="7241015"/>
          </a:xfrm>
          <a:custGeom>
            <a:avLst/>
            <a:gdLst>
              <a:gd name="connsiteX0" fmla="*/ 0 w 3621157"/>
              <a:gd name="connsiteY0" fmla="*/ 0 h 7241015"/>
              <a:gd name="connsiteX1" fmla="*/ 1469693 w 3621157"/>
              <a:gd name="connsiteY1" fmla="*/ 1469838 h 7241015"/>
              <a:gd name="connsiteX2" fmla="*/ 1422125 w 3621157"/>
              <a:gd name="connsiteY2" fmla="*/ 1518874 h 7241015"/>
              <a:gd name="connsiteX3" fmla="*/ 3117210 w 3621157"/>
              <a:gd name="connsiteY3" fmla="*/ 3163187 h 7241015"/>
              <a:gd name="connsiteX4" fmla="*/ 3139697 w 3621157"/>
              <a:gd name="connsiteY4" fmla="*/ 3140006 h 7241015"/>
              <a:gd name="connsiteX5" fmla="*/ 3621157 w 3621157"/>
              <a:gd name="connsiteY5" fmla="*/ 3621513 h 7241015"/>
              <a:gd name="connsiteX6" fmla="*/ 0 w 3621157"/>
              <a:gd name="connsiteY6" fmla="*/ 7241015 h 724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1157" h="7241015">
                <a:moveTo>
                  <a:pt x="0" y="0"/>
                </a:moveTo>
                <a:lnTo>
                  <a:pt x="1469693" y="1469838"/>
                </a:lnTo>
                <a:lnTo>
                  <a:pt x="1422125" y="1518874"/>
                </a:lnTo>
                <a:lnTo>
                  <a:pt x="3117210" y="3163187"/>
                </a:lnTo>
                <a:lnTo>
                  <a:pt x="3139697" y="3140006"/>
                </a:lnTo>
                <a:lnTo>
                  <a:pt x="3621157" y="3621513"/>
                </a:lnTo>
                <a:lnTo>
                  <a:pt x="0" y="724101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37" name="Freeform 36">
            <a:extLst>
              <a:ext uri="{FF2B5EF4-FFF2-40B4-BE49-F238E27FC236}">
                <a16:creationId xmlns:a16="http://schemas.microsoft.com/office/drawing/2014/main" id="{C4A28FA9-5BED-8937-0CAF-326BC8AA5BE5}"/>
              </a:ext>
            </a:extLst>
          </p:cNvPr>
          <p:cNvSpPr/>
          <p:nvPr userDrawn="1"/>
        </p:nvSpPr>
        <p:spPr>
          <a:xfrm rot="18847736">
            <a:off x="2235240" y="4003173"/>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38" name="Slide Number Placeholder 5">
            <a:extLst>
              <a:ext uri="{FF2B5EF4-FFF2-40B4-BE49-F238E27FC236}">
                <a16:creationId xmlns:a16="http://schemas.microsoft.com/office/drawing/2014/main" id="{77326BF4-FC47-258B-BB18-96C0B7431BC4}"/>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52145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Text Placeholder 32">
            <a:extLst>
              <a:ext uri="{FF2B5EF4-FFF2-40B4-BE49-F238E27FC236}">
                <a16:creationId xmlns:a16="http://schemas.microsoft.com/office/drawing/2014/main" id="{8FA5D8FC-0036-5768-4676-51E7640D75A0}"/>
              </a:ext>
            </a:extLst>
          </p:cNvPr>
          <p:cNvSpPr>
            <a:spLocks noGrp="1"/>
          </p:cNvSpPr>
          <p:nvPr>
            <p:ph type="body" sz="quarter" idx="32" hasCustomPrompt="1"/>
          </p:nvPr>
        </p:nvSpPr>
        <p:spPr>
          <a:xfrm>
            <a:off x="578472" y="4319436"/>
            <a:ext cx="6526988" cy="5281764"/>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2" name="Text Placeholder 32">
            <a:extLst>
              <a:ext uri="{FF2B5EF4-FFF2-40B4-BE49-F238E27FC236}">
                <a16:creationId xmlns:a16="http://schemas.microsoft.com/office/drawing/2014/main" id="{7BD143DD-06A9-9483-8419-A0CB03713D05}"/>
              </a:ext>
            </a:extLst>
          </p:cNvPr>
          <p:cNvSpPr>
            <a:spLocks noGrp="1"/>
          </p:cNvSpPr>
          <p:nvPr>
            <p:ph type="body" sz="quarter" idx="33" hasCustomPrompt="1"/>
          </p:nvPr>
        </p:nvSpPr>
        <p:spPr>
          <a:xfrm>
            <a:off x="534571" y="945398"/>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3" name="Text Placeholder 32">
            <a:extLst>
              <a:ext uri="{FF2B5EF4-FFF2-40B4-BE49-F238E27FC236}">
                <a16:creationId xmlns:a16="http://schemas.microsoft.com/office/drawing/2014/main" id="{18BD94DB-6201-6919-B91C-140A75B5D801}"/>
              </a:ext>
            </a:extLst>
          </p:cNvPr>
          <p:cNvSpPr>
            <a:spLocks noGrp="1"/>
          </p:cNvSpPr>
          <p:nvPr>
            <p:ph type="body" sz="quarter" idx="34" hasCustomPrompt="1"/>
          </p:nvPr>
        </p:nvSpPr>
        <p:spPr>
          <a:xfrm>
            <a:off x="578472" y="2377975"/>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2" name="Freeform 1">
            <a:extLst>
              <a:ext uri="{FF2B5EF4-FFF2-40B4-BE49-F238E27FC236}">
                <a16:creationId xmlns:a16="http://schemas.microsoft.com/office/drawing/2014/main" id="{629EF5DE-E965-E3C5-FE38-C3D505286F27}"/>
              </a:ext>
            </a:extLst>
          </p:cNvPr>
          <p:cNvSpPr/>
          <p:nvPr userDrawn="1"/>
        </p:nvSpPr>
        <p:spPr>
          <a:xfrm>
            <a:off x="1018428" y="0"/>
            <a:ext cx="6757147" cy="1452226"/>
          </a:xfrm>
          <a:custGeom>
            <a:avLst/>
            <a:gdLst>
              <a:gd name="connsiteX0" fmla="*/ 750692 w 750691"/>
              <a:gd name="connsiteY0" fmla="*/ 329792 h 329791"/>
              <a:gd name="connsiteX1" fmla="*/ 750692 w 750691"/>
              <a:gd name="connsiteY1" fmla="*/ 0 h 329791"/>
              <a:gd name="connsiteX2" fmla="*/ 0 w 750691"/>
              <a:gd name="connsiteY2" fmla="*/ 0 h 329791"/>
            </a:gdLst>
            <a:ahLst/>
            <a:cxnLst>
              <a:cxn ang="0">
                <a:pos x="connsiteX0" y="connsiteY0"/>
              </a:cxn>
              <a:cxn ang="0">
                <a:pos x="connsiteX1" y="connsiteY1"/>
              </a:cxn>
              <a:cxn ang="0">
                <a:pos x="connsiteX2" y="connsiteY2"/>
              </a:cxn>
            </a:cxnLst>
            <a:rect l="l" t="t" r="r" b="b"/>
            <a:pathLst>
              <a:path w="750691" h="329791">
                <a:moveTo>
                  <a:pt x="750692" y="329792"/>
                </a:moveTo>
                <a:lnTo>
                  <a:pt x="750692" y="0"/>
                </a:lnTo>
                <a:lnTo>
                  <a:pt x="0" y="0"/>
                </a:lnTo>
                <a:close/>
              </a:path>
            </a:pathLst>
          </a:custGeom>
          <a:gradFill>
            <a:gsLst>
              <a:gs pos="11000">
                <a:srgbClr val="42286C"/>
              </a:gs>
              <a:gs pos="36000">
                <a:srgbClr val="992584"/>
              </a:gs>
              <a:gs pos="52000">
                <a:srgbClr val="C61B8A"/>
              </a:gs>
              <a:gs pos="75000">
                <a:srgbClr val="E13759"/>
              </a:gs>
              <a:gs pos="99930">
                <a:srgbClr val="EF4137"/>
              </a:gs>
            </a:gsLst>
            <a:lin ang="10800000" scaled="0"/>
          </a:gradFill>
          <a:ln w="3493"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73899CD-F3EF-58E2-2377-EEB3F7059BF2}"/>
              </a:ext>
            </a:extLst>
          </p:cNvPr>
          <p:cNvSpPr/>
          <p:nvPr userDrawn="1"/>
        </p:nvSpPr>
        <p:spPr>
          <a:xfrm rot="16950296">
            <a:off x="6741334" y="339215"/>
            <a:ext cx="226708" cy="1936809"/>
          </a:xfrm>
          <a:custGeom>
            <a:avLst/>
            <a:gdLst>
              <a:gd name="connsiteX0" fmla="*/ 226708 w 226708"/>
              <a:gd name="connsiteY0" fmla="*/ 0 h 1936809"/>
              <a:gd name="connsiteX1" fmla="*/ 226708 w 226708"/>
              <a:gd name="connsiteY1" fmla="*/ 1886529 h 1936809"/>
              <a:gd name="connsiteX2" fmla="*/ 0 w 226708"/>
              <a:gd name="connsiteY2" fmla="*/ 1936809 h 1936809"/>
              <a:gd name="connsiteX3" fmla="*/ 0 w 226708"/>
              <a:gd name="connsiteY3" fmla="*/ 0 h 1936809"/>
            </a:gdLst>
            <a:ahLst/>
            <a:cxnLst>
              <a:cxn ang="0">
                <a:pos x="connsiteX0" y="connsiteY0"/>
              </a:cxn>
              <a:cxn ang="0">
                <a:pos x="connsiteX1" y="connsiteY1"/>
              </a:cxn>
              <a:cxn ang="0">
                <a:pos x="connsiteX2" y="connsiteY2"/>
              </a:cxn>
              <a:cxn ang="0">
                <a:pos x="connsiteX3" y="connsiteY3"/>
              </a:cxn>
            </a:cxnLst>
            <a:rect l="l" t="t" r="r" b="b"/>
            <a:pathLst>
              <a:path w="226708" h="1936809">
                <a:moveTo>
                  <a:pt x="226708" y="0"/>
                </a:moveTo>
                <a:lnTo>
                  <a:pt x="226708" y="1886529"/>
                </a:lnTo>
                <a:lnTo>
                  <a:pt x="0" y="1936809"/>
                </a:lnTo>
                <a:lnTo>
                  <a:pt x="0" y="0"/>
                </a:lnTo>
                <a:close/>
              </a:path>
            </a:pathLst>
          </a:custGeom>
          <a:solidFill>
            <a:srgbClr val="F15B2A"/>
          </a:solidFill>
          <a:ln w="3493" cap="flat">
            <a:noFill/>
            <a:prstDash val="solid"/>
            <a:miter/>
          </a:ln>
        </p:spPr>
        <p:txBody>
          <a:bodyPr rtlCol="0" anchor="ctr"/>
          <a:lstStyle/>
          <a:p>
            <a:endParaRPr lang="en-US"/>
          </a:p>
        </p:txBody>
      </p:sp>
      <p:sp>
        <p:nvSpPr>
          <p:cNvPr id="9" name="Slide Number Placeholder 5">
            <a:extLst>
              <a:ext uri="{FF2B5EF4-FFF2-40B4-BE49-F238E27FC236}">
                <a16:creationId xmlns:a16="http://schemas.microsoft.com/office/drawing/2014/main" id="{29F88981-F9F3-6EFC-7CC0-674E781E414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434253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3EC6BD2-B702-94B9-4141-08EE6F82C5E3}"/>
              </a:ext>
            </a:extLst>
          </p:cNvPr>
          <p:cNvSpPr/>
          <p:nvPr userDrawn="1"/>
        </p:nvSpPr>
        <p:spPr>
          <a:xfrm flipH="1">
            <a:off x="-1" y="3251735"/>
            <a:ext cx="3030990" cy="5987064"/>
          </a:xfrm>
          <a:custGeom>
            <a:avLst/>
            <a:gdLst>
              <a:gd name="connsiteX0" fmla="*/ 0 w 649831"/>
              <a:gd name="connsiteY0" fmla="*/ 640778 h 1283600"/>
              <a:gd name="connsiteX1" fmla="*/ 20979 w 649831"/>
              <a:gd name="connsiteY1" fmla="*/ 661218 h 1283600"/>
              <a:gd name="connsiteX2" fmla="*/ 649832 w 649831"/>
              <a:gd name="connsiteY2" fmla="*/ 1283601 h 1283600"/>
              <a:gd name="connsiteX3" fmla="*/ 649832 w 649831"/>
              <a:gd name="connsiteY3" fmla="*/ 0 h 1283600"/>
            </a:gdLst>
            <a:ahLst/>
            <a:cxnLst>
              <a:cxn ang="0">
                <a:pos x="connsiteX0" y="connsiteY0"/>
              </a:cxn>
              <a:cxn ang="0">
                <a:pos x="connsiteX1" y="connsiteY1"/>
              </a:cxn>
              <a:cxn ang="0">
                <a:pos x="connsiteX2" y="connsiteY2"/>
              </a:cxn>
              <a:cxn ang="0">
                <a:pos x="connsiteX3" y="connsiteY3"/>
              </a:cxn>
            </a:cxnLst>
            <a:rect l="l" t="t" r="r" b="b"/>
            <a:pathLst>
              <a:path w="649831" h="1283600">
                <a:moveTo>
                  <a:pt x="0" y="640778"/>
                </a:moveTo>
                <a:lnTo>
                  <a:pt x="20979" y="661218"/>
                </a:lnTo>
                <a:lnTo>
                  <a:pt x="649832" y="1283601"/>
                </a:lnTo>
                <a:lnTo>
                  <a:pt x="649832" y="0"/>
                </a:lnTo>
                <a:close/>
              </a:path>
            </a:pathLst>
          </a:custGeom>
          <a:gradFill>
            <a:gsLst>
              <a:gs pos="0">
                <a:srgbClr val="42286C"/>
              </a:gs>
              <a:gs pos="27690">
                <a:srgbClr val="992584"/>
              </a:gs>
              <a:gs pos="51940">
                <a:srgbClr val="C61B8A"/>
              </a:gs>
              <a:gs pos="68050">
                <a:srgbClr val="E13759"/>
              </a:gs>
              <a:gs pos="99930">
                <a:srgbClr val="EF4137"/>
              </a:gs>
            </a:gsLst>
            <a:lin ang="16200000" scaled="1"/>
          </a:gradFill>
          <a:ln w="5117"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12" name="Text Placeholder 32">
            <a:extLst>
              <a:ext uri="{FF2B5EF4-FFF2-40B4-BE49-F238E27FC236}">
                <a16:creationId xmlns:a16="http://schemas.microsoft.com/office/drawing/2014/main" id="{A793C71A-06B6-2390-FE46-0B2EEFD4B649}"/>
              </a:ext>
            </a:extLst>
          </p:cNvPr>
          <p:cNvSpPr>
            <a:spLocks noGrp="1"/>
          </p:cNvSpPr>
          <p:nvPr userDrawn="1">
            <p:ph type="body" sz="quarter" idx="33" hasCustomPrompt="1"/>
          </p:nvPr>
        </p:nvSpPr>
        <p:spPr>
          <a:xfrm>
            <a:off x="2988995" y="7505230"/>
            <a:ext cx="4015980"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4" name="Text Placeholder 32">
            <a:extLst>
              <a:ext uri="{FF2B5EF4-FFF2-40B4-BE49-F238E27FC236}">
                <a16:creationId xmlns:a16="http://schemas.microsoft.com/office/drawing/2014/main" id="{6E4ADD63-8233-B5F2-AF07-06AE854F9779}"/>
              </a:ext>
            </a:extLst>
          </p:cNvPr>
          <p:cNvSpPr>
            <a:spLocks noGrp="1"/>
          </p:cNvSpPr>
          <p:nvPr userDrawn="1">
            <p:ph type="body" sz="quarter" idx="34" hasCustomPrompt="1"/>
          </p:nvPr>
        </p:nvSpPr>
        <p:spPr>
          <a:xfrm>
            <a:off x="3030989" y="8710087"/>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a:solidFill>
                  <a:schemeClr val="bg1"/>
                </a:solidFill>
              </a:rPr>
              <a:t>INTERGENERATIONAL DIGITAL SERVICE LEARNING</a:t>
            </a:r>
          </a:p>
        </p:txBody>
      </p:sp>
      <p:sp>
        <p:nvSpPr>
          <p:cNvPr id="16" name="Picture Placeholder 15">
            <a:extLst>
              <a:ext uri="{FF2B5EF4-FFF2-40B4-BE49-F238E27FC236}">
                <a16:creationId xmlns:a16="http://schemas.microsoft.com/office/drawing/2014/main" id="{3D6DE0D6-4D4A-24E2-A1E5-5E4C043ED44F}"/>
              </a:ext>
            </a:extLst>
          </p:cNvPr>
          <p:cNvSpPr>
            <a:spLocks noGrp="1"/>
          </p:cNvSpPr>
          <p:nvPr>
            <p:ph type="pic" sz="quarter" idx="35"/>
          </p:nvPr>
        </p:nvSpPr>
        <p:spPr>
          <a:xfrm>
            <a:off x="-1" y="-23818"/>
            <a:ext cx="7775575" cy="6282607"/>
          </a:xfrm>
          <a:custGeom>
            <a:avLst/>
            <a:gdLst>
              <a:gd name="connsiteX0" fmla="*/ 0 w 7775575"/>
              <a:gd name="connsiteY0" fmla="*/ 0 h 6282607"/>
              <a:gd name="connsiteX1" fmla="*/ 7775575 w 7775575"/>
              <a:gd name="connsiteY1" fmla="*/ 0 h 6282607"/>
              <a:gd name="connsiteX2" fmla="*/ 7775575 w 7775575"/>
              <a:gd name="connsiteY2" fmla="*/ 1587337 h 6282607"/>
              <a:gd name="connsiteX3" fmla="*/ 3030995 w 7775575"/>
              <a:gd name="connsiteY3" fmla="*/ 6282607 h 6282607"/>
              <a:gd name="connsiteX4" fmla="*/ 0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0" y="0"/>
                </a:moveTo>
                <a:lnTo>
                  <a:pt x="7775575" y="0"/>
                </a:lnTo>
                <a:lnTo>
                  <a:pt x="7775575" y="1587337"/>
                </a:lnTo>
                <a:lnTo>
                  <a:pt x="3030995" y="6282607"/>
                </a:lnTo>
                <a:lnTo>
                  <a:pt x="0" y="3293842"/>
                </a:lnTo>
                <a:close/>
              </a:path>
            </a:pathLst>
          </a:custGeom>
          <a:solidFill>
            <a:schemeClr val="bg1">
              <a:lumMod val="85000"/>
            </a:schemeClr>
          </a:solidFill>
        </p:spPr>
        <p:txBody>
          <a:bodyPr wrap="square">
            <a:noAutofit/>
          </a:bodyPr>
          <a:lstStyle>
            <a:lvl1pPr>
              <a:defRPr>
                <a:solidFill>
                  <a:schemeClr val="bg1">
                    <a:lumMod val="85000"/>
                  </a:schemeClr>
                </a:solidFill>
              </a:defRPr>
            </a:lvl1pPr>
          </a:lstStyle>
          <a:p>
            <a:endParaRPr lang="en-US"/>
          </a:p>
        </p:txBody>
      </p:sp>
      <p:sp>
        <p:nvSpPr>
          <p:cNvPr id="22" name="Slide Number Placeholder 5">
            <a:extLst>
              <a:ext uri="{FF2B5EF4-FFF2-40B4-BE49-F238E27FC236}">
                <a16:creationId xmlns:a16="http://schemas.microsoft.com/office/drawing/2014/main" id="{6725B718-41A3-CCD5-8DA0-B1D0162705C8}"/>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554170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9F64B7A-0E1D-67F9-B73F-EB09C7515A94}"/>
              </a:ext>
            </a:extLst>
          </p:cNvPr>
          <p:cNvSpPr/>
          <p:nvPr userDrawn="1"/>
        </p:nvSpPr>
        <p:spPr>
          <a:xfrm flipH="1">
            <a:off x="-1" y="-23818"/>
            <a:ext cx="7775575" cy="6282602"/>
          </a:xfrm>
          <a:custGeom>
            <a:avLst/>
            <a:gdLst>
              <a:gd name="connsiteX0" fmla="*/ 1667049 w 1667049"/>
              <a:gd name="connsiteY0" fmla="*/ 706185 h 1346962"/>
              <a:gd name="connsiteX1" fmla="*/ 1667049 w 1667049"/>
              <a:gd name="connsiteY1" fmla="*/ 0 h 1346962"/>
              <a:gd name="connsiteX2" fmla="*/ 0 w 1667049"/>
              <a:gd name="connsiteY2" fmla="*/ 0 h 1346962"/>
              <a:gd name="connsiteX3" fmla="*/ 0 w 1667049"/>
              <a:gd name="connsiteY3" fmla="*/ 340318 h 1346962"/>
              <a:gd name="connsiteX4" fmla="*/ 1017217 w 1667049"/>
              <a:gd name="connsiteY4" fmla="*/ 1346963 h 1346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049" h="1346962">
                <a:moveTo>
                  <a:pt x="1667049" y="706185"/>
                </a:moveTo>
                <a:lnTo>
                  <a:pt x="1667049" y="0"/>
                </a:lnTo>
                <a:lnTo>
                  <a:pt x="0" y="0"/>
                </a:lnTo>
                <a:lnTo>
                  <a:pt x="0" y="340318"/>
                </a:lnTo>
                <a:lnTo>
                  <a:pt x="1017217" y="1346963"/>
                </a:lnTo>
                <a:close/>
              </a:path>
            </a:pathLst>
          </a:custGeom>
          <a:solidFill>
            <a:srgbClr val="FFFFFF"/>
          </a:solidFill>
          <a:ln w="5117"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430931F-C770-4CE9-DCA5-09B9CF343A46}"/>
              </a:ext>
            </a:extLst>
          </p:cNvPr>
          <p:cNvSpPr/>
          <p:nvPr userDrawn="1"/>
        </p:nvSpPr>
        <p:spPr>
          <a:xfrm flipH="1">
            <a:off x="11930" y="3598929"/>
            <a:ext cx="5699222" cy="6478040"/>
          </a:xfrm>
          <a:custGeom>
            <a:avLst/>
            <a:gdLst>
              <a:gd name="connsiteX0" fmla="*/ 1221889 w 1221888"/>
              <a:gd name="connsiteY0" fmla="*/ 1204397 h 1388863"/>
              <a:gd name="connsiteX1" fmla="*/ 0 w 1221888"/>
              <a:gd name="connsiteY1" fmla="*/ 0 h 1388863"/>
              <a:gd name="connsiteX2" fmla="*/ 0 w 1221888"/>
              <a:gd name="connsiteY2" fmla="*/ 107307 h 1388863"/>
              <a:gd name="connsiteX3" fmla="*/ 0 w 1221888"/>
              <a:gd name="connsiteY3" fmla="*/ 177824 h 1388863"/>
              <a:gd name="connsiteX4" fmla="*/ 1221889 w 1221888"/>
              <a:gd name="connsiteY4" fmla="*/ 1388864 h 1388863"/>
              <a:gd name="connsiteX5" fmla="*/ 1221889 w 1221888"/>
              <a:gd name="connsiteY5" fmla="*/ 1204397 h 138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388863">
                <a:moveTo>
                  <a:pt x="1221889" y="1204397"/>
                </a:moveTo>
                <a:lnTo>
                  <a:pt x="0" y="0"/>
                </a:lnTo>
                <a:lnTo>
                  <a:pt x="0" y="107307"/>
                </a:lnTo>
                <a:lnTo>
                  <a:pt x="0" y="177824"/>
                </a:lnTo>
                <a:lnTo>
                  <a:pt x="1221889" y="1388864"/>
                </a:lnTo>
                <a:lnTo>
                  <a:pt x="1221889" y="1204397"/>
                </a:lnTo>
                <a:close/>
              </a:path>
            </a:pathLst>
          </a:custGeom>
          <a:solidFill>
            <a:srgbClr val="F15B2A"/>
          </a:solidFill>
          <a:ln w="5117" cap="flat">
            <a:noFill/>
            <a:prstDash val="solid"/>
            <a:miter/>
          </a:ln>
        </p:spPr>
        <p:txBody>
          <a:bodyPr rtlCol="0" anchor="ctr"/>
          <a:lstStyle/>
          <a:p>
            <a:endParaRPr lang="en-US"/>
          </a:p>
        </p:txBody>
      </p:sp>
      <p:sp>
        <p:nvSpPr>
          <p:cNvPr id="66" name="Rectangle 65">
            <a:extLst>
              <a:ext uri="{FF2B5EF4-FFF2-40B4-BE49-F238E27FC236}">
                <a16:creationId xmlns:a16="http://schemas.microsoft.com/office/drawing/2014/main" id="{032738D5-DA86-7D56-C92E-436CBC16B251}"/>
              </a:ext>
            </a:extLst>
          </p:cNvPr>
          <p:cNvSpPr/>
          <p:nvPr userDrawn="1"/>
        </p:nvSpPr>
        <p:spPr>
          <a:xfrm rot="16200000">
            <a:off x="5426584" y="8108590"/>
            <a:ext cx="3886200" cy="215444"/>
          </a:xfrm>
          <a:prstGeom prst="rect">
            <a:avLst/>
          </a:prstGeom>
        </p:spPr>
        <p:txBody>
          <a:bodyPr>
            <a:spAutoFit/>
          </a:bodyPr>
          <a:lstStyle/>
          <a:p>
            <a:r>
              <a:rPr lang="fr-CA" sz="800">
                <a:solidFill>
                  <a:schemeClr val="bg1"/>
                </a:solidFill>
              </a:rPr>
              <a:t>INTERGENERATIONAL DIGITAL SERVICE LEARNING</a:t>
            </a:r>
          </a:p>
        </p:txBody>
      </p:sp>
      <p:sp>
        <p:nvSpPr>
          <p:cNvPr id="3" name="Freeform 2">
            <a:extLst>
              <a:ext uri="{FF2B5EF4-FFF2-40B4-BE49-F238E27FC236}">
                <a16:creationId xmlns:a16="http://schemas.microsoft.com/office/drawing/2014/main" id="{24535090-A516-91A2-17B1-516E45F96122}"/>
              </a:ext>
            </a:extLst>
          </p:cNvPr>
          <p:cNvSpPr/>
          <p:nvPr userDrawn="1"/>
        </p:nvSpPr>
        <p:spPr>
          <a:xfrm flipH="1">
            <a:off x="-1" y="-23818"/>
            <a:ext cx="7775575" cy="6282607"/>
          </a:xfrm>
          <a:custGeom>
            <a:avLst/>
            <a:gdLst>
              <a:gd name="connsiteX0" fmla="*/ 7775575 w 7775575"/>
              <a:gd name="connsiteY0" fmla="*/ 0 h 6282607"/>
              <a:gd name="connsiteX1" fmla="*/ 0 w 7775575"/>
              <a:gd name="connsiteY1" fmla="*/ 0 h 6282607"/>
              <a:gd name="connsiteX2" fmla="*/ 0 w 7775575"/>
              <a:gd name="connsiteY2" fmla="*/ 1587337 h 6282607"/>
              <a:gd name="connsiteX3" fmla="*/ 4744580 w 7775575"/>
              <a:gd name="connsiteY3" fmla="*/ 6282607 h 6282607"/>
              <a:gd name="connsiteX4" fmla="*/ 7775575 w 7775575"/>
              <a:gd name="connsiteY4" fmla="*/ 3293842 h 628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575" h="6282607">
                <a:moveTo>
                  <a:pt x="7775575" y="0"/>
                </a:moveTo>
                <a:lnTo>
                  <a:pt x="0" y="0"/>
                </a:lnTo>
                <a:lnTo>
                  <a:pt x="0" y="1587337"/>
                </a:lnTo>
                <a:lnTo>
                  <a:pt x="4744580" y="6282607"/>
                </a:lnTo>
                <a:lnTo>
                  <a:pt x="7775575" y="3293842"/>
                </a:lnTo>
                <a:close/>
              </a:path>
            </a:pathLst>
          </a:custGeom>
          <a:gradFill>
            <a:gsLst>
              <a:gs pos="17000">
                <a:srgbClr val="42286C"/>
              </a:gs>
              <a:gs pos="51940">
                <a:srgbClr val="C61B8A"/>
              </a:gs>
              <a:gs pos="81000">
                <a:srgbClr val="E13759"/>
              </a:gs>
              <a:gs pos="99930">
                <a:srgbClr val="EF4137"/>
              </a:gs>
            </a:gsLst>
            <a:lin ang="16200000" scaled="1"/>
          </a:gradFill>
          <a:ln w="5117" cap="flat">
            <a:noFill/>
            <a:prstDash val="solid"/>
            <a:miter/>
          </a:ln>
        </p:spPr>
        <p:txBody>
          <a:bodyPr rtlCol="0" anchor="ctr"/>
          <a:lstStyle/>
          <a:p>
            <a:endParaRPr lang="en-US"/>
          </a:p>
        </p:txBody>
      </p:sp>
      <p:sp>
        <p:nvSpPr>
          <p:cNvPr id="8" name="Picture Placeholder 7">
            <a:extLst>
              <a:ext uri="{FF2B5EF4-FFF2-40B4-BE49-F238E27FC236}">
                <a16:creationId xmlns:a16="http://schemas.microsoft.com/office/drawing/2014/main" id="{742FA22D-9754-9024-3F22-51A4E079EA47}"/>
              </a:ext>
            </a:extLst>
          </p:cNvPr>
          <p:cNvSpPr>
            <a:spLocks noGrp="1"/>
          </p:cNvSpPr>
          <p:nvPr>
            <p:ph type="pic" sz="quarter" idx="35"/>
          </p:nvPr>
        </p:nvSpPr>
        <p:spPr>
          <a:xfrm>
            <a:off x="-6" y="3251735"/>
            <a:ext cx="3030995" cy="5987069"/>
          </a:xfrm>
          <a:custGeom>
            <a:avLst/>
            <a:gdLst>
              <a:gd name="connsiteX0" fmla="*/ 0 w 3030995"/>
              <a:gd name="connsiteY0" fmla="*/ 0 h 5987069"/>
              <a:gd name="connsiteX1" fmla="*/ 3030995 w 3030995"/>
              <a:gd name="connsiteY1" fmla="*/ 2988765 h 5987069"/>
              <a:gd name="connsiteX2" fmla="*/ 2933143 w 3030995"/>
              <a:gd name="connsiteY2" fmla="*/ 3084103 h 5987069"/>
              <a:gd name="connsiteX3" fmla="*/ 0 w 3030995"/>
              <a:gd name="connsiteY3" fmla="*/ 5987069 h 5987069"/>
            </a:gdLst>
            <a:ahLst/>
            <a:cxnLst>
              <a:cxn ang="0">
                <a:pos x="connsiteX0" y="connsiteY0"/>
              </a:cxn>
              <a:cxn ang="0">
                <a:pos x="connsiteX1" y="connsiteY1"/>
              </a:cxn>
              <a:cxn ang="0">
                <a:pos x="connsiteX2" y="connsiteY2"/>
              </a:cxn>
              <a:cxn ang="0">
                <a:pos x="connsiteX3" y="connsiteY3"/>
              </a:cxn>
            </a:cxnLst>
            <a:rect l="l" t="t" r="r" b="b"/>
            <a:pathLst>
              <a:path w="3030995" h="5987069">
                <a:moveTo>
                  <a:pt x="0" y="0"/>
                </a:moveTo>
                <a:lnTo>
                  <a:pt x="3030995" y="2988765"/>
                </a:lnTo>
                <a:lnTo>
                  <a:pt x="2933143" y="3084103"/>
                </a:lnTo>
                <a:lnTo>
                  <a:pt x="0" y="5987069"/>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9" name="Text Placeholder 32">
            <a:extLst>
              <a:ext uri="{FF2B5EF4-FFF2-40B4-BE49-F238E27FC236}">
                <a16:creationId xmlns:a16="http://schemas.microsoft.com/office/drawing/2014/main" id="{2F28AC84-A2A2-5083-7033-64918ED06FB6}"/>
              </a:ext>
            </a:extLst>
          </p:cNvPr>
          <p:cNvSpPr>
            <a:spLocks noGrp="1"/>
          </p:cNvSpPr>
          <p:nvPr>
            <p:ph type="body" sz="quarter" idx="33" hasCustomPrompt="1"/>
          </p:nvPr>
        </p:nvSpPr>
        <p:spPr>
          <a:xfrm>
            <a:off x="807682" y="799907"/>
            <a:ext cx="4015980" cy="1064757"/>
          </a:xfrm>
          <a:prstGeom prst="rect">
            <a:avLst/>
          </a:prstGeom>
        </p:spPr>
        <p:txBody>
          <a:bodyPr>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10" name="Text Placeholder 32">
            <a:extLst>
              <a:ext uri="{FF2B5EF4-FFF2-40B4-BE49-F238E27FC236}">
                <a16:creationId xmlns:a16="http://schemas.microsoft.com/office/drawing/2014/main" id="{5D4B2C35-C8CB-CF12-459B-C8B7ACB59F9E}"/>
              </a:ext>
            </a:extLst>
          </p:cNvPr>
          <p:cNvSpPr>
            <a:spLocks noGrp="1"/>
          </p:cNvSpPr>
          <p:nvPr>
            <p:ph type="body" sz="quarter" idx="34" hasCustomPrompt="1"/>
          </p:nvPr>
        </p:nvSpPr>
        <p:spPr>
          <a:xfrm>
            <a:off x="849676" y="2004764"/>
            <a:ext cx="3989150" cy="1611924"/>
          </a:xfrm>
          <a:prstGeom prst="rect">
            <a:avLst/>
          </a:prstGeom>
        </p:spPr>
        <p:txBody>
          <a:bodyPr numCol="1" spcCol="288000" anchor="t">
            <a:noAutofit/>
          </a:bodyPr>
          <a:lstStyle>
            <a:lvl1pPr marL="0" indent="0" algn="just">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11" name="Text Placeholder 32">
            <a:extLst>
              <a:ext uri="{FF2B5EF4-FFF2-40B4-BE49-F238E27FC236}">
                <a16:creationId xmlns:a16="http://schemas.microsoft.com/office/drawing/2014/main" id="{9B9E0C61-F225-32B7-8E52-24FCB916957F}"/>
              </a:ext>
            </a:extLst>
          </p:cNvPr>
          <p:cNvSpPr>
            <a:spLocks noGrp="1"/>
          </p:cNvSpPr>
          <p:nvPr>
            <p:ph type="body" sz="quarter" idx="17" hasCustomPrompt="1"/>
          </p:nvPr>
        </p:nvSpPr>
        <p:spPr>
          <a:xfrm>
            <a:off x="3119597" y="7498164"/>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 HERE</a:t>
            </a:r>
          </a:p>
          <a:p>
            <a:pPr lvl="0"/>
            <a:endParaRPr lang="en-US"/>
          </a:p>
        </p:txBody>
      </p:sp>
      <p:sp>
        <p:nvSpPr>
          <p:cNvPr id="13" name="Text Placeholder 32">
            <a:extLst>
              <a:ext uri="{FF2B5EF4-FFF2-40B4-BE49-F238E27FC236}">
                <a16:creationId xmlns:a16="http://schemas.microsoft.com/office/drawing/2014/main" id="{DA2DC231-DF7F-4BD8-618F-606DDB4B5F70}"/>
              </a:ext>
            </a:extLst>
          </p:cNvPr>
          <p:cNvSpPr>
            <a:spLocks noGrp="1"/>
          </p:cNvSpPr>
          <p:nvPr>
            <p:ph type="body" sz="quarter" idx="14" hasCustomPrompt="1"/>
          </p:nvPr>
        </p:nvSpPr>
        <p:spPr>
          <a:xfrm>
            <a:off x="3119597" y="9557441"/>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a:t>
            </a:r>
          </a:p>
          <a:p>
            <a:pPr lvl="0"/>
            <a:endParaRPr lang="en-US"/>
          </a:p>
        </p:txBody>
      </p:sp>
      <p:sp>
        <p:nvSpPr>
          <p:cNvPr id="15" name="Slide Number Placeholder 5">
            <a:extLst>
              <a:ext uri="{FF2B5EF4-FFF2-40B4-BE49-F238E27FC236}">
                <a16:creationId xmlns:a16="http://schemas.microsoft.com/office/drawing/2014/main" id="{9CED93B4-918C-7D80-CAA7-274799ECCB56}"/>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3194342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A2695190-E186-A842-8D0F-53BF30B0FC67}"/>
              </a:ext>
            </a:extLst>
          </p:cNvPr>
          <p:cNvSpPr/>
          <p:nvPr userDrawn="1"/>
        </p:nvSpPr>
        <p:spPr>
          <a:xfrm rot="10800000" flipH="1">
            <a:off x="-25188" y="-1"/>
            <a:ext cx="7775575" cy="9081861"/>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23" name="Picture Placeholder 22">
            <a:extLst>
              <a:ext uri="{FF2B5EF4-FFF2-40B4-BE49-F238E27FC236}">
                <a16:creationId xmlns:a16="http://schemas.microsoft.com/office/drawing/2014/main" id="{76ECBF9F-A275-8ED7-EFFE-594CECAD1767}"/>
              </a:ext>
            </a:extLst>
          </p:cNvPr>
          <p:cNvSpPr>
            <a:spLocks noGrp="1"/>
          </p:cNvSpPr>
          <p:nvPr>
            <p:ph type="pic" sz="quarter" idx="10"/>
          </p:nvPr>
        </p:nvSpPr>
        <p:spPr>
          <a:xfrm>
            <a:off x="4427614" y="-1"/>
            <a:ext cx="3347961" cy="7157678"/>
          </a:xfrm>
          <a:custGeom>
            <a:avLst/>
            <a:gdLst>
              <a:gd name="connsiteX0" fmla="*/ 3347961 w 3347961"/>
              <a:gd name="connsiteY0" fmla="*/ 0 h 7157678"/>
              <a:gd name="connsiteX1" fmla="*/ 3347961 w 3347961"/>
              <a:gd name="connsiteY1" fmla="*/ 7157678 h 7157678"/>
              <a:gd name="connsiteX2" fmla="*/ 2489144 w 3347961"/>
              <a:gd name="connsiteY2" fmla="*/ 6292071 h 7157678"/>
              <a:gd name="connsiteX3" fmla="*/ 2363510 w 3347961"/>
              <a:gd name="connsiteY3" fmla="*/ 6164228 h 7157678"/>
              <a:gd name="connsiteX4" fmla="*/ 2445463 w 3347961"/>
              <a:gd name="connsiteY4" fmla="*/ 6082275 h 7157678"/>
              <a:gd name="connsiteX5" fmla="*/ 775571 w 3347961"/>
              <a:gd name="connsiteY5" fmla="*/ 4412383 h 7157678"/>
              <a:gd name="connsiteX6" fmla="*/ 708929 w 3347961"/>
              <a:gd name="connsiteY6" fmla="*/ 4479024 h 7157678"/>
              <a:gd name="connsiteX7" fmla="*/ 437594 w 3347961"/>
              <a:gd name="connsiteY7" fmla="*/ 4204448 h 7157678"/>
              <a:gd name="connsiteX8" fmla="*/ 0 w 3347961"/>
              <a:gd name="connsiteY8" fmla="*/ 3765095 h 715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7961" h="7157678">
                <a:moveTo>
                  <a:pt x="3347961" y="0"/>
                </a:moveTo>
                <a:lnTo>
                  <a:pt x="3347961" y="7157678"/>
                </a:lnTo>
                <a:cubicBezTo>
                  <a:pt x="3049563" y="6859441"/>
                  <a:pt x="2765716" y="6572846"/>
                  <a:pt x="2489144" y="6292071"/>
                </a:cubicBezTo>
                <a:lnTo>
                  <a:pt x="2363510" y="6164228"/>
                </a:lnTo>
                <a:lnTo>
                  <a:pt x="2445463" y="6082275"/>
                </a:lnTo>
                <a:lnTo>
                  <a:pt x="775571" y="4412383"/>
                </a:lnTo>
                <a:lnTo>
                  <a:pt x="708929" y="4479024"/>
                </a:lnTo>
                <a:lnTo>
                  <a:pt x="437594" y="4204448"/>
                </a:lnTo>
                <a:cubicBezTo>
                  <a:pt x="294761" y="4060422"/>
                  <a:pt x="149199" y="3914214"/>
                  <a:pt x="0" y="3765095"/>
                </a:cubicBez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4" name="Freeform 23">
            <a:extLst>
              <a:ext uri="{FF2B5EF4-FFF2-40B4-BE49-F238E27FC236}">
                <a16:creationId xmlns:a16="http://schemas.microsoft.com/office/drawing/2014/main" id="{07D6CC02-AD2D-E118-C03A-5CD7D8A192F0}"/>
              </a:ext>
            </a:extLst>
          </p:cNvPr>
          <p:cNvSpPr/>
          <p:nvPr userDrawn="1"/>
        </p:nvSpPr>
        <p:spPr>
          <a:xfrm rot="18900000">
            <a:off x="5844624" y="4146691"/>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5" name="Text Placeholder 32">
            <a:extLst>
              <a:ext uri="{FF2B5EF4-FFF2-40B4-BE49-F238E27FC236}">
                <a16:creationId xmlns:a16="http://schemas.microsoft.com/office/drawing/2014/main" id="{C38EE365-B5BB-68B5-F395-E3D3B20B331A}"/>
              </a:ext>
            </a:extLst>
          </p:cNvPr>
          <p:cNvSpPr>
            <a:spLocks noGrp="1"/>
          </p:cNvSpPr>
          <p:nvPr>
            <p:ph type="body" sz="quarter" idx="32" hasCustomPrompt="1"/>
          </p:nvPr>
        </p:nvSpPr>
        <p:spPr>
          <a:xfrm>
            <a:off x="559613" y="2974213"/>
            <a:ext cx="3868001" cy="2479643"/>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a:t>
            </a:r>
            <a:endParaRPr lang="en-US"/>
          </a:p>
        </p:txBody>
      </p:sp>
      <p:sp>
        <p:nvSpPr>
          <p:cNvPr id="26" name="Text Placeholder 32">
            <a:extLst>
              <a:ext uri="{FF2B5EF4-FFF2-40B4-BE49-F238E27FC236}">
                <a16:creationId xmlns:a16="http://schemas.microsoft.com/office/drawing/2014/main" id="{F64F80ED-2728-7100-617E-0734E6408501}"/>
              </a:ext>
            </a:extLst>
          </p:cNvPr>
          <p:cNvSpPr>
            <a:spLocks noGrp="1"/>
          </p:cNvSpPr>
          <p:nvPr>
            <p:ph type="body" sz="quarter" idx="33" hasCustomPrompt="1"/>
          </p:nvPr>
        </p:nvSpPr>
        <p:spPr>
          <a:xfrm>
            <a:off x="515712" y="660136"/>
            <a:ext cx="5403876" cy="1064757"/>
          </a:xfrm>
          <a:prstGeom prst="rect">
            <a:avLst/>
          </a:prstGeom>
        </p:spPr>
        <p:txBody>
          <a:bodyPr numCol="1">
            <a:noAutofit/>
          </a:bodyPr>
          <a:lstStyle>
            <a:lvl1pPr marL="0" indent="0" algn="l">
              <a:buNone/>
              <a:defRPr sz="3000" b="1" i="0">
                <a:solidFill>
                  <a:schemeClr val="bg1"/>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27" name="Text Placeholder 32">
            <a:extLst>
              <a:ext uri="{FF2B5EF4-FFF2-40B4-BE49-F238E27FC236}">
                <a16:creationId xmlns:a16="http://schemas.microsoft.com/office/drawing/2014/main" id="{F5CF788A-3B2B-E712-5F76-D59C19D2971E}"/>
              </a:ext>
            </a:extLst>
          </p:cNvPr>
          <p:cNvSpPr>
            <a:spLocks noGrp="1"/>
          </p:cNvSpPr>
          <p:nvPr>
            <p:ph type="body" sz="quarter" idx="34" hasCustomPrompt="1"/>
          </p:nvPr>
        </p:nvSpPr>
        <p:spPr>
          <a:xfrm>
            <a:off x="559613" y="1864993"/>
            <a:ext cx="4483264" cy="1064757"/>
          </a:xfrm>
          <a:prstGeom prst="rect">
            <a:avLst/>
          </a:prstGeom>
        </p:spPr>
        <p:txBody>
          <a:bodyPr numCol="1" spcCol="288000" anchor="t">
            <a:noAutofit/>
          </a:bodyPr>
          <a:lstStyle>
            <a:lvl1pPr marL="0" indent="0" algn="l">
              <a:lnSpc>
                <a:spcPct val="100000"/>
              </a:lnSpc>
              <a:spcBef>
                <a:spcPts val="0"/>
              </a:spcBef>
              <a:buNone/>
              <a:defRPr sz="18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30" name="Slide Number Placeholder 5">
            <a:extLst>
              <a:ext uri="{FF2B5EF4-FFF2-40B4-BE49-F238E27FC236}">
                <a16:creationId xmlns:a16="http://schemas.microsoft.com/office/drawing/2014/main" id="{F8802CE5-B11E-F2CE-CECF-1AACFB4C1777}"/>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1" name="Text Placeholder 32">
            <a:extLst>
              <a:ext uri="{FF2B5EF4-FFF2-40B4-BE49-F238E27FC236}">
                <a16:creationId xmlns:a16="http://schemas.microsoft.com/office/drawing/2014/main" id="{119FB926-19EA-1E21-A173-670EF0F7090D}"/>
              </a:ext>
            </a:extLst>
          </p:cNvPr>
          <p:cNvSpPr>
            <a:spLocks noGrp="1"/>
          </p:cNvSpPr>
          <p:nvPr>
            <p:ph type="body" sz="quarter" idx="17" hasCustomPrompt="1"/>
          </p:nvPr>
        </p:nvSpPr>
        <p:spPr>
          <a:xfrm>
            <a:off x="2662196" y="7159966"/>
            <a:ext cx="3257392" cy="1845861"/>
          </a:xfrm>
          <a:prstGeom prst="rect">
            <a:avLst/>
          </a:prstGeom>
        </p:spPr>
        <p:txBody>
          <a:bodyPr>
            <a:noAutofit/>
          </a:bodyPr>
          <a:lstStyle>
            <a:lvl1pPr marL="0" indent="0" algn="ctr">
              <a:lnSpc>
                <a:spcPts val="2020"/>
              </a:lnSpc>
              <a:spcBef>
                <a:spcPts val="0"/>
              </a:spcBef>
              <a:buNone/>
              <a:defRPr sz="1938" b="1" i="0">
                <a:solidFill>
                  <a:srgbClr val="41296C"/>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 HERE</a:t>
            </a:r>
          </a:p>
          <a:p>
            <a:pPr lvl="0"/>
            <a:endParaRPr lang="en-US"/>
          </a:p>
        </p:txBody>
      </p:sp>
      <p:sp>
        <p:nvSpPr>
          <p:cNvPr id="32" name="Text Placeholder 32">
            <a:extLst>
              <a:ext uri="{FF2B5EF4-FFF2-40B4-BE49-F238E27FC236}">
                <a16:creationId xmlns:a16="http://schemas.microsoft.com/office/drawing/2014/main" id="{A77D5B94-A3A7-56CD-F1C8-476480D497E5}"/>
              </a:ext>
            </a:extLst>
          </p:cNvPr>
          <p:cNvSpPr>
            <a:spLocks noGrp="1"/>
          </p:cNvSpPr>
          <p:nvPr>
            <p:ph type="body" sz="quarter" idx="14" hasCustomPrompt="1"/>
          </p:nvPr>
        </p:nvSpPr>
        <p:spPr>
          <a:xfrm>
            <a:off x="2662196" y="9219243"/>
            <a:ext cx="3257392" cy="522755"/>
          </a:xfrm>
          <a:prstGeom prst="rect">
            <a:avLst/>
          </a:prstGeom>
        </p:spPr>
        <p:txBody>
          <a:bodyPr>
            <a:noAutofit/>
          </a:bodyPr>
          <a:lstStyle>
            <a:lvl1pPr marL="0" indent="0" algn="ctr">
              <a:lnSpc>
                <a:spcPts val="2020"/>
              </a:lnSpc>
              <a:spcBef>
                <a:spcPts val="0"/>
              </a:spcBef>
              <a:buNone/>
              <a:defRPr sz="1400" b="0" i="0">
                <a:solidFill>
                  <a:srgbClr val="F15B2A"/>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a:t>
            </a:r>
          </a:p>
          <a:p>
            <a:pPr lvl="0"/>
            <a:endParaRPr lang="en-US"/>
          </a:p>
        </p:txBody>
      </p:sp>
    </p:spTree>
    <p:extLst>
      <p:ext uri="{BB962C8B-B14F-4D97-AF65-F5344CB8AC3E}">
        <p14:creationId xmlns:p14="http://schemas.microsoft.com/office/powerpoint/2010/main" val="1849324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8ED324-DAA2-865F-4903-3501B0640847}"/>
              </a:ext>
            </a:extLst>
          </p:cNvPr>
          <p:cNvSpPr/>
          <p:nvPr userDrawn="1"/>
        </p:nvSpPr>
        <p:spPr>
          <a:xfrm>
            <a:off x="-1" y="2776961"/>
            <a:ext cx="7775575" cy="8130752"/>
          </a:xfrm>
          <a:custGeom>
            <a:avLst/>
            <a:gdLst>
              <a:gd name="connsiteX0" fmla="*/ 0 w 1172672"/>
              <a:gd name="connsiteY0" fmla="*/ 0 h 1226238"/>
              <a:gd name="connsiteX1" fmla="*/ 0 w 1172672"/>
              <a:gd name="connsiteY1" fmla="*/ 1226238 h 1226238"/>
              <a:gd name="connsiteX2" fmla="*/ 1172672 w 1172672"/>
              <a:gd name="connsiteY2" fmla="*/ 1226238 h 1226238"/>
            </a:gdLst>
            <a:ahLst/>
            <a:cxnLst>
              <a:cxn ang="0">
                <a:pos x="connsiteX0" y="connsiteY0"/>
              </a:cxn>
              <a:cxn ang="0">
                <a:pos x="connsiteX1" y="connsiteY1"/>
              </a:cxn>
              <a:cxn ang="0">
                <a:pos x="connsiteX2" y="connsiteY2"/>
              </a:cxn>
            </a:cxnLst>
            <a:rect l="l" t="t" r="r" b="b"/>
            <a:pathLst>
              <a:path w="1172672" h="1226238">
                <a:moveTo>
                  <a:pt x="0" y="0"/>
                </a:moveTo>
                <a:lnTo>
                  <a:pt x="0" y="1226238"/>
                </a:lnTo>
                <a:lnTo>
                  <a:pt x="1172672" y="1226238"/>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9" name="Picture Placeholder 18">
            <a:extLst>
              <a:ext uri="{FF2B5EF4-FFF2-40B4-BE49-F238E27FC236}">
                <a16:creationId xmlns:a16="http://schemas.microsoft.com/office/drawing/2014/main" id="{1856F55F-8C23-AAAB-DE41-3BDF7C738272}"/>
              </a:ext>
            </a:extLst>
          </p:cNvPr>
          <p:cNvSpPr>
            <a:spLocks noGrp="1"/>
          </p:cNvSpPr>
          <p:nvPr>
            <p:ph type="pic" sz="quarter" idx="10"/>
          </p:nvPr>
        </p:nvSpPr>
        <p:spPr>
          <a:xfrm>
            <a:off x="2838666" y="3224463"/>
            <a:ext cx="4936909" cy="7719399"/>
          </a:xfrm>
          <a:custGeom>
            <a:avLst/>
            <a:gdLst>
              <a:gd name="connsiteX0" fmla="*/ 4936909 w 4936909"/>
              <a:gd name="connsiteY0" fmla="*/ 0 h 7719399"/>
              <a:gd name="connsiteX1" fmla="*/ 4936909 w 4936909"/>
              <a:gd name="connsiteY1" fmla="*/ 7719399 h 7719399"/>
              <a:gd name="connsiteX2" fmla="*/ 0 w 4936909"/>
              <a:gd name="connsiteY2" fmla="*/ 2537197 h 7719399"/>
              <a:gd name="connsiteX3" fmla="*/ 1424369 w 4936909"/>
              <a:gd name="connsiteY3" fmla="*/ 1805180 h 7719399"/>
              <a:gd name="connsiteX4" fmla="*/ 1474318 w 4936909"/>
              <a:gd name="connsiteY4" fmla="*/ 1900806 h 7719399"/>
              <a:gd name="connsiteX5" fmla="*/ 3567548 w 4936909"/>
              <a:gd name="connsiteY5" fmla="*/ 807431 h 7719399"/>
              <a:gd name="connsiteX6" fmla="*/ 3524852 w 4936909"/>
              <a:gd name="connsiteY6" fmla="*/ 725691 h 77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36909" h="7719399">
                <a:moveTo>
                  <a:pt x="4936909" y="0"/>
                </a:moveTo>
                <a:lnTo>
                  <a:pt x="4936909" y="7719399"/>
                </a:lnTo>
                <a:cubicBezTo>
                  <a:pt x="3259189" y="6013387"/>
                  <a:pt x="1677720" y="4243210"/>
                  <a:pt x="0" y="2537197"/>
                </a:cubicBezTo>
                <a:lnTo>
                  <a:pt x="1424369" y="1805180"/>
                </a:lnTo>
                <a:lnTo>
                  <a:pt x="1474318" y="1900806"/>
                </a:lnTo>
                <a:lnTo>
                  <a:pt x="3567548" y="807431"/>
                </a:lnTo>
                <a:lnTo>
                  <a:pt x="3524852" y="725691"/>
                </a:lnTo>
                <a:close/>
              </a:path>
            </a:pathLst>
          </a:custGeom>
          <a:solidFill>
            <a:schemeClr val="bg1">
              <a:lumMod val="85000"/>
            </a:schemeClr>
          </a:solidFill>
        </p:spPr>
        <p:txBody>
          <a:bodyPr wrap="square" anchor="ctr">
            <a:noAutofit/>
          </a:bodyPr>
          <a:lstStyle>
            <a:lvl1pPr algn="ctr">
              <a:defRPr>
                <a:solidFill>
                  <a:schemeClr val="bg1">
                    <a:lumMod val="85000"/>
                  </a:schemeClr>
                </a:solidFill>
              </a:defRPr>
            </a:lvl1pPr>
          </a:lstStyle>
          <a:p>
            <a:endParaRPr lang="en-US"/>
          </a:p>
        </p:txBody>
      </p:sp>
      <p:sp>
        <p:nvSpPr>
          <p:cNvPr id="20" name="Freeform 19">
            <a:extLst>
              <a:ext uri="{FF2B5EF4-FFF2-40B4-BE49-F238E27FC236}">
                <a16:creationId xmlns:a16="http://schemas.microsoft.com/office/drawing/2014/main" id="{C85B0E05-4D14-C472-7E6D-80F619D37578}"/>
              </a:ext>
            </a:extLst>
          </p:cNvPr>
          <p:cNvSpPr/>
          <p:nvPr userDrawn="1"/>
        </p:nvSpPr>
        <p:spPr>
          <a:xfrm rot="14545211">
            <a:off x="5193768" y="3297319"/>
            <a:ext cx="226702" cy="2361584"/>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24" name="Text Placeholder 32">
            <a:extLst>
              <a:ext uri="{FF2B5EF4-FFF2-40B4-BE49-F238E27FC236}">
                <a16:creationId xmlns:a16="http://schemas.microsoft.com/office/drawing/2014/main" id="{909EC9B3-B424-B948-D3DF-F39BB20F2C17}"/>
              </a:ext>
            </a:extLst>
          </p:cNvPr>
          <p:cNvSpPr>
            <a:spLocks noGrp="1"/>
          </p:cNvSpPr>
          <p:nvPr>
            <p:ph type="body" sz="quarter" idx="32" hasCustomPrompt="1"/>
          </p:nvPr>
        </p:nvSpPr>
        <p:spPr>
          <a:xfrm>
            <a:off x="624293" y="6873369"/>
            <a:ext cx="5781921" cy="3743651"/>
          </a:xfrm>
          <a:prstGeom prst="rect">
            <a:avLst/>
          </a:prstGeom>
        </p:spPr>
        <p:txBody>
          <a:bodyPr numCol="1" spcCol="288000" anchor="t">
            <a:noAutofit/>
          </a:bodyPr>
          <a:lstStyle>
            <a:lvl1pPr marL="0" indent="0" algn="just">
              <a:lnSpc>
                <a:spcPct val="100000"/>
              </a:lnSpc>
              <a:spcBef>
                <a:spcPts val="0"/>
              </a:spcBef>
              <a:buNone/>
              <a:defRPr sz="1100" b="0" i="0">
                <a:solidFill>
                  <a:schemeClr val="bg1"/>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a:t>
            </a:r>
            <a:endParaRPr lang="en-US"/>
          </a:p>
        </p:txBody>
      </p:sp>
      <p:sp>
        <p:nvSpPr>
          <p:cNvPr id="25" name="Text Placeholder 32">
            <a:extLst>
              <a:ext uri="{FF2B5EF4-FFF2-40B4-BE49-F238E27FC236}">
                <a16:creationId xmlns:a16="http://schemas.microsoft.com/office/drawing/2014/main" id="{08EB423D-79D0-1EF0-FFA2-B25E91308624}"/>
              </a:ext>
            </a:extLst>
          </p:cNvPr>
          <p:cNvSpPr>
            <a:spLocks noGrp="1"/>
          </p:cNvSpPr>
          <p:nvPr>
            <p:ph type="body" sz="quarter" idx="33" hasCustomPrompt="1"/>
          </p:nvPr>
        </p:nvSpPr>
        <p:spPr>
          <a:xfrm>
            <a:off x="602343" y="704766"/>
            <a:ext cx="6570888" cy="1477038"/>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26" name="Text Placeholder 32">
            <a:extLst>
              <a:ext uri="{FF2B5EF4-FFF2-40B4-BE49-F238E27FC236}">
                <a16:creationId xmlns:a16="http://schemas.microsoft.com/office/drawing/2014/main" id="{4B62C836-8906-DB50-8126-C07F8AFF2591}"/>
              </a:ext>
            </a:extLst>
          </p:cNvPr>
          <p:cNvSpPr>
            <a:spLocks noGrp="1"/>
          </p:cNvSpPr>
          <p:nvPr>
            <p:ph type="body" sz="quarter" idx="34" hasCustomPrompt="1"/>
          </p:nvPr>
        </p:nvSpPr>
        <p:spPr>
          <a:xfrm>
            <a:off x="646244" y="2137343"/>
            <a:ext cx="6526988" cy="1897000"/>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Tree>
    <p:extLst>
      <p:ext uri="{BB962C8B-B14F-4D97-AF65-F5344CB8AC3E}">
        <p14:creationId xmlns:p14="http://schemas.microsoft.com/office/powerpoint/2010/main" val="2353434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Text Slide 05">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EBF24AE2-35E9-A217-A1E6-2E24B72B6AAC}"/>
              </a:ext>
            </a:extLst>
          </p:cNvPr>
          <p:cNvSpPr/>
          <p:nvPr userDrawn="1"/>
        </p:nvSpPr>
        <p:spPr>
          <a:xfrm>
            <a:off x="577661" y="5653114"/>
            <a:ext cx="7197914" cy="5276411"/>
          </a:xfrm>
          <a:custGeom>
            <a:avLst/>
            <a:gdLst>
              <a:gd name="connsiteX0" fmla="*/ 7085619 w 7085619"/>
              <a:gd name="connsiteY0" fmla="*/ 5260369 h 5260369"/>
              <a:gd name="connsiteX1" fmla="*/ 0 w 7085619"/>
              <a:gd name="connsiteY1" fmla="*/ 5260369 h 5260369"/>
              <a:gd name="connsiteX2" fmla="*/ 5192315 w 7085619"/>
              <a:gd name="connsiteY2" fmla="*/ 0 h 5260369"/>
              <a:gd name="connsiteX3" fmla="*/ 7085619 w 7085619"/>
              <a:gd name="connsiteY3" fmla="*/ 1564019 h 5260369"/>
              <a:gd name="connsiteX0" fmla="*/ 7197914 w 7197914"/>
              <a:gd name="connsiteY0" fmla="*/ 5260369 h 5276411"/>
              <a:gd name="connsiteX1" fmla="*/ 0 w 7197914"/>
              <a:gd name="connsiteY1" fmla="*/ 5276411 h 5276411"/>
              <a:gd name="connsiteX2" fmla="*/ 5304610 w 7197914"/>
              <a:gd name="connsiteY2" fmla="*/ 0 h 5276411"/>
              <a:gd name="connsiteX3" fmla="*/ 7197914 w 7197914"/>
              <a:gd name="connsiteY3" fmla="*/ 1564019 h 5276411"/>
              <a:gd name="connsiteX4" fmla="*/ 7197914 w 7197914"/>
              <a:gd name="connsiteY4" fmla="*/ 5260369 h 527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7914" h="5276411">
                <a:moveTo>
                  <a:pt x="7197914" y="5260369"/>
                </a:moveTo>
                <a:lnTo>
                  <a:pt x="0" y="5276411"/>
                </a:lnTo>
                <a:lnTo>
                  <a:pt x="5304610" y="0"/>
                </a:lnTo>
                <a:lnTo>
                  <a:pt x="7197914" y="1564019"/>
                </a:lnTo>
                <a:lnTo>
                  <a:pt x="7197914" y="5260369"/>
                </a:lnTo>
                <a:close/>
              </a:path>
            </a:pathLst>
          </a:custGeom>
          <a:gradFill>
            <a:gsLst>
              <a:gs pos="0">
                <a:srgbClr val="42286C"/>
              </a:gs>
              <a:gs pos="27690">
                <a:srgbClr val="992584"/>
              </a:gs>
              <a:gs pos="51940">
                <a:srgbClr val="C61B8A"/>
              </a:gs>
              <a:gs pos="68050">
                <a:srgbClr val="E13759"/>
              </a:gs>
              <a:gs pos="99930">
                <a:srgbClr val="EF4137"/>
              </a:gs>
            </a:gsLst>
            <a:lin ang="16200000" scaled="1"/>
          </a:gradFill>
          <a:ln w="3493" cap="flat">
            <a:noFill/>
            <a:prstDash val="solid"/>
            <a:miter/>
          </a:ln>
        </p:spPr>
        <p:txBody>
          <a:bodyPr rtlCol="0" anchor="ctr"/>
          <a:lstStyle/>
          <a:p>
            <a:endParaRPr lang="en-US"/>
          </a:p>
        </p:txBody>
      </p:sp>
      <p:sp>
        <p:nvSpPr>
          <p:cNvPr id="18" name="Text Placeholder 32">
            <a:extLst>
              <a:ext uri="{FF2B5EF4-FFF2-40B4-BE49-F238E27FC236}">
                <a16:creationId xmlns:a16="http://schemas.microsoft.com/office/drawing/2014/main" id="{C121D8D3-EC77-C0B1-49C1-24A71B1F1694}"/>
              </a:ext>
            </a:extLst>
          </p:cNvPr>
          <p:cNvSpPr>
            <a:spLocks noGrp="1"/>
          </p:cNvSpPr>
          <p:nvPr>
            <p:ph type="body" sz="quarter" idx="32" hasCustomPrompt="1"/>
          </p:nvPr>
        </p:nvSpPr>
        <p:spPr>
          <a:xfrm>
            <a:off x="559613" y="2974213"/>
            <a:ext cx="6526988" cy="2479643"/>
          </a:xfrm>
          <a:prstGeom prst="rect">
            <a:avLst/>
          </a:prstGeom>
        </p:spPr>
        <p:txBody>
          <a:bodyPr numCol="2" spcCol="288000" anchor="t">
            <a:noAutofit/>
          </a:bodyPr>
          <a:lstStyle>
            <a:lvl1pPr marL="0" indent="0" algn="just">
              <a:lnSpc>
                <a:spcPct val="100000"/>
              </a:lnSpc>
              <a:spcBef>
                <a:spcPts val="0"/>
              </a:spcBef>
              <a:buNone/>
              <a:defRPr sz="11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Click to type (2 </a:t>
            </a:r>
            <a:r>
              <a:rPr lang="en-GB" err="1"/>
              <a:t>Colums</a:t>
            </a:r>
            <a:r>
              <a:rPr lang="en-GB"/>
              <a:t>)</a:t>
            </a:r>
            <a:endParaRPr lang="en-US"/>
          </a:p>
        </p:txBody>
      </p:sp>
      <p:sp>
        <p:nvSpPr>
          <p:cNvPr id="19" name="Text Placeholder 32">
            <a:extLst>
              <a:ext uri="{FF2B5EF4-FFF2-40B4-BE49-F238E27FC236}">
                <a16:creationId xmlns:a16="http://schemas.microsoft.com/office/drawing/2014/main" id="{9DADB4CA-5898-D082-EDF2-AAA126701D69}"/>
              </a:ext>
            </a:extLst>
          </p:cNvPr>
          <p:cNvSpPr>
            <a:spLocks noGrp="1"/>
          </p:cNvSpPr>
          <p:nvPr>
            <p:ph type="body" sz="quarter" idx="33" hasCustomPrompt="1"/>
          </p:nvPr>
        </p:nvSpPr>
        <p:spPr>
          <a:xfrm>
            <a:off x="515712" y="660136"/>
            <a:ext cx="6570888" cy="1064757"/>
          </a:xfrm>
          <a:prstGeom prst="rect">
            <a:avLst/>
          </a:prstGeom>
        </p:spPr>
        <p:txBody>
          <a:bodyPr>
            <a:noAutofit/>
          </a:bodyPr>
          <a:lstStyle>
            <a:lvl1pPr marL="0" indent="0" algn="l">
              <a:buNone/>
              <a:defRPr sz="3000" b="1" i="0">
                <a:solidFill>
                  <a:srgbClr val="90278E"/>
                </a:solidFill>
                <a:latin typeface="Calibri" panose="020F0502020204030204" pitchFamily="34" charset="0"/>
                <a:cs typeface="Poppins SemiBold" pitchFamily="2" charset="77"/>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Title Heading</a:t>
            </a:r>
            <a:endParaRPr lang="en-US"/>
          </a:p>
        </p:txBody>
      </p:sp>
      <p:sp>
        <p:nvSpPr>
          <p:cNvPr id="22" name="Text Placeholder 32">
            <a:extLst>
              <a:ext uri="{FF2B5EF4-FFF2-40B4-BE49-F238E27FC236}">
                <a16:creationId xmlns:a16="http://schemas.microsoft.com/office/drawing/2014/main" id="{C402A567-2AAC-7239-6A19-AB0430848C7D}"/>
              </a:ext>
            </a:extLst>
          </p:cNvPr>
          <p:cNvSpPr>
            <a:spLocks noGrp="1"/>
          </p:cNvSpPr>
          <p:nvPr>
            <p:ph type="body" sz="quarter" idx="34" hasCustomPrompt="1"/>
          </p:nvPr>
        </p:nvSpPr>
        <p:spPr>
          <a:xfrm>
            <a:off x="559613" y="1864993"/>
            <a:ext cx="6526988" cy="1064757"/>
          </a:xfrm>
          <a:prstGeom prst="rect">
            <a:avLst/>
          </a:prstGeom>
        </p:spPr>
        <p:txBody>
          <a:bodyPr numCol="1" spcCol="288000" anchor="t">
            <a:noAutofit/>
          </a:bodyPr>
          <a:lstStyle>
            <a:lvl1pPr marL="0" indent="0" algn="just">
              <a:lnSpc>
                <a:spcPct val="100000"/>
              </a:lnSpc>
              <a:spcBef>
                <a:spcPts val="0"/>
              </a:spcBef>
              <a:buNone/>
              <a:defRPr sz="1800" b="0" i="0">
                <a:solidFill>
                  <a:srgbClr val="41296C"/>
                </a:solidFill>
                <a:latin typeface="Calibri" panose="020F0502020204030204" pitchFamily="34" charset="0"/>
                <a:cs typeface="Calibri" panose="020F0502020204030204" pitchFamily="34" charset="0"/>
              </a:defRPr>
            </a:lvl1pPr>
            <a:lvl2pPr marL="377985" indent="0">
              <a:buNone/>
              <a:defRPr sz="3199">
                <a:solidFill>
                  <a:srgbClr val="011E3B"/>
                </a:solidFill>
                <a:latin typeface="Montserrat" pitchFamily="2" charset="77"/>
              </a:defRPr>
            </a:lvl2pPr>
            <a:lvl3pPr marL="755968" indent="0">
              <a:buNone/>
              <a:defRPr sz="3199">
                <a:solidFill>
                  <a:srgbClr val="011E3B"/>
                </a:solidFill>
                <a:latin typeface="Montserrat" pitchFamily="2" charset="77"/>
              </a:defRPr>
            </a:lvl3pPr>
            <a:lvl4pPr marL="1133955" indent="0">
              <a:buNone/>
              <a:defRPr sz="3199">
                <a:solidFill>
                  <a:srgbClr val="011E3B"/>
                </a:solidFill>
                <a:latin typeface="Montserrat" pitchFamily="2" charset="77"/>
              </a:defRPr>
            </a:lvl4pPr>
            <a:lvl5pPr marL="1511939" indent="0">
              <a:buNone/>
              <a:defRPr sz="3199">
                <a:solidFill>
                  <a:srgbClr val="011E3B"/>
                </a:solidFill>
                <a:latin typeface="Montserrat" pitchFamily="2" charset="77"/>
              </a:defRPr>
            </a:lvl5pPr>
          </a:lstStyle>
          <a:p>
            <a:pPr lvl="0"/>
            <a:r>
              <a:rPr lang="en-GB"/>
              <a:t>Sub-Heading</a:t>
            </a:r>
            <a:endParaRPr lang="en-US"/>
          </a:p>
        </p:txBody>
      </p:sp>
      <p:sp>
        <p:nvSpPr>
          <p:cNvPr id="9" name="Text Placeholder 32">
            <a:extLst>
              <a:ext uri="{FF2B5EF4-FFF2-40B4-BE49-F238E27FC236}">
                <a16:creationId xmlns:a16="http://schemas.microsoft.com/office/drawing/2014/main" id="{6207E5AA-CB20-DD52-E007-A3155CDA9AB2}"/>
              </a:ext>
            </a:extLst>
          </p:cNvPr>
          <p:cNvSpPr>
            <a:spLocks noGrp="1"/>
          </p:cNvSpPr>
          <p:nvPr userDrawn="1">
            <p:ph type="body" sz="quarter" idx="17" hasCustomPrompt="1"/>
          </p:nvPr>
        </p:nvSpPr>
        <p:spPr>
          <a:xfrm>
            <a:off x="3704933" y="7715669"/>
            <a:ext cx="3257392" cy="2289739"/>
          </a:xfrm>
          <a:prstGeom prst="rect">
            <a:avLst/>
          </a:prstGeom>
        </p:spPr>
        <p:txBody>
          <a:bodyPr>
            <a:noAutofit/>
          </a:bodyPr>
          <a:lstStyle>
            <a:lvl1pPr marL="0" indent="0" algn="ctr">
              <a:lnSpc>
                <a:spcPts val="2020"/>
              </a:lnSpc>
              <a:spcBef>
                <a:spcPts val="0"/>
              </a:spcBef>
              <a:buNone/>
              <a:defRPr sz="1938"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 HERE</a:t>
            </a:r>
          </a:p>
          <a:p>
            <a:pPr lvl="0"/>
            <a:endParaRPr lang="en-US"/>
          </a:p>
        </p:txBody>
      </p:sp>
      <p:sp>
        <p:nvSpPr>
          <p:cNvPr id="10" name="Text Placeholder 32">
            <a:extLst>
              <a:ext uri="{FF2B5EF4-FFF2-40B4-BE49-F238E27FC236}">
                <a16:creationId xmlns:a16="http://schemas.microsoft.com/office/drawing/2014/main" id="{9411842D-AA0A-A89E-A530-B09C8F6146D6}"/>
              </a:ext>
            </a:extLst>
          </p:cNvPr>
          <p:cNvSpPr>
            <a:spLocks noGrp="1"/>
          </p:cNvSpPr>
          <p:nvPr userDrawn="1">
            <p:ph type="body" sz="quarter" idx="14" hasCustomPrompt="1"/>
          </p:nvPr>
        </p:nvSpPr>
        <p:spPr>
          <a:xfrm>
            <a:off x="3704933" y="10005408"/>
            <a:ext cx="3257392" cy="522755"/>
          </a:xfrm>
          <a:prstGeom prst="rect">
            <a:avLst/>
          </a:prstGeom>
        </p:spPr>
        <p:txBody>
          <a:bodyPr>
            <a:noAutofit/>
          </a:bodyPr>
          <a:lstStyle>
            <a:lvl1pPr marL="0" indent="0" algn="ctr">
              <a:lnSpc>
                <a:spcPts val="2020"/>
              </a:lnSpc>
              <a:spcBef>
                <a:spcPts val="0"/>
              </a:spcBef>
              <a:buNone/>
              <a:defRPr sz="1224" b="0"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a:t>
            </a:r>
          </a:p>
          <a:p>
            <a:pPr lvl="0"/>
            <a:endParaRPr lang="en-US"/>
          </a:p>
        </p:txBody>
      </p:sp>
      <p:sp>
        <p:nvSpPr>
          <p:cNvPr id="15" name="Freeform 14">
            <a:extLst>
              <a:ext uri="{FF2B5EF4-FFF2-40B4-BE49-F238E27FC236}">
                <a16:creationId xmlns:a16="http://schemas.microsoft.com/office/drawing/2014/main" id="{F865B5DC-131D-AF90-8213-EEAD627C7165}"/>
              </a:ext>
            </a:extLst>
          </p:cNvPr>
          <p:cNvSpPr/>
          <p:nvPr userDrawn="1"/>
        </p:nvSpPr>
        <p:spPr>
          <a:xfrm>
            <a:off x="7242134" y="10423687"/>
            <a:ext cx="236773" cy="22765"/>
          </a:xfrm>
          <a:custGeom>
            <a:avLst/>
            <a:gdLst>
              <a:gd name="connsiteX0" fmla="*/ 0 w 36329"/>
              <a:gd name="connsiteY0" fmla="*/ 0 h 3493"/>
              <a:gd name="connsiteX1" fmla="*/ 36329 w 36329"/>
              <a:gd name="connsiteY1" fmla="*/ 0 h 3493"/>
            </a:gdLst>
            <a:ahLst/>
            <a:cxnLst>
              <a:cxn ang="0">
                <a:pos x="connsiteX0" y="connsiteY0"/>
              </a:cxn>
              <a:cxn ang="0">
                <a:pos x="connsiteX1" y="connsiteY1"/>
              </a:cxn>
            </a:cxnLst>
            <a:rect l="l" t="t" r="r" b="b"/>
            <a:pathLst>
              <a:path w="36329" h="3493">
                <a:moveTo>
                  <a:pt x="0" y="0"/>
                </a:moveTo>
                <a:lnTo>
                  <a:pt x="36329" y="0"/>
                </a:lnTo>
              </a:path>
            </a:pathLst>
          </a:custGeom>
          <a:ln w="3493" cap="flat">
            <a:solidFill>
              <a:srgbClr val="6652A2"/>
            </a:solidFill>
            <a:prstDash val="solid"/>
            <a:miter/>
          </a:ln>
        </p:spPr>
        <p:txBody>
          <a:bodyPr rtlCol="0" anchor="ctr"/>
          <a:lstStyle/>
          <a:p>
            <a:endParaRPr lang="en-US"/>
          </a:p>
        </p:txBody>
      </p:sp>
      <p:sp>
        <p:nvSpPr>
          <p:cNvPr id="16" name="Rectangle 15">
            <a:extLst>
              <a:ext uri="{FF2B5EF4-FFF2-40B4-BE49-F238E27FC236}">
                <a16:creationId xmlns:a16="http://schemas.microsoft.com/office/drawing/2014/main" id="{A1121A63-0339-F364-2489-02EE626F505F}"/>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a:solidFill>
                  <a:schemeClr val="bg1"/>
                </a:solidFill>
              </a:rPr>
              <a:t>WOMEN IN TOURISM, HOSPITALITY &amp; LEISURE</a:t>
            </a:r>
          </a:p>
        </p:txBody>
      </p:sp>
      <p:grpSp>
        <p:nvGrpSpPr>
          <p:cNvPr id="17" name="Group 16">
            <a:extLst>
              <a:ext uri="{FF2B5EF4-FFF2-40B4-BE49-F238E27FC236}">
                <a16:creationId xmlns:a16="http://schemas.microsoft.com/office/drawing/2014/main" id="{64356056-72CD-49E2-AAF4-9981BFE92529}"/>
              </a:ext>
            </a:extLst>
          </p:cNvPr>
          <p:cNvGrpSpPr/>
          <p:nvPr userDrawn="1"/>
        </p:nvGrpSpPr>
        <p:grpSpPr>
          <a:xfrm>
            <a:off x="7303586" y="10185877"/>
            <a:ext cx="303114" cy="288116"/>
            <a:chOff x="4330511" y="1663200"/>
            <a:chExt cx="1799066" cy="1710050"/>
          </a:xfrm>
        </p:grpSpPr>
        <p:sp>
          <p:nvSpPr>
            <p:cNvPr id="20" name="Freeform 19">
              <a:extLst>
                <a:ext uri="{FF2B5EF4-FFF2-40B4-BE49-F238E27FC236}">
                  <a16:creationId xmlns:a16="http://schemas.microsoft.com/office/drawing/2014/main" id="{08E714AB-2ECA-401B-E15C-C9C2C8C968D3}"/>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chemeClr val="bg1"/>
                </a:solidFill>
              </a:endParaRPr>
            </a:p>
          </p:txBody>
        </p:sp>
        <p:sp>
          <p:nvSpPr>
            <p:cNvPr id="21" name="Freeform 20">
              <a:extLst>
                <a:ext uri="{FF2B5EF4-FFF2-40B4-BE49-F238E27FC236}">
                  <a16:creationId xmlns:a16="http://schemas.microsoft.com/office/drawing/2014/main" id="{263F9D81-3884-1831-1128-E26BFEA5ED87}"/>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chemeClr val="bg1"/>
                </a:solidFill>
              </a:endParaRPr>
            </a:p>
          </p:txBody>
        </p:sp>
        <p:sp>
          <p:nvSpPr>
            <p:cNvPr id="24" name="Freeform 23">
              <a:extLst>
                <a:ext uri="{FF2B5EF4-FFF2-40B4-BE49-F238E27FC236}">
                  <a16:creationId xmlns:a16="http://schemas.microsoft.com/office/drawing/2014/main" id="{C95B92F9-2584-AF27-358E-796BBE3278C6}"/>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5" name="Freeform 24">
              <a:extLst>
                <a:ext uri="{FF2B5EF4-FFF2-40B4-BE49-F238E27FC236}">
                  <a16:creationId xmlns:a16="http://schemas.microsoft.com/office/drawing/2014/main" id="{9A68482C-162D-ABE8-4D8C-69AACD8F090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26" name="Freeform 25">
              <a:extLst>
                <a:ext uri="{FF2B5EF4-FFF2-40B4-BE49-F238E27FC236}">
                  <a16:creationId xmlns:a16="http://schemas.microsoft.com/office/drawing/2014/main" id="{29531950-F8F5-2092-4EA5-1F0D16BB1E98}"/>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chemeClr val="bg1"/>
                </a:solidFill>
              </a:endParaRPr>
            </a:p>
          </p:txBody>
        </p:sp>
        <p:sp>
          <p:nvSpPr>
            <p:cNvPr id="27" name="Freeform 26">
              <a:extLst>
                <a:ext uri="{FF2B5EF4-FFF2-40B4-BE49-F238E27FC236}">
                  <a16:creationId xmlns:a16="http://schemas.microsoft.com/office/drawing/2014/main" id="{9159655C-0F3E-DA71-40E6-C5D6C05AD804}"/>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chemeClr val="bg1"/>
                </a:solidFill>
              </a:endParaRPr>
            </a:p>
          </p:txBody>
        </p:sp>
        <p:sp>
          <p:nvSpPr>
            <p:cNvPr id="28" name="Freeform 27">
              <a:extLst>
                <a:ext uri="{FF2B5EF4-FFF2-40B4-BE49-F238E27FC236}">
                  <a16:creationId xmlns:a16="http://schemas.microsoft.com/office/drawing/2014/main" id="{DF83FF47-2AF7-539D-9189-096B86C174FD}"/>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chemeClr val="bg1"/>
                </a:solidFill>
              </a:endParaRPr>
            </a:p>
          </p:txBody>
        </p:sp>
        <p:sp>
          <p:nvSpPr>
            <p:cNvPr id="29" name="Freeform 28">
              <a:extLst>
                <a:ext uri="{FF2B5EF4-FFF2-40B4-BE49-F238E27FC236}">
                  <a16:creationId xmlns:a16="http://schemas.microsoft.com/office/drawing/2014/main" id="{16612BDA-A88E-289C-15B5-9C6CB6E5B1A0}"/>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0" name="Freeform 29">
              <a:extLst>
                <a:ext uri="{FF2B5EF4-FFF2-40B4-BE49-F238E27FC236}">
                  <a16:creationId xmlns:a16="http://schemas.microsoft.com/office/drawing/2014/main" id="{6CC2B4EF-9A10-F958-7669-23DE574632A7}"/>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1" name="Freeform 30">
              <a:extLst>
                <a:ext uri="{FF2B5EF4-FFF2-40B4-BE49-F238E27FC236}">
                  <a16:creationId xmlns:a16="http://schemas.microsoft.com/office/drawing/2014/main" id="{B83AE354-8978-BA8B-DC10-B11504F695FB}"/>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2" name="Freeform 31">
              <a:extLst>
                <a:ext uri="{FF2B5EF4-FFF2-40B4-BE49-F238E27FC236}">
                  <a16:creationId xmlns:a16="http://schemas.microsoft.com/office/drawing/2014/main" id="{332EF993-E2DA-B0A1-B0C6-C0575354E86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chemeClr val="bg1"/>
                </a:solidFill>
              </a:endParaRPr>
            </a:p>
          </p:txBody>
        </p:sp>
        <p:sp>
          <p:nvSpPr>
            <p:cNvPr id="33" name="Freeform 32">
              <a:extLst>
                <a:ext uri="{FF2B5EF4-FFF2-40B4-BE49-F238E27FC236}">
                  <a16:creationId xmlns:a16="http://schemas.microsoft.com/office/drawing/2014/main" id="{2A20FC24-78F1-4A76-C4F0-FC0E1D2A3C5A}"/>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chemeClr val="bg1"/>
                </a:solidFill>
              </a:endParaRPr>
            </a:p>
          </p:txBody>
        </p:sp>
      </p:grpSp>
      <p:sp>
        <p:nvSpPr>
          <p:cNvPr id="41" name="Picture Placeholder 40">
            <a:extLst>
              <a:ext uri="{FF2B5EF4-FFF2-40B4-BE49-F238E27FC236}">
                <a16:creationId xmlns:a16="http://schemas.microsoft.com/office/drawing/2014/main" id="{172C8B51-DC45-CCEE-FB82-EC9AA497B8B3}"/>
              </a:ext>
            </a:extLst>
          </p:cNvPr>
          <p:cNvSpPr>
            <a:spLocks noGrp="1"/>
          </p:cNvSpPr>
          <p:nvPr userDrawn="1">
            <p:ph type="pic" sz="quarter" idx="35"/>
          </p:nvPr>
        </p:nvSpPr>
        <p:spPr>
          <a:xfrm>
            <a:off x="-23930" y="4642535"/>
            <a:ext cx="3449060" cy="6265185"/>
          </a:xfrm>
          <a:custGeom>
            <a:avLst/>
            <a:gdLst>
              <a:gd name="connsiteX0" fmla="*/ 0 w 3449060"/>
              <a:gd name="connsiteY0" fmla="*/ 0 h 6265185"/>
              <a:gd name="connsiteX1" fmla="*/ 1130290 w 3449060"/>
              <a:gd name="connsiteY1" fmla="*/ 1131126 h 6265185"/>
              <a:gd name="connsiteX2" fmla="*/ 1015981 w 3449060"/>
              <a:gd name="connsiteY2" fmla="*/ 1248964 h 6265185"/>
              <a:gd name="connsiteX3" fmla="*/ 2887672 w 3449060"/>
              <a:gd name="connsiteY3" fmla="*/ 3064593 h 6265185"/>
              <a:gd name="connsiteX4" fmla="*/ 2973705 w 3449060"/>
              <a:gd name="connsiteY4" fmla="*/ 2975903 h 6265185"/>
              <a:gd name="connsiteX5" fmla="*/ 3449060 w 3449060"/>
              <a:gd name="connsiteY5" fmla="*/ 3451610 h 6265185"/>
              <a:gd name="connsiteX6" fmla="*/ 635759 w 3449060"/>
              <a:gd name="connsiteY6" fmla="*/ 6265185 h 6265185"/>
              <a:gd name="connsiteX7" fmla="*/ 0 w 3449060"/>
              <a:gd name="connsiteY7" fmla="*/ 6265185 h 6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9060" h="6265185">
                <a:moveTo>
                  <a:pt x="0" y="0"/>
                </a:moveTo>
                <a:lnTo>
                  <a:pt x="1130290" y="1131126"/>
                </a:lnTo>
                <a:lnTo>
                  <a:pt x="1015981" y="1248964"/>
                </a:lnTo>
                <a:lnTo>
                  <a:pt x="2887672" y="3064593"/>
                </a:lnTo>
                <a:lnTo>
                  <a:pt x="2973705" y="2975903"/>
                </a:lnTo>
                <a:lnTo>
                  <a:pt x="3449060" y="3451610"/>
                </a:lnTo>
                <a:lnTo>
                  <a:pt x="635759" y="6265185"/>
                </a:lnTo>
                <a:lnTo>
                  <a:pt x="0" y="6265185"/>
                </a:lnTo>
                <a:close/>
              </a:path>
            </a:pathLst>
          </a:custGeom>
          <a:solidFill>
            <a:schemeClr val="bg1">
              <a:lumMod val="85000"/>
            </a:schemeClr>
          </a:solidFill>
        </p:spPr>
        <p:txBody>
          <a:bodyPr wrap="square" anchor="ctr">
            <a:noAutofit/>
          </a:bodyPr>
          <a:lstStyle>
            <a:lvl1pPr>
              <a:defRPr>
                <a:solidFill>
                  <a:schemeClr val="bg1">
                    <a:lumMod val="85000"/>
                  </a:schemeClr>
                </a:solidFill>
              </a:defRPr>
            </a:lvl1pPr>
          </a:lstStyle>
          <a:p>
            <a:endParaRPr lang="en-US"/>
          </a:p>
        </p:txBody>
      </p:sp>
      <p:sp>
        <p:nvSpPr>
          <p:cNvPr id="42" name="Freeform 41">
            <a:extLst>
              <a:ext uri="{FF2B5EF4-FFF2-40B4-BE49-F238E27FC236}">
                <a16:creationId xmlns:a16="http://schemas.microsoft.com/office/drawing/2014/main" id="{2C5D505F-748F-3B0B-1D40-157EA759EAB2}"/>
              </a:ext>
            </a:extLst>
          </p:cNvPr>
          <p:cNvSpPr/>
          <p:nvPr userDrawn="1"/>
        </p:nvSpPr>
        <p:spPr>
          <a:xfrm rot="18847736">
            <a:off x="1889882" y="5405661"/>
            <a:ext cx="250321" cy="2607630"/>
          </a:xfrm>
          <a:custGeom>
            <a:avLst/>
            <a:gdLst>
              <a:gd name="connsiteX0" fmla="*/ 0 w 39474"/>
              <a:gd name="connsiteY0" fmla="*/ 0 h 411206"/>
              <a:gd name="connsiteX1" fmla="*/ 39475 w 39474"/>
              <a:gd name="connsiteY1" fmla="*/ 0 h 411206"/>
              <a:gd name="connsiteX2" fmla="*/ 39475 w 39474"/>
              <a:gd name="connsiteY2" fmla="*/ 411206 h 411206"/>
              <a:gd name="connsiteX3" fmla="*/ 0 w 39474"/>
              <a:gd name="connsiteY3" fmla="*/ 411206 h 411206"/>
            </a:gdLst>
            <a:ahLst/>
            <a:cxnLst>
              <a:cxn ang="0">
                <a:pos x="connsiteX0" y="connsiteY0"/>
              </a:cxn>
              <a:cxn ang="0">
                <a:pos x="connsiteX1" y="connsiteY1"/>
              </a:cxn>
              <a:cxn ang="0">
                <a:pos x="connsiteX2" y="connsiteY2"/>
              </a:cxn>
              <a:cxn ang="0">
                <a:pos x="connsiteX3" y="connsiteY3"/>
              </a:cxn>
            </a:cxnLst>
            <a:rect l="l" t="t" r="r" b="b"/>
            <a:pathLst>
              <a:path w="39474" h="411206">
                <a:moveTo>
                  <a:pt x="0" y="0"/>
                </a:moveTo>
                <a:lnTo>
                  <a:pt x="39475" y="0"/>
                </a:lnTo>
                <a:lnTo>
                  <a:pt x="39475" y="411206"/>
                </a:lnTo>
                <a:lnTo>
                  <a:pt x="0" y="411206"/>
                </a:lnTo>
                <a:close/>
              </a:path>
            </a:pathLst>
          </a:custGeom>
          <a:solidFill>
            <a:srgbClr val="F15B2A"/>
          </a:solidFill>
          <a:ln w="3493" cap="flat">
            <a:noFill/>
            <a:prstDash val="solid"/>
            <a:miter/>
          </a:ln>
        </p:spPr>
        <p:txBody>
          <a:bodyPr rtlCol="0" anchor="ctr"/>
          <a:lstStyle/>
          <a:p>
            <a:endParaRPr lang="en-US"/>
          </a:p>
        </p:txBody>
      </p:sp>
      <p:sp>
        <p:nvSpPr>
          <p:cNvPr id="43" name="Slide Number Placeholder 5">
            <a:extLst>
              <a:ext uri="{FF2B5EF4-FFF2-40B4-BE49-F238E27FC236}">
                <a16:creationId xmlns:a16="http://schemas.microsoft.com/office/drawing/2014/main" id="{C5965868-ABE2-BFA5-F4DF-4D89DD3FD89D}"/>
              </a:ext>
            </a:extLst>
          </p:cNvPr>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359318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252897" y="10393101"/>
            <a:ext cx="416471" cy="464375"/>
          </a:xfrm>
          <a:prstGeom prst="rect">
            <a:avLst/>
          </a:prstGeom>
        </p:spPr>
        <p:txBody>
          <a:bodyPr vert="horz" lIns="91440" tIns="45720" rIns="91440" bIns="45720" rtlCol="0" anchor="ctr"/>
          <a:lstStyle>
            <a:lvl1pPr algn="r">
              <a:defRPr sz="1000">
                <a:solidFill>
                  <a:srgbClr val="41296C"/>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7" name="Rectangle 6">
            <a:extLst>
              <a:ext uri="{FF2B5EF4-FFF2-40B4-BE49-F238E27FC236}">
                <a16:creationId xmlns:a16="http://schemas.microsoft.com/office/drawing/2014/main" id="{C9FA7CA7-724B-2470-3C18-3571B22B5700}"/>
              </a:ext>
            </a:extLst>
          </p:cNvPr>
          <p:cNvSpPr/>
          <p:nvPr userDrawn="1"/>
        </p:nvSpPr>
        <p:spPr>
          <a:xfrm rot="16200000">
            <a:off x="5622151" y="8191293"/>
            <a:ext cx="3672254" cy="200055"/>
          </a:xfrm>
          <a:prstGeom prst="rect">
            <a:avLst/>
          </a:prstGeom>
        </p:spPr>
        <p:txBody>
          <a:bodyPr wrap="square">
            <a:spAutoFit/>
          </a:bodyPr>
          <a:lstStyle/>
          <a:p>
            <a:r>
              <a:rPr lang="fr-CA" sz="700" kern="900" spc="200" baseline="0">
                <a:solidFill>
                  <a:srgbClr val="41296C"/>
                </a:solidFill>
              </a:rPr>
              <a:t>WOMEN IN TOURISM, HOSPITALITY &amp; LEISURE</a:t>
            </a:r>
          </a:p>
        </p:txBody>
      </p:sp>
      <p:grpSp>
        <p:nvGrpSpPr>
          <p:cNvPr id="5" name="Group 4">
            <a:extLst>
              <a:ext uri="{FF2B5EF4-FFF2-40B4-BE49-F238E27FC236}">
                <a16:creationId xmlns:a16="http://schemas.microsoft.com/office/drawing/2014/main" id="{D4182437-BF4F-4A5B-75B6-C06D2073D7E5}"/>
              </a:ext>
            </a:extLst>
          </p:cNvPr>
          <p:cNvGrpSpPr/>
          <p:nvPr userDrawn="1"/>
        </p:nvGrpSpPr>
        <p:grpSpPr>
          <a:xfrm>
            <a:off x="7303586" y="10185877"/>
            <a:ext cx="303114" cy="288116"/>
            <a:chOff x="4330511" y="1663200"/>
            <a:chExt cx="1799066" cy="1710050"/>
          </a:xfrm>
        </p:grpSpPr>
        <p:sp>
          <p:nvSpPr>
            <p:cNvPr id="8" name="Freeform 7">
              <a:extLst>
                <a:ext uri="{FF2B5EF4-FFF2-40B4-BE49-F238E27FC236}">
                  <a16:creationId xmlns:a16="http://schemas.microsoft.com/office/drawing/2014/main" id="{F30E349A-5DD8-E562-61F3-F2C157BDC961}"/>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solidFill>
                  <a:srgbClr val="41296C"/>
                </a:solidFill>
              </a:endParaRPr>
            </a:p>
          </p:txBody>
        </p:sp>
        <p:sp>
          <p:nvSpPr>
            <p:cNvPr id="9" name="Freeform 8">
              <a:extLst>
                <a:ext uri="{FF2B5EF4-FFF2-40B4-BE49-F238E27FC236}">
                  <a16:creationId xmlns:a16="http://schemas.microsoft.com/office/drawing/2014/main" id="{1361E4A5-7508-88C7-5A83-5601CCE20564}"/>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solidFill>
                  <a:srgbClr val="41296C"/>
                </a:solidFill>
              </a:endParaRPr>
            </a:p>
          </p:txBody>
        </p:sp>
        <p:sp>
          <p:nvSpPr>
            <p:cNvPr id="10" name="Freeform 9">
              <a:extLst>
                <a:ext uri="{FF2B5EF4-FFF2-40B4-BE49-F238E27FC236}">
                  <a16:creationId xmlns:a16="http://schemas.microsoft.com/office/drawing/2014/main" id="{38491960-ADA0-206F-7D47-902DB28B43B9}"/>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1" name="Freeform 10">
              <a:extLst>
                <a:ext uri="{FF2B5EF4-FFF2-40B4-BE49-F238E27FC236}">
                  <a16:creationId xmlns:a16="http://schemas.microsoft.com/office/drawing/2014/main" id="{559AE4C3-6708-64AB-6837-1BEDBF7816A3}"/>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2" name="Freeform 11">
              <a:extLst>
                <a:ext uri="{FF2B5EF4-FFF2-40B4-BE49-F238E27FC236}">
                  <a16:creationId xmlns:a16="http://schemas.microsoft.com/office/drawing/2014/main" id="{D464B2D7-18D9-D322-A21D-EDB107EB9F01}"/>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solidFill>
                  <a:srgbClr val="41296C"/>
                </a:solidFill>
              </a:endParaRPr>
            </a:p>
          </p:txBody>
        </p:sp>
        <p:sp>
          <p:nvSpPr>
            <p:cNvPr id="13" name="Freeform 12">
              <a:extLst>
                <a:ext uri="{FF2B5EF4-FFF2-40B4-BE49-F238E27FC236}">
                  <a16:creationId xmlns:a16="http://schemas.microsoft.com/office/drawing/2014/main" id="{9DE31877-F1C8-6E3C-1FA5-6043B6783335}"/>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solidFill>
                  <a:srgbClr val="41296C"/>
                </a:solidFill>
              </a:endParaRPr>
            </a:p>
          </p:txBody>
        </p:sp>
        <p:sp>
          <p:nvSpPr>
            <p:cNvPr id="14" name="Freeform 13">
              <a:extLst>
                <a:ext uri="{FF2B5EF4-FFF2-40B4-BE49-F238E27FC236}">
                  <a16:creationId xmlns:a16="http://schemas.microsoft.com/office/drawing/2014/main" id="{0AB9F126-DBCF-57C0-8C69-F4B26779124F}"/>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solidFill>
                  <a:srgbClr val="41296C"/>
                </a:solidFill>
              </a:endParaRPr>
            </a:p>
          </p:txBody>
        </p:sp>
        <p:sp>
          <p:nvSpPr>
            <p:cNvPr id="15" name="Freeform 14">
              <a:extLst>
                <a:ext uri="{FF2B5EF4-FFF2-40B4-BE49-F238E27FC236}">
                  <a16:creationId xmlns:a16="http://schemas.microsoft.com/office/drawing/2014/main" id="{2EE649AA-C78E-B66B-8F07-370397B60E2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6" name="Freeform 15">
              <a:extLst>
                <a:ext uri="{FF2B5EF4-FFF2-40B4-BE49-F238E27FC236}">
                  <a16:creationId xmlns:a16="http://schemas.microsoft.com/office/drawing/2014/main" id="{CD837924-33AE-D77C-9429-D2FCB837FBEB}"/>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7" name="Freeform 16">
              <a:extLst>
                <a:ext uri="{FF2B5EF4-FFF2-40B4-BE49-F238E27FC236}">
                  <a16:creationId xmlns:a16="http://schemas.microsoft.com/office/drawing/2014/main" id="{30543BB1-E0BB-0AFF-02D3-58427EC3DAF8}"/>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8" name="Freeform 17">
              <a:extLst>
                <a:ext uri="{FF2B5EF4-FFF2-40B4-BE49-F238E27FC236}">
                  <a16:creationId xmlns:a16="http://schemas.microsoft.com/office/drawing/2014/main" id="{BFE7E4CD-C7E3-3D0E-E848-8AC7198CABFA}"/>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sp>
          <p:nvSpPr>
            <p:cNvPr id="19" name="Freeform 18">
              <a:extLst>
                <a:ext uri="{FF2B5EF4-FFF2-40B4-BE49-F238E27FC236}">
                  <a16:creationId xmlns:a16="http://schemas.microsoft.com/office/drawing/2014/main" id="{073D3DE3-16BC-2EEF-C9FD-1C8323584D24}"/>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solidFill>
                  <a:srgbClr val="41296C"/>
                </a:solidFill>
              </a:endParaRPr>
            </a:p>
          </p:txBody>
        </p:sp>
      </p:grp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67" r:id="rId1"/>
    <p:sldLayoutId id="2147484006" r:id="rId2"/>
    <p:sldLayoutId id="2147483987" r:id="rId3"/>
    <p:sldLayoutId id="2147483989" r:id="rId4"/>
    <p:sldLayoutId id="2147483885" r:id="rId5"/>
    <p:sldLayoutId id="2147484007" r:id="rId6"/>
    <p:sldLayoutId id="2147484008" r:id="rId7"/>
    <p:sldLayoutId id="2147484009" r:id="rId8"/>
    <p:sldLayoutId id="2147483991" r:id="rId9"/>
    <p:sldLayoutId id="2147483992" r:id="rId10"/>
    <p:sldLayoutId id="2147483993" r:id="rId11"/>
    <p:sldLayoutId id="2147484014" r:id="rId12"/>
    <p:sldLayoutId id="2147484010" r:id="rId13"/>
    <p:sldLayoutId id="2147484012" r:id="rId14"/>
    <p:sldLayoutId id="2147484011"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microsoft.com/office/2018/10/relationships/comments" Target="../comments/modernComment_559_491EF07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8/10/relationships/comments" Target="../comments/modernComment_55A_B56592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55B_F62EB46E.xml"/><Relationship Id="rId1" Type="http://schemas.openxmlformats.org/officeDocument/2006/relationships/slideLayout" Target="../slideLayouts/slideLayout11.xml"/><Relationship Id="rId4" Type="http://schemas.openxmlformats.org/officeDocument/2006/relationships/hyperlink" Target="https://www.jstor.org/stable/118346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18/10/relationships/comments" Target="../comments/modernComment_55D_13E73C07.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OEhOnPjPNe0" TargetMode="External"/><Relationship Id="rId3" Type="http://schemas.openxmlformats.org/officeDocument/2006/relationships/hyperlink" Target="https://vilborg.is/" TargetMode="External"/><Relationship Id="rId7" Type="http://schemas.openxmlformats.org/officeDocument/2006/relationships/hyperlink" Target="https://loftslagsleidtoginn.is/" TargetMode="External"/><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hyperlink" Target="https://www.linkedin.com/in/vilborg/?originalSubdomain=si" TargetMode="External"/><Relationship Id="rId5" Type="http://schemas.openxmlformats.org/officeDocument/2006/relationships/hyperlink" Target="https://www.instagram.com/vilborg.arna.outdoors/" TargetMode="External"/><Relationship Id="rId4" Type="http://schemas.openxmlformats.org/officeDocument/2006/relationships/hyperlink" Target="https://www.facebook.com/vilborg80" TargetMode="External"/><Relationship Id="rId9"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youtube.com/watch?v=1EuuRg3tjd4" TargetMode="External"/><Relationship Id="rId7" Type="http://schemas.openxmlformats.org/officeDocument/2006/relationships/hyperlink" Target="https://www.tiktok.com/@eldingwhalewatching" TargetMode="External"/><Relationship Id="rId2" Type="http://schemas.openxmlformats.org/officeDocument/2006/relationships/hyperlink" Target="https://elding.is/sustainability" TargetMode="External"/><Relationship Id="rId1" Type="http://schemas.openxmlformats.org/officeDocument/2006/relationships/slideLayout" Target="../slideLayouts/slideLayout4.xml"/><Relationship Id="rId6" Type="http://schemas.openxmlformats.org/officeDocument/2006/relationships/hyperlink" Target="https://www.youtube.com/user/reykjavikactivities" TargetMode="External"/><Relationship Id="rId5" Type="http://schemas.openxmlformats.org/officeDocument/2006/relationships/hyperlink" Target="https://www.instagram.com/eldingwhalewatching/" TargetMode="External"/><Relationship Id="rId4" Type="http://schemas.openxmlformats.org/officeDocument/2006/relationships/hyperlink" Target="https://www.facebook.com/EldingWhaleWatching" TargetMode="Externa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hyperlink" Target="https://www.ecoavant.com/en-profundidad/susana-conde-el-turismo-responsable-depende-de-la-actitud-de-los-viajeros_1685_102.html" TargetMode="External"/><Relationship Id="rId3" Type="http://schemas.openxmlformats.org/officeDocument/2006/relationships/hyperlink" Target="https://es.linkedin.com/in/agrotravelturismoresponsable" TargetMode="External"/><Relationship Id="rId7" Type="http://schemas.openxmlformats.org/officeDocument/2006/relationships/hyperlink" Target="https://www.travindy.es/13/10/2016/descubrimos-el-valor-anadido-del-turismo-responsable-con-susana-conde-y-agrotravel/" TargetMode="External"/><Relationship Id="rId2" Type="http://schemas.openxmlformats.org/officeDocument/2006/relationships/hyperlink" Target="https://www.genuinespain.es/" TargetMode="External"/><Relationship Id="rId1" Type="http://schemas.openxmlformats.org/officeDocument/2006/relationships/slideLayout" Target="../slideLayouts/slideLayout4.xml"/><Relationship Id="rId6" Type="http://schemas.openxmlformats.org/officeDocument/2006/relationships/hyperlink" Target="https://www.forumturistic.com/el-congreso-forum_turistic/" TargetMode="External"/><Relationship Id="rId5" Type="http://schemas.openxmlformats.org/officeDocument/2006/relationships/hyperlink" Target="https://rethinksustainably.com/" TargetMode="External"/><Relationship Id="rId4" Type="http://schemas.openxmlformats.org/officeDocument/2006/relationships/hyperlink" Target="http://www.turismoresponsable.es/" TargetMode="External"/><Relationship Id="rId9" Type="http://schemas.openxmlformats.org/officeDocument/2006/relationships/hyperlink" Target="https://www.youtube.com/watch?v=SNtQcyRKz1I"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4.xml"/><Relationship Id="rId1" Type="http://schemas.openxmlformats.org/officeDocument/2006/relationships/video" Target="https://www.youtube.com/embed/kJmc-51MGPY?feature=oembed" TargetMode="Externa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hyperlink" Target="https://www.youtube.com/watch?v=kJmc-51MGPY"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hyperlink" Target="https://www.plasticorigins.eu/" TargetMode="External"/><Relationship Id="rId3" Type="http://schemas.openxmlformats.org/officeDocument/2006/relationships/hyperlink" Target="https://www.linkedin.com/in/naiara-malave-84907b202/" TargetMode="External"/><Relationship Id="rId7" Type="http://schemas.openxmlformats.org/officeDocument/2006/relationships/hyperlink" Target="https://soyecoturista.com/" TargetMode="External"/><Relationship Id="rId2" Type="http://schemas.openxmlformats.org/officeDocument/2006/relationships/hyperlink" Target="http://www.begi-bistan.com/" TargetMode="External"/><Relationship Id="rId1" Type="http://schemas.openxmlformats.org/officeDocument/2006/relationships/slideLayout" Target="../slideLayouts/slideLayout4.xml"/><Relationship Id="rId6" Type="http://schemas.openxmlformats.org/officeDocument/2006/relationships/hyperlink" Target="https://www.ecoturismoeuskadi.eus/" TargetMode="External"/><Relationship Id="rId5" Type="http://schemas.openxmlformats.org/officeDocument/2006/relationships/hyperlink" Target="https://www.instagram.com/begibistan/" TargetMode="External"/><Relationship Id="rId10" Type="http://schemas.openxmlformats.org/officeDocument/2006/relationships/image" Target="../media/image28.png"/><Relationship Id="rId4" Type="http://schemas.openxmlformats.org/officeDocument/2006/relationships/hyperlink" Target="https://www.facebook.com/BegiBistan" TargetMode="External"/><Relationship Id="rId9" Type="http://schemas.openxmlformats.org/officeDocument/2006/relationships/hyperlink" Target="https://www.asensiocom.com/surfingforscience/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video" Target="https://www.youtube.com/embed/VyUmGHmssCs?feature=oembed" TargetMode="External"/><Relationship Id="rId6" Type="http://schemas.openxmlformats.org/officeDocument/2006/relationships/image" Target="../media/image30.png"/><Relationship Id="rId5" Type="http://schemas.openxmlformats.org/officeDocument/2006/relationships/hyperlink" Target="https://www.youtube.com/watch?v=VyUmGHmssCs" TargetMode="Externa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instagram.com/pyreneanexperience/" TargetMode="External"/><Relationship Id="rId2" Type="http://schemas.openxmlformats.org/officeDocument/2006/relationships/hyperlink" Target="https://www.pyreneanexperience.com/guided-walking-week/" TargetMode="External"/><Relationship Id="rId1" Type="http://schemas.openxmlformats.org/officeDocument/2006/relationships/slideLayout" Target="../slideLayouts/slideLayout4.xml"/><Relationship Id="rId6" Type="http://schemas.openxmlformats.org/officeDocument/2006/relationships/hyperlink" Target="https://www.facebook.com/pyreneanexperience/" TargetMode="External"/><Relationship Id="rId5" Type="http://schemas.openxmlformats.org/officeDocument/2006/relationships/hyperlink" Target="https://www.linkedin.com/in/georgina-howard-5076046/" TargetMode="External"/><Relationship Id="rId4" Type="http://schemas.openxmlformats.org/officeDocument/2006/relationships/hyperlink" Target="https://www.pyreneanexperience.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4.xml"/><Relationship Id="rId1" Type="http://schemas.openxmlformats.org/officeDocument/2006/relationships/video" Target="https://www.youtube.com/embed/USdJoWbPFRo?feature=oembed" TargetMode="External"/><Relationship Id="rId6" Type="http://schemas.openxmlformats.org/officeDocument/2006/relationships/image" Target="../media/image36.png"/><Relationship Id="rId5" Type="http://schemas.openxmlformats.org/officeDocument/2006/relationships/hyperlink" Target="https://www.youtube.com/watch?v=USdJoWbPFRo" TargetMode="Externa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0dTQyTRBJPg&amp;t=9s" TargetMode="External"/><Relationship Id="rId3" Type="http://schemas.openxmlformats.org/officeDocument/2006/relationships/hyperlink" Target="https://ecoturismogranada.com/" TargetMode="External"/><Relationship Id="rId7" Type="http://schemas.openxmlformats.org/officeDocument/2006/relationships/hyperlink" Target="https://twitter.com/ecoturismo_sys" TargetMode="External"/><Relationship Id="rId2" Type="http://schemas.openxmlformats.org/officeDocument/2006/relationships/hyperlink" Target="https://sierraysol.com/es/" TargetMode="External"/><Relationship Id="rId1" Type="http://schemas.openxmlformats.org/officeDocument/2006/relationships/slideLayout" Target="../slideLayouts/slideLayout4.xml"/><Relationship Id="rId6" Type="http://schemas.openxmlformats.org/officeDocument/2006/relationships/hyperlink" Target="https://www.instagram.com/sierraysol/" TargetMode="External"/><Relationship Id="rId5" Type="http://schemas.openxmlformats.org/officeDocument/2006/relationships/hyperlink" Target="https://www.facebook.com/SierraySol/" TargetMode="External"/><Relationship Id="rId4" Type="http://schemas.openxmlformats.org/officeDocument/2006/relationships/hyperlink" Target="https://www.linkedin.com/in/naiara-malave-84907b202/" TargetMode="External"/><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hyperlink" Target="http://instagram.com/maryrobinsoncentre" TargetMode="External"/><Relationship Id="rId3" Type="http://schemas.openxmlformats.org/officeDocument/2006/relationships/image" Target="../media/image41.jpeg"/><Relationship Id="rId7" Type="http://schemas.openxmlformats.org/officeDocument/2006/relationships/hyperlink" Target="https://www.facebook.com/maryrobinsoncentre/" TargetMode="External"/><Relationship Id="rId2" Type="http://schemas.openxmlformats.org/officeDocument/2006/relationships/image" Target="../media/image40.jpeg"/><Relationship Id="rId1" Type="http://schemas.openxmlformats.org/officeDocument/2006/relationships/slideLayout" Target="../slideLayouts/slideLayout4.xml"/><Relationship Id="rId6" Type="http://schemas.openxmlformats.org/officeDocument/2006/relationships/hyperlink" Target="https://www.linkedin.com/in/susanheffernan/" TargetMode="External"/><Relationship Id="rId5" Type="http://schemas.openxmlformats.org/officeDocument/2006/relationships/hyperlink" Target="https://ecoturismogranada.com/" TargetMode="External"/><Relationship Id="rId4" Type="http://schemas.openxmlformats.org/officeDocument/2006/relationships/hyperlink" Target="http://www.maryrobinsoncentre.ie/" TargetMode="External"/><Relationship Id="rId9" Type="http://schemas.openxmlformats.org/officeDocument/2006/relationships/hyperlink" Target="https://twitter.com/maryrobinsonctr"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hyperlink" Target="https://www.instagram.com/thewildatlanticway/" TargetMode="External"/><Relationship Id="rId3" Type="http://schemas.openxmlformats.org/officeDocument/2006/relationships/hyperlink" Target="https://bim.ie/a-seafood-way-of-life/taste-the-atlantic/" TargetMode="External"/><Relationship Id="rId7" Type="http://schemas.openxmlformats.org/officeDocument/2006/relationships/hyperlink" Target="https://www.facebook.com/ChefNetworkIRL" TargetMode="External"/><Relationship Id="rId2" Type="http://schemas.openxmlformats.org/officeDocument/2006/relationships/hyperlink" Target="https://hookedsligo.ie/" TargetMode="External"/><Relationship Id="rId1" Type="http://schemas.openxmlformats.org/officeDocument/2006/relationships/slideLayout" Target="../slideLayouts/slideLayout4.xml"/><Relationship Id="rId6" Type="http://schemas.openxmlformats.org/officeDocument/2006/relationships/hyperlink" Target="https://www.linkedin.com/in/rebecca-sweeney-1a1a7212a/" TargetMode="External"/><Relationship Id="rId5" Type="http://schemas.openxmlformats.org/officeDocument/2006/relationships/hyperlink" Target="https://www.discoverireland.ie/wild-atlantic-way" TargetMode="External"/><Relationship Id="rId10" Type="http://schemas.openxmlformats.org/officeDocument/2006/relationships/image" Target="../media/image43.png"/><Relationship Id="rId4" Type="http://schemas.openxmlformats.org/officeDocument/2006/relationships/hyperlink" Target="https://www.chefnetwork.ie/" TargetMode="External"/><Relationship Id="rId9" Type="http://schemas.openxmlformats.org/officeDocument/2006/relationships/hyperlink" Target="https://youtu.be/guNIiwKv27Q"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24.jpeg"/><Relationship Id="rId7" Type="http://schemas.openxmlformats.org/officeDocument/2006/relationships/hyperlink" Target="https://www.instagram.com/drumhierny_woodland_hideaway/?hl=en" TargetMode="External"/><Relationship Id="rId2" Type="http://schemas.openxmlformats.org/officeDocument/2006/relationships/slideLayout" Target="../slideLayouts/slideLayout14.xml"/><Relationship Id="rId1" Type="http://schemas.openxmlformats.org/officeDocument/2006/relationships/video" Target="https://www.youtube.com/embed/w0jdprtqtcw?feature=oembed" TargetMode="External"/><Relationship Id="rId6" Type="http://schemas.openxmlformats.org/officeDocument/2006/relationships/hyperlink" Target="https://www.facebook.com/drumhiernywoodlandhideaway/" TargetMode="External"/><Relationship Id="rId5" Type="http://schemas.openxmlformats.org/officeDocument/2006/relationships/hyperlink" Target="https://www.linkedin.com/in/michelle-coghlan-13194714/" TargetMode="External"/><Relationship Id="rId10" Type="http://schemas.openxmlformats.org/officeDocument/2006/relationships/hyperlink" Target="https://www.youtube.com/watch?v=w0jdprtqtcw" TargetMode="External"/><Relationship Id="rId4" Type="http://schemas.openxmlformats.org/officeDocument/2006/relationships/hyperlink" Target="https://www.drumhiernyhideaway.ie/en/" TargetMode="External"/><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WeLeadEU" TargetMode="External"/><Relationship Id="rId2" Type="http://schemas.openxmlformats.org/officeDocument/2006/relationships/hyperlink" Target="https://www.instagram.com/we_lead.eu/" TargetMode="External"/><Relationship Id="rId1" Type="http://schemas.openxmlformats.org/officeDocument/2006/relationships/slideLayout" Target="../slideLayouts/slideLayout1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hyperlink" Target="https://weleadproject.e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557_A4BA1400.xml"/><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E56F33-770D-E541-B741-D45C5F796580}"/>
              </a:ext>
            </a:extLst>
          </p:cNvPr>
          <p:cNvSpPr>
            <a:spLocks noGrp="1"/>
          </p:cNvSpPr>
          <p:nvPr>
            <p:ph type="body" sz="quarter" idx="16"/>
          </p:nvPr>
        </p:nvSpPr>
        <p:spPr>
          <a:xfrm>
            <a:off x="95176" y="4121379"/>
            <a:ext cx="4260923" cy="2088921"/>
          </a:xfrm>
          <a:prstGeom prst="rect">
            <a:avLst/>
          </a:prstGeom>
        </p:spPr>
        <p:txBody>
          <a:bodyPr/>
          <a:lstStyle/>
          <a:p>
            <a:r>
              <a:rPr lang="en-GB" sz="4000" err="1"/>
              <a:t>Kvenfyrirmyndir</a:t>
            </a:r>
            <a:r>
              <a:rPr lang="en-GB" sz="4000"/>
              <a:t> </a:t>
            </a:r>
            <a:r>
              <a:rPr lang="en-GB" sz="4000" err="1"/>
              <a:t>innan</a:t>
            </a:r>
            <a:r>
              <a:rPr lang="en-GB" sz="4000"/>
              <a:t> </a:t>
            </a:r>
            <a:r>
              <a:rPr lang="en-GB" sz="4000" err="1"/>
              <a:t>ferðaþjónustunnar</a:t>
            </a:r>
            <a:endParaRPr lang="en-US" sz="4000"/>
          </a:p>
        </p:txBody>
      </p:sp>
      <p:sp>
        <p:nvSpPr>
          <p:cNvPr id="6" name="Text Placeholder 5">
            <a:extLst>
              <a:ext uri="{FF2B5EF4-FFF2-40B4-BE49-F238E27FC236}">
                <a16:creationId xmlns:a16="http://schemas.microsoft.com/office/drawing/2014/main" id="{7D3D3C30-75ED-EDF9-73D4-1E429E425118}"/>
              </a:ext>
            </a:extLst>
          </p:cNvPr>
          <p:cNvSpPr>
            <a:spLocks noGrp="1"/>
          </p:cNvSpPr>
          <p:nvPr>
            <p:ph type="body" sz="quarter" idx="4294967295"/>
          </p:nvPr>
        </p:nvSpPr>
        <p:spPr>
          <a:xfrm>
            <a:off x="5351463" y="8713788"/>
            <a:ext cx="2424112" cy="608012"/>
          </a:xfrm>
          <a:prstGeom prst="rect">
            <a:avLst/>
          </a:prstGeom>
        </p:spPr>
        <p:txBody>
          <a:bodyPr/>
          <a:lstStyle/>
          <a:p>
            <a:r>
              <a:rPr lang="en-US" sz="2800"/>
              <a:t> </a:t>
            </a:r>
            <a:r>
              <a:rPr lang="en-US" sz="2800" err="1"/>
              <a:t>www.</a:t>
            </a:r>
            <a:r>
              <a:rPr lang="en-US" sz="2800" b="1" err="1"/>
              <a:t>idol</a:t>
            </a:r>
            <a:r>
              <a:rPr lang="en-US" sz="2800" err="1"/>
              <a:t>.eu</a:t>
            </a:r>
            <a:endParaRPr lang="en-US" sz="2800"/>
          </a:p>
        </p:txBody>
      </p:sp>
      <p:pic>
        <p:nvPicPr>
          <p:cNvPr id="12" name="Picture Placeholder 11">
            <a:extLst>
              <a:ext uri="{FF2B5EF4-FFF2-40B4-BE49-F238E27FC236}">
                <a16:creationId xmlns:a16="http://schemas.microsoft.com/office/drawing/2014/main" id="{BEFA9A32-F5BB-CC9B-22EB-957AAB87A196}"/>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t="-205" b="205"/>
          <a:stretch/>
        </p:blipFill>
        <p:spPr>
          <a:xfrm>
            <a:off x="3067208" y="3949598"/>
            <a:ext cx="4708366" cy="6943881"/>
          </a:xfrm>
        </p:spPr>
      </p:pic>
      <p:cxnSp>
        <p:nvCxnSpPr>
          <p:cNvPr id="9" name="Straight Connector 8">
            <a:extLst>
              <a:ext uri="{FF2B5EF4-FFF2-40B4-BE49-F238E27FC236}">
                <a16:creationId xmlns:a16="http://schemas.microsoft.com/office/drawing/2014/main" id="{3A03A088-8884-2AFA-E353-EC354013C15D}"/>
              </a:ext>
            </a:extLst>
          </p:cNvPr>
          <p:cNvCxnSpPr>
            <a:cxnSpLocks/>
          </p:cNvCxnSpPr>
          <p:nvPr/>
        </p:nvCxnSpPr>
        <p:spPr>
          <a:xfrm>
            <a:off x="0" y="6404456"/>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156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2611A8-22FD-3B1D-BC29-589026AFE1BB}"/>
              </a:ext>
            </a:extLst>
          </p:cNvPr>
          <p:cNvSpPr>
            <a:spLocks noGrp="1"/>
          </p:cNvSpPr>
          <p:nvPr>
            <p:ph type="body" sz="quarter" idx="32"/>
          </p:nvPr>
        </p:nvSpPr>
        <p:spPr>
          <a:xfrm>
            <a:off x="624293" y="6808012"/>
            <a:ext cx="6526988" cy="3741707"/>
          </a:xfrm>
        </p:spPr>
        <p:txBody>
          <a:bodyPr lIns="91440" tIns="45720" rIns="91440" bIns="45720" numCol="1" spcCol="288000" anchor="t">
            <a:noAutofit/>
          </a:bodyPr>
          <a:lstStyle/>
          <a:p>
            <a:pPr marL="171450" indent="-171450" rtl="0" fontAlgn="base">
              <a:buFont typeface="Arial" panose="020B0604020202020204" pitchFamily="34" charset="0"/>
              <a:buChar char="•"/>
            </a:pPr>
            <a:r>
              <a:rPr lang="is-IS" sz="1200" b="1" i="0" dirty="0">
                <a:effectLst/>
                <a:latin typeface="+mn-lt"/>
                <a:cs typeface="Calibri"/>
              </a:rPr>
              <a:t>Árangursríkar og farsælar </a:t>
            </a:r>
            <a:r>
              <a:rPr lang="is-IS" sz="1200" b="1" i="0" dirty="0">
                <a:solidFill>
                  <a:srgbClr val="073763"/>
                </a:solidFill>
                <a:effectLst/>
                <a:latin typeface="+mn-lt"/>
                <a:cs typeface="Calibri"/>
              </a:rPr>
              <a:t>– </a:t>
            </a:r>
            <a:r>
              <a:rPr lang="is-IS" sz="1200" b="0" i="0" dirty="0">
                <a:solidFill>
                  <a:srgbClr val="073763"/>
                </a:solidFill>
                <a:effectLst/>
                <a:latin typeface="+mn-lt"/>
                <a:cs typeface="Calibri"/>
              </a:rPr>
              <a:t>segja frá áhrifaríkum leiðum til að ná settum markmiðum sem aðrir geta tileinkað sér til að ná góðum árangri og hafa jákvæð áhrif á einstaklinga og samfélög.</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000"/>
              </a:solidFill>
              <a:effectLst/>
              <a:latin typeface="+mn-lt"/>
            </a:endParaRPr>
          </a:p>
          <a:p>
            <a:pPr marL="171450" indent="-171450" fontAlgn="base">
              <a:buFont typeface="Arial" panose="020B0604020202020204" pitchFamily="34" charset="0"/>
              <a:buChar char="•"/>
            </a:pPr>
            <a:r>
              <a:rPr lang="is-IS" sz="1200" b="1" i="0" dirty="0">
                <a:effectLst/>
                <a:latin typeface="+mn-lt"/>
                <a:cs typeface="Calibri"/>
              </a:rPr>
              <a:t>Umhverfis,- efnahags,- og </a:t>
            </a:r>
            <a:r>
              <a:rPr lang="is-IS" sz="1200" b="1" dirty="0">
                <a:latin typeface="+mn-lt"/>
                <a:cs typeface="Calibri"/>
              </a:rPr>
              <a:t>félagsleg</a:t>
            </a:r>
            <a:r>
              <a:rPr lang="is-IS" sz="1200" b="1" i="0" dirty="0">
                <a:effectLst/>
                <a:latin typeface="+mn-lt"/>
                <a:cs typeface="Calibri"/>
              </a:rPr>
              <a:t> </a:t>
            </a:r>
            <a:r>
              <a:rPr lang="is-IS" sz="1200" b="1" dirty="0">
                <a:latin typeface="+mn-lt"/>
                <a:cs typeface="Calibri"/>
              </a:rPr>
              <a:t>sjálfbærni </a:t>
            </a:r>
            <a:r>
              <a:rPr lang="is-IS" sz="1200" b="0" i="0" dirty="0">
                <a:solidFill>
                  <a:srgbClr val="073763"/>
                </a:solidFill>
                <a:effectLst/>
                <a:latin typeface="+mn-lt"/>
                <a:cs typeface="Calibri"/>
              </a:rPr>
              <a:t>– sýna hvernig hægt er að mæta n</a:t>
            </a:r>
            <a:r>
              <a:rPr lang="is-IS" sz="1200" dirty="0">
                <a:solidFill>
                  <a:srgbClr val="073763"/>
                </a:solidFill>
                <a:latin typeface="+mn-lt"/>
                <a:cs typeface="Calibri"/>
              </a:rPr>
              <a:t>úverandi þörfum án þess að skerða getu til að mæta þörfum framtíðarinnar.</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D41"/>
              </a:solidFill>
              <a:effectLst/>
              <a:latin typeface="+mn-lt"/>
            </a:endParaRPr>
          </a:p>
          <a:p>
            <a:pPr marL="171450" indent="-171450" fontAlgn="base">
              <a:buFont typeface="Arial" panose="020B0604020202020204" pitchFamily="34" charset="0"/>
              <a:buChar char="•"/>
            </a:pPr>
            <a:r>
              <a:rPr lang="is-IS" sz="1200" b="1" dirty="0">
                <a:latin typeface="+mn-lt"/>
                <a:cs typeface="Calibri"/>
              </a:rPr>
              <a:t>Næmni fyrir kynjamun </a:t>
            </a:r>
            <a:r>
              <a:rPr lang="is-IS" sz="1200" b="0" i="0" dirty="0">
                <a:solidFill>
                  <a:srgbClr val="073763"/>
                </a:solidFill>
                <a:effectLst/>
                <a:latin typeface="+mn-lt"/>
                <a:cs typeface="Calibri"/>
              </a:rPr>
              <a:t>– sýna hvernig konur hafa bætt lífsviðurværi sitt. </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000"/>
              </a:solidFill>
              <a:effectLst/>
              <a:latin typeface="+mn-lt"/>
            </a:endParaRPr>
          </a:p>
          <a:p>
            <a:pPr marL="171450" indent="-171450" rtl="0" fontAlgn="base">
              <a:buFont typeface="Arial" panose="020B0604020202020204" pitchFamily="34" charset="0"/>
              <a:buChar char="•"/>
            </a:pPr>
            <a:r>
              <a:rPr lang="is-IS" sz="1200" b="1" dirty="0">
                <a:latin typeface="+mn-lt"/>
                <a:cs typeface="Calibri"/>
              </a:rPr>
              <a:t>Tæknilega framkvæmanlegar </a:t>
            </a:r>
            <a:r>
              <a:rPr lang="is-IS" sz="1200" b="0" i="0" dirty="0">
                <a:solidFill>
                  <a:srgbClr val="073763"/>
                </a:solidFill>
                <a:effectLst/>
                <a:latin typeface="+mn-lt"/>
                <a:cs typeface="Calibri"/>
              </a:rPr>
              <a:t>– auðvelt að læra af og framkvæma</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000"/>
              </a:solidFill>
              <a:effectLst/>
              <a:latin typeface="+mn-lt"/>
            </a:endParaRPr>
          </a:p>
          <a:p>
            <a:pPr marL="171450" indent="-171450" rtl="0" fontAlgn="base">
              <a:buFont typeface="Arial" panose="020B0604020202020204" pitchFamily="34" charset="0"/>
              <a:buChar char="•"/>
            </a:pPr>
            <a:r>
              <a:rPr lang="is-IS" sz="1200" b="1" i="0" dirty="0">
                <a:effectLst/>
                <a:latin typeface="+mn-lt"/>
                <a:cs typeface="Calibri"/>
              </a:rPr>
              <a:t>Þátttökunálgun </a:t>
            </a:r>
            <a:r>
              <a:rPr lang="is-IS" sz="1200" b="0" i="0" dirty="0">
                <a:solidFill>
                  <a:srgbClr val="073763"/>
                </a:solidFill>
                <a:effectLst/>
                <a:latin typeface="+mn-lt"/>
                <a:cs typeface="Calibri"/>
              </a:rPr>
              <a:t>– aðferðir þeirra styðja við og ýta undir sameiginlega tilfinningu um eignarhald á ákvörðunum og aðgerðum.</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000"/>
              </a:solidFill>
              <a:effectLst/>
              <a:latin typeface="+mn-lt"/>
            </a:endParaRPr>
          </a:p>
          <a:p>
            <a:pPr marL="171450" indent="-171450" rtl="0" fontAlgn="base">
              <a:buFont typeface="Arial" panose="020B0604020202020204" pitchFamily="34" charset="0"/>
              <a:buChar char="•"/>
            </a:pPr>
            <a:r>
              <a:rPr lang="is-IS" sz="1200" b="1" i="0" dirty="0">
                <a:effectLst/>
                <a:latin typeface="+mn-lt"/>
                <a:cs typeface="Calibri"/>
              </a:rPr>
              <a:t>Endurtakanlegar og aðlögunarhæfar</a:t>
            </a:r>
            <a:r>
              <a:rPr lang="is-IS" sz="1200" b="0" i="0" dirty="0">
                <a:solidFill>
                  <a:srgbClr val="073763"/>
                </a:solidFill>
                <a:effectLst/>
                <a:latin typeface="+mn-lt"/>
                <a:cs typeface="Calibri"/>
              </a:rPr>
              <a:t>– bjóða upp á að vera endurteknar og aðlagaðar að svipuðum markmiðum við mismunandi aðstæður.</a:t>
            </a:r>
            <a:endParaRPr lang="is-IS" sz="1200" dirty="0">
              <a:solidFill>
                <a:srgbClr val="000000"/>
              </a:solidFill>
              <a:latin typeface="+mn-lt"/>
              <a:cs typeface="Calibri"/>
            </a:endParaRPr>
          </a:p>
          <a:p>
            <a:pPr marL="171450" indent="-171450" rtl="0" fontAlgn="base">
              <a:buFont typeface="Arial" panose="020B0604020202020204" pitchFamily="34" charset="0"/>
              <a:buChar char="•"/>
            </a:pPr>
            <a:endParaRPr lang="is-IS" sz="1200" b="1" i="0" dirty="0">
              <a:solidFill>
                <a:srgbClr val="000000"/>
              </a:solidFill>
              <a:effectLst/>
              <a:latin typeface="+mn-lt"/>
            </a:endParaRPr>
          </a:p>
          <a:p>
            <a:pPr marL="171450" indent="-171450" rtl="0" fontAlgn="base">
              <a:buFont typeface="Arial" panose="020B0604020202020204" pitchFamily="34" charset="0"/>
              <a:buChar char="•"/>
            </a:pPr>
            <a:r>
              <a:rPr lang="is-IS" sz="1200" b="1" i="0" dirty="0">
                <a:effectLst/>
                <a:latin typeface="+mn-lt"/>
                <a:cs typeface="Calibri"/>
              </a:rPr>
              <a:t>Krísustjórnun </a:t>
            </a:r>
            <a:r>
              <a:rPr lang="is-IS" sz="1200" b="0" i="0" dirty="0">
                <a:solidFill>
                  <a:srgbClr val="073763"/>
                </a:solidFill>
                <a:effectLst/>
                <a:latin typeface="+mn-lt"/>
                <a:cs typeface="Calibri"/>
              </a:rPr>
              <a:t>– stuðla að seiglu í ferðaþjónustu.</a:t>
            </a:r>
            <a:endParaRPr lang="is-IS" sz="1200" b="0" i="0" dirty="0">
              <a:solidFill>
                <a:srgbClr val="000000"/>
              </a:solidFill>
              <a:effectLst/>
              <a:latin typeface="+mn-lt"/>
              <a:cs typeface="Calibri"/>
            </a:endParaRPr>
          </a:p>
          <a:p>
            <a:endParaRPr lang="is-IS" sz="1200" dirty="0">
              <a:latin typeface="+mn-lt"/>
            </a:endParaRPr>
          </a:p>
        </p:txBody>
      </p:sp>
      <p:sp>
        <p:nvSpPr>
          <p:cNvPr id="3" name="Text Placeholder 2">
            <a:extLst>
              <a:ext uri="{FF2B5EF4-FFF2-40B4-BE49-F238E27FC236}">
                <a16:creationId xmlns:a16="http://schemas.microsoft.com/office/drawing/2014/main" id="{2648B0BA-2FE7-F1BE-AA47-87877A8381E5}"/>
              </a:ext>
            </a:extLst>
          </p:cNvPr>
          <p:cNvSpPr>
            <a:spLocks noGrp="1"/>
          </p:cNvSpPr>
          <p:nvPr>
            <p:ph type="body" sz="quarter" idx="33"/>
          </p:nvPr>
        </p:nvSpPr>
        <p:spPr>
          <a:xfrm>
            <a:off x="602343" y="5599408"/>
            <a:ext cx="6570888" cy="685849"/>
          </a:xfrm>
        </p:spPr>
        <p:txBody>
          <a:bodyPr/>
          <a:lstStyle/>
          <a:p>
            <a:r>
              <a:rPr lang="en-IE" err="1"/>
              <a:t>Hvaða</a:t>
            </a:r>
            <a:r>
              <a:rPr lang="en-IE"/>
              <a:t> </a:t>
            </a:r>
            <a:r>
              <a:rPr lang="en-IE" err="1"/>
              <a:t>sögur</a:t>
            </a:r>
            <a:r>
              <a:rPr lang="en-IE"/>
              <a:t> </a:t>
            </a:r>
            <a:r>
              <a:rPr lang="en-IE" err="1"/>
              <a:t>viljum</a:t>
            </a:r>
            <a:r>
              <a:rPr lang="en-IE"/>
              <a:t> </a:t>
            </a:r>
            <a:r>
              <a:rPr lang="en-IE" err="1"/>
              <a:t>við</a:t>
            </a:r>
            <a:r>
              <a:rPr lang="en-IE"/>
              <a:t> </a:t>
            </a:r>
            <a:r>
              <a:rPr lang="en-IE" err="1"/>
              <a:t>segja</a:t>
            </a:r>
            <a:r>
              <a:rPr lang="en-IE"/>
              <a:t>…</a:t>
            </a:r>
          </a:p>
          <a:p>
            <a:r>
              <a:rPr lang="en-US" sz="1800" b="0" err="1">
                <a:solidFill>
                  <a:srgbClr val="000D41"/>
                </a:solidFill>
              </a:rPr>
              <a:t>Við</a:t>
            </a:r>
            <a:r>
              <a:rPr lang="en-US" sz="1800" b="0">
                <a:solidFill>
                  <a:srgbClr val="000D41"/>
                </a:solidFill>
              </a:rPr>
              <a:t> </a:t>
            </a:r>
            <a:r>
              <a:rPr lang="en-US" sz="1800" b="0" err="1">
                <a:solidFill>
                  <a:srgbClr val="000D41"/>
                </a:solidFill>
              </a:rPr>
              <a:t>val</a:t>
            </a:r>
            <a:r>
              <a:rPr lang="en-US" sz="1800" b="0">
                <a:solidFill>
                  <a:srgbClr val="000D41"/>
                </a:solidFill>
              </a:rPr>
              <a:t> á </a:t>
            </a:r>
            <a:r>
              <a:rPr lang="en-US" sz="1800" b="0" err="1">
                <a:solidFill>
                  <a:srgbClr val="000D41"/>
                </a:solidFill>
              </a:rPr>
              <a:t>þeim</a:t>
            </a:r>
            <a:r>
              <a:rPr lang="en-US" sz="1800" b="0">
                <a:solidFill>
                  <a:srgbClr val="000D41"/>
                </a:solidFill>
              </a:rPr>
              <a:t> </a:t>
            </a:r>
            <a:r>
              <a:rPr lang="en-US" sz="1800" b="0" err="1">
                <a:solidFill>
                  <a:srgbClr val="000D41"/>
                </a:solidFill>
              </a:rPr>
              <a:t>sögum</a:t>
            </a:r>
            <a:r>
              <a:rPr lang="en-US" sz="1800" b="0">
                <a:solidFill>
                  <a:srgbClr val="000D41"/>
                </a:solidFill>
              </a:rPr>
              <a:t> </a:t>
            </a:r>
            <a:r>
              <a:rPr lang="en-US" sz="1800" b="0" err="1">
                <a:solidFill>
                  <a:srgbClr val="000D41"/>
                </a:solidFill>
              </a:rPr>
              <a:t>sem</a:t>
            </a:r>
            <a:r>
              <a:rPr lang="en-US" sz="1800" b="0">
                <a:solidFill>
                  <a:srgbClr val="000D41"/>
                </a:solidFill>
              </a:rPr>
              <a:t> </a:t>
            </a:r>
            <a:r>
              <a:rPr lang="en-US" sz="1800" b="0" err="1">
                <a:solidFill>
                  <a:srgbClr val="000D41"/>
                </a:solidFill>
              </a:rPr>
              <a:t>við</a:t>
            </a:r>
            <a:r>
              <a:rPr lang="en-US" sz="1800" b="0">
                <a:solidFill>
                  <a:srgbClr val="000D41"/>
                </a:solidFill>
              </a:rPr>
              <a:t> </a:t>
            </a:r>
            <a:r>
              <a:rPr lang="en-US" sz="1800" b="0" err="1">
                <a:solidFill>
                  <a:srgbClr val="000D41"/>
                </a:solidFill>
              </a:rPr>
              <a:t>vildum</a:t>
            </a:r>
            <a:r>
              <a:rPr lang="en-US" sz="1800" b="0">
                <a:solidFill>
                  <a:srgbClr val="000D41"/>
                </a:solidFill>
              </a:rPr>
              <a:t> </a:t>
            </a:r>
            <a:r>
              <a:rPr lang="en-US" sz="1800" b="0" err="1">
                <a:solidFill>
                  <a:srgbClr val="000D41"/>
                </a:solidFill>
              </a:rPr>
              <a:t>segja</a:t>
            </a:r>
            <a:r>
              <a:rPr lang="en-US" sz="1800" b="0">
                <a:solidFill>
                  <a:srgbClr val="000D41"/>
                </a:solidFill>
              </a:rPr>
              <a:t> í </a:t>
            </a:r>
            <a:r>
              <a:rPr lang="en-US" sz="1800" b="0" err="1">
                <a:solidFill>
                  <a:srgbClr val="000D41"/>
                </a:solidFill>
              </a:rPr>
              <a:t>þessu</a:t>
            </a:r>
            <a:r>
              <a:rPr lang="en-US" sz="1800" b="0">
                <a:solidFill>
                  <a:srgbClr val="000D41"/>
                </a:solidFill>
              </a:rPr>
              <a:t> </a:t>
            </a:r>
            <a:r>
              <a:rPr lang="en-US" sz="1800" b="0" err="1">
                <a:solidFill>
                  <a:srgbClr val="000D41"/>
                </a:solidFill>
              </a:rPr>
              <a:t>riti</a:t>
            </a:r>
            <a:r>
              <a:rPr lang="en-US" sz="1800" b="0">
                <a:solidFill>
                  <a:srgbClr val="000D41"/>
                </a:solidFill>
              </a:rPr>
              <a:t> </a:t>
            </a:r>
            <a:r>
              <a:rPr lang="en-US" sz="1800" b="0" err="1">
                <a:solidFill>
                  <a:srgbClr val="000D41"/>
                </a:solidFill>
              </a:rPr>
              <a:t>þá</a:t>
            </a:r>
            <a:r>
              <a:rPr lang="en-US" sz="1800" b="0">
                <a:solidFill>
                  <a:srgbClr val="000D41"/>
                </a:solidFill>
              </a:rPr>
              <a:t> </a:t>
            </a:r>
            <a:r>
              <a:rPr lang="en-US" sz="1800" b="0" err="1">
                <a:solidFill>
                  <a:srgbClr val="000D41"/>
                </a:solidFill>
              </a:rPr>
              <a:t>höfðum</a:t>
            </a:r>
            <a:r>
              <a:rPr lang="en-US" sz="1800" b="0">
                <a:solidFill>
                  <a:srgbClr val="000D41"/>
                </a:solidFill>
              </a:rPr>
              <a:t> </a:t>
            </a:r>
            <a:r>
              <a:rPr lang="en-US" sz="1800" b="0" err="1">
                <a:solidFill>
                  <a:srgbClr val="000D41"/>
                </a:solidFill>
              </a:rPr>
              <a:t>við</a:t>
            </a:r>
            <a:r>
              <a:rPr lang="en-US" sz="1800" b="0">
                <a:solidFill>
                  <a:srgbClr val="000D41"/>
                </a:solidFill>
              </a:rPr>
              <a:t> </a:t>
            </a:r>
            <a:r>
              <a:rPr lang="en-US" sz="1800" b="0" err="1">
                <a:solidFill>
                  <a:srgbClr val="000D41"/>
                </a:solidFill>
              </a:rPr>
              <a:t>þessi</a:t>
            </a:r>
            <a:r>
              <a:rPr lang="en-US" sz="1800" b="0">
                <a:solidFill>
                  <a:srgbClr val="000D41"/>
                </a:solidFill>
              </a:rPr>
              <a:t> </a:t>
            </a:r>
            <a:r>
              <a:rPr lang="en-US" sz="1800" b="0" err="1">
                <a:solidFill>
                  <a:srgbClr val="000D41"/>
                </a:solidFill>
              </a:rPr>
              <a:t>atriði</a:t>
            </a:r>
            <a:r>
              <a:rPr lang="en-US" sz="1800" b="0">
                <a:solidFill>
                  <a:srgbClr val="000D41"/>
                </a:solidFill>
              </a:rPr>
              <a:t> </a:t>
            </a:r>
            <a:r>
              <a:rPr lang="en-US" sz="1800" b="0" err="1">
                <a:solidFill>
                  <a:srgbClr val="000D41"/>
                </a:solidFill>
              </a:rPr>
              <a:t>að</a:t>
            </a:r>
            <a:r>
              <a:rPr lang="en-US" sz="1800" b="0">
                <a:solidFill>
                  <a:srgbClr val="000D41"/>
                </a:solidFill>
              </a:rPr>
              <a:t> </a:t>
            </a:r>
            <a:r>
              <a:rPr lang="en-US" sz="1800" b="0" err="1">
                <a:solidFill>
                  <a:srgbClr val="000D41"/>
                </a:solidFill>
              </a:rPr>
              <a:t>leiðarljósi</a:t>
            </a:r>
            <a:r>
              <a:rPr lang="en-US" sz="1800" b="0">
                <a:solidFill>
                  <a:srgbClr val="000D41"/>
                </a:solidFill>
              </a:rPr>
              <a:t>:</a:t>
            </a:r>
            <a:endParaRPr lang="en-IE" sz="1800" b="0">
              <a:solidFill>
                <a:srgbClr val="000D41"/>
              </a:solidFill>
            </a:endParaRPr>
          </a:p>
        </p:txBody>
      </p:sp>
      <p:sp>
        <p:nvSpPr>
          <p:cNvPr id="5" name="Text Placeholder 4">
            <a:extLst>
              <a:ext uri="{FF2B5EF4-FFF2-40B4-BE49-F238E27FC236}">
                <a16:creationId xmlns:a16="http://schemas.microsoft.com/office/drawing/2014/main" id="{045C555B-117A-A3ED-CB1B-DC732C6E06B2}"/>
              </a:ext>
            </a:extLst>
          </p:cNvPr>
          <p:cNvSpPr>
            <a:spLocks noGrp="1"/>
          </p:cNvSpPr>
          <p:nvPr>
            <p:ph type="body" sz="quarter" idx="17"/>
          </p:nvPr>
        </p:nvSpPr>
        <p:spPr/>
        <p:txBody>
          <a:bodyPr/>
          <a:lstStyle/>
          <a:p>
            <a:pPr>
              <a:lnSpc>
                <a:spcPct val="100000"/>
              </a:lnSpc>
            </a:pPr>
            <a:r>
              <a:rPr lang="en-US" sz="2200"/>
              <a:t>“</a:t>
            </a:r>
            <a:r>
              <a:rPr lang="en-US" sz="2200" i="1"/>
              <a:t>Ef </a:t>
            </a:r>
            <a:r>
              <a:rPr lang="en-US" sz="2200" i="1" err="1"/>
              <a:t>við</a:t>
            </a:r>
            <a:r>
              <a:rPr lang="en-US" sz="2200" i="1"/>
              <a:t> </a:t>
            </a:r>
            <a:r>
              <a:rPr lang="en-US" sz="2200" i="1" err="1"/>
              <a:t>fjarlægðum</a:t>
            </a:r>
            <a:r>
              <a:rPr lang="en-US" sz="2200" i="1"/>
              <a:t> </a:t>
            </a:r>
            <a:r>
              <a:rPr lang="en-US" sz="2200" i="1" err="1"/>
              <a:t>hindranir</a:t>
            </a:r>
            <a:r>
              <a:rPr lang="en-US" sz="2200" i="1"/>
              <a:t> </a:t>
            </a:r>
            <a:r>
              <a:rPr lang="en-US" sz="2200" i="1" err="1"/>
              <a:t>fyrir</a:t>
            </a:r>
            <a:r>
              <a:rPr lang="en-US" sz="2200" i="1"/>
              <a:t> </a:t>
            </a:r>
            <a:r>
              <a:rPr lang="en-US" sz="2200" i="1" err="1"/>
              <a:t>konur</a:t>
            </a:r>
            <a:r>
              <a:rPr lang="en-US" sz="2200" i="1"/>
              <a:t> </a:t>
            </a:r>
            <a:r>
              <a:rPr lang="en-US" sz="2200" i="1" err="1"/>
              <a:t>til</a:t>
            </a:r>
            <a:r>
              <a:rPr lang="en-US" sz="2200" i="1"/>
              <a:t> </a:t>
            </a:r>
            <a:r>
              <a:rPr lang="en-US" sz="2200" i="1" err="1"/>
              <a:t>að</a:t>
            </a:r>
            <a:r>
              <a:rPr lang="en-US" sz="2200" i="1"/>
              <a:t> </a:t>
            </a:r>
            <a:r>
              <a:rPr lang="en-US" sz="2200" i="1" err="1"/>
              <a:t>komast</a:t>
            </a:r>
            <a:r>
              <a:rPr lang="en-US" sz="2200" i="1"/>
              <a:t> í </a:t>
            </a:r>
            <a:r>
              <a:rPr lang="en-US" sz="2200" i="1" err="1"/>
              <a:t>leiðtogastöður</a:t>
            </a:r>
            <a:r>
              <a:rPr lang="en-US" sz="2200" i="1"/>
              <a:t> </a:t>
            </a:r>
            <a:r>
              <a:rPr lang="en-US" sz="2200" i="1" err="1"/>
              <a:t>þá</a:t>
            </a:r>
            <a:r>
              <a:rPr lang="en-US" sz="2200" i="1"/>
              <a:t> </a:t>
            </a:r>
            <a:r>
              <a:rPr lang="en-US" sz="2200" i="1" err="1"/>
              <a:t>myndum</a:t>
            </a:r>
            <a:r>
              <a:rPr lang="en-US" sz="2200" i="1"/>
              <a:t> </a:t>
            </a:r>
            <a:r>
              <a:rPr lang="en-US" sz="2200" i="1" err="1"/>
              <a:t>við</a:t>
            </a:r>
            <a:r>
              <a:rPr lang="en-US" sz="2200" i="1"/>
              <a:t> </a:t>
            </a:r>
            <a:r>
              <a:rPr lang="en-US" sz="2200" i="1" err="1"/>
              <a:t>leysa</a:t>
            </a:r>
            <a:r>
              <a:rPr lang="en-US" sz="2200" i="1"/>
              <a:t> </a:t>
            </a:r>
            <a:r>
              <a:rPr lang="en-US" sz="2200" i="1" err="1"/>
              <a:t>loftslagsvandann</a:t>
            </a:r>
            <a:r>
              <a:rPr lang="en-US" sz="2200" i="1"/>
              <a:t> </a:t>
            </a:r>
            <a:r>
              <a:rPr lang="en-US" sz="2200" i="1" err="1"/>
              <a:t>mun</a:t>
            </a:r>
            <a:r>
              <a:rPr lang="en-US" sz="2200" i="1"/>
              <a:t> </a:t>
            </a:r>
            <a:r>
              <a:rPr lang="en-US" sz="2200" i="1" err="1"/>
              <a:t>hraðar</a:t>
            </a:r>
            <a:r>
              <a:rPr lang="en-US" sz="2200" i="1"/>
              <a:t>"</a:t>
            </a:r>
            <a:endParaRPr lang="en-IE" sz="2200" i="1"/>
          </a:p>
        </p:txBody>
      </p:sp>
      <p:sp>
        <p:nvSpPr>
          <p:cNvPr id="6" name="Text Placeholder 5">
            <a:extLst>
              <a:ext uri="{FF2B5EF4-FFF2-40B4-BE49-F238E27FC236}">
                <a16:creationId xmlns:a16="http://schemas.microsoft.com/office/drawing/2014/main" id="{F2D2CDA7-AA9F-5E2C-4E4D-CD529F4F0738}"/>
              </a:ext>
            </a:extLst>
          </p:cNvPr>
          <p:cNvSpPr>
            <a:spLocks noGrp="1"/>
          </p:cNvSpPr>
          <p:nvPr>
            <p:ph type="body" sz="quarter" idx="14"/>
          </p:nvPr>
        </p:nvSpPr>
        <p:spPr>
          <a:xfrm>
            <a:off x="488499" y="3005798"/>
            <a:ext cx="3257392" cy="522755"/>
          </a:xfrm>
        </p:spPr>
        <p:txBody>
          <a:bodyPr/>
          <a:lstStyle/>
          <a:p>
            <a:r>
              <a:rPr lang="en-US" sz="1400"/>
              <a:t>Mary Robinson</a:t>
            </a:r>
            <a:endParaRPr lang="en-IE" sz="1400"/>
          </a:p>
        </p:txBody>
      </p:sp>
      <p:pic>
        <p:nvPicPr>
          <p:cNvPr id="10" name="Picture Placeholder 9" descr="Frangipani flower">
            <a:extLst>
              <a:ext uri="{FF2B5EF4-FFF2-40B4-BE49-F238E27FC236}">
                <a16:creationId xmlns:a16="http://schemas.microsoft.com/office/drawing/2014/main" id="{F082B191-F212-B284-D42D-09542918635F}"/>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19157" r="28531"/>
          <a:stretch/>
        </p:blipFill>
        <p:spPr>
          <a:xfrm>
            <a:off x="4258320" y="-1"/>
            <a:ext cx="3541182" cy="6432523"/>
          </a:xfrm>
        </p:spPr>
      </p:pic>
      <p:sp>
        <p:nvSpPr>
          <p:cNvPr id="8" name="Slide Number Placeholder 7">
            <a:extLst>
              <a:ext uri="{FF2B5EF4-FFF2-40B4-BE49-F238E27FC236}">
                <a16:creationId xmlns:a16="http://schemas.microsoft.com/office/drawing/2014/main" id="{7250ACC7-D101-8648-DFBA-7FC04FFF1136}"/>
              </a:ext>
            </a:extLst>
          </p:cNvPr>
          <p:cNvSpPr>
            <a:spLocks noGrp="1"/>
          </p:cNvSpPr>
          <p:nvPr>
            <p:ph type="sldNum" sz="quarter" idx="4"/>
          </p:nvPr>
        </p:nvSpPr>
        <p:spPr>
          <a:xfrm>
            <a:off x="7173231" y="10443338"/>
            <a:ext cx="416471" cy="464375"/>
          </a:xfrm>
        </p:spPr>
        <p:txBody>
          <a:bodyPr/>
          <a:lstStyle/>
          <a:p>
            <a:fld id="{9C527BFA-2C0E-4CEC-B6A5-913A56FEF4B4}" type="slidenum">
              <a:rPr lang="fr-CA" smtClean="0"/>
              <a:pPr/>
              <a:t>10</a:t>
            </a:fld>
            <a:endParaRPr lang="fr-CA"/>
          </a:p>
        </p:txBody>
      </p:sp>
    </p:spTree>
    <p:extLst>
      <p:ext uri="{BB962C8B-B14F-4D97-AF65-F5344CB8AC3E}">
        <p14:creationId xmlns:p14="http://schemas.microsoft.com/office/powerpoint/2010/main" val="122676440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3928FC-C474-8487-7795-315ACEAE2193}"/>
              </a:ext>
            </a:extLst>
          </p:cNvPr>
          <p:cNvSpPr>
            <a:spLocks noGrp="1"/>
          </p:cNvSpPr>
          <p:nvPr>
            <p:ph type="body" sz="quarter" idx="32"/>
          </p:nvPr>
        </p:nvSpPr>
        <p:spPr/>
        <p:txBody>
          <a:bodyPr lIns="91440" tIns="45720" rIns="91440" bIns="45720" numCol="2" spcCol="288000" anchor="t">
            <a:noAutofit/>
          </a:bodyPr>
          <a:lstStyle/>
          <a:p>
            <a:r>
              <a:rPr lang="en-US" sz="1200" b="1" err="1">
                <a:latin typeface="Calibri"/>
                <a:ea typeface="Calibri"/>
                <a:cs typeface="Calibri"/>
              </a:rPr>
              <a:t>Við</a:t>
            </a:r>
            <a:r>
              <a:rPr lang="en-US" sz="1200" b="1">
                <a:latin typeface="Calibri"/>
                <a:ea typeface="Calibri"/>
                <a:cs typeface="Calibri"/>
              </a:rPr>
              <a:t> </a:t>
            </a:r>
            <a:r>
              <a:rPr lang="en-US" sz="1200" b="1" err="1">
                <a:latin typeface="Calibri"/>
                <a:ea typeface="Calibri"/>
                <a:cs typeface="Calibri"/>
              </a:rPr>
              <a:t>hvetjum</a:t>
            </a:r>
            <a:r>
              <a:rPr lang="en-US" sz="1200" b="1">
                <a:latin typeface="Calibri"/>
                <a:ea typeface="Calibri"/>
                <a:cs typeface="Calibri"/>
              </a:rPr>
              <a:t> </a:t>
            </a:r>
            <a:r>
              <a:rPr lang="en-US" sz="1200" b="1" err="1">
                <a:latin typeface="Calibri"/>
                <a:ea typeface="Calibri"/>
                <a:cs typeface="Calibri"/>
              </a:rPr>
              <a:t>kennara</a:t>
            </a:r>
            <a:r>
              <a:rPr lang="en-US" sz="1200" b="1">
                <a:latin typeface="Calibri"/>
                <a:ea typeface="Calibri"/>
                <a:cs typeface="Calibri"/>
              </a:rPr>
              <a:t> </a:t>
            </a:r>
            <a:r>
              <a:rPr lang="en-US" sz="1200" b="1" err="1">
                <a:latin typeface="Calibri"/>
                <a:ea typeface="Calibri"/>
                <a:cs typeface="Calibri"/>
              </a:rPr>
              <a:t>til</a:t>
            </a:r>
            <a:r>
              <a:rPr lang="en-US" sz="1200" b="1">
                <a:latin typeface="Calibri"/>
                <a:ea typeface="Calibri"/>
                <a:cs typeface="Calibri"/>
              </a:rPr>
              <a:t> </a:t>
            </a:r>
            <a:r>
              <a:rPr lang="en-US" sz="1200" b="1" err="1">
                <a:latin typeface="Calibri"/>
                <a:ea typeface="Calibri"/>
                <a:cs typeface="Calibri"/>
              </a:rPr>
              <a:t>að</a:t>
            </a:r>
            <a:r>
              <a:rPr lang="en-US" sz="1200" b="1">
                <a:latin typeface="Calibri"/>
                <a:ea typeface="Calibri"/>
                <a:cs typeface="Calibri"/>
              </a:rPr>
              <a:t> nota </a:t>
            </a:r>
            <a:r>
              <a:rPr lang="en-US" sz="1200" b="1" err="1">
                <a:latin typeface="Calibri"/>
                <a:ea typeface="Calibri"/>
                <a:cs typeface="Calibri"/>
              </a:rPr>
              <a:t>dæmisögur</a:t>
            </a:r>
            <a:r>
              <a:rPr lang="en-US" sz="1200" b="1">
                <a:latin typeface="Calibri"/>
                <a:ea typeface="Calibri"/>
                <a:cs typeface="Calibri"/>
              </a:rPr>
              <a:t> </a:t>
            </a:r>
            <a:r>
              <a:rPr lang="en-US" sz="1200" b="1" err="1">
                <a:latin typeface="Calibri"/>
                <a:ea typeface="Calibri"/>
                <a:cs typeface="Calibri"/>
              </a:rPr>
              <a:t>sem</a:t>
            </a:r>
            <a:r>
              <a:rPr lang="en-US" sz="1200" b="1">
                <a:latin typeface="Calibri"/>
                <a:ea typeface="Calibri"/>
                <a:cs typeface="Calibri"/>
              </a:rPr>
              <a:t> </a:t>
            </a:r>
            <a:r>
              <a:rPr lang="en-US" sz="1200" b="1" err="1">
                <a:latin typeface="Calibri"/>
                <a:ea typeface="Calibri"/>
                <a:cs typeface="Calibri"/>
              </a:rPr>
              <a:t>hluta</a:t>
            </a:r>
            <a:r>
              <a:rPr lang="en-US" sz="1200" b="1">
                <a:latin typeface="Calibri"/>
                <a:ea typeface="Calibri"/>
                <a:cs typeface="Calibri"/>
              </a:rPr>
              <a:t> </a:t>
            </a:r>
            <a:r>
              <a:rPr lang="en-US" sz="1200" b="1" err="1">
                <a:latin typeface="Calibri"/>
                <a:ea typeface="Calibri"/>
                <a:cs typeface="Calibri"/>
              </a:rPr>
              <a:t>af</a:t>
            </a:r>
            <a:r>
              <a:rPr lang="en-US" sz="1200" b="1">
                <a:latin typeface="Calibri"/>
                <a:ea typeface="Calibri"/>
                <a:cs typeface="Calibri"/>
              </a:rPr>
              <a:t> </a:t>
            </a:r>
            <a:r>
              <a:rPr lang="en-US" sz="1200" b="1" err="1">
                <a:latin typeface="Calibri"/>
                <a:ea typeface="Calibri"/>
                <a:cs typeface="Calibri"/>
              </a:rPr>
              <a:t>kennslu</a:t>
            </a:r>
            <a:r>
              <a:rPr lang="en-US" sz="1200" b="1">
                <a:latin typeface="Calibri"/>
                <a:ea typeface="Calibri"/>
                <a:cs typeface="Calibri"/>
              </a:rPr>
              <a:t> / </a:t>
            </a:r>
            <a:r>
              <a:rPr lang="en-US" sz="1200" b="1" err="1">
                <a:latin typeface="Calibri"/>
                <a:ea typeface="Calibri"/>
                <a:cs typeface="Calibri"/>
              </a:rPr>
              <a:t>þjálfun</a:t>
            </a:r>
            <a:r>
              <a:rPr lang="en-US" sz="1200" b="1">
                <a:latin typeface="Calibri"/>
                <a:ea typeface="Calibri"/>
                <a:cs typeface="Calibri"/>
              </a:rPr>
              <a:t>. </a:t>
            </a:r>
            <a:r>
              <a:rPr lang="en-US" sz="1200" b="1" err="1">
                <a:latin typeface="Calibri"/>
                <a:ea typeface="Calibri"/>
                <a:cs typeface="Calibri"/>
              </a:rPr>
              <a:t>Dæmisögur</a:t>
            </a:r>
            <a:r>
              <a:rPr lang="en-US" sz="1200" b="1">
                <a:latin typeface="Calibri"/>
                <a:ea typeface="Calibri"/>
                <a:cs typeface="Calibri"/>
              </a:rPr>
              <a:t> </a:t>
            </a:r>
            <a:r>
              <a:rPr lang="en-US" sz="1200" b="1" err="1">
                <a:latin typeface="Calibri"/>
                <a:ea typeface="Calibri"/>
                <a:cs typeface="Calibri"/>
              </a:rPr>
              <a:t>eru</a:t>
            </a:r>
            <a:r>
              <a:rPr lang="en-US" sz="1200" b="1">
                <a:latin typeface="Calibri"/>
                <a:ea typeface="Calibri"/>
                <a:cs typeface="Calibri"/>
              </a:rPr>
              <a:t>:</a:t>
            </a:r>
          </a:p>
          <a:p>
            <a:pPr marL="171450" indent="-171450">
              <a:buFont typeface="Arial" panose="020B0604020202020204" pitchFamily="34" charset="0"/>
              <a:buChar char="•"/>
            </a:pPr>
            <a:r>
              <a:rPr lang="en-US" sz="1200" err="1">
                <a:latin typeface="Calibri"/>
                <a:ea typeface="Calibri"/>
                <a:cs typeface="Calibri"/>
              </a:rPr>
              <a:t>Notaðar</a:t>
            </a:r>
            <a:r>
              <a:rPr lang="en-US" sz="1200">
                <a:latin typeface="Calibri"/>
                <a:ea typeface="Calibri"/>
                <a:cs typeface="Calibri"/>
              </a:rPr>
              <a:t> </a:t>
            </a:r>
            <a:r>
              <a:rPr lang="en-US" sz="1200" err="1">
                <a:latin typeface="Calibri"/>
                <a:ea typeface="Calibri"/>
                <a:cs typeface="Calibri"/>
              </a:rPr>
              <a:t>sem</a:t>
            </a:r>
            <a:r>
              <a:rPr lang="en-US" sz="1200">
                <a:latin typeface="Calibri"/>
                <a:ea typeface="Calibri"/>
                <a:cs typeface="Calibri"/>
              </a:rPr>
              <a:t> </a:t>
            </a:r>
            <a:r>
              <a:rPr lang="en-US" sz="1200" err="1">
                <a:latin typeface="Calibri"/>
                <a:ea typeface="Calibri"/>
                <a:cs typeface="Calibri"/>
              </a:rPr>
              <a:t>kennslutæki</a:t>
            </a:r>
            <a:r>
              <a:rPr lang="en-US" sz="1200">
                <a:latin typeface="Calibri"/>
                <a:ea typeface="Calibri"/>
                <a:cs typeface="Calibri"/>
              </a:rPr>
              <a:t> </a:t>
            </a:r>
            <a:r>
              <a:rPr lang="en-US" sz="1200" err="1">
                <a:latin typeface="Calibri"/>
                <a:ea typeface="Calibri"/>
                <a:cs typeface="Calibri"/>
              </a:rPr>
              <a:t>til</a:t>
            </a:r>
            <a:r>
              <a:rPr lang="en-US" sz="1200">
                <a:latin typeface="Calibri"/>
                <a:ea typeface="Calibri"/>
                <a:cs typeface="Calibri"/>
              </a:rPr>
              <a:t> </a:t>
            </a:r>
            <a:r>
              <a:rPr lang="en-US" sz="1200" err="1">
                <a:latin typeface="Calibri"/>
                <a:ea typeface="Calibri"/>
                <a:cs typeface="Calibri"/>
              </a:rPr>
              <a:t>að</a:t>
            </a:r>
            <a:r>
              <a:rPr lang="en-US" sz="1200">
                <a:latin typeface="Calibri"/>
                <a:ea typeface="Calibri"/>
                <a:cs typeface="Calibri"/>
              </a:rPr>
              <a:t> </a:t>
            </a:r>
            <a:r>
              <a:rPr lang="en-US" sz="1200" err="1">
                <a:latin typeface="Calibri"/>
                <a:ea typeface="Calibri"/>
                <a:cs typeface="Calibri"/>
              </a:rPr>
              <a:t>sýna</a:t>
            </a:r>
            <a:r>
              <a:rPr lang="en-US" sz="1200">
                <a:latin typeface="Calibri"/>
                <a:ea typeface="Calibri"/>
                <a:cs typeface="Calibri"/>
              </a:rPr>
              <a:t> </a:t>
            </a:r>
            <a:r>
              <a:rPr lang="en-US" sz="1200" err="1">
                <a:latin typeface="Calibri"/>
                <a:ea typeface="Calibri"/>
                <a:cs typeface="Calibri"/>
              </a:rPr>
              <a:t>notkun</a:t>
            </a:r>
            <a:r>
              <a:rPr lang="en-US" sz="1200">
                <a:latin typeface="Calibri"/>
                <a:ea typeface="Calibri"/>
                <a:cs typeface="Calibri"/>
              </a:rPr>
              <a:t> </a:t>
            </a:r>
            <a:r>
              <a:rPr lang="en-US" sz="1200" err="1">
                <a:latin typeface="Calibri"/>
                <a:ea typeface="Calibri"/>
                <a:cs typeface="Calibri"/>
              </a:rPr>
              <a:t>kenninga</a:t>
            </a:r>
            <a:r>
              <a:rPr lang="en-US" sz="1200">
                <a:latin typeface="Calibri"/>
                <a:ea typeface="Calibri"/>
                <a:cs typeface="Calibri"/>
              </a:rPr>
              <a:t> </a:t>
            </a:r>
            <a:r>
              <a:rPr lang="en-US" sz="1200" err="1">
                <a:latin typeface="Calibri"/>
                <a:ea typeface="Calibri"/>
                <a:cs typeface="Calibri"/>
              </a:rPr>
              <a:t>eða</a:t>
            </a:r>
            <a:r>
              <a:rPr lang="en-US" sz="1200">
                <a:latin typeface="Calibri"/>
                <a:ea typeface="Calibri"/>
                <a:cs typeface="Calibri"/>
              </a:rPr>
              <a:t> </a:t>
            </a:r>
            <a:r>
              <a:rPr lang="en-US" sz="1200" err="1">
                <a:latin typeface="Calibri"/>
                <a:ea typeface="Calibri"/>
                <a:cs typeface="Calibri"/>
              </a:rPr>
              <a:t>hugtaka</a:t>
            </a:r>
            <a:r>
              <a:rPr lang="en-US" sz="1200">
                <a:latin typeface="Calibri"/>
                <a:ea typeface="Calibri"/>
                <a:cs typeface="Calibri"/>
              </a:rPr>
              <a:t> </a:t>
            </a:r>
            <a:r>
              <a:rPr lang="en-US" sz="1200" err="1">
                <a:latin typeface="Calibri"/>
                <a:ea typeface="Calibri"/>
                <a:cs typeface="Calibri"/>
              </a:rPr>
              <a:t>við</a:t>
            </a:r>
            <a:r>
              <a:rPr lang="en-US" sz="1200">
                <a:latin typeface="Calibri"/>
                <a:ea typeface="Calibri"/>
                <a:cs typeface="Calibri"/>
              </a:rPr>
              <a:t> </a:t>
            </a:r>
            <a:r>
              <a:rPr lang="en-US" sz="1200" err="1">
                <a:latin typeface="Calibri"/>
                <a:ea typeface="Calibri"/>
                <a:cs typeface="Calibri"/>
              </a:rPr>
              <a:t>raunverulegar</a:t>
            </a:r>
            <a:r>
              <a:rPr lang="en-US" sz="1200">
                <a:latin typeface="Calibri"/>
                <a:ea typeface="Calibri"/>
                <a:cs typeface="Calibri"/>
              </a:rPr>
              <a:t> </a:t>
            </a:r>
            <a:r>
              <a:rPr lang="en-US" sz="1200" err="1">
                <a:latin typeface="Calibri"/>
                <a:ea typeface="Calibri"/>
                <a:cs typeface="Calibri"/>
              </a:rPr>
              <a:t>aðstæður</a:t>
            </a:r>
            <a:endParaRPr lang="en-US" sz="1200">
              <a:latin typeface="Calibri"/>
              <a:ea typeface="Calibri"/>
              <a:cs typeface="Calibri"/>
            </a:endParaRPr>
          </a:p>
          <a:p>
            <a:pPr marL="171450" indent="-171450">
              <a:buFont typeface="Arial" panose="020B0604020202020204" pitchFamily="34" charset="0"/>
              <a:buChar char="•"/>
            </a:pPr>
            <a:r>
              <a:rPr lang="en-US" sz="1200" err="1">
                <a:latin typeface="Calibri"/>
                <a:ea typeface="Calibri"/>
                <a:cs typeface="Calibri"/>
              </a:rPr>
              <a:t>Drifnar</a:t>
            </a:r>
            <a:r>
              <a:rPr lang="en-US" sz="1200">
                <a:latin typeface="Calibri"/>
                <a:ea typeface="Calibri"/>
                <a:cs typeface="Calibri"/>
              </a:rPr>
              <a:t> </a:t>
            </a:r>
            <a:r>
              <a:rPr lang="en-US" sz="1200" err="1">
                <a:latin typeface="Calibri"/>
                <a:ea typeface="Calibri"/>
                <a:cs typeface="Calibri"/>
              </a:rPr>
              <a:t>af</a:t>
            </a:r>
            <a:r>
              <a:rPr lang="en-US" sz="1200">
                <a:latin typeface="Calibri"/>
                <a:ea typeface="Calibri"/>
                <a:cs typeface="Calibri"/>
              </a:rPr>
              <a:t> </a:t>
            </a:r>
            <a:r>
              <a:rPr lang="en-US" sz="1200" err="1">
                <a:latin typeface="Calibri"/>
                <a:ea typeface="Calibri"/>
                <a:cs typeface="Calibri"/>
              </a:rPr>
              <a:t>staðreyndum</a:t>
            </a:r>
            <a:r>
              <a:rPr lang="en-US" sz="1200">
                <a:latin typeface="Calibri"/>
                <a:ea typeface="Calibri"/>
                <a:cs typeface="Calibri"/>
              </a:rPr>
              <a:t> </a:t>
            </a:r>
            <a:r>
              <a:rPr lang="en-US" sz="1200" err="1">
                <a:latin typeface="Calibri"/>
                <a:ea typeface="Calibri"/>
                <a:cs typeface="Calibri"/>
              </a:rPr>
              <a:t>og</a:t>
            </a:r>
            <a:r>
              <a:rPr lang="en-US" sz="1200">
                <a:latin typeface="Calibri"/>
                <a:ea typeface="Calibri"/>
                <a:cs typeface="Calibri"/>
              </a:rPr>
              <a:t> </a:t>
            </a:r>
            <a:r>
              <a:rPr lang="en-US" sz="1200" err="1">
                <a:latin typeface="Calibri"/>
                <a:ea typeface="Calibri"/>
                <a:cs typeface="Calibri"/>
              </a:rPr>
              <a:t>samhengi</a:t>
            </a:r>
            <a:r>
              <a:rPr lang="en-US" sz="1200">
                <a:latin typeface="Calibri"/>
                <a:ea typeface="Calibri"/>
                <a:cs typeface="Calibri"/>
              </a:rPr>
              <a:t>. </a:t>
            </a:r>
            <a:r>
              <a:rPr lang="en-US" sz="1200" err="1">
                <a:latin typeface="Calibri"/>
                <a:ea typeface="Calibri"/>
                <a:cs typeface="Calibri"/>
              </a:rPr>
              <a:t>Þær</a:t>
            </a:r>
            <a:r>
              <a:rPr lang="en-US" sz="1200">
                <a:latin typeface="Calibri"/>
                <a:ea typeface="Calibri"/>
                <a:cs typeface="Calibri"/>
              </a:rPr>
              <a:t> </a:t>
            </a:r>
            <a:r>
              <a:rPr lang="en-US" sz="1200" err="1">
                <a:latin typeface="Calibri"/>
                <a:ea typeface="Calibri"/>
                <a:cs typeface="Calibri"/>
              </a:rPr>
              <a:t>skapa</a:t>
            </a:r>
            <a:r>
              <a:rPr lang="en-US" sz="1200">
                <a:latin typeface="Calibri"/>
                <a:ea typeface="Calibri"/>
                <a:cs typeface="Calibri"/>
              </a:rPr>
              <a:t> </a:t>
            </a:r>
            <a:r>
              <a:rPr lang="en-US" sz="1200" err="1">
                <a:latin typeface="Calibri"/>
                <a:ea typeface="Calibri"/>
                <a:cs typeface="Calibri"/>
              </a:rPr>
              <a:t>samkennd</a:t>
            </a:r>
            <a:r>
              <a:rPr lang="en-US" sz="1200">
                <a:latin typeface="Calibri"/>
                <a:ea typeface="Calibri"/>
                <a:cs typeface="Calibri"/>
              </a:rPr>
              <a:t> </a:t>
            </a:r>
            <a:r>
              <a:rPr lang="en-US" sz="1200" err="1">
                <a:latin typeface="Calibri"/>
                <a:ea typeface="Calibri"/>
                <a:cs typeface="Calibri"/>
              </a:rPr>
              <a:t>með</a:t>
            </a:r>
            <a:r>
              <a:rPr lang="en-US" sz="1200">
                <a:latin typeface="Calibri"/>
                <a:ea typeface="Calibri"/>
                <a:cs typeface="Calibri"/>
              </a:rPr>
              <a:t> </a:t>
            </a:r>
            <a:r>
              <a:rPr lang="en-US" sz="1200" err="1">
                <a:latin typeface="Calibri"/>
                <a:ea typeface="Calibri"/>
                <a:cs typeface="Calibri"/>
              </a:rPr>
              <a:t>viðfangsefninu</a:t>
            </a:r>
            <a:r>
              <a:rPr lang="en-US" sz="1200">
                <a:latin typeface="Calibri"/>
                <a:ea typeface="Calibri"/>
                <a:cs typeface="Calibri"/>
              </a:rPr>
              <a:t> </a:t>
            </a:r>
            <a:r>
              <a:rPr lang="en-US" sz="1200" err="1">
                <a:latin typeface="Calibri"/>
                <a:ea typeface="Calibri"/>
                <a:cs typeface="Calibri"/>
              </a:rPr>
              <a:t>og</a:t>
            </a:r>
            <a:r>
              <a:rPr lang="en-US" sz="1200">
                <a:latin typeface="Calibri"/>
                <a:ea typeface="Calibri"/>
                <a:cs typeface="Calibri"/>
              </a:rPr>
              <a:t> </a:t>
            </a:r>
            <a:r>
              <a:rPr lang="en-US" sz="1200" err="1">
                <a:latin typeface="Calibri"/>
                <a:ea typeface="Calibri"/>
                <a:cs typeface="Calibri"/>
              </a:rPr>
              <a:t>lesendur</a:t>
            </a:r>
            <a:r>
              <a:rPr lang="en-US" sz="1200">
                <a:latin typeface="Calibri"/>
                <a:ea typeface="Calibri"/>
                <a:cs typeface="Calibri"/>
              </a:rPr>
              <a:t> geta </a:t>
            </a:r>
            <a:r>
              <a:rPr lang="en-US" sz="1200" err="1">
                <a:latin typeface="Calibri"/>
                <a:ea typeface="Calibri"/>
                <a:cs typeface="Calibri"/>
              </a:rPr>
              <a:t>speglað</a:t>
            </a:r>
            <a:r>
              <a:rPr lang="en-US" sz="1200">
                <a:latin typeface="Calibri"/>
                <a:ea typeface="Calibri"/>
                <a:cs typeface="Calibri"/>
              </a:rPr>
              <a:t> sig í </a:t>
            </a:r>
            <a:r>
              <a:rPr lang="en-US" sz="1200" err="1">
                <a:latin typeface="Calibri"/>
                <a:ea typeface="Calibri"/>
                <a:cs typeface="Calibri"/>
              </a:rPr>
              <a:t>þeim</a:t>
            </a:r>
            <a:r>
              <a:rPr lang="en-US" sz="1200">
                <a:latin typeface="Calibri"/>
                <a:ea typeface="Calibri"/>
                <a:cs typeface="Calibri"/>
              </a:rPr>
              <a:t> </a:t>
            </a:r>
            <a:r>
              <a:rPr lang="en-US" sz="1200" err="1">
                <a:latin typeface="Calibri"/>
                <a:ea typeface="Calibri"/>
                <a:cs typeface="Calibri"/>
              </a:rPr>
              <a:t>og</a:t>
            </a:r>
            <a:r>
              <a:rPr lang="en-US" sz="1200">
                <a:latin typeface="Calibri"/>
                <a:ea typeface="Calibri"/>
                <a:cs typeface="Calibri"/>
              </a:rPr>
              <a:t> </a:t>
            </a:r>
            <a:r>
              <a:rPr lang="en-US" sz="1200" err="1">
                <a:latin typeface="Calibri"/>
                <a:ea typeface="Calibri"/>
                <a:cs typeface="Calibri"/>
              </a:rPr>
              <a:t>þeim</a:t>
            </a:r>
            <a:r>
              <a:rPr lang="en-US" sz="1200">
                <a:latin typeface="Calibri"/>
                <a:ea typeface="Calibri"/>
                <a:cs typeface="Calibri"/>
              </a:rPr>
              <a:t> </a:t>
            </a:r>
            <a:r>
              <a:rPr lang="en-US" sz="1200" err="1">
                <a:latin typeface="Calibri"/>
                <a:ea typeface="Calibri"/>
                <a:cs typeface="Calibri"/>
              </a:rPr>
              <a:t>áskorunum</a:t>
            </a:r>
            <a:r>
              <a:rPr lang="en-US" sz="1200">
                <a:latin typeface="Calibri"/>
                <a:ea typeface="Calibri"/>
                <a:cs typeface="Calibri"/>
              </a:rPr>
              <a:t> </a:t>
            </a:r>
            <a:r>
              <a:rPr lang="en-US" sz="1200" err="1">
                <a:latin typeface="Calibri"/>
                <a:ea typeface="Calibri"/>
                <a:cs typeface="Calibri"/>
              </a:rPr>
              <a:t>sem</a:t>
            </a:r>
            <a:r>
              <a:rPr lang="en-US" sz="1200">
                <a:latin typeface="Calibri"/>
                <a:ea typeface="Calibri"/>
                <a:cs typeface="Calibri"/>
              </a:rPr>
              <a:t> </a:t>
            </a:r>
            <a:r>
              <a:rPr lang="en-US" sz="1200" err="1">
                <a:latin typeface="Calibri"/>
                <a:ea typeface="Calibri"/>
                <a:cs typeface="Calibri"/>
              </a:rPr>
              <a:t>þarf</a:t>
            </a:r>
            <a:r>
              <a:rPr lang="en-US" sz="1200">
                <a:latin typeface="Calibri"/>
                <a:ea typeface="Calibri"/>
                <a:cs typeface="Calibri"/>
              </a:rPr>
              <a:t> </a:t>
            </a:r>
            <a:r>
              <a:rPr lang="en-US" sz="1200" err="1">
                <a:latin typeface="Calibri"/>
                <a:ea typeface="Calibri"/>
                <a:cs typeface="Calibri"/>
              </a:rPr>
              <a:t>að</a:t>
            </a:r>
            <a:r>
              <a:rPr lang="en-US" sz="1200">
                <a:latin typeface="Calibri"/>
                <a:ea typeface="Calibri"/>
                <a:cs typeface="Calibri"/>
              </a:rPr>
              <a:t> </a:t>
            </a:r>
            <a:r>
              <a:rPr lang="en-US" sz="1200" err="1">
                <a:latin typeface="Calibri"/>
                <a:ea typeface="Calibri"/>
                <a:cs typeface="Calibri"/>
              </a:rPr>
              <a:t>leysa</a:t>
            </a:r>
            <a:endParaRPr lang="en-US" sz="1200">
              <a:latin typeface="Calibri"/>
              <a:ea typeface="Calibri"/>
              <a:cs typeface="Calibri"/>
            </a:endParaRPr>
          </a:p>
          <a:p>
            <a:pPr marL="171450" indent="-171450">
              <a:buFont typeface="Arial" panose="020B0604020202020204" pitchFamily="34" charset="0"/>
              <a:buChar char="•"/>
            </a:pPr>
            <a:r>
              <a:rPr lang="en-US" sz="1200" err="1">
                <a:latin typeface="Calibri"/>
                <a:ea typeface="Calibri"/>
                <a:cs typeface="Calibri"/>
              </a:rPr>
              <a:t>Leið</a:t>
            </a:r>
            <a:r>
              <a:rPr lang="en-US" sz="1200">
                <a:latin typeface="Calibri"/>
                <a:ea typeface="Calibri"/>
                <a:cs typeface="Calibri"/>
              </a:rPr>
              <a:t> </a:t>
            </a:r>
            <a:r>
              <a:rPr lang="en-US" sz="1200" err="1">
                <a:latin typeface="Calibri"/>
                <a:ea typeface="Calibri"/>
                <a:cs typeface="Calibri"/>
              </a:rPr>
              <a:t>til</a:t>
            </a:r>
            <a:r>
              <a:rPr lang="en-US" sz="1200">
                <a:latin typeface="Calibri"/>
                <a:ea typeface="Calibri"/>
                <a:cs typeface="Calibri"/>
              </a:rPr>
              <a:t> </a:t>
            </a:r>
            <a:r>
              <a:rPr lang="en-US" sz="1200" err="1">
                <a:latin typeface="Calibri"/>
                <a:ea typeface="Calibri"/>
                <a:cs typeface="Calibri"/>
              </a:rPr>
              <a:t>að</a:t>
            </a:r>
            <a:r>
              <a:rPr lang="en-US" sz="1200">
                <a:latin typeface="Calibri"/>
                <a:ea typeface="Calibri"/>
                <a:cs typeface="Calibri"/>
              </a:rPr>
              <a:t> </a:t>
            </a:r>
            <a:r>
              <a:rPr lang="en-US" sz="1200" err="1">
                <a:latin typeface="Calibri"/>
                <a:ea typeface="Calibri"/>
                <a:cs typeface="Calibri"/>
              </a:rPr>
              <a:t>skoða</a:t>
            </a:r>
            <a:r>
              <a:rPr lang="en-US" sz="1200">
                <a:latin typeface="Calibri"/>
                <a:ea typeface="Calibri"/>
                <a:cs typeface="Calibri"/>
              </a:rPr>
              <a:t> </a:t>
            </a:r>
            <a:r>
              <a:rPr lang="en-US" sz="1200" err="1">
                <a:latin typeface="Calibri"/>
                <a:ea typeface="Calibri"/>
                <a:cs typeface="Calibri"/>
              </a:rPr>
              <a:t>hugtök</a:t>
            </a:r>
            <a:r>
              <a:rPr lang="en-US" sz="1200">
                <a:latin typeface="Calibri"/>
                <a:ea typeface="Calibri"/>
                <a:cs typeface="Calibri"/>
              </a:rPr>
              <a:t> á </a:t>
            </a:r>
            <a:r>
              <a:rPr lang="en-US" sz="1200" err="1">
                <a:latin typeface="Calibri"/>
                <a:ea typeface="Calibri"/>
                <a:cs typeface="Calibri"/>
              </a:rPr>
              <a:t>nýjan</a:t>
            </a:r>
            <a:r>
              <a:rPr lang="en-US" sz="1200">
                <a:latin typeface="Calibri"/>
                <a:ea typeface="Calibri"/>
                <a:cs typeface="Calibri"/>
              </a:rPr>
              <a:t> </a:t>
            </a:r>
            <a:r>
              <a:rPr lang="en-US" sz="1200" err="1">
                <a:latin typeface="Calibri"/>
                <a:ea typeface="Calibri"/>
                <a:cs typeface="Calibri"/>
              </a:rPr>
              <a:t>hátt</a:t>
            </a:r>
            <a:r>
              <a:rPr lang="en-US" sz="1200">
                <a:latin typeface="Calibri"/>
                <a:ea typeface="Calibri"/>
                <a:cs typeface="Calibri"/>
              </a:rPr>
              <a:t>.</a:t>
            </a:r>
          </a:p>
          <a:p>
            <a:pPr marL="171450" indent="-171450">
              <a:buFont typeface="Arial" panose="020B0604020202020204" pitchFamily="34" charset="0"/>
              <a:buChar char="•"/>
            </a:pPr>
            <a:endParaRPr lang="en-US" sz="1200"/>
          </a:p>
          <a:p>
            <a:endParaRPr lang="en-US" sz="1200" b="1"/>
          </a:p>
          <a:p>
            <a:endParaRPr lang="en-US" sz="1200" b="1">
              <a:latin typeface="Calibri"/>
              <a:ea typeface="Calibri"/>
              <a:cs typeface="Calibri"/>
            </a:endParaRPr>
          </a:p>
          <a:p>
            <a:r>
              <a:rPr lang="en-US" sz="1200" b="1" err="1">
                <a:latin typeface="Calibri"/>
                <a:ea typeface="Calibri"/>
                <a:cs typeface="Calibri"/>
              </a:rPr>
              <a:t>Stór</a:t>
            </a:r>
            <a:r>
              <a:rPr lang="en-US" sz="1200" b="1">
                <a:latin typeface="Calibri"/>
                <a:ea typeface="Calibri"/>
                <a:cs typeface="Calibri"/>
              </a:rPr>
              <a:t> </a:t>
            </a:r>
            <a:r>
              <a:rPr lang="en-US" sz="1200" b="1" err="1">
                <a:latin typeface="Calibri"/>
                <a:ea typeface="Calibri"/>
                <a:cs typeface="Calibri"/>
              </a:rPr>
              <a:t>kostur</a:t>
            </a:r>
            <a:r>
              <a:rPr lang="en-US" sz="1200" b="1">
                <a:latin typeface="Calibri"/>
                <a:ea typeface="Calibri"/>
                <a:cs typeface="Calibri"/>
              </a:rPr>
              <a:t> </a:t>
            </a:r>
            <a:r>
              <a:rPr lang="en-US" sz="1200" b="1" err="1">
                <a:latin typeface="Calibri"/>
                <a:ea typeface="Calibri"/>
                <a:cs typeface="Calibri"/>
              </a:rPr>
              <a:t>við</a:t>
            </a:r>
            <a:r>
              <a:rPr lang="en-US" sz="1200" b="1">
                <a:latin typeface="Calibri"/>
                <a:ea typeface="Calibri"/>
                <a:cs typeface="Calibri"/>
              </a:rPr>
              <a:t> </a:t>
            </a:r>
            <a:r>
              <a:rPr lang="en-US" sz="1200" b="1" err="1">
                <a:latin typeface="Calibri"/>
                <a:ea typeface="Calibri"/>
                <a:cs typeface="Calibri"/>
              </a:rPr>
              <a:t>að</a:t>
            </a:r>
            <a:r>
              <a:rPr lang="en-US" sz="1200" b="1">
                <a:latin typeface="Calibri"/>
                <a:ea typeface="Calibri"/>
                <a:cs typeface="Calibri"/>
              </a:rPr>
              <a:t> </a:t>
            </a:r>
            <a:r>
              <a:rPr lang="en-US" sz="1200" b="1" err="1">
                <a:latin typeface="Calibri"/>
                <a:ea typeface="Calibri"/>
                <a:cs typeface="Calibri"/>
              </a:rPr>
              <a:t>nýta</a:t>
            </a:r>
            <a:r>
              <a:rPr lang="en-US" sz="1200" b="1">
                <a:latin typeface="Calibri"/>
                <a:ea typeface="Calibri"/>
                <a:cs typeface="Calibri"/>
              </a:rPr>
              <a:t> </a:t>
            </a:r>
            <a:r>
              <a:rPr lang="en-US" sz="1200" b="1" err="1">
                <a:latin typeface="Calibri"/>
                <a:ea typeface="Calibri"/>
                <a:cs typeface="Calibri"/>
              </a:rPr>
              <a:t>dæmisögur</a:t>
            </a:r>
            <a:r>
              <a:rPr lang="en-US" sz="1200" b="1">
                <a:latin typeface="Calibri"/>
                <a:ea typeface="Calibri"/>
                <a:cs typeface="Calibri"/>
              </a:rPr>
              <a:t> </a:t>
            </a:r>
            <a:r>
              <a:rPr lang="en-US" sz="1200" b="1" err="1">
                <a:latin typeface="Calibri"/>
                <a:ea typeface="Calibri"/>
                <a:cs typeface="Calibri"/>
              </a:rPr>
              <a:t>til</a:t>
            </a:r>
            <a:r>
              <a:rPr lang="en-US" sz="1200" b="1">
                <a:latin typeface="Calibri"/>
                <a:ea typeface="Calibri"/>
                <a:cs typeface="Calibri"/>
              </a:rPr>
              <a:t> </a:t>
            </a:r>
            <a:r>
              <a:rPr lang="en-US" sz="1200" b="1" err="1">
                <a:latin typeface="Calibri"/>
                <a:ea typeface="Calibri"/>
                <a:cs typeface="Calibri"/>
              </a:rPr>
              <a:t>kennslu</a:t>
            </a:r>
            <a:r>
              <a:rPr lang="en-US" sz="1200" b="1">
                <a:latin typeface="Calibri"/>
                <a:ea typeface="Calibri"/>
                <a:cs typeface="Calibri"/>
              </a:rPr>
              <a:t> er </a:t>
            </a:r>
            <a:r>
              <a:rPr lang="en-US" sz="1200" b="1" err="1">
                <a:latin typeface="Calibri"/>
                <a:ea typeface="Calibri"/>
                <a:cs typeface="Calibri"/>
              </a:rPr>
              <a:t>að</a:t>
            </a:r>
            <a:r>
              <a:rPr lang="en-US" sz="1200" b="1">
                <a:latin typeface="Calibri"/>
                <a:ea typeface="Calibri"/>
                <a:cs typeface="Calibri"/>
              </a:rPr>
              <a:t> </a:t>
            </a:r>
            <a:r>
              <a:rPr lang="en-US" sz="1200" b="1" err="1">
                <a:latin typeface="Calibri"/>
                <a:ea typeface="Calibri"/>
                <a:cs typeface="Calibri"/>
              </a:rPr>
              <a:t>fá</a:t>
            </a:r>
            <a:r>
              <a:rPr lang="en-US" sz="1200" b="1">
                <a:latin typeface="Calibri"/>
                <a:ea typeface="Calibri"/>
                <a:cs typeface="Calibri"/>
              </a:rPr>
              <a:t> </a:t>
            </a:r>
            <a:r>
              <a:rPr lang="en-US" sz="1200" b="1" err="1">
                <a:latin typeface="Calibri"/>
                <a:ea typeface="Calibri"/>
                <a:cs typeface="Calibri"/>
              </a:rPr>
              <a:t>nemendur</a:t>
            </a:r>
            <a:r>
              <a:rPr lang="en-US" sz="1200" b="1">
                <a:latin typeface="Calibri"/>
                <a:ea typeface="Calibri"/>
                <a:cs typeface="Calibri"/>
              </a:rPr>
              <a:t> </a:t>
            </a:r>
            <a:r>
              <a:rPr lang="en-US" sz="1200" b="1" err="1">
                <a:latin typeface="Calibri"/>
                <a:ea typeface="Calibri"/>
                <a:cs typeface="Calibri"/>
              </a:rPr>
              <a:t>til</a:t>
            </a:r>
            <a:r>
              <a:rPr lang="en-US" sz="1200" b="1">
                <a:latin typeface="Calibri"/>
                <a:ea typeface="Calibri"/>
                <a:cs typeface="Calibri"/>
              </a:rPr>
              <a:t> </a:t>
            </a:r>
            <a:r>
              <a:rPr lang="en-US" sz="1200" b="1" err="1">
                <a:latin typeface="Calibri"/>
                <a:ea typeface="Calibri"/>
                <a:cs typeface="Calibri"/>
              </a:rPr>
              <a:t>að</a:t>
            </a:r>
            <a:r>
              <a:rPr lang="en-US" sz="1200" b="1">
                <a:latin typeface="Calibri"/>
                <a:ea typeface="Calibri"/>
                <a:cs typeface="Calibri"/>
              </a:rPr>
              <a:t> taka </a:t>
            </a:r>
            <a:r>
              <a:rPr lang="en-US" sz="1200" b="1" err="1">
                <a:latin typeface="Calibri"/>
                <a:ea typeface="Calibri"/>
                <a:cs typeface="Calibri"/>
              </a:rPr>
              <a:t>virkan</a:t>
            </a:r>
            <a:r>
              <a:rPr lang="en-US" sz="1200" b="1">
                <a:latin typeface="Calibri"/>
                <a:ea typeface="Calibri"/>
                <a:cs typeface="Calibri"/>
              </a:rPr>
              <a:t> </a:t>
            </a:r>
            <a:r>
              <a:rPr lang="en-US" sz="1200" b="1" err="1">
                <a:latin typeface="Calibri"/>
                <a:ea typeface="Calibri"/>
                <a:cs typeface="Calibri"/>
              </a:rPr>
              <a:t>þátt</a:t>
            </a:r>
            <a:r>
              <a:rPr lang="en-US" sz="1200" b="1">
                <a:latin typeface="Calibri"/>
                <a:ea typeface="Calibri"/>
                <a:cs typeface="Calibri"/>
              </a:rPr>
              <a:t> </a:t>
            </a:r>
            <a:r>
              <a:rPr lang="en-US" sz="1200" b="1" err="1">
                <a:latin typeface="Calibri"/>
                <a:ea typeface="Calibri"/>
                <a:cs typeface="Calibri"/>
              </a:rPr>
              <a:t>með</a:t>
            </a:r>
            <a:r>
              <a:rPr lang="en-US" sz="1200" b="1">
                <a:latin typeface="Calibri"/>
                <a:ea typeface="Calibri"/>
                <a:cs typeface="Calibri"/>
              </a:rPr>
              <a:t> </a:t>
            </a:r>
            <a:r>
              <a:rPr lang="en-US" sz="1200" b="1" err="1">
                <a:latin typeface="Calibri"/>
                <a:ea typeface="Calibri"/>
                <a:cs typeface="Calibri"/>
              </a:rPr>
              <a:t>því</a:t>
            </a:r>
            <a:r>
              <a:rPr lang="en-US" sz="1200" b="1">
                <a:latin typeface="Calibri"/>
                <a:ea typeface="Calibri"/>
                <a:cs typeface="Calibri"/>
              </a:rPr>
              <a:t> </a:t>
            </a:r>
            <a:r>
              <a:rPr lang="en-US" sz="1200" b="1" err="1">
                <a:latin typeface="Calibri"/>
                <a:ea typeface="Calibri"/>
                <a:cs typeface="Calibri"/>
              </a:rPr>
              <a:t>að</a:t>
            </a:r>
            <a:r>
              <a:rPr lang="en-US" sz="1200" b="1">
                <a:latin typeface="Calibri"/>
                <a:ea typeface="Calibri"/>
                <a:cs typeface="Calibri"/>
              </a:rPr>
              <a:t> </a:t>
            </a:r>
            <a:r>
              <a:rPr lang="en-US" sz="1200" b="1" err="1">
                <a:latin typeface="Calibri"/>
                <a:ea typeface="Calibri"/>
                <a:cs typeface="Calibri"/>
              </a:rPr>
              <a:t>gera</a:t>
            </a:r>
            <a:r>
              <a:rPr lang="en-US" sz="1200" b="1">
                <a:latin typeface="Calibri"/>
                <a:ea typeface="Calibri"/>
                <a:cs typeface="Calibri"/>
              </a:rPr>
              <a:t> </a:t>
            </a:r>
            <a:r>
              <a:rPr lang="en-US" sz="1200" b="1" err="1">
                <a:latin typeface="Calibri"/>
                <a:ea typeface="Calibri"/>
                <a:cs typeface="Calibri"/>
              </a:rPr>
              <a:t>úrdrætti</a:t>
            </a:r>
            <a:r>
              <a:rPr lang="en-US" sz="1200" b="1">
                <a:latin typeface="Calibri"/>
                <a:ea typeface="Calibri"/>
                <a:cs typeface="Calibri"/>
              </a:rPr>
              <a:t> </a:t>
            </a:r>
            <a:r>
              <a:rPr lang="en-US" sz="1200" b="1" err="1">
                <a:latin typeface="Calibri"/>
                <a:ea typeface="Calibri"/>
                <a:cs typeface="Calibri"/>
              </a:rPr>
              <a:t>úr</a:t>
            </a:r>
            <a:r>
              <a:rPr lang="en-US" sz="1200" b="1">
                <a:latin typeface="Calibri"/>
                <a:ea typeface="Calibri"/>
                <a:cs typeface="Calibri"/>
              </a:rPr>
              <a:t> </a:t>
            </a:r>
            <a:r>
              <a:rPr lang="en-US" sz="1200" b="1" err="1">
                <a:latin typeface="Calibri"/>
                <a:ea typeface="Calibri"/>
                <a:cs typeface="Calibri"/>
              </a:rPr>
              <a:t>dæmunum</a:t>
            </a:r>
            <a:r>
              <a:rPr lang="en-US" sz="1200" b="1">
                <a:latin typeface="Calibri"/>
                <a:ea typeface="Calibri"/>
                <a:cs typeface="Calibri"/>
              </a:rPr>
              <a:t>.</a:t>
            </a:r>
          </a:p>
          <a:p>
            <a:r>
              <a:rPr lang="en-US" sz="1200" err="1">
                <a:latin typeface="Calibri"/>
                <a:ea typeface="Calibri"/>
                <a:cs typeface="Calibri"/>
              </a:rPr>
              <a:t>Það</a:t>
            </a:r>
            <a:r>
              <a:rPr lang="en-US" sz="1200">
                <a:latin typeface="Calibri"/>
                <a:ea typeface="Calibri"/>
                <a:cs typeface="Calibri"/>
              </a:rPr>
              <a:t> </a:t>
            </a:r>
            <a:r>
              <a:rPr lang="en-US" sz="1200" err="1">
                <a:latin typeface="Calibri"/>
                <a:ea typeface="Calibri"/>
                <a:cs typeface="Calibri"/>
              </a:rPr>
              <a:t>þróar</a:t>
            </a:r>
            <a:r>
              <a:rPr lang="en-US" sz="1200">
                <a:latin typeface="Calibri"/>
                <a:ea typeface="Calibri"/>
                <a:cs typeface="Calibri"/>
              </a:rPr>
              <a:t> </a:t>
            </a:r>
            <a:r>
              <a:rPr lang="en-US" sz="1200" err="1">
                <a:latin typeface="Calibri"/>
                <a:ea typeface="Calibri"/>
                <a:cs typeface="Calibri"/>
              </a:rPr>
              <a:t>hæfni</a:t>
            </a:r>
            <a:r>
              <a:rPr lang="en-US" sz="1200">
                <a:latin typeface="Calibri"/>
                <a:ea typeface="Calibri"/>
                <a:cs typeface="Calibri"/>
              </a:rPr>
              <a:t> </a:t>
            </a:r>
            <a:r>
              <a:rPr lang="en-US" sz="1200" err="1">
                <a:latin typeface="Calibri"/>
                <a:ea typeface="Calibri"/>
                <a:cs typeface="Calibri"/>
              </a:rPr>
              <a:t>og</a:t>
            </a:r>
            <a:r>
              <a:rPr lang="en-US" sz="1200">
                <a:latin typeface="Calibri"/>
                <a:ea typeface="Calibri"/>
                <a:cs typeface="Calibri"/>
              </a:rPr>
              <a:t> </a:t>
            </a:r>
            <a:r>
              <a:rPr lang="en-US" sz="1200" err="1">
                <a:latin typeface="Calibri"/>
                <a:ea typeface="Calibri"/>
                <a:cs typeface="Calibri"/>
              </a:rPr>
              <a:t>færni</a:t>
            </a:r>
            <a:r>
              <a:rPr lang="en-US" sz="1200">
                <a:latin typeface="Calibri"/>
                <a:ea typeface="Calibri"/>
                <a:cs typeface="Calibri"/>
              </a:rPr>
              <a:t> </a:t>
            </a:r>
            <a:r>
              <a:rPr lang="en-US" sz="1200" err="1">
                <a:latin typeface="Calibri"/>
                <a:ea typeface="Calibri"/>
                <a:cs typeface="Calibri"/>
              </a:rPr>
              <a:t>þeirra</a:t>
            </a:r>
            <a:r>
              <a:rPr lang="en-US" sz="1200">
                <a:latin typeface="Calibri"/>
                <a:ea typeface="Calibri"/>
                <a:cs typeface="Calibri"/>
              </a:rPr>
              <a:t> í: </a:t>
            </a:r>
            <a:endParaRPr lang="en-US" sz="1200">
              <a:ea typeface="Calibri"/>
            </a:endParaRPr>
          </a:p>
          <a:p>
            <a:pPr marL="171450" indent="-171450">
              <a:buFont typeface="Arial" panose="020B0604020202020204" pitchFamily="34" charset="0"/>
              <a:buChar char="•"/>
            </a:pPr>
            <a:r>
              <a:rPr lang="en-US" sz="1200" err="1">
                <a:latin typeface="Calibri"/>
                <a:ea typeface="Calibri"/>
                <a:cs typeface="Calibri"/>
              </a:rPr>
              <a:t>Að</a:t>
            </a:r>
            <a:r>
              <a:rPr lang="en-US" sz="1200">
                <a:latin typeface="Calibri"/>
                <a:ea typeface="Calibri"/>
                <a:cs typeface="Calibri"/>
              </a:rPr>
              <a:t> vera </a:t>
            </a:r>
            <a:r>
              <a:rPr lang="en-US" sz="1200" err="1">
                <a:latin typeface="Calibri"/>
                <a:ea typeface="Calibri"/>
                <a:cs typeface="Calibri"/>
              </a:rPr>
              <a:t>lausnamiðuð</a:t>
            </a:r>
            <a:endParaRPr lang="en-US" sz="1200">
              <a:latin typeface="Calibri"/>
              <a:ea typeface="Calibri"/>
              <a:cs typeface="Calibri"/>
            </a:endParaRPr>
          </a:p>
          <a:p>
            <a:pPr marL="171450" indent="-171450">
              <a:buFont typeface="Arial" panose="020B0604020202020204" pitchFamily="34" charset="0"/>
              <a:buChar char="•"/>
            </a:pPr>
            <a:r>
              <a:rPr lang="en-US" sz="1200" err="1">
                <a:latin typeface="Calibri"/>
                <a:ea typeface="Calibri"/>
                <a:cs typeface="Calibri"/>
              </a:rPr>
              <a:t>Greiningu</a:t>
            </a:r>
            <a:r>
              <a:rPr lang="en-US" sz="1200">
                <a:latin typeface="Calibri"/>
                <a:ea typeface="Calibri"/>
                <a:cs typeface="Calibri"/>
              </a:rPr>
              <a:t>, </a:t>
            </a:r>
            <a:r>
              <a:rPr lang="en-US" sz="1200" err="1">
                <a:latin typeface="Calibri"/>
                <a:ea typeface="Calibri"/>
                <a:cs typeface="Calibri"/>
              </a:rPr>
              <a:t>megindlegum</a:t>
            </a:r>
            <a:r>
              <a:rPr lang="en-US" sz="1200">
                <a:latin typeface="Calibri"/>
                <a:ea typeface="Calibri"/>
                <a:cs typeface="Calibri"/>
              </a:rPr>
              <a:t> </a:t>
            </a:r>
            <a:r>
              <a:rPr lang="en-US" sz="1200" err="1">
                <a:latin typeface="Calibri"/>
                <a:ea typeface="Calibri"/>
                <a:cs typeface="Calibri"/>
              </a:rPr>
              <a:t>og</a:t>
            </a:r>
            <a:r>
              <a:rPr lang="en-US" sz="1200">
                <a:latin typeface="Calibri"/>
                <a:ea typeface="Calibri"/>
                <a:cs typeface="Calibri"/>
              </a:rPr>
              <a:t>/</a:t>
            </a:r>
            <a:r>
              <a:rPr lang="en-US" sz="1200" err="1">
                <a:latin typeface="Calibri"/>
                <a:ea typeface="Calibri"/>
                <a:cs typeface="Calibri"/>
              </a:rPr>
              <a:t>eða</a:t>
            </a:r>
            <a:r>
              <a:rPr lang="en-US" sz="1200">
                <a:latin typeface="Calibri"/>
                <a:ea typeface="Calibri"/>
                <a:cs typeface="Calibri"/>
              </a:rPr>
              <a:t> </a:t>
            </a:r>
            <a:r>
              <a:rPr lang="en-US" sz="1200" err="1">
                <a:latin typeface="Calibri"/>
                <a:ea typeface="Calibri"/>
                <a:cs typeface="Calibri"/>
              </a:rPr>
              <a:t>eigindlegum</a:t>
            </a:r>
            <a:r>
              <a:rPr lang="en-US" sz="1200">
                <a:latin typeface="Calibri"/>
                <a:ea typeface="Calibri"/>
                <a:cs typeface="Calibri"/>
              </a:rPr>
              <a:t> </a:t>
            </a:r>
            <a:r>
              <a:rPr lang="en-US" sz="1200" err="1">
                <a:latin typeface="Calibri"/>
                <a:ea typeface="Calibri"/>
                <a:cs typeface="Calibri"/>
              </a:rPr>
              <a:t>eftir</a:t>
            </a:r>
            <a:r>
              <a:rPr lang="en-US" sz="1200">
                <a:latin typeface="Calibri"/>
                <a:ea typeface="Calibri"/>
                <a:cs typeface="Calibri"/>
              </a:rPr>
              <a:t> </a:t>
            </a:r>
            <a:r>
              <a:rPr lang="en-US" sz="1200" err="1">
                <a:latin typeface="Calibri"/>
                <a:ea typeface="Calibri"/>
                <a:cs typeface="Calibri"/>
              </a:rPr>
              <a:t>atvikum</a:t>
            </a:r>
            <a:r>
              <a:rPr lang="en-US" sz="1200">
                <a:latin typeface="Calibri"/>
                <a:ea typeface="Calibri"/>
                <a:cs typeface="Calibri"/>
              </a:rPr>
              <a:t>.</a:t>
            </a:r>
          </a:p>
          <a:p>
            <a:pPr marL="171450" indent="-171450">
              <a:buFont typeface="Arial" panose="020B0604020202020204" pitchFamily="34" charset="0"/>
              <a:buChar char="•"/>
            </a:pPr>
            <a:r>
              <a:rPr lang="en-US" sz="1200" err="1">
                <a:latin typeface="Calibri"/>
                <a:ea typeface="Calibri"/>
                <a:cs typeface="Calibri"/>
              </a:rPr>
              <a:t>Ákvarðanatöku</a:t>
            </a:r>
            <a:r>
              <a:rPr lang="en-US" sz="1200">
                <a:latin typeface="Calibri"/>
                <a:ea typeface="Calibri"/>
                <a:cs typeface="Calibri"/>
              </a:rPr>
              <a:t> í </a:t>
            </a:r>
            <a:r>
              <a:rPr lang="en-US" sz="1200" err="1">
                <a:latin typeface="Calibri"/>
                <a:ea typeface="Calibri"/>
                <a:cs typeface="Calibri"/>
              </a:rPr>
              <a:t>flóknum</a:t>
            </a:r>
            <a:r>
              <a:rPr lang="en-US" sz="1200">
                <a:latin typeface="Calibri"/>
                <a:ea typeface="Calibri"/>
                <a:cs typeface="Calibri"/>
              </a:rPr>
              <a:t> </a:t>
            </a:r>
            <a:r>
              <a:rPr lang="en-US" sz="1200" err="1">
                <a:latin typeface="Calibri"/>
                <a:ea typeface="Calibri"/>
                <a:cs typeface="Calibri"/>
              </a:rPr>
              <a:t>aðstæðum</a:t>
            </a:r>
            <a:endParaRPr lang="en-US" sz="1200">
              <a:latin typeface="Calibri"/>
              <a:ea typeface="Calibri"/>
              <a:cs typeface="Calibri"/>
            </a:endParaRPr>
          </a:p>
          <a:p>
            <a:pPr marL="171450" indent="-171450">
              <a:buFont typeface="Arial" panose="020B0604020202020204" pitchFamily="34" charset="0"/>
              <a:buChar char="•"/>
            </a:pPr>
            <a:r>
              <a:rPr lang="en-US" sz="1200" err="1">
                <a:latin typeface="Calibri"/>
                <a:ea typeface="Calibri"/>
                <a:cs typeface="Calibri"/>
              </a:rPr>
              <a:t>Að</a:t>
            </a:r>
            <a:r>
              <a:rPr lang="en-US" sz="1200">
                <a:latin typeface="Calibri"/>
                <a:ea typeface="Calibri"/>
                <a:cs typeface="Calibri"/>
              </a:rPr>
              <a:t> </a:t>
            </a:r>
            <a:r>
              <a:rPr lang="en-US" sz="1200" err="1">
                <a:latin typeface="Calibri"/>
                <a:ea typeface="Calibri"/>
                <a:cs typeface="Calibri"/>
              </a:rPr>
              <a:t>takast</a:t>
            </a:r>
            <a:r>
              <a:rPr lang="en-US" sz="1200">
                <a:latin typeface="Calibri"/>
                <a:ea typeface="Calibri"/>
                <a:cs typeface="Calibri"/>
              </a:rPr>
              <a:t> á </a:t>
            </a:r>
            <a:r>
              <a:rPr lang="en-US" sz="1200" err="1">
                <a:latin typeface="Calibri"/>
                <a:ea typeface="Calibri"/>
                <a:cs typeface="Calibri"/>
              </a:rPr>
              <a:t>við</a:t>
            </a:r>
            <a:r>
              <a:rPr lang="en-US" sz="1200">
                <a:latin typeface="Calibri"/>
                <a:ea typeface="Calibri"/>
                <a:cs typeface="Calibri"/>
              </a:rPr>
              <a:t> </a:t>
            </a:r>
            <a:r>
              <a:rPr lang="en-US" sz="1200" err="1">
                <a:latin typeface="Calibri"/>
                <a:ea typeface="Calibri"/>
                <a:cs typeface="Calibri"/>
              </a:rPr>
              <a:t>tvíræðni</a:t>
            </a:r>
            <a:endParaRPr lang="en-US" sz="1200">
              <a:latin typeface="Calibri"/>
              <a:ea typeface="Calibri"/>
              <a:cs typeface="Calibri"/>
            </a:endParaRPr>
          </a:p>
          <a:p>
            <a:endParaRPr lang="en-US" sz="1200"/>
          </a:p>
          <a:p>
            <a:endParaRPr lang="en-IE" sz="1200"/>
          </a:p>
        </p:txBody>
      </p:sp>
      <p:sp>
        <p:nvSpPr>
          <p:cNvPr id="3" name="Text Placeholder 2">
            <a:extLst>
              <a:ext uri="{FF2B5EF4-FFF2-40B4-BE49-F238E27FC236}">
                <a16:creationId xmlns:a16="http://schemas.microsoft.com/office/drawing/2014/main" id="{14A8D5DF-FAA2-6BA0-1B52-209CE44C3FD5}"/>
              </a:ext>
            </a:extLst>
          </p:cNvPr>
          <p:cNvSpPr>
            <a:spLocks noGrp="1"/>
          </p:cNvSpPr>
          <p:nvPr>
            <p:ph type="body" sz="quarter" idx="33"/>
          </p:nvPr>
        </p:nvSpPr>
        <p:spPr>
          <a:xfrm>
            <a:off x="515712" y="660137"/>
            <a:ext cx="6570888" cy="499924"/>
          </a:xfrm>
        </p:spPr>
        <p:txBody>
          <a:bodyPr lIns="91440" tIns="45720" rIns="91440" bIns="45720" anchor="t">
            <a:noAutofit/>
          </a:bodyPr>
          <a:lstStyle/>
          <a:p>
            <a:r>
              <a:rPr lang="en-US" err="1">
                <a:latin typeface="Calibri"/>
                <a:ea typeface="Calibri"/>
                <a:cs typeface="Poppins SemiBold"/>
              </a:rPr>
              <a:t>Dæmisögur</a:t>
            </a:r>
            <a:r>
              <a:rPr lang="en-US">
                <a:latin typeface="Calibri"/>
                <a:ea typeface="Calibri"/>
                <a:cs typeface="Poppins SemiBold"/>
              </a:rPr>
              <a:t> </a:t>
            </a:r>
            <a:r>
              <a:rPr lang="en-US" err="1">
                <a:latin typeface="Calibri"/>
                <a:ea typeface="Calibri"/>
                <a:cs typeface="Poppins SemiBold"/>
              </a:rPr>
              <a:t>sem</a:t>
            </a:r>
            <a:r>
              <a:rPr lang="en-US">
                <a:latin typeface="Calibri"/>
                <a:ea typeface="Calibri"/>
                <a:cs typeface="Poppins SemiBold"/>
              </a:rPr>
              <a:t> </a:t>
            </a:r>
            <a:r>
              <a:rPr lang="en-US" err="1">
                <a:latin typeface="Calibri"/>
                <a:ea typeface="Calibri"/>
                <a:cs typeface="Poppins SemiBold"/>
              </a:rPr>
              <a:t>kennslutæki</a:t>
            </a:r>
            <a:endParaRPr lang="en-IE">
              <a:latin typeface="Calibri"/>
              <a:ea typeface="Calibri"/>
              <a:cs typeface="Poppins SemiBold"/>
            </a:endParaRPr>
          </a:p>
        </p:txBody>
      </p:sp>
      <p:sp>
        <p:nvSpPr>
          <p:cNvPr id="4" name="Text Placeholder 3">
            <a:extLst>
              <a:ext uri="{FF2B5EF4-FFF2-40B4-BE49-F238E27FC236}">
                <a16:creationId xmlns:a16="http://schemas.microsoft.com/office/drawing/2014/main" id="{36536F91-9F0F-8081-CA5F-D048C7F23B8A}"/>
              </a:ext>
            </a:extLst>
          </p:cNvPr>
          <p:cNvSpPr>
            <a:spLocks noGrp="1"/>
          </p:cNvSpPr>
          <p:nvPr>
            <p:ph type="body" sz="quarter" idx="34"/>
          </p:nvPr>
        </p:nvSpPr>
        <p:spPr>
          <a:xfrm>
            <a:off x="515712" y="1226210"/>
            <a:ext cx="6526988" cy="1602173"/>
          </a:xfrm>
        </p:spPr>
        <p:txBody>
          <a:bodyPr lIns="91440" tIns="45720" rIns="91440" bIns="45720" numCol="1" spcCol="288000" anchor="t">
            <a:noAutofit/>
          </a:bodyPr>
          <a:lstStyle/>
          <a:p>
            <a:r>
              <a:rPr lang="en-US" err="1">
                <a:latin typeface="Calibri"/>
                <a:cs typeface="Calibri"/>
              </a:rPr>
              <a:t>Þessar</a:t>
            </a:r>
            <a:r>
              <a:rPr lang="en-US">
                <a:latin typeface="Calibri"/>
                <a:cs typeface="Calibri"/>
              </a:rPr>
              <a:t> 9 </a:t>
            </a:r>
            <a:r>
              <a:rPr lang="en-US" err="1">
                <a:latin typeface="Calibri"/>
                <a:cs typeface="Calibri"/>
              </a:rPr>
              <a:t>dæmisögur</a:t>
            </a:r>
            <a:r>
              <a:rPr lang="en-US">
                <a:latin typeface="Calibri"/>
                <a:cs typeface="Calibri"/>
              </a:rPr>
              <a:t>, um </a:t>
            </a:r>
            <a:r>
              <a:rPr lang="en-US" err="1">
                <a:latin typeface="Calibri"/>
                <a:cs typeface="Calibri"/>
              </a:rPr>
              <a:t>góðar</a:t>
            </a:r>
            <a:r>
              <a:rPr lang="en-US">
                <a:latin typeface="Calibri"/>
                <a:cs typeface="Calibri"/>
              </a:rPr>
              <a:t> </a:t>
            </a:r>
            <a:r>
              <a:rPr lang="en-US" err="1">
                <a:latin typeface="Calibri"/>
                <a:cs typeface="Calibri"/>
              </a:rPr>
              <a:t>starfsvenjur</a:t>
            </a:r>
            <a:r>
              <a:rPr lang="en-US">
                <a:latin typeface="Calibri"/>
                <a:cs typeface="Calibri"/>
              </a:rPr>
              <a:t> </a:t>
            </a:r>
            <a:r>
              <a:rPr lang="en-US" err="1">
                <a:latin typeface="Calibri"/>
                <a:cs typeface="Calibri"/>
              </a:rPr>
              <a:t>sem</a:t>
            </a:r>
            <a:r>
              <a:rPr lang="en-US">
                <a:latin typeface="Calibri"/>
                <a:cs typeface="Calibri"/>
              </a:rPr>
              <a:t> </a:t>
            </a:r>
            <a:r>
              <a:rPr lang="en-US" err="1">
                <a:latin typeface="Calibri"/>
                <a:cs typeface="Calibri"/>
              </a:rPr>
              <a:t>teknar</a:t>
            </a:r>
            <a:r>
              <a:rPr lang="en-US">
                <a:latin typeface="Calibri"/>
                <a:cs typeface="Calibri"/>
              </a:rPr>
              <a:t> </a:t>
            </a:r>
            <a:r>
              <a:rPr lang="en-US" err="1">
                <a:latin typeface="Calibri"/>
                <a:cs typeface="Calibri"/>
              </a:rPr>
              <a:t>hafa</a:t>
            </a:r>
            <a:r>
              <a:rPr lang="en-US">
                <a:latin typeface="Calibri"/>
                <a:cs typeface="Calibri"/>
              </a:rPr>
              <a:t> </a:t>
            </a:r>
            <a:r>
              <a:rPr lang="en-US" err="1">
                <a:latin typeface="Calibri"/>
                <a:cs typeface="Calibri"/>
              </a:rPr>
              <a:t>verið</a:t>
            </a:r>
            <a:r>
              <a:rPr lang="en-US">
                <a:latin typeface="Calibri"/>
                <a:cs typeface="Calibri"/>
              </a:rPr>
              <a:t> saman </a:t>
            </a:r>
            <a:r>
              <a:rPr lang="en-US" err="1">
                <a:latin typeface="Calibri"/>
                <a:cs typeface="Calibri"/>
              </a:rPr>
              <a:t>hér</a:t>
            </a:r>
            <a:r>
              <a:rPr lang="en-US">
                <a:latin typeface="Calibri"/>
                <a:cs typeface="Calibri"/>
              </a:rPr>
              <a:t>, </a:t>
            </a:r>
            <a:r>
              <a:rPr lang="en-US" err="1">
                <a:latin typeface="Calibri"/>
                <a:cs typeface="Calibri"/>
              </a:rPr>
              <a:t>eru</a:t>
            </a:r>
            <a:r>
              <a:rPr lang="en-US">
                <a:latin typeface="Calibri"/>
                <a:cs typeface="Calibri"/>
              </a:rPr>
              <a:t> </a:t>
            </a:r>
            <a:r>
              <a:rPr lang="en-US" err="1">
                <a:latin typeface="Calibri"/>
                <a:cs typeface="Calibri"/>
              </a:rPr>
              <a:t>gott</a:t>
            </a:r>
            <a:r>
              <a:rPr lang="en-US">
                <a:latin typeface="Calibri"/>
                <a:cs typeface="Calibri"/>
              </a:rPr>
              <a:t> </a:t>
            </a:r>
            <a:r>
              <a:rPr lang="en-US" err="1">
                <a:latin typeface="Calibri"/>
                <a:cs typeface="Calibri"/>
              </a:rPr>
              <a:t>hjálpartæki</a:t>
            </a:r>
            <a:r>
              <a:rPr lang="en-US">
                <a:latin typeface="Calibri"/>
                <a:cs typeface="Calibri"/>
              </a:rPr>
              <a:t> </a:t>
            </a:r>
            <a:r>
              <a:rPr lang="en-US" err="1">
                <a:latin typeface="Calibri"/>
                <a:cs typeface="Calibri"/>
              </a:rPr>
              <a:t>til</a:t>
            </a:r>
            <a:r>
              <a:rPr lang="en-US">
                <a:latin typeface="Calibri"/>
                <a:cs typeface="Calibri"/>
              </a:rPr>
              <a:t> </a:t>
            </a:r>
            <a:r>
              <a:rPr lang="en-US" err="1">
                <a:latin typeface="Calibri"/>
                <a:cs typeface="Calibri"/>
              </a:rPr>
              <a:t>að</a:t>
            </a:r>
            <a:r>
              <a:rPr lang="en-US">
                <a:latin typeface="Calibri"/>
                <a:cs typeface="Calibri"/>
              </a:rPr>
              <a:t> </a:t>
            </a:r>
            <a:r>
              <a:rPr lang="en-US" err="1">
                <a:latin typeface="Calibri"/>
                <a:cs typeface="Calibri"/>
              </a:rPr>
              <a:t>miðla</a:t>
            </a:r>
            <a:r>
              <a:rPr lang="en-US">
                <a:latin typeface="Calibri"/>
                <a:cs typeface="Calibri"/>
              </a:rPr>
              <a:t> </a:t>
            </a:r>
            <a:r>
              <a:rPr lang="en-US" err="1">
                <a:latin typeface="Calibri"/>
                <a:cs typeface="Calibri"/>
              </a:rPr>
              <a:t>þeirri</a:t>
            </a:r>
            <a:r>
              <a:rPr lang="en-US">
                <a:latin typeface="Calibri"/>
                <a:cs typeface="Calibri"/>
              </a:rPr>
              <a:t> </a:t>
            </a:r>
            <a:r>
              <a:rPr lang="en-US" err="1">
                <a:latin typeface="Calibri"/>
                <a:cs typeface="Calibri"/>
              </a:rPr>
              <a:t>fjölbreyttu</a:t>
            </a:r>
            <a:r>
              <a:rPr lang="en-US">
                <a:latin typeface="Calibri"/>
                <a:cs typeface="Calibri"/>
              </a:rPr>
              <a:t> </a:t>
            </a:r>
            <a:r>
              <a:rPr lang="en-US" err="1">
                <a:latin typeface="Calibri"/>
                <a:cs typeface="Calibri"/>
              </a:rPr>
              <a:t>þekkingu</a:t>
            </a:r>
            <a:r>
              <a:rPr lang="en-US">
                <a:latin typeface="Calibri"/>
                <a:cs typeface="Calibri"/>
              </a:rPr>
              <a:t> </a:t>
            </a:r>
            <a:r>
              <a:rPr lang="en-US" err="1">
                <a:latin typeface="Calibri"/>
                <a:cs typeface="Calibri"/>
              </a:rPr>
              <a:t>og</a:t>
            </a:r>
            <a:r>
              <a:rPr lang="en-US">
                <a:latin typeface="Calibri"/>
                <a:cs typeface="Calibri"/>
              </a:rPr>
              <a:t> </a:t>
            </a:r>
            <a:r>
              <a:rPr lang="en-US" err="1">
                <a:latin typeface="Calibri"/>
                <a:cs typeface="Calibri"/>
              </a:rPr>
              <a:t>tækifærum</a:t>
            </a:r>
            <a:r>
              <a:rPr lang="en-US">
                <a:latin typeface="Calibri"/>
                <a:cs typeface="Calibri"/>
              </a:rPr>
              <a:t> </a:t>
            </a:r>
            <a:r>
              <a:rPr lang="en-US" err="1">
                <a:latin typeface="Calibri"/>
                <a:cs typeface="Calibri"/>
              </a:rPr>
              <a:t>sem</a:t>
            </a:r>
            <a:r>
              <a:rPr lang="en-US">
                <a:latin typeface="Calibri"/>
                <a:cs typeface="Calibri"/>
              </a:rPr>
              <a:t> </a:t>
            </a:r>
            <a:r>
              <a:rPr lang="en-US" err="1">
                <a:latin typeface="Calibri"/>
                <a:cs typeface="Calibri"/>
              </a:rPr>
              <a:t>eru</a:t>
            </a:r>
            <a:r>
              <a:rPr lang="en-US">
                <a:latin typeface="Calibri"/>
                <a:cs typeface="Calibri"/>
              </a:rPr>
              <a:t> </a:t>
            </a:r>
            <a:r>
              <a:rPr lang="en-US" err="1">
                <a:latin typeface="Calibri"/>
                <a:cs typeface="Calibri"/>
              </a:rPr>
              <a:t>til</a:t>
            </a:r>
            <a:r>
              <a:rPr lang="en-US">
                <a:latin typeface="Calibri"/>
                <a:cs typeface="Calibri"/>
              </a:rPr>
              <a:t> </a:t>
            </a:r>
            <a:r>
              <a:rPr lang="en-US" err="1">
                <a:latin typeface="Calibri"/>
                <a:cs typeface="Calibri"/>
              </a:rPr>
              <a:t>staðar</a:t>
            </a:r>
            <a:r>
              <a:rPr lang="en-US">
                <a:latin typeface="Calibri"/>
                <a:cs typeface="Calibri"/>
              </a:rPr>
              <a:t> </a:t>
            </a:r>
            <a:r>
              <a:rPr lang="en-US" err="1">
                <a:latin typeface="Calibri"/>
                <a:cs typeface="Calibri"/>
              </a:rPr>
              <a:t>fyrir</a:t>
            </a:r>
            <a:r>
              <a:rPr lang="en-US">
                <a:latin typeface="Calibri"/>
                <a:cs typeface="Calibri"/>
              </a:rPr>
              <a:t> </a:t>
            </a:r>
            <a:r>
              <a:rPr lang="en-US" err="1">
                <a:latin typeface="Calibri"/>
                <a:cs typeface="Calibri"/>
              </a:rPr>
              <a:t>kvenleiðtoga</a:t>
            </a:r>
            <a:r>
              <a:rPr lang="en-US">
                <a:latin typeface="Calibri"/>
                <a:cs typeface="Calibri"/>
              </a:rPr>
              <a:t> </a:t>
            </a:r>
            <a:r>
              <a:rPr lang="en-US" err="1">
                <a:latin typeface="Calibri"/>
                <a:cs typeface="Calibri"/>
              </a:rPr>
              <a:t>innan</a:t>
            </a:r>
            <a:r>
              <a:rPr lang="en-US">
                <a:latin typeface="Calibri"/>
                <a:cs typeface="Calibri"/>
              </a:rPr>
              <a:t> </a:t>
            </a:r>
            <a:r>
              <a:rPr lang="en-US" err="1">
                <a:latin typeface="Calibri"/>
                <a:cs typeface="Calibri"/>
              </a:rPr>
              <a:t>ferðaþjónustunnar</a:t>
            </a:r>
            <a:r>
              <a:rPr lang="en-US">
                <a:latin typeface="Calibri"/>
                <a:cs typeface="Calibri"/>
              </a:rPr>
              <a:t>.</a:t>
            </a:r>
          </a:p>
          <a:p>
            <a:endParaRPr lang="en-IE"/>
          </a:p>
        </p:txBody>
      </p:sp>
      <p:sp>
        <p:nvSpPr>
          <p:cNvPr id="5" name="Text Placeholder 4">
            <a:extLst>
              <a:ext uri="{FF2B5EF4-FFF2-40B4-BE49-F238E27FC236}">
                <a16:creationId xmlns:a16="http://schemas.microsoft.com/office/drawing/2014/main" id="{96D698D3-768C-FBF9-DDC2-CC550D6E3D5F}"/>
              </a:ext>
            </a:extLst>
          </p:cNvPr>
          <p:cNvSpPr>
            <a:spLocks noGrp="1"/>
          </p:cNvSpPr>
          <p:nvPr>
            <p:ph type="body" sz="quarter" idx="17"/>
          </p:nvPr>
        </p:nvSpPr>
        <p:spPr>
          <a:xfrm>
            <a:off x="3887787" y="7514594"/>
            <a:ext cx="3257392" cy="2289739"/>
          </a:xfrm>
        </p:spPr>
        <p:txBody>
          <a:bodyPr lIns="91440" tIns="45720" rIns="91440" bIns="45720" anchor="t">
            <a:noAutofit/>
          </a:bodyPr>
          <a:lstStyle/>
          <a:p>
            <a:r>
              <a:rPr lang="en-US" sz="1400">
                <a:latin typeface="Calibri"/>
                <a:ea typeface="Calibri"/>
                <a:cs typeface="Calibri"/>
              </a:rPr>
              <a:t>We Lead </a:t>
            </a:r>
            <a:r>
              <a:rPr lang="en-US" sz="1400" err="1">
                <a:latin typeface="Calibri"/>
                <a:ea typeface="Calibri"/>
                <a:cs typeface="Calibri"/>
              </a:rPr>
              <a:t>ásetur</a:t>
            </a:r>
            <a:r>
              <a:rPr lang="en-US" sz="1400">
                <a:latin typeface="Calibri"/>
                <a:ea typeface="Calibri"/>
                <a:cs typeface="Calibri"/>
              </a:rPr>
              <a:t> </a:t>
            </a:r>
            <a:r>
              <a:rPr lang="en-US" sz="1400" err="1">
                <a:latin typeface="Calibri"/>
                <a:ea typeface="Calibri"/>
                <a:cs typeface="Calibri"/>
              </a:rPr>
              <a:t>sér</a:t>
            </a:r>
            <a:r>
              <a:rPr lang="en-US" sz="1400">
                <a:latin typeface="Calibri"/>
                <a:ea typeface="Calibri"/>
                <a:cs typeface="Calibri"/>
              </a:rPr>
              <a:t> </a:t>
            </a:r>
            <a:r>
              <a:rPr lang="en-US" sz="1400" err="1">
                <a:latin typeface="Calibri"/>
                <a:ea typeface="Calibri"/>
                <a:cs typeface="Calibri"/>
              </a:rPr>
              <a:t>að</a:t>
            </a:r>
            <a:r>
              <a:rPr lang="en-US" sz="1400">
                <a:latin typeface="Calibri"/>
                <a:ea typeface="Calibri"/>
                <a:cs typeface="Calibri"/>
              </a:rPr>
              <a:t> </a:t>
            </a:r>
            <a:r>
              <a:rPr lang="en-US" sz="1400" err="1">
                <a:latin typeface="Calibri"/>
                <a:ea typeface="Calibri"/>
                <a:cs typeface="Calibri"/>
              </a:rPr>
              <a:t>bæta</a:t>
            </a:r>
            <a:r>
              <a:rPr lang="en-US" sz="1400">
                <a:latin typeface="Calibri"/>
                <a:ea typeface="Calibri"/>
                <a:cs typeface="Calibri"/>
              </a:rPr>
              <a:t>  </a:t>
            </a:r>
            <a:r>
              <a:rPr lang="en-US" sz="1400" err="1">
                <a:latin typeface="Calibri"/>
                <a:ea typeface="Calibri"/>
                <a:cs typeface="Calibri"/>
              </a:rPr>
              <a:t>þjálfun</a:t>
            </a:r>
            <a:r>
              <a:rPr lang="en-US" sz="1400">
                <a:latin typeface="Calibri"/>
                <a:ea typeface="Calibri"/>
                <a:cs typeface="Calibri"/>
              </a:rPr>
              <a:t> </a:t>
            </a:r>
            <a:r>
              <a:rPr lang="en-US" sz="1400" err="1">
                <a:latin typeface="Calibri"/>
                <a:ea typeface="Calibri"/>
                <a:cs typeface="Calibri"/>
              </a:rPr>
              <a:t>kvenna</a:t>
            </a:r>
            <a:r>
              <a:rPr lang="en-US" sz="1400">
                <a:latin typeface="Calibri"/>
                <a:ea typeface="Calibri"/>
                <a:cs typeface="Calibri"/>
              </a:rPr>
              <a:t> í </a:t>
            </a:r>
            <a:r>
              <a:rPr lang="en-US" sz="1400" err="1">
                <a:latin typeface="Calibri"/>
                <a:ea typeface="Calibri"/>
                <a:cs typeface="Calibri"/>
              </a:rPr>
              <a:t>ferðaþjónustu</a:t>
            </a:r>
            <a:r>
              <a:rPr lang="en-US" sz="1400">
                <a:latin typeface="Calibri"/>
                <a:ea typeface="Calibri"/>
                <a:cs typeface="Calibri"/>
              </a:rPr>
              <a:t> </a:t>
            </a:r>
            <a:r>
              <a:rPr lang="en-US" sz="1400" err="1">
                <a:latin typeface="Calibri"/>
                <a:ea typeface="Calibri"/>
                <a:cs typeface="Calibri"/>
              </a:rPr>
              <a:t>með</a:t>
            </a:r>
            <a:r>
              <a:rPr lang="en-US" sz="1400">
                <a:latin typeface="Calibri"/>
                <a:ea typeface="Calibri"/>
                <a:cs typeface="Calibri"/>
              </a:rPr>
              <a:t> </a:t>
            </a:r>
            <a:r>
              <a:rPr lang="en-US" sz="1400" err="1">
                <a:latin typeface="Calibri"/>
                <a:ea typeface="Calibri"/>
                <a:cs typeface="Calibri"/>
              </a:rPr>
              <a:t>því</a:t>
            </a:r>
            <a:r>
              <a:rPr lang="en-US" sz="1400">
                <a:latin typeface="Calibri"/>
                <a:ea typeface="Calibri"/>
                <a:cs typeface="Calibri"/>
              </a:rPr>
              <a:t> </a:t>
            </a:r>
            <a:r>
              <a:rPr lang="en-US" sz="1400" err="1">
                <a:latin typeface="Calibri"/>
                <a:ea typeface="Calibri"/>
                <a:cs typeface="Calibri"/>
              </a:rPr>
              <a:t>að</a:t>
            </a:r>
            <a:r>
              <a:rPr lang="en-US" sz="1200">
                <a:latin typeface="Calibri"/>
                <a:ea typeface="Calibri"/>
                <a:cs typeface="Calibri"/>
              </a:rPr>
              <a:t>: </a:t>
            </a:r>
            <a:endParaRPr lang="en-US" sz="1200"/>
          </a:p>
          <a:p>
            <a:pPr marL="171450" indent="-171450">
              <a:buFont typeface="Arial" panose="020B0604020202020204" pitchFamily="34" charset="0"/>
              <a:buChar char="•"/>
            </a:pPr>
            <a:r>
              <a:rPr lang="en-US" sz="1200">
                <a:latin typeface="Calibri"/>
                <a:ea typeface="Calibri"/>
                <a:cs typeface="Calibri"/>
              </a:rPr>
              <a:t>Auka </a:t>
            </a:r>
            <a:r>
              <a:rPr lang="en-US" sz="1200" err="1">
                <a:latin typeface="Calibri"/>
                <a:ea typeface="Calibri"/>
                <a:cs typeface="Calibri"/>
              </a:rPr>
              <a:t>vitund</a:t>
            </a:r>
            <a:r>
              <a:rPr lang="en-US" sz="1200">
                <a:latin typeface="Calibri"/>
                <a:ea typeface="Calibri"/>
                <a:cs typeface="Calibri"/>
              </a:rPr>
              <a:t> </a:t>
            </a:r>
            <a:r>
              <a:rPr lang="en-US" sz="1200" err="1">
                <a:latin typeface="Calibri"/>
                <a:ea typeface="Calibri"/>
                <a:cs typeface="Calibri"/>
              </a:rPr>
              <a:t>þeirra</a:t>
            </a:r>
            <a:r>
              <a:rPr lang="en-US" sz="1200">
                <a:latin typeface="Calibri"/>
                <a:ea typeface="Calibri"/>
                <a:cs typeface="Calibri"/>
              </a:rPr>
              <a:t> um og </a:t>
            </a:r>
            <a:r>
              <a:rPr lang="en-US" sz="1200" err="1">
                <a:latin typeface="Calibri"/>
                <a:ea typeface="Calibri"/>
                <a:cs typeface="Calibri"/>
              </a:rPr>
              <a:t>skuldbindingu</a:t>
            </a:r>
            <a:r>
              <a:rPr lang="en-US" sz="1200">
                <a:latin typeface="Calibri"/>
                <a:ea typeface="Calibri"/>
                <a:cs typeface="Calibri"/>
              </a:rPr>
              <a:t> </a:t>
            </a:r>
            <a:r>
              <a:rPr lang="en-US" sz="1200" err="1">
                <a:latin typeface="Calibri"/>
                <a:ea typeface="Calibri"/>
                <a:cs typeface="Calibri"/>
              </a:rPr>
              <a:t>til</a:t>
            </a:r>
            <a:r>
              <a:rPr lang="en-US" sz="1200">
                <a:latin typeface="Calibri"/>
                <a:ea typeface="Calibri"/>
                <a:cs typeface="Calibri"/>
              </a:rPr>
              <a:t> </a:t>
            </a:r>
            <a:r>
              <a:rPr lang="en-US" sz="1200" err="1">
                <a:latin typeface="Calibri"/>
                <a:ea typeface="Calibri"/>
                <a:cs typeface="Calibri"/>
              </a:rPr>
              <a:t>sjálfbærrar</a:t>
            </a:r>
            <a:r>
              <a:rPr lang="en-US" sz="1200">
                <a:latin typeface="Calibri"/>
                <a:ea typeface="Calibri"/>
                <a:cs typeface="Calibri"/>
              </a:rPr>
              <a:t> </a:t>
            </a:r>
            <a:r>
              <a:rPr lang="en-US" sz="1200" err="1">
                <a:latin typeface="Calibri"/>
                <a:ea typeface="Calibri"/>
                <a:cs typeface="Calibri"/>
              </a:rPr>
              <a:t>ferðaþjónustu</a:t>
            </a:r>
            <a:r>
              <a:rPr lang="en-US" sz="1200">
                <a:latin typeface="Calibri"/>
                <a:ea typeface="Calibri"/>
                <a:cs typeface="Calibri"/>
              </a:rPr>
              <a:t> og </a:t>
            </a:r>
            <a:r>
              <a:rPr lang="en-US" sz="1200" err="1">
                <a:latin typeface="Calibri"/>
                <a:ea typeface="Calibri"/>
                <a:cs typeface="Calibri"/>
              </a:rPr>
              <a:t>loftslagsaðgerða</a:t>
            </a:r>
            <a:r>
              <a:rPr lang="en-US" sz="1200">
                <a:latin typeface="Calibri"/>
                <a:ea typeface="Calibri"/>
                <a:cs typeface="Calibri"/>
              </a:rPr>
              <a:t> </a:t>
            </a:r>
            <a:r>
              <a:rPr lang="en-US" sz="1200" err="1">
                <a:latin typeface="Calibri"/>
                <a:ea typeface="Calibri"/>
                <a:cs typeface="Calibri"/>
              </a:rPr>
              <a:t>með</a:t>
            </a:r>
            <a:r>
              <a:rPr lang="en-US" sz="1200">
                <a:latin typeface="Calibri"/>
                <a:ea typeface="Calibri"/>
                <a:cs typeface="Calibri"/>
              </a:rPr>
              <a:t> </a:t>
            </a:r>
            <a:r>
              <a:rPr lang="en-US" sz="1200" err="1">
                <a:latin typeface="Calibri"/>
                <a:ea typeface="Calibri"/>
                <a:cs typeface="Calibri"/>
              </a:rPr>
              <a:t>skapandi</a:t>
            </a:r>
            <a:r>
              <a:rPr lang="en-US" sz="1200">
                <a:latin typeface="Calibri"/>
                <a:ea typeface="Calibri"/>
                <a:cs typeface="Calibri"/>
              </a:rPr>
              <a:t> og </a:t>
            </a:r>
            <a:r>
              <a:rPr lang="en-US" sz="1200" err="1">
                <a:latin typeface="Calibri"/>
                <a:ea typeface="Calibri"/>
                <a:cs typeface="Calibri"/>
              </a:rPr>
              <a:t>sjálfbærum</a:t>
            </a:r>
            <a:r>
              <a:rPr lang="en-US" sz="1200">
                <a:latin typeface="Calibri"/>
                <a:ea typeface="Calibri"/>
                <a:cs typeface="Calibri"/>
              </a:rPr>
              <a:t> </a:t>
            </a:r>
            <a:r>
              <a:rPr lang="en-US" sz="1200" err="1">
                <a:latin typeface="Calibri"/>
                <a:ea typeface="Calibri"/>
                <a:cs typeface="Calibri"/>
              </a:rPr>
              <a:t>starfsháttum</a:t>
            </a:r>
            <a:r>
              <a:rPr lang="en-US" sz="1200">
                <a:latin typeface="Calibri"/>
                <a:ea typeface="Calibri"/>
                <a:cs typeface="Calibri"/>
              </a:rPr>
              <a:t> og </a:t>
            </a:r>
            <a:r>
              <a:rPr lang="en-US" sz="1200" err="1">
                <a:latin typeface="Calibri"/>
                <a:ea typeface="Calibri"/>
                <a:cs typeface="Calibri"/>
              </a:rPr>
              <a:t>bættum</a:t>
            </a:r>
            <a:r>
              <a:rPr lang="en-US" sz="1200">
                <a:latin typeface="Calibri"/>
                <a:ea typeface="Calibri"/>
                <a:cs typeface="Calibri"/>
              </a:rPr>
              <a:t> </a:t>
            </a:r>
            <a:r>
              <a:rPr lang="en-US" sz="1200" err="1">
                <a:latin typeface="Calibri"/>
                <a:ea typeface="Calibri"/>
                <a:cs typeface="Calibri"/>
              </a:rPr>
              <a:t>leiðtoga</a:t>
            </a:r>
            <a:r>
              <a:rPr lang="en-US" sz="1200">
                <a:latin typeface="Calibri"/>
                <a:ea typeface="Calibri"/>
                <a:cs typeface="Calibri"/>
              </a:rPr>
              <a:t>- og </a:t>
            </a:r>
            <a:r>
              <a:rPr lang="en-US" sz="1200" err="1">
                <a:latin typeface="Calibri"/>
                <a:ea typeface="Calibri"/>
                <a:cs typeface="Calibri"/>
              </a:rPr>
              <a:t>samskiptahæfileikum</a:t>
            </a:r>
            <a:r>
              <a:rPr lang="en-US" sz="1200">
                <a:latin typeface="Calibri"/>
                <a:ea typeface="Calibri"/>
                <a:cs typeface="Calibri"/>
              </a:rPr>
              <a:t>.</a:t>
            </a:r>
          </a:p>
          <a:p>
            <a:pPr marL="171450" indent="-171450">
              <a:buFont typeface="Arial" panose="020B0604020202020204" pitchFamily="34" charset="0"/>
              <a:buChar char="•"/>
            </a:pPr>
            <a:r>
              <a:rPr lang="en-US" sz="1200" err="1"/>
              <a:t>Veita</a:t>
            </a:r>
            <a:r>
              <a:rPr lang="en-US" sz="1200"/>
              <a:t> </a:t>
            </a:r>
            <a:r>
              <a:rPr lang="en-US" sz="1200" err="1"/>
              <a:t>hagnýta</a:t>
            </a:r>
            <a:r>
              <a:rPr lang="en-US" sz="1200"/>
              <a:t> </a:t>
            </a:r>
            <a:r>
              <a:rPr lang="en-US" sz="1200" err="1"/>
              <a:t>innsýn</a:t>
            </a:r>
            <a:r>
              <a:rPr lang="en-US" sz="1200"/>
              <a:t> í </a:t>
            </a:r>
            <a:r>
              <a:rPr lang="en-US" sz="1200" err="1"/>
              <a:t>starfsgreinina</a:t>
            </a:r>
            <a:r>
              <a:rPr lang="en-US" sz="1200"/>
              <a:t> fyrir </a:t>
            </a:r>
            <a:r>
              <a:rPr lang="en-US" sz="1200" err="1"/>
              <a:t>þeirra</a:t>
            </a:r>
            <a:r>
              <a:rPr lang="en-US" sz="1200"/>
              <a:t> </a:t>
            </a:r>
            <a:r>
              <a:rPr lang="en-US" sz="1200" err="1"/>
              <a:t>eigin</a:t>
            </a:r>
            <a:r>
              <a:rPr lang="en-US" sz="1200"/>
              <a:t> </a:t>
            </a:r>
            <a:r>
              <a:rPr lang="en-US" sz="1200" err="1"/>
              <a:t>þróun</a:t>
            </a:r>
            <a:r>
              <a:rPr lang="en-US" sz="1200"/>
              <a:t> í </a:t>
            </a:r>
            <a:r>
              <a:rPr lang="en-US" sz="1200" err="1"/>
              <a:t>starfi</a:t>
            </a:r>
            <a:r>
              <a:rPr lang="en-US" sz="1200"/>
              <a:t>, </a:t>
            </a:r>
            <a:r>
              <a:rPr lang="en-US" sz="1200" err="1"/>
              <a:t>bæta</a:t>
            </a:r>
            <a:r>
              <a:rPr lang="en-US" sz="1200"/>
              <a:t> </a:t>
            </a:r>
            <a:r>
              <a:rPr lang="en-US" sz="1200" err="1"/>
              <a:t>árangur</a:t>
            </a:r>
            <a:r>
              <a:rPr lang="en-US" sz="1200"/>
              <a:t> </a:t>
            </a:r>
            <a:r>
              <a:rPr lang="en-US" sz="1200" err="1"/>
              <a:t>þeirra</a:t>
            </a:r>
            <a:r>
              <a:rPr lang="en-US" sz="1200"/>
              <a:t> og </a:t>
            </a:r>
            <a:r>
              <a:rPr lang="en-US" sz="1200" err="1"/>
              <a:t>veita</a:t>
            </a:r>
            <a:r>
              <a:rPr lang="en-US" sz="1200"/>
              <a:t> </a:t>
            </a:r>
            <a:r>
              <a:rPr lang="en-US" sz="1200" err="1"/>
              <a:t>innblástur</a:t>
            </a:r>
            <a:r>
              <a:rPr lang="en-US" sz="1200"/>
              <a:t> </a:t>
            </a:r>
            <a:r>
              <a:rPr lang="en-US" sz="1200" err="1"/>
              <a:t>til</a:t>
            </a:r>
            <a:r>
              <a:rPr lang="en-US" sz="1200"/>
              <a:t> </a:t>
            </a:r>
            <a:r>
              <a:rPr lang="en-US" sz="1200" err="1"/>
              <a:t>að</a:t>
            </a:r>
            <a:r>
              <a:rPr lang="en-US" sz="1200"/>
              <a:t> </a:t>
            </a:r>
            <a:r>
              <a:rPr lang="en-US" sz="1200" err="1"/>
              <a:t>grípa</a:t>
            </a:r>
            <a:r>
              <a:rPr lang="en-US" sz="1200"/>
              <a:t> </a:t>
            </a:r>
            <a:r>
              <a:rPr lang="en-US" sz="1200" err="1"/>
              <a:t>tækifærin</a:t>
            </a:r>
            <a:r>
              <a:rPr lang="en-US" sz="1200"/>
              <a:t> í </a:t>
            </a:r>
            <a:r>
              <a:rPr lang="en-US" sz="1200" err="1"/>
              <a:t>framtíðinni</a:t>
            </a:r>
            <a:r>
              <a:rPr lang="en-US" sz="1200"/>
              <a:t> </a:t>
            </a:r>
            <a:r>
              <a:rPr lang="en-US" sz="1200" err="1"/>
              <a:t>þegar</a:t>
            </a:r>
            <a:r>
              <a:rPr lang="en-US" sz="1200"/>
              <a:t> </a:t>
            </a:r>
            <a:r>
              <a:rPr lang="en-US" sz="1200" err="1"/>
              <a:t>þau</a:t>
            </a:r>
            <a:r>
              <a:rPr lang="en-US" sz="1200"/>
              <a:t> </a:t>
            </a:r>
            <a:r>
              <a:rPr lang="en-US" sz="1200" err="1"/>
              <a:t>gefast</a:t>
            </a:r>
            <a:r>
              <a:rPr lang="en-US" sz="1200"/>
              <a:t>.</a:t>
            </a:r>
          </a:p>
          <a:p>
            <a:endParaRPr lang="en-IE" sz="1200"/>
          </a:p>
        </p:txBody>
      </p:sp>
      <p:pic>
        <p:nvPicPr>
          <p:cNvPr id="10" name="Picture Placeholder 9" descr="Teacher smiling and writing on whiteboard">
            <a:extLst>
              <a:ext uri="{FF2B5EF4-FFF2-40B4-BE49-F238E27FC236}">
                <a16:creationId xmlns:a16="http://schemas.microsoft.com/office/drawing/2014/main" id="{D78593E2-35B4-67D7-EF1F-2CA7D8440DA2}"/>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17242" r="40141"/>
          <a:stretch/>
        </p:blipFill>
        <p:spPr>
          <a:xfrm>
            <a:off x="432198" y="5141777"/>
            <a:ext cx="3449060" cy="6265185"/>
          </a:xfrm>
        </p:spPr>
      </p:pic>
      <p:sp>
        <p:nvSpPr>
          <p:cNvPr id="8" name="Slide Number Placeholder 7">
            <a:extLst>
              <a:ext uri="{FF2B5EF4-FFF2-40B4-BE49-F238E27FC236}">
                <a16:creationId xmlns:a16="http://schemas.microsoft.com/office/drawing/2014/main" id="{BD3725FB-AAB6-C9F0-92C1-8C2833833B32}"/>
              </a:ext>
            </a:extLst>
          </p:cNvPr>
          <p:cNvSpPr>
            <a:spLocks noGrp="1"/>
          </p:cNvSpPr>
          <p:nvPr>
            <p:ph type="sldNum" sz="quarter" idx="4"/>
          </p:nvPr>
        </p:nvSpPr>
        <p:spPr/>
        <p:txBody>
          <a:bodyPr/>
          <a:lstStyle/>
          <a:p>
            <a:fld id="{9C527BFA-2C0E-4CEC-B6A5-913A56FEF4B4}" type="slidenum">
              <a:rPr lang="fr-CA" smtClean="0"/>
              <a:pPr/>
              <a:t>11</a:t>
            </a:fld>
            <a:endParaRPr lang="fr-CA"/>
          </a:p>
        </p:txBody>
      </p:sp>
    </p:spTree>
    <p:extLst>
      <p:ext uri="{BB962C8B-B14F-4D97-AF65-F5344CB8AC3E}">
        <p14:creationId xmlns:p14="http://schemas.microsoft.com/office/powerpoint/2010/main" val="3043332840"/>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D4883D-3879-2A0A-34E0-FF14BF8DEB9C}"/>
              </a:ext>
            </a:extLst>
          </p:cNvPr>
          <p:cNvSpPr>
            <a:spLocks noGrp="1"/>
          </p:cNvSpPr>
          <p:nvPr>
            <p:ph type="body" sz="quarter" idx="32"/>
          </p:nvPr>
        </p:nvSpPr>
        <p:spPr>
          <a:xfrm>
            <a:off x="578471" y="6373504"/>
            <a:ext cx="6570887" cy="1226993"/>
          </a:xfrm>
        </p:spPr>
        <p:txBody>
          <a:bodyPr lIns="91440" tIns="45720" rIns="91440" bIns="45720" numCol="2" spcCol="288000" anchor="t">
            <a:noAutofit/>
          </a:bodyPr>
          <a:lstStyle/>
          <a:p>
            <a:r>
              <a:rPr lang="is-IS" sz="1200">
                <a:latin typeface="Calibri"/>
                <a:ea typeface="Calibri"/>
                <a:cs typeface="Calibri"/>
              </a:rPr>
              <a:t>Með því að nýta sögur þessara níu kvenna gefst tækifæri til að fjalla um málefni tengd jafnrétti, frumkvöðlum, sjálfbærni og loftslagsmálum og hvetja nemendur til að skoða málefnin frá mismunandi sjónarhornum.</a:t>
            </a:r>
          </a:p>
          <a:p>
            <a:r>
              <a:rPr lang="is-IS" sz="1200">
                <a:latin typeface="Calibri"/>
                <a:ea typeface="Calibri"/>
                <a:cs typeface="Calibri"/>
              </a:rPr>
              <a:t>Aðferðarfræðin sem hér er beitt </a:t>
            </a:r>
            <a:r>
              <a:rPr lang="is-IS" sz="1200" b="1">
                <a:latin typeface="Calibri"/>
                <a:ea typeface="Calibri"/>
                <a:cs typeface="Calibri"/>
              </a:rPr>
              <a:t>tengir þekkingu beint við ákveðin athæfi </a:t>
            </a:r>
            <a:r>
              <a:rPr lang="is-IS" sz="1200">
                <a:latin typeface="Calibri"/>
                <a:ea typeface="Calibri"/>
                <a:cs typeface="Calibri"/>
              </a:rPr>
              <a:t>(Boehrer, 1995)</a:t>
            </a:r>
            <a:r>
              <a:rPr lang="is-IS" sz="1200" baseline="30000">
                <a:latin typeface="Calibri"/>
                <a:ea typeface="Calibri"/>
                <a:cs typeface="Calibri"/>
              </a:rPr>
              <a:t>1</a:t>
            </a:r>
            <a:r>
              <a:rPr lang="is-IS" sz="1200">
                <a:latin typeface="Calibri"/>
                <a:ea typeface="Calibri"/>
                <a:cs typeface="Calibri"/>
              </a:rPr>
              <a:t>. Að nota dæmisögur er áhrifarík nálgun að því viðfangsefni sem verið er að fara yfir að hverju sinni og hjálpar nemendum að þróa færni sína.</a:t>
            </a:r>
          </a:p>
          <a:p>
            <a:endParaRPr lang="is-IS" sz="1200"/>
          </a:p>
          <a:p>
            <a:r>
              <a:rPr lang="is-IS" sz="1200">
                <a:latin typeface="Calibri"/>
                <a:ea typeface="Calibri"/>
                <a:cs typeface="Calibri"/>
              </a:rPr>
              <a:t>Velenchik (1995)</a:t>
            </a:r>
            <a:r>
              <a:rPr lang="is-IS" sz="1200" baseline="30000">
                <a:latin typeface="Calibri"/>
                <a:ea typeface="Calibri"/>
                <a:cs typeface="Calibri"/>
              </a:rPr>
              <a:t>2</a:t>
            </a:r>
            <a:r>
              <a:rPr lang="is-IS" sz="1200">
                <a:latin typeface="Calibri"/>
                <a:ea typeface="Calibri"/>
                <a:cs typeface="Calibri"/>
              </a:rPr>
              <a:t> leggur áherslu á að tilviksrannsóknir (e. case method) séu notaðar til að hvetja nemendur til að læra kenningar. Í starfsþjálfun er oft notast við dæmisögur til að sýna fram á hvernig kenningar virka. Þó er vaninn að nýta dæmin til að undirstrika kenningarnar, eftir að hafa farið yfir þær fyrst, frekar en að hugsa um kenningar sem verkfæri til að svara þeim spurningum sem er varpað fram við notkunina á þeim. Áherslan er því á kenninguna sjálfa í staðinn fyrir beitingu á kenningunni. Nemendurnir geta því átt í erfiðleikum með að skilja tilganginn með kenningunum og geta því síður nýtt sér þau verkfæri sem námið er að veita þeim.</a:t>
            </a:r>
          </a:p>
          <a:p>
            <a:endParaRPr lang="is-IS" sz="1200"/>
          </a:p>
          <a:p>
            <a:r>
              <a:rPr lang="is-IS" sz="1200">
                <a:latin typeface="Calibri"/>
                <a:ea typeface="Calibri"/>
                <a:cs typeface="Calibri"/>
              </a:rPr>
              <a:t>Með þessari aðferðarfræði er megin tilgangurinn að kenna nemendum að vera lausnamiðaðir í sinni vinnu. Þegar nemendur reyna að leysa úr vandamálunum átta þeir sig á því að þá vantar réttu verkfærin til að leysa úr vandamálunum og þeir fara að leita eftir þeim og ná tökum á þeim kenningum sem við á. Þetta kennir þeim því einnig sjálfstæð vinnubrögð og rökhugsun. Þessi kennslufræðilega nálgun var fyrst sett fram af Blook (1956) og byggir á gagnsærri og skipulagðri nálgun við að þróa hæfni og færni nemenda.</a:t>
            </a:r>
          </a:p>
          <a:p>
            <a:endParaRPr lang="is-IS" sz="1200"/>
          </a:p>
        </p:txBody>
      </p:sp>
      <p:sp>
        <p:nvSpPr>
          <p:cNvPr id="3" name="Text Placeholder 2">
            <a:extLst>
              <a:ext uri="{FF2B5EF4-FFF2-40B4-BE49-F238E27FC236}">
                <a16:creationId xmlns:a16="http://schemas.microsoft.com/office/drawing/2014/main" id="{758E0036-3BDA-11F2-531C-92801C09F478}"/>
              </a:ext>
            </a:extLst>
          </p:cNvPr>
          <p:cNvSpPr>
            <a:spLocks noGrp="1"/>
          </p:cNvSpPr>
          <p:nvPr>
            <p:ph type="body" sz="quarter" idx="33"/>
          </p:nvPr>
        </p:nvSpPr>
        <p:spPr>
          <a:xfrm>
            <a:off x="1406860" y="4566407"/>
            <a:ext cx="6570888" cy="516581"/>
          </a:xfrm>
        </p:spPr>
        <p:txBody>
          <a:bodyPr lIns="91440" tIns="45720" rIns="91440" bIns="45720" anchor="t">
            <a:noAutofit/>
          </a:bodyPr>
          <a:lstStyle/>
          <a:p>
            <a:r>
              <a:rPr lang="en-US" err="1">
                <a:latin typeface="Calibri"/>
                <a:ea typeface="Calibri"/>
                <a:cs typeface="Poppins SemiBold"/>
              </a:rPr>
              <a:t>Notagildi</a:t>
            </a:r>
            <a:r>
              <a:rPr lang="en-US">
                <a:latin typeface="Calibri"/>
                <a:ea typeface="Calibri"/>
                <a:cs typeface="Poppins SemiBold"/>
              </a:rPr>
              <a:t> </a:t>
            </a:r>
            <a:r>
              <a:rPr lang="en-US" err="1">
                <a:latin typeface="Calibri"/>
                <a:ea typeface="Calibri"/>
                <a:cs typeface="Poppins SemiBold"/>
              </a:rPr>
              <a:t>dæmisagna</a:t>
            </a:r>
            <a:r>
              <a:rPr lang="en-US">
                <a:latin typeface="Calibri"/>
                <a:ea typeface="Calibri"/>
                <a:cs typeface="Poppins SemiBold"/>
              </a:rPr>
              <a:t> í </a:t>
            </a:r>
            <a:r>
              <a:rPr lang="en-US" err="1">
                <a:latin typeface="Calibri"/>
                <a:ea typeface="Calibri"/>
                <a:cs typeface="Poppins SemiBold"/>
              </a:rPr>
              <a:t>kennslu</a:t>
            </a:r>
            <a:endParaRPr lang="en-US">
              <a:latin typeface="Calibri"/>
              <a:ea typeface="Calibri"/>
              <a:cs typeface="Poppins SemiBold"/>
            </a:endParaRPr>
          </a:p>
          <a:p>
            <a:endParaRPr lang="en-IE"/>
          </a:p>
        </p:txBody>
      </p:sp>
      <p:sp>
        <p:nvSpPr>
          <p:cNvPr id="4" name="Text Placeholder 3">
            <a:extLst>
              <a:ext uri="{FF2B5EF4-FFF2-40B4-BE49-F238E27FC236}">
                <a16:creationId xmlns:a16="http://schemas.microsoft.com/office/drawing/2014/main" id="{269939C0-954F-47D0-DB9B-363A9FBE73A8}"/>
              </a:ext>
            </a:extLst>
          </p:cNvPr>
          <p:cNvSpPr>
            <a:spLocks noGrp="1"/>
          </p:cNvSpPr>
          <p:nvPr>
            <p:ph type="body" sz="quarter" idx="34"/>
          </p:nvPr>
        </p:nvSpPr>
        <p:spPr>
          <a:xfrm>
            <a:off x="624293" y="5114225"/>
            <a:ext cx="6526988" cy="1064757"/>
          </a:xfrm>
        </p:spPr>
        <p:txBody>
          <a:bodyPr lIns="91440" tIns="45720" rIns="91440" bIns="45720" numCol="1" spcCol="288000" anchor="t">
            <a:noAutofit/>
          </a:bodyPr>
          <a:lstStyle/>
          <a:p>
            <a:r>
              <a:rPr lang="en-US" i="1" err="1">
                <a:latin typeface="Calibri"/>
                <a:ea typeface="Calibri"/>
                <a:cs typeface="Calibri"/>
              </a:rPr>
              <a:t>Ferðaþjónusta</a:t>
            </a:r>
            <a:r>
              <a:rPr lang="en-US" i="1">
                <a:latin typeface="Calibri"/>
                <a:ea typeface="Calibri"/>
                <a:cs typeface="Calibri"/>
              </a:rPr>
              <a:t> </a:t>
            </a:r>
            <a:r>
              <a:rPr lang="en-US" i="1" err="1">
                <a:latin typeface="Calibri"/>
                <a:ea typeface="Calibri"/>
                <a:cs typeface="Calibri"/>
              </a:rPr>
              <a:t>hefur</a:t>
            </a:r>
            <a:r>
              <a:rPr lang="en-US" i="1">
                <a:latin typeface="Calibri"/>
                <a:ea typeface="Calibri"/>
                <a:cs typeface="Calibri"/>
              </a:rPr>
              <a:t> </a:t>
            </a:r>
            <a:r>
              <a:rPr lang="en-US" i="1" err="1">
                <a:latin typeface="Calibri"/>
                <a:ea typeface="Calibri"/>
                <a:cs typeface="Calibri"/>
              </a:rPr>
              <a:t>lykilhlutverki</a:t>
            </a:r>
            <a:r>
              <a:rPr lang="en-US" i="1">
                <a:latin typeface="Calibri"/>
                <a:ea typeface="Calibri"/>
                <a:cs typeface="Calibri"/>
              </a:rPr>
              <a:t> </a:t>
            </a:r>
            <a:r>
              <a:rPr lang="en-US" i="1" err="1">
                <a:latin typeface="Calibri"/>
                <a:ea typeface="Calibri"/>
                <a:cs typeface="Calibri"/>
              </a:rPr>
              <a:t>að</a:t>
            </a:r>
            <a:r>
              <a:rPr lang="en-US" i="1">
                <a:latin typeface="Calibri"/>
                <a:ea typeface="Calibri"/>
                <a:cs typeface="Calibri"/>
              </a:rPr>
              <a:t> </a:t>
            </a:r>
            <a:r>
              <a:rPr lang="en-US" i="1" err="1">
                <a:latin typeface="Calibri"/>
                <a:ea typeface="Calibri"/>
                <a:cs typeface="Calibri"/>
              </a:rPr>
              <a:t>gegna</a:t>
            </a:r>
            <a:r>
              <a:rPr lang="en-US" i="1">
                <a:latin typeface="Calibri"/>
                <a:ea typeface="Calibri"/>
                <a:cs typeface="Calibri"/>
              </a:rPr>
              <a:t> </a:t>
            </a:r>
            <a:r>
              <a:rPr lang="en-US" i="1" err="1">
                <a:latin typeface="Calibri"/>
                <a:ea typeface="Calibri"/>
                <a:cs typeface="Calibri"/>
              </a:rPr>
              <a:t>við</a:t>
            </a:r>
            <a:r>
              <a:rPr lang="en-US" i="1">
                <a:latin typeface="Calibri"/>
                <a:ea typeface="Calibri"/>
                <a:cs typeface="Calibri"/>
              </a:rPr>
              <a:t> </a:t>
            </a:r>
            <a:r>
              <a:rPr lang="en-US" i="1" err="1">
                <a:latin typeface="Calibri"/>
                <a:ea typeface="Calibri"/>
                <a:cs typeface="Calibri"/>
              </a:rPr>
              <a:t>að</a:t>
            </a:r>
            <a:r>
              <a:rPr lang="en-US" i="1">
                <a:latin typeface="Calibri"/>
                <a:ea typeface="Calibri"/>
                <a:cs typeface="Calibri"/>
              </a:rPr>
              <a:t> </a:t>
            </a:r>
            <a:r>
              <a:rPr lang="en-US" i="1" err="1">
                <a:latin typeface="Calibri"/>
                <a:ea typeface="Calibri"/>
                <a:cs typeface="Calibri"/>
              </a:rPr>
              <a:t>ná</a:t>
            </a:r>
            <a:r>
              <a:rPr lang="en-US" i="1">
                <a:latin typeface="Calibri"/>
                <a:ea typeface="Calibri"/>
                <a:cs typeface="Calibri"/>
              </a:rPr>
              <a:t> </a:t>
            </a:r>
            <a:r>
              <a:rPr lang="en-US" i="1" err="1">
                <a:latin typeface="Calibri"/>
                <a:ea typeface="Calibri"/>
                <a:cs typeface="Calibri"/>
              </a:rPr>
              <a:t>heimsmarkmiðum</a:t>
            </a:r>
            <a:r>
              <a:rPr lang="en-US" i="1">
                <a:latin typeface="Calibri"/>
                <a:ea typeface="Calibri"/>
                <a:cs typeface="Calibri"/>
              </a:rPr>
              <a:t> </a:t>
            </a:r>
            <a:r>
              <a:rPr lang="en-US" i="1" err="1">
                <a:latin typeface="Calibri"/>
                <a:ea typeface="Calibri"/>
                <a:cs typeface="Calibri"/>
              </a:rPr>
              <a:t>Sameinuðu</a:t>
            </a:r>
            <a:r>
              <a:rPr lang="en-US" i="1">
                <a:latin typeface="Calibri"/>
                <a:ea typeface="Calibri"/>
                <a:cs typeface="Calibri"/>
              </a:rPr>
              <a:t> </a:t>
            </a:r>
            <a:r>
              <a:rPr lang="en-US" i="1" err="1">
                <a:latin typeface="Calibri"/>
                <a:ea typeface="Calibri"/>
                <a:cs typeface="Calibri"/>
              </a:rPr>
              <a:t>þjóðanna</a:t>
            </a:r>
            <a:r>
              <a:rPr lang="en-US" i="1">
                <a:latin typeface="Calibri"/>
                <a:ea typeface="Calibri"/>
                <a:cs typeface="Calibri"/>
              </a:rPr>
              <a:t> um </a:t>
            </a:r>
            <a:r>
              <a:rPr lang="en-US" i="1" err="1">
                <a:latin typeface="Calibri"/>
                <a:ea typeface="Calibri"/>
                <a:cs typeface="Calibri"/>
              </a:rPr>
              <a:t>sjálfbæra</a:t>
            </a:r>
            <a:r>
              <a:rPr lang="en-US" i="1">
                <a:latin typeface="Calibri"/>
                <a:ea typeface="Calibri"/>
                <a:cs typeface="Calibri"/>
              </a:rPr>
              <a:t> </a:t>
            </a:r>
            <a:r>
              <a:rPr lang="en-US" i="1" err="1">
                <a:latin typeface="Calibri"/>
                <a:ea typeface="Calibri"/>
                <a:cs typeface="Calibri"/>
              </a:rPr>
              <a:t>þróun</a:t>
            </a:r>
            <a:r>
              <a:rPr lang="en-US" i="1">
                <a:latin typeface="Calibri"/>
                <a:ea typeface="Calibri"/>
                <a:cs typeface="Calibri"/>
              </a:rPr>
              <a:t>, </a:t>
            </a:r>
            <a:r>
              <a:rPr lang="en-US" i="1" err="1">
                <a:latin typeface="Calibri"/>
                <a:ea typeface="Calibri"/>
                <a:cs typeface="Calibri"/>
              </a:rPr>
              <a:t>einkum</a:t>
            </a:r>
            <a:r>
              <a:rPr lang="en-US" i="1">
                <a:latin typeface="Calibri"/>
                <a:ea typeface="Calibri"/>
                <a:cs typeface="Calibri"/>
              </a:rPr>
              <a:t> </a:t>
            </a:r>
            <a:r>
              <a:rPr lang="en-US" i="1" err="1">
                <a:latin typeface="Calibri"/>
                <a:ea typeface="Calibri"/>
                <a:cs typeface="Calibri"/>
              </a:rPr>
              <a:t>skuldbindingar</a:t>
            </a:r>
            <a:r>
              <a:rPr lang="en-US" i="1">
                <a:latin typeface="Calibri"/>
                <a:ea typeface="Calibri"/>
                <a:cs typeface="Calibri"/>
              </a:rPr>
              <a:t> um </a:t>
            </a:r>
            <a:r>
              <a:rPr lang="en-US" i="1" err="1">
                <a:latin typeface="Calibri"/>
                <a:ea typeface="Calibri"/>
                <a:cs typeface="Calibri"/>
              </a:rPr>
              <a:t>jafnrétti</a:t>
            </a:r>
            <a:r>
              <a:rPr lang="en-US" i="1">
                <a:latin typeface="Calibri"/>
                <a:ea typeface="Calibri"/>
                <a:cs typeface="Calibri"/>
              </a:rPr>
              <a:t> </a:t>
            </a:r>
            <a:r>
              <a:rPr lang="en-US" i="1" err="1">
                <a:latin typeface="Calibri"/>
                <a:ea typeface="Calibri"/>
                <a:cs typeface="Calibri"/>
              </a:rPr>
              <a:t>kynjanna</a:t>
            </a:r>
            <a:r>
              <a:rPr lang="en-US" i="1">
                <a:latin typeface="Calibri"/>
                <a:ea typeface="Calibri"/>
                <a:cs typeface="Calibri"/>
              </a:rPr>
              <a:t> </a:t>
            </a:r>
            <a:r>
              <a:rPr lang="en-US" i="1" err="1">
                <a:latin typeface="Calibri"/>
                <a:ea typeface="Calibri"/>
                <a:cs typeface="Calibri"/>
              </a:rPr>
              <a:t>og</a:t>
            </a:r>
            <a:r>
              <a:rPr lang="en-US" i="1">
                <a:latin typeface="Calibri"/>
                <a:ea typeface="Calibri"/>
                <a:cs typeface="Calibri"/>
              </a:rPr>
              <a:t> </a:t>
            </a:r>
            <a:r>
              <a:rPr lang="en-US" i="1" err="1">
                <a:latin typeface="Calibri"/>
                <a:ea typeface="Calibri"/>
                <a:cs typeface="Calibri"/>
              </a:rPr>
              <a:t>valdeflingu</a:t>
            </a:r>
            <a:r>
              <a:rPr lang="en-US" i="1">
                <a:latin typeface="Calibri"/>
                <a:ea typeface="Calibri"/>
                <a:cs typeface="Calibri"/>
              </a:rPr>
              <a:t> </a:t>
            </a:r>
            <a:r>
              <a:rPr lang="en-US" i="1" err="1">
                <a:latin typeface="Calibri"/>
                <a:ea typeface="Calibri"/>
                <a:cs typeface="Calibri"/>
              </a:rPr>
              <a:t>kvenna</a:t>
            </a:r>
            <a:r>
              <a:rPr lang="en-US" i="1">
                <a:latin typeface="Calibri"/>
                <a:ea typeface="Calibri"/>
                <a:cs typeface="Calibri"/>
              </a:rPr>
              <a:t> í </a:t>
            </a:r>
            <a:r>
              <a:rPr lang="en-US" i="1" err="1">
                <a:latin typeface="Calibri"/>
                <a:ea typeface="Calibri"/>
                <a:cs typeface="Calibri"/>
              </a:rPr>
              <a:t>markmiði</a:t>
            </a:r>
            <a:r>
              <a:rPr lang="en-US" i="1">
                <a:latin typeface="Calibri"/>
                <a:ea typeface="Calibri"/>
                <a:cs typeface="Calibri"/>
              </a:rPr>
              <a:t> 5 - UNWTO</a:t>
            </a:r>
            <a:endParaRPr lang="en-IE" i="1">
              <a:latin typeface="Calibri"/>
              <a:ea typeface="Calibri"/>
              <a:cs typeface="Calibri"/>
            </a:endParaRPr>
          </a:p>
        </p:txBody>
      </p:sp>
      <p:pic>
        <p:nvPicPr>
          <p:cNvPr id="8" name="Picture Placeholder 7" descr="New potted sprout held by pair of hands">
            <a:extLst>
              <a:ext uri="{FF2B5EF4-FFF2-40B4-BE49-F238E27FC236}">
                <a16:creationId xmlns:a16="http://schemas.microsoft.com/office/drawing/2014/main" id="{D78FCE14-F90F-80A4-9E71-A41535150523}"/>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6825" t="1639" b="-9924"/>
          <a:stretch/>
        </p:blipFill>
        <p:spPr>
          <a:xfrm>
            <a:off x="0" y="0"/>
            <a:ext cx="7775575" cy="5037221"/>
          </a:xfrm>
          <a:solidFill>
            <a:srgbClr val="90278E"/>
          </a:solidFill>
        </p:spPr>
      </p:pic>
      <p:sp>
        <p:nvSpPr>
          <p:cNvPr id="6" name="Slide Number Placeholder 5">
            <a:extLst>
              <a:ext uri="{FF2B5EF4-FFF2-40B4-BE49-F238E27FC236}">
                <a16:creationId xmlns:a16="http://schemas.microsoft.com/office/drawing/2014/main" id="{DAE06390-5A6E-C04D-FDAF-6573B0F279E6}"/>
              </a:ext>
            </a:extLst>
          </p:cNvPr>
          <p:cNvSpPr>
            <a:spLocks noGrp="1"/>
          </p:cNvSpPr>
          <p:nvPr>
            <p:ph type="sldNum" sz="quarter" idx="4"/>
          </p:nvPr>
        </p:nvSpPr>
        <p:spPr/>
        <p:txBody>
          <a:bodyPr/>
          <a:lstStyle/>
          <a:p>
            <a:fld id="{9C527BFA-2C0E-4CEC-B6A5-913A56FEF4B4}" type="slidenum">
              <a:rPr lang="fr-CA" smtClean="0"/>
              <a:pPr/>
              <a:t>12</a:t>
            </a:fld>
            <a:endParaRPr lang="fr-CA"/>
          </a:p>
        </p:txBody>
      </p:sp>
      <p:sp>
        <p:nvSpPr>
          <p:cNvPr id="5" name="TextBox 4">
            <a:extLst>
              <a:ext uri="{FF2B5EF4-FFF2-40B4-BE49-F238E27FC236}">
                <a16:creationId xmlns:a16="http://schemas.microsoft.com/office/drawing/2014/main" id="{F87CDB10-BA95-E5DB-2D04-C29EE139C8B8}"/>
              </a:ext>
            </a:extLst>
          </p:cNvPr>
          <p:cNvSpPr txBox="1"/>
          <p:nvPr/>
        </p:nvSpPr>
        <p:spPr>
          <a:xfrm>
            <a:off x="695325" y="10325100"/>
            <a:ext cx="5943600" cy="584775"/>
          </a:xfrm>
          <a:prstGeom prst="rect">
            <a:avLst/>
          </a:prstGeom>
          <a:noFill/>
        </p:spPr>
        <p:txBody>
          <a:bodyPr wrap="square" rtlCol="0">
            <a:spAutoFit/>
          </a:bodyPr>
          <a:lstStyle/>
          <a:p>
            <a:pPr algn="l" rtl="0" fontAlgn="base"/>
            <a:r>
              <a:rPr lang="en-US" sz="800" b="0" i="0" u="none" strike="noStrike">
                <a:solidFill>
                  <a:srgbClr val="000000"/>
                </a:solidFill>
                <a:effectLst/>
                <a:latin typeface="Segoe UI" panose="020B0502040204020203" pitchFamily="34" charset="0"/>
              </a:rPr>
              <a:t>1 : ‘How to teach a case’, Kennedy School of Government Case </a:t>
            </a:r>
            <a:r>
              <a:rPr lang="en-US" sz="800" b="0" i="0" u="none" strike="noStrike" err="1">
                <a:solidFill>
                  <a:srgbClr val="000000"/>
                </a:solidFill>
                <a:effectLst/>
                <a:latin typeface="Segoe UI" panose="020B0502040204020203" pitchFamily="34" charset="0"/>
              </a:rPr>
              <a:t>Programme</a:t>
            </a:r>
            <a:r>
              <a:rPr lang="en-US" sz="800" b="0" i="0" u="none" strike="noStrike">
                <a:solidFill>
                  <a:srgbClr val="000000"/>
                </a:solidFill>
                <a:effectLst/>
                <a:latin typeface="Segoe UI" panose="020B0502040204020203" pitchFamily="34" charset="0"/>
              </a:rPr>
              <a:t>, case no. C18-95-1285.0.*</a:t>
            </a:r>
            <a:r>
              <a:rPr lang="en-US" sz="800" b="0" i="0">
                <a:solidFill>
                  <a:srgbClr val="000000"/>
                </a:solidFill>
                <a:effectLst/>
                <a:latin typeface="Segoe UI" panose="020B0502040204020203" pitchFamily="34" charset="0"/>
              </a:rPr>
              <a:t>​</a:t>
            </a:r>
          </a:p>
          <a:p>
            <a:pPr algn="l" rtl="0" fontAlgn="base"/>
            <a:r>
              <a:rPr lang="en-IE" sz="800" b="0" i="0" u="none" strike="noStrike">
                <a:solidFill>
                  <a:srgbClr val="000000"/>
                </a:solidFill>
                <a:effectLst/>
                <a:latin typeface="Calibri" panose="020F0502020204030204" pitchFamily="34" charset="0"/>
              </a:rPr>
              <a:t>2 ; </a:t>
            </a:r>
            <a:r>
              <a:rPr lang="en-US" sz="800" b="0" i="0" u="none" strike="noStrike">
                <a:solidFill>
                  <a:srgbClr val="000000"/>
                </a:solidFill>
                <a:effectLst/>
                <a:latin typeface="Calibri" panose="020F0502020204030204" pitchFamily="34" charset="0"/>
              </a:rPr>
              <a:t>‘The case method as a strategy for teaching policy analysis to undergraduates’, Journal of Economic Education, vol. 26, pp. 29–38. JSTOR: </a:t>
            </a:r>
            <a:r>
              <a:rPr lang="en-US" sz="800" b="0" i="0" u="sng" strike="noStrike">
                <a:solidFill>
                  <a:srgbClr val="7F7F7F"/>
                </a:solidFill>
                <a:effectLst/>
                <a:latin typeface="Calibri" panose="020F0502020204030204" pitchFamily="34" charset="0"/>
                <a:hlinkClick r:id="rId4"/>
              </a:rPr>
              <a:t>https://www.jstor.org/stable/1183463</a:t>
            </a:r>
            <a:endParaRPr lang="en-US" sz="800" b="0" i="0">
              <a:solidFill>
                <a:srgbClr val="000000"/>
              </a:solidFill>
              <a:effectLst/>
              <a:latin typeface="Segoe UI" panose="020B0502040204020203" pitchFamily="34" charset="0"/>
            </a:endParaRPr>
          </a:p>
          <a:p>
            <a:endParaRPr lang="is-IS" sz="800"/>
          </a:p>
        </p:txBody>
      </p:sp>
    </p:spTree>
    <p:extLst>
      <p:ext uri="{BB962C8B-B14F-4D97-AF65-F5344CB8AC3E}">
        <p14:creationId xmlns:p14="http://schemas.microsoft.com/office/powerpoint/2010/main" val="4130255982"/>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B4B731-6673-0ECC-F9FF-552D5058520D}"/>
              </a:ext>
            </a:extLst>
          </p:cNvPr>
          <p:cNvSpPr>
            <a:spLocks noGrp="1"/>
          </p:cNvSpPr>
          <p:nvPr>
            <p:ph type="body" sz="quarter" idx="32"/>
          </p:nvPr>
        </p:nvSpPr>
        <p:spPr>
          <a:xfrm>
            <a:off x="534570" y="2351621"/>
            <a:ext cx="6526988" cy="3749815"/>
          </a:xfrm>
        </p:spPr>
        <p:txBody>
          <a:bodyPr lIns="91440" tIns="45720" rIns="91440" bIns="45720" numCol="2" spcCol="288000" anchor="t">
            <a:noAutofit/>
          </a:bodyPr>
          <a:lstStyle/>
          <a:p>
            <a:pPr defTabSz="914400">
              <a:buFontTx/>
              <a:defRPr/>
            </a:pPr>
            <a:r>
              <a:rPr kumimoji="0" lang="is-IS" sz="1200" b="1" i="0" u="none" strike="noStrike" kern="1200" cap="none" spc="0" normalizeH="0" baseline="0" noProof="0" dirty="0">
                <a:ln>
                  <a:noFill/>
                </a:ln>
                <a:solidFill>
                  <a:srgbClr val="90278E"/>
                </a:solidFill>
                <a:effectLst/>
                <a:uLnTx/>
                <a:uFillTx/>
                <a:latin typeface="Calibri"/>
                <a:ea typeface="Calibri"/>
                <a:cs typeface="Calibri"/>
              </a:rPr>
              <a:t>Fræðslugildi; </a:t>
            </a:r>
            <a:r>
              <a:rPr lang="is-IS" sz="1200" dirty="0">
                <a:solidFill>
                  <a:srgbClr val="000D41"/>
                </a:solidFill>
                <a:latin typeface="Calibri"/>
                <a:ea typeface="Calibri"/>
                <a:cs typeface="Calibri"/>
              </a:rPr>
              <a:t> dæmisögur styðja við og hjálpa til við skilning á undirstöðuatriðum. Með því að flétta þær inn í annað námsefni, þá geta þær gefið nemendum nýjar víddir á efnið.</a:t>
            </a:r>
            <a:endParaRPr lang="en-US" dirty="0"/>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defTabSz="914400">
              <a:buFontTx/>
              <a:defRPr/>
            </a:pPr>
            <a:r>
              <a:rPr lang="is-IS" sz="1200" b="1" dirty="0">
                <a:solidFill>
                  <a:srgbClr val="90278E"/>
                </a:solidFill>
                <a:latin typeface="Calibri"/>
                <a:ea typeface="Calibri"/>
                <a:cs typeface="Calibri"/>
              </a:rPr>
              <a:t>Skilningur</a:t>
            </a:r>
            <a:r>
              <a:rPr kumimoji="0" lang="is-IS" sz="1200" b="1" i="0" u="none" strike="noStrike" kern="1200" cap="none" spc="0" normalizeH="0" baseline="0" noProof="0" dirty="0">
                <a:ln>
                  <a:noFill/>
                </a:ln>
                <a:solidFill>
                  <a:srgbClr val="90278E"/>
                </a:solidFill>
                <a:effectLst/>
                <a:uLnTx/>
                <a:uFillTx/>
                <a:latin typeface="Calibri"/>
                <a:ea typeface="Calibri"/>
                <a:cs typeface="Calibri"/>
              </a:rPr>
              <a:t>. </a:t>
            </a:r>
            <a:r>
              <a:rPr lang="is-IS" sz="1200" dirty="0">
                <a:solidFill>
                  <a:srgbClr val="000D41"/>
                </a:solidFill>
                <a:latin typeface="Calibri"/>
                <a:ea typeface="Calibri"/>
                <a:cs typeface="Calibri"/>
              </a:rPr>
              <a:t>Dæmisögur auka skilning á námsefninu. Þær gefa tækifæri til að yfirfæra námsefnið frá texta yfir í raunveruleikann.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Notkun. </a:t>
            </a:r>
            <a:r>
              <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Þetta er hæfileikinn til að nota það sem við höfum lært í nýjum aðstæðum (þ.e. að nýta námsefnið til að feta eigin veg). Með þessu safni af sögum kvenleiðtoga geta nemendur þróað skilning á því hvernig kenningum er beitt í raunverulegum aðstæðum.</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lang="is-IS" sz="1200" b="1" dirty="0">
                <a:solidFill>
                  <a:srgbClr val="90278E"/>
                </a:solidFill>
                <a:latin typeface="Calibri"/>
                <a:ea typeface="Calibri"/>
                <a:cs typeface="Calibri"/>
              </a:rPr>
              <a:t>G</a:t>
            </a:r>
            <a:r>
              <a:rPr kumimoji="0" lang="is-IS" sz="1200" b="1" i="0" u="none" strike="noStrike" kern="1200" cap="none" spc="0" normalizeH="0" baseline="0" noProof="0" dirty="0">
                <a:ln>
                  <a:noFill/>
                </a:ln>
                <a:solidFill>
                  <a:srgbClr val="90278E"/>
                </a:solidFill>
                <a:effectLst/>
                <a:uLnTx/>
                <a:uFillTx/>
                <a:latin typeface="Calibri"/>
                <a:ea typeface="Calibri"/>
                <a:cs typeface="Calibri"/>
              </a:rPr>
              <a:t>reining.</a:t>
            </a:r>
            <a:r>
              <a:rPr lang="is-IS" sz="1200" b="1" dirty="0">
                <a:solidFill>
                  <a:srgbClr val="000D41"/>
                </a:solidFill>
                <a:latin typeface="Calibri"/>
                <a:ea typeface="Calibri"/>
                <a:cs typeface="Calibri"/>
              </a:rPr>
              <a:t> </a:t>
            </a:r>
            <a:r>
              <a:rPr kumimoji="0" lang="is-IS" sz="1200" b="0" i="0" u="none" strike="noStrike" kern="1200" cap="none" spc="0" normalizeH="0" baseline="0" noProof="0" dirty="0">
                <a:ln>
                  <a:noFill/>
                </a:ln>
                <a:solidFill>
                  <a:srgbClr val="000D41"/>
                </a:solidFill>
                <a:effectLst/>
                <a:uLnTx/>
                <a:uFillTx/>
                <a:latin typeface="Calibri"/>
                <a:ea typeface="Calibri"/>
                <a:cs typeface="Calibri"/>
              </a:rPr>
              <a:t>Þær </a:t>
            </a:r>
            <a:r>
              <a:rPr lang="is-IS" sz="1200" dirty="0">
                <a:solidFill>
                  <a:srgbClr val="000D41"/>
                </a:solidFill>
                <a:latin typeface="Calibri"/>
                <a:ea typeface="Calibri"/>
                <a:cs typeface="Calibri"/>
              </a:rPr>
              <a:t>dæmisögur</a:t>
            </a:r>
            <a:r>
              <a:rPr kumimoji="0" lang="is-IS" sz="1200" b="0" i="0" u="none" strike="noStrike" kern="1200" cap="none" spc="0" normalizeH="0" baseline="0" noProof="0" dirty="0">
                <a:ln>
                  <a:noFill/>
                </a:ln>
                <a:solidFill>
                  <a:srgbClr val="000D41"/>
                </a:solidFill>
                <a:effectLst/>
                <a:uLnTx/>
                <a:uFillTx/>
                <a:latin typeface="Calibri"/>
                <a:ea typeface="Calibri"/>
                <a:cs typeface="Calibri"/>
              </a:rPr>
              <a:t> sem hér eru settar fram krefjast þess að nemendur brjóti niður flóknar upplýsingar, finni tengslin og geti greint áskoranirnar. Ferlið felur almennt í sér að bera kennsl á hina ýmsu þætti, greina tengsl þeirra á milli og við þær kenningar sem um ræðir. Eins og áður hefur komið fram er áhersla lögð á greiningu í þessari aðferðarfræði.</a:t>
            </a:r>
            <a:endParaRPr lang="is-IS" sz="1200" b="0" i="0" u="none" strike="noStrike" kern="1200" cap="none" spc="0" normalizeH="0" baseline="0" noProof="0" dirty="0">
              <a:ln>
                <a:noFill/>
              </a:ln>
              <a:solidFill>
                <a:srgbClr val="000D41"/>
              </a:solidFill>
              <a:effectLst/>
              <a:uLnTx/>
              <a:uFillTx/>
              <a:latin typeface="Calibri"/>
              <a:ea typeface="Calibri"/>
              <a:cs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Samsetning</a:t>
            </a:r>
            <a:r>
              <a:rPr kumimoji="0" lang="is-IS" sz="1200" b="1"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 </a:t>
            </a:r>
            <a:r>
              <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Þessi færni vísar til hæfileikans til að setja viðfangefnið í samhengi. Ferlið getur, meða</a:t>
            </a:r>
            <a:r>
              <a:rPr lang="is-IS" sz="1200" dirty="0">
                <a:solidFill>
                  <a:srgbClr val="000D41"/>
                </a:solidFill>
              </a:rPr>
              <a:t>l annars, falið í sér að útbúa eigið viðskiptamódel eða rannsóknir á þeim viðfangsefnum sem unnið er með.</a:t>
            </a: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is-IS" sz="1200" b="1" i="0" u="none" strike="noStrike" kern="1200" cap="none" spc="0" normalizeH="0" baseline="0" noProof="0" dirty="0">
                <a:ln>
                  <a:noFill/>
                </a:ln>
                <a:solidFill>
                  <a:srgbClr val="90278E"/>
                </a:solidFill>
                <a:effectLst/>
                <a:uLnTx/>
                <a:uFillTx/>
                <a:latin typeface="Calibri" panose="020F0502020204030204" pitchFamily="34" charset="0"/>
                <a:ea typeface="+mn-ea"/>
                <a:cs typeface="Calibri" panose="020F0502020204030204" pitchFamily="34" charset="0"/>
              </a:rPr>
              <a:t>Mat. </a:t>
            </a:r>
            <a:r>
              <a:rPr kumimoji="0" lang="is-IS" sz="1200" b="0" i="0" u="none" strike="noStrike" kern="1200" cap="none" spc="0" normalizeH="0" baseline="0" noProof="0" dirty="0">
                <a:ln>
                  <a:noFill/>
                </a:ln>
                <a:solidFill>
                  <a:srgbClr val="000D41"/>
                </a:solidFill>
                <a:effectLst/>
                <a:uLnTx/>
                <a:uFillTx/>
                <a:latin typeface="Calibri" panose="020F0502020204030204" pitchFamily="34" charset="0"/>
                <a:ea typeface="+mn-ea"/>
                <a:cs typeface="Calibri" panose="020F0502020204030204" pitchFamily="34" charset="0"/>
              </a:rPr>
              <a:t>Það er mikilvægt að geta á gagnrýnan hátt metið gildi efnis og hvort það hæfi aðstæðum að hverju sinni. Eftir að hafa greint tiltekin tilvik ættu nemendur einnig að skoða og meta aðrar stefnur og aðferðir sem í boði eru fyrir góða starfshætti. Þetta getur falið í sér mat á ákvörðunum sem þegar hafa verið teknar og borið saman við aðrar mögulegar lausnir.</a:t>
            </a:r>
          </a:p>
          <a:p>
            <a:endParaRPr lang="is-IS" sz="1200" dirty="0">
              <a:solidFill>
                <a:srgbClr val="000D41"/>
              </a:solidFill>
            </a:endParaRPr>
          </a:p>
        </p:txBody>
      </p:sp>
      <p:sp>
        <p:nvSpPr>
          <p:cNvPr id="3" name="Text Placeholder 2">
            <a:extLst>
              <a:ext uri="{FF2B5EF4-FFF2-40B4-BE49-F238E27FC236}">
                <a16:creationId xmlns:a16="http://schemas.microsoft.com/office/drawing/2014/main" id="{79520C52-BE55-3662-B045-277B78D88266}"/>
              </a:ext>
            </a:extLst>
          </p:cNvPr>
          <p:cNvSpPr>
            <a:spLocks noGrp="1"/>
          </p:cNvSpPr>
          <p:nvPr>
            <p:ph type="body" sz="quarter" idx="33"/>
          </p:nvPr>
        </p:nvSpPr>
        <p:spPr>
          <a:xfrm>
            <a:off x="534571" y="945398"/>
            <a:ext cx="5620569" cy="1477038"/>
          </a:xfrm>
        </p:spPr>
        <p:txBody>
          <a:bodyPr lIns="91440" tIns="45720" rIns="91440" bIns="45720" anchor="t">
            <a:noAutofit/>
          </a:bodyPr>
          <a:lstStyle/>
          <a:p>
            <a:pPr marL="457200" indent="-457200">
              <a:buChar char="•"/>
            </a:pPr>
            <a:r>
              <a:rPr lang="en-US" err="1">
                <a:latin typeface="Calibri"/>
                <a:ea typeface="Calibri"/>
                <a:cs typeface="Poppins SemiBold"/>
              </a:rPr>
              <a:t>Kennslufræðilegt</a:t>
            </a:r>
            <a:r>
              <a:rPr lang="en-US">
                <a:latin typeface="Calibri"/>
                <a:ea typeface="Calibri"/>
                <a:cs typeface="Poppins SemiBold"/>
              </a:rPr>
              <a:t> </a:t>
            </a:r>
            <a:r>
              <a:rPr lang="en-US" err="1">
                <a:latin typeface="Calibri"/>
                <a:ea typeface="Calibri"/>
                <a:cs typeface="Poppins SemiBold"/>
              </a:rPr>
              <a:t>gildi</a:t>
            </a:r>
            <a:r>
              <a:rPr lang="en-US">
                <a:latin typeface="Calibri"/>
                <a:ea typeface="Calibri"/>
                <a:cs typeface="Poppins SemiBold"/>
              </a:rPr>
              <a:t> </a:t>
            </a:r>
            <a:r>
              <a:rPr lang="en-US" err="1">
                <a:latin typeface="Calibri"/>
                <a:ea typeface="Calibri"/>
                <a:cs typeface="Poppins SemiBold"/>
              </a:rPr>
              <a:t>dæmisagna</a:t>
            </a:r>
            <a:r>
              <a:rPr lang="en-US">
                <a:latin typeface="Calibri"/>
                <a:ea typeface="Calibri"/>
                <a:cs typeface="Poppins SemiBold"/>
              </a:rPr>
              <a:t>:</a:t>
            </a:r>
            <a:endParaRPr lang="en-US"/>
          </a:p>
        </p:txBody>
      </p:sp>
      <p:sp>
        <p:nvSpPr>
          <p:cNvPr id="5" name="Slide Number Placeholder 4">
            <a:extLst>
              <a:ext uri="{FF2B5EF4-FFF2-40B4-BE49-F238E27FC236}">
                <a16:creationId xmlns:a16="http://schemas.microsoft.com/office/drawing/2014/main" id="{299754BD-6CE1-8D7B-0705-A80FA1878135}"/>
              </a:ext>
            </a:extLst>
          </p:cNvPr>
          <p:cNvSpPr>
            <a:spLocks noGrp="1"/>
          </p:cNvSpPr>
          <p:nvPr>
            <p:ph type="sldNum" sz="quarter" idx="4"/>
          </p:nvPr>
        </p:nvSpPr>
        <p:spPr/>
        <p:txBody>
          <a:bodyPr/>
          <a:lstStyle/>
          <a:p>
            <a:fld id="{9C527BFA-2C0E-4CEC-B6A5-913A56FEF4B4}" type="slidenum">
              <a:rPr lang="fr-CA" smtClean="0"/>
              <a:pPr/>
              <a:t>13</a:t>
            </a:fld>
            <a:endParaRPr lang="fr-CA"/>
          </a:p>
        </p:txBody>
      </p:sp>
      <p:sp>
        <p:nvSpPr>
          <p:cNvPr id="7" name="TextBox 6">
            <a:extLst>
              <a:ext uri="{FF2B5EF4-FFF2-40B4-BE49-F238E27FC236}">
                <a16:creationId xmlns:a16="http://schemas.microsoft.com/office/drawing/2014/main" id="{D2D4D3B1-FEF7-C86F-8B22-1F0DABC7DDBE}"/>
              </a:ext>
            </a:extLst>
          </p:cNvPr>
          <p:cNvSpPr txBox="1"/>
          <p:nvPr/>
        </p:nvSpPr>
        <p:spPr>
          <a:xfrm>
            <a:off x="534570" y="6933607"/>
            <a:ext cx="6575913" cy="1754326"/>
          </a:xfrm>
          <a:prstGeom prst="rect">
            <a:avLst/>
          </a:prstGeom>
          <a:noFill/>
        </p:spPr>
        <p:txBody>
          <a:bodyPr wrap="square">
            <a:spAutoFit/>
          </a:bodyPr>
          <a:lstStyle/>
          <a:p>
            <a:pPr algn="just"/>
            <a:r>
              <a:rPr lang="is-IS" sz="1200" dirty="0">
                <a:solidFill>
                  <a:srgbClr val="000D41"/>
                </a:solidFill>
                <a:latin typeface="Calibri" panose="020F0502020204030204" pitchFamily="34" charset="0"/>
                <a:cs typeface="Calibri" panose="020F0502020204030204" pitchFamily="34" charset="0"/>
              </a:rPr>
              <a:t>Markmið þessarar aðferðarfræði er að stuðla að gagnrýnni hugsun og víkka sjónarhorn og þekkingu kvenna í ferðaþjónustu ásamt því að sýna fram á þá möguleika sem felast í nýsköpun innan greinarinnar – sérstaklega með sjálfbærni markmið í huga. Hvort heldur sem er í hópum eða í einstaklingsmiðuðu námi, þá getur þessi aðferðarfræði styrkt nemendur til að tileinka sér góða starfshætti og greina þær upplýsingar sem þeir hafa undir höndum sér til að bera kennsl á vandamálin sem geta komið upp og fundið lausnir á þeim.</a:t>
            </a:r>
          </a:p>
          <a:p>
            <a:pPr algn="just"/>
            <a:endParaRPr lang="is-IS" sz="1200" b="1" kern="0" dirty="0">
              <a:solidFill>
                <a:srgbClr val="000D41"/>
              </a:solidFill>
              <a:latin typeface="Calibri" panose="020F0502020204030204" pitchFamily="34" charset="0"/>
              <a:cs typeface="Calibri" panose="020F0502020204030204" pitchFamily="34" charset="0"/>
            </a:endParaRPr>
          </a:p>
          <a:p>
            <a:pPr algn="just"/>
            <a:r>
              <a:rPr lang="is-IS" sz="1200" b="1" kern="0" dirty="0">
                <a:solidFill>
                  <a:srgbClr val="000D41"/>
                </a:solidFill>
                <a:latin typeface="Calibri" panose="020F0502020204030204" pitchFamily="34" charset="0"/>
                <a:cs typeface="Calibri" panose="020F0502020204030204" pitchFamily="34" charset="0"/>
              </a:rPr>
              <a:t>Þetta gerir nemendum kleift að:</a:t>
            </a:r>
            <a:endParaRPr lang="en-GB" sz="1200" b="1" kern="0" dirty="0">
              <a:solidFill>
                <a:srgbClr val="000D41"/>
              </a:solidFill>
              <a:latin typeface="Calibri" panose="020F0502020204030204" pitchFamily="34" charset="0"/>
              <a:cs typeface="Calibri" panose="020F0502020204030204" pitchFamily="34" charset="0"/>
            </a:endParaRPr>
          </a:p>
          <a:p>
            <a:pPr algn="just"/>
            <a:r>
              <a:rPr lang="en-IE" sz="1200" dirty="0">
                <a:solidFill>
                  <a:srgbClr val="000D41"/>
                </a:solidFill>
                <a:latin typeface="Calibri" panose="020F0502020204030204" pitchFamily="34" charset="0"/>
                <a:cs typeface="Calibri" panose="020F0502020204030204" pitchFamily="34" charset="0"/>
              </a:rPr>
              <a:t> </a:t>
            </a:r>
          </a:p>
        </p:txBody>
      </p:sp>
      <p:cxnSp>
        <p:nvCxnSpPr>
          <p:cNvPr id="9" name="Straight Connector 8">
            <a:extLst>
              <a:ext uri="{FF2B5EF4-FFF2-40B4-BE49-F238E27FC236}">
                <a16:creationId xmlns:a16="http://schemas.microsoft.com/office/drawing/2014/main" id="{D2CF99E0-3570-1A38-E3D3-769588072A6A}"/>
              </a:ext>
            </a:extLst>
          </p:cNvPr>
          <p:cNvCxnSpPr/>
          <p:nvPr/>
        </p:nvCxnSpPr>
        <p:spPr>
          <a:xfrm>
            <a:off x="1739781" y="6544349"/>
            <a:ext cx="4230806" cy="0"/>
          </a:xfrm>
          <a:prstGeom prst="line">
            <a:avLst/>
          </a:prstGeom>
          <a:ln w="38100">
            <a:solidFill>
              <a:srgbClr val="F15B2A"/>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45596D8-D966-2D9B-5E2E-0DEDDEC9202A}"/>
              </a:ext>
            </a:extLst>
          </p:cNvPr>
          <p:cNvGrpSpPr/>
          <p:nvPr/>
        </p:nvGrpSpPr>
        <p:grpSpPr>
          <a:xfrm>
            <a:off x="3422143" y="8726901"/>
            <a:ext cx="597925" cy="597339"/>
            <a:chOff x="10376768" y="2334933"/>
            <a:chExt cx="920484" cy="919581"/>
          </a:xfrm>
          <a:solidFill>
            <a:srgbClr val="000D41"/>
          </a:solidFill>
        </p:grpSpPr>
        <p:sp>
          <p:nvSpPr>
            <p:cNvPr id="11" name="Freeform 179">
              <a:extLst>
                <a:ext uri="{FF2B5EF4-FFF2-40B4-BE49-F238E27FC236}">
                  <a16:creationId xmlns:a16="http://schemas.microsoft.com/office/drawing/2014/main" id="{06194DDD-C2C8-9AC7-6177-17E599D7EB9D}"/>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2" name="Freeform 180">
              <a:extLst>
                <a:ext uri="{FF2B5EF4-FFF2-40B4-BE49-F238E27FC236}">
                  <a16:creationId xmlns:a16="http://schemas.microsoft.com/office/drawing/2014/main" id="{63150058-3555-E07F-4F64-11C0F9BBAE86}"/>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13" name="Graphic 2">
              <a:extLst>
                <a:ext uri="{FF2B5EF4-FFF2-40B4-BE49-F238E27FC236}">
                  <a16:creationId xmlns:a16="http://schemas.microsoft.com/office/drawing/2014/main" id="{1FC76476-3648-8992-D1F1-181DFBA63BA7}"/>
                </a:ext>
              </a:extLst>
            </p:cNvPr>
            <p:cNvGrpSpPr/>
            <p:nvPr/>
          </p:nvGrpSpPr>
          <p:grpSpPr>
            <a:xfrm>
              <a:off x="10376768" y="2334933"/>
              <a:ext cx="920484" cy="919581"/>
              <a:chOff x="10376768" y="2334933"/>
              <a:chExt cx="920484" cy="919581"/>
            </a:xfrm>
            <a:grpFill/>
          </p:grpSpPr>
          <p:sp>
            <p:nvSpPr>
              <p:cNvPr id="14" name="Freeform 182">
                <a:extLst>
                  <a:ext uri="{FF2B5EF4-FFF2-40B4-BE49-F238E27FC236}">
                    <a16:creationId xmlns:a16="http://schemas.microsoft.com/office/drawing/2014/main" id="{9C6D7B72-F71E-8BF6-1A07-DA3C4556B6BA}"/>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15" name="Freeform 183">
                <a:extLst>
                  <a:ext uri="{FF2B5EF4-FFF2-40B4-BE49-F238E27FC236}">
                    <a16:creationId xmlns:a16="http://schemas.microsoft.com/office/drawing/2014/main" id="{44699149-4EF2-BEC2-AF77-E005547E2EA6}"/>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16" name="Group 15">
            <a:extLst>
              <a:ext uri="{FF2B5EF4-FFF2-40B4-BE49-F238E27FC236}">
                <a16:creationId xmlns:a16="http://schemas.microsoft.com/office/drawing/2014/main" id="{961797A6-8368-3BB9-603E-E80C64B8CFDA}"/>
              </a:ext>
            </a:extLst>
          </p:cNvPr>
          <p:cNvGrpSpPr/>
          <p:nvPr/>
        </p:nvGrpSpPr>
        <p:grpSpPr>
          <a:xfrm>
            <a:off x="4696882" y="9580357"/>
            <a:ext cx="569078" cy="521654"/>
            <a:chOff x="5632524" y="3887743"/>
            <a:chExt cx="867188" cy="794922"/>
          </a:xfrm>
          <a:solidFill>
            <a:srgbClr val="000D41"/>
          </a:solidFill>
        </p:grpSpPr>
        <p:sp>
          <p:nvSpPr>
            <p:cNvPr id="17" name="Freeform 166">
              <a:extLst>
                <a:ext uri="{FF2B5EF4-FFF2-40B4-BE49-F238E27FC236}">
                  <a16:creationId xmlns:a16="http://schemas.microsoft.com/office/drawing/2014/main" id="{8DE62E5C-0620-F98E-A101-8AE2B671D5A5}"/>
                </a:ext>
              </a:extLst>
            </p:cNvPr>
            <p:cNvSpPr/>
            <p:nvPr/>
          </p:nvSpPr>
          <p:spPr>
            <a:xfrm>
              <a:off x="6219683" y="3963622"/>
              <a:ext cx="173437" cy="160791"/>
            </a:xfrm>
            <a:custGeom>
              <a:avLst/>
              <a:gdLst>
                <a:gd name="connsiteX0" fmla="*/ 158985 w 173437"/>
                <a:gd name="connsiteY0" fmla="*/ 0 h 160791"/>
                <a:gd name="connsiteX1" fmla="*/ 173438 w 173437"/>
                <a:gd name="connsiteY1" fmla="*/ 14453 h 160791"/>
                <a:gd name="connsiteX2" fmla="*/ 173438 w 173437"/>
                <a:gd name="connsiteY2" fmla="*/ 101172 h 160791"/>
                <a:gd name="connsiteX3" fmla="*/ 158985 w 173437"/>
                <a:gd name="connsiteY3" fmla="*/ 115625 h 160791"/>
                <a:gd name="connsiteX4" fmla="*/ 144531 w 173437"/>
                <a:gd name="connsiteY4" fmla="*/ 130079 h 160791"/>
                <a:gd name="connsiteX5" fmla="*/ 144531 w 173437"/>
                <a:gd name="connsiteY5" fmla="*/ 160791 h 160791"/>
                <a:gd name="connsiteX6" fmla="*/ 80396 w 173437"/>
                <a:gd name="connsiteY6" fmla="*/ 118335 h 160791"/>
                <a:gd name="connsiteX7" fmla="*/ 72266 w 173437"/>
                <a:gd name="connsiteY7" fmla="*/ 115625 h 160791"/>
                <a:gd name="connsiteX8" fmla="*/ 14453 w 173437"/>
                <a:gd name="connsiteY8" fmla="*/ 115625 h 160791"/>
                <a:gd name="connsiteX9" fmla="*/ 0 w 173437"/>
                <a:gd name="connsiteY9" fmla="*/ 101172 h 160791"/>
                <a:gd name="connsiteX10" fmla="*/ 0 w 173437"/>
                <a:gd name="connsiteY10" fmla="*/ 89429 h 160791"/>
                <a:gd name="connsiteX11" fmla="*/ 4517 w 173437"/>
                <a:gd name="connsiteY11" fmla="*/ 86719 h 160791"/>
                <a:gd name="connsiteX12" fmla="*/ 57813 w 173437"/>
                <a:gd name="connsiteY12" fmla="*/ 86719 h 160791"/>
                <a:gd name="connsiteX13" fmla="*/ 101172 w 173437"/>
                <a:gd name="connsiteY13" fmla="*/ 43359 h 160791"/>
                <a:gd name="connsiteX14" fmla="*/ 101172 w 173437"/>
                <a:gd name="connsiteY14" fmla="*/ 0 h 160791"/>
                <a:gd name="connsiteX15" fmla="*/ 158985 w 173437"/>
                <a:gd name="connsiteY15" fmla="*/ 0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437" h="160791">
                  <a:moveTo>
                    <a:pt x="158985" y="0"/>
                  </a:moveTo>
                  <a:cubicBezTo>
                    <a:pt x="167114" y="0"/>
                    <a:pt x="173438" y="6323"/>
                    <a:pt x="173438" y="14453"/>
                  </a:cubicBezTo>
                  <a:lnTo>
                    <a:pt x="173438" y="101172"/>
                  </a:lnTo>
                  <a:cubicBezTo>
                    <a:pt x="173438" y="109302"/>
                    <a:pt x="167114" y="115625"/>
                    <a:pt x="158985" y="115625"/>
                  </a:cubicBezTo>
                  <a:cubicBezTo>
                    <a:pt x="150855" y="115625"/>
                    <a:pt x="144531" y="121948"/>
                    <a:pt x="144531" y="130079"/>
                  </a:cubicBezTo>
                  <a:lnTo>
                    <a:pt x="144531" y="160791"/>
                  </a:lnTo>
                  <a:lnTo>
                    <a:pt x="80396" y="118335"/>
                  </a:lnTo>
                  <a:cubicBezTo>
                    <a:pt x="77686" y="116529"/>
                    <a:pt x="74976" y="115625"/>
                    <a:pt x="72266" y="115625"/>
                  </a:cubicBezTo>
                  <a:lnTo>
                    <a:pt x="14453" y="115625"/>
                  </a:lnTo>
                  <a:cubicBezTo>
                    <a:pt x="6323" y="115625"/>
                    <a:pt x="0" y="109302"/>
                    <a:pt x="0" y="101172"/>
                  </a:cubicBezTo>
                  <a:lnTo>
                    <a:pt x="0" y="89429"/>
                  </a:lnTo>
                  <a:lnTo>
                    <a:pt x="4517" y="86719"/>
                  </a:lnTo>
                  <a:lnTo>
                    <a:pt x="57813" y="86719"/>
                  </a:lnTo>
                  <a:cubicBezTo>
                    <a:pt x="81299" y="86719"/>
                    <a:pt x="101172" y="66846"/>
                    <a:pt x="101172" y="43359"/>
                  </a:cubicBezTo>
                  <a:lnTo>
                    <a:pt x="101172" y="0"/>
                  </a:lnTo>
                  <a:lnTo>
                    <a:pt x="158985" y="0"/>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8" name="Freeform 167">
              <a:extLst>
                <a:ext uri="{FF2B5EF4-FFF2-40B4-BE49-F238E27FC236}">
                  <a16:creationId xmlns:a16="http://schemas.microsoft.com/office/drawing/2014/main" id="{E36922A0-DEB6-9FD0-CA44-E7D065A52C42}"/>
                </a:ext>
              </a:extLst>
            </p:cNvPr>
            <p:cNvSpPr/>
            <p:nvPr/>
          </p:nvSpPr>
          <p:spPr>
            <a:xfrm>
              <a:off x="6118511" y="3905809"/>
              <a:ext cx="173437" cy="160791"/>
            </a:xfrm>
            <a:custGeom>
              <a:avLst/>
              <a:gdLst>
                <a:gd name="connsiteX0" fmla="*/ 0 w 173437"/>
                <a:gd name="connsiteY0" fmla="*/ 14453 h 160791"/>
                <a:gd name="connsiteX1" fmla="*/ 14453 w 173437"/>
                <a:gd name="connsiteY1" fmla="*/ 0 h 160791"/>
                <a:gd name="connsiteX2" fmla="*/ 158985 w 173437"/>
                <a:gd name="connsiteY2" fmla="*/ 0 h 160791"/>
                <a:gd name="connsiteX3" fmla="*/ 173438 w 173437"/>
                <a:gd name="connsiteY3" fmla="*/ 14453 h 160791"/>
                <a:gd name="connsiteX4" fmla="*/ 173438 w 173437"/>
                <a:gd name="connsiteY4" fmla="*/ 28906 h 160791"/>
                <a:gd name="connsiteX5" fmla="*/ 115625 w 173437"/>
                <a:gd name="connsiteY5" fmla="*/ 28906 h 160791"/>
                <a:gd name="connsiteX6" fmla="*/ 72266 w 173437"/>
                <a:gd name="connsiteY6" fmla="*/ 72266 h 160791"/>
                <a:gd name="connsiteX7" fmla="*/ 72266 w 173437"/>
                <a:gd name="connsiteY7" fmla="*/ 131885 h 160791"/>
                <a:gd name="connsiteX8" fmla="*/ 28906 w 173437"/>
                <a:gd name="connsiteY8" fmla="*/ 160791 h 160791"/>
                <a:gd name="connsiteX9" fmla="*/ 28906 w 173437"/>
                <a:gd name="connsiteY9" fmla="*/ 130078 h 160791"/>
                <a:gd name="connsiteX10" fmla="*/ 14453 w 173437"/>
                <a:gd name="connsiteY10" fmla="*/ 115625 h 160791"/>
                <a:gd name="connsiteX11" fmla="*/ 0 w 173437"/>
                <a:gd name="connsiteY11" fmla="*/ 101172 h 160791"/>
                <a:gd name="connsiteX12" fmla="*/ 0 w 173437"/>
                <a:gd name="connsiteY12"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437" h="160791">
                  <a:moveTo>
                    <a:pt x="0" y="14453"/>
                  </a:moveTo>
                  <a:cubicBezTo>
                    <a:pt x="0" y="6323"/>
                    <a:pt x="6323" y="0"/>
                    <a:pt x="14453" y="0"/>
                  </a:cubicBezTo>
                  <a:lnTo>
                    <a:pt x="158985" y="0"/>
                  </a:lnTo>
                  <a:cubicBezTo>
                    <a:pt x="167114" y="0"/>
                    <a:pt x="173438" y="6323"/>
                    <a:pt x="173438" y="14453"/>
                  </a:cubicBezTo>
                  <a:lnTo>
                    <a:pt x="173438" y="28906"/>
                  </a:lnTo>
                  <a:lnTo>
                    <a:pt x="115625" y="28906"/>
                  </a:lnTo>
                  <a:cubicBezTo>
                    <a:pt x="92139" y="28906"/>
                    <a:pt x="72266" y="48779"/>
                    <a:pt x="72266" y="72266"/>
                  </a:cubicBezTo>
                  <a:lnTo>
                    <a:pt x="72266" y="131885"/>
                  </a:lnTo>
                  <a:lnTo>
                    <a:pt x="28906" y="160791"/>
                  </a:lnTo>
                  <a:lnTo>
                    <a:pt x="28906" y="130078"/>
                  </a:lnTo>
                  <a:cubicBezTo>
                    <a:pt x="28906" y="121948"/>
                    <a:pt x="22583" y="115625"/>
                    <a:pt x="14453" y="115625"/>
                  </a:cubicBez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19" name="Freeform 168">
              <a:extLst>
                <a:ext uri="{FF2B5EF4-FFF2-40B4-BE49-F238E27FC236}">
                  <a16:creationId xmlns:a16="http://schemas.microsoft.com/office/drawing/2014/main" id="{F4BE10ED-7F65-183E-3A4A-B70B3B8590BC}"/>
                </a:ext>
              </a:extLst>
            </p:cNvPr>
            <p:cNvSpPr/>
            <p:nvPr/>
          </p:nvSpPr>
          <p:spPr>
            <a:xfrm>
              <a:off x="5699369" y="3949169"/>
              <a:ext cx="202343" cy="160791"/>
            </a:xfrm>
            <a:custGeom>
              <a:avLst/>
              <a:gdLst>
                <a:gd name="connsiteX0" fmla="*/ 0 w 202343"/>
                <a:gd name="connsiteY0" fmla="*/ 14453 h 160791"/>
                <a:gd name="connsiteX1" fmla="*/ 14453 w 202343"/>
                <a:gd name="connsiteY1" fmla="*/ 0 h 160791"/>
                <a:gd name="connsiteX2" fmla="*/ 187891 w 202343"/>
                <a:gd name="connsiteY2" fmla="*/ 0 h 160791"/>
                <a:gd name="connsiteX3" fmla="*/ 202344 w 202343"/>
                <a:gd name="connsiteY3" fmla="*/ 14453 h 160791"/>
                <a:gd name="connsiteX4" fmla="*/ 202344 w 202343"/>
                <a:gd name="connsiteY4" fmla="*/ 101172 h 160791"/>
                <a:gd name="connsiteX5" fmla="*/ 187891 w 202343"/>
                <a:gd name="connsiteY5" fmla="*/ 115625 h 160791"/>
                <a:gd name="connsiteX6" fmla="*/ 115625 w 202343"/>
                <a:gd name="connsiteY6" fmla="*/ 115625 h 160791"/>
                <a:gd name="connsiteX7" fmla="*/ 107495 w 202343"/>
                <a:gd name="connsiteY7" fmla="*/ 118335 h 160791"/>
                <a:gd name="connsiteX8" fmla="*/ 43360 w 202343"/>
                <a:gd name="connsiteY8" fmla="*/ 160791 h 160791"/>
                <a:gd name="connsiteX9" fmla="*/ 43360 w 202343"/>
                <a:gd name="connsiteY9" fmla="*/ 130078 h 160791"/>
                <a:gd name="connsiteX10" fmla="*/ 28906 w 202343"/>
                <a:gd name="connsiteY10" fmla="*/ 115625 h 160791"/>
                <a:gd name="connsiteX11" fmla="*/ 14453 w 202343"/>
                <a:gd name="connsiteY11" fmla="*/ 115625 h 160791"/>
                <a:gd name="connsiteX12" fmla="*/ 0 w 202343"/>
                <a:gd name="connsiteY12" fmla="*/ 101172 h 160791"/>
                <a:gd name="connsiteX13" fmla="*/ 0 w 202343"/>
                <a:gd name="connsiteY13" fmla="*/ 14453 h 16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343" h="160791">
                  <a:moveTo>
                    <a:pt x="0" y="14453"/>
                  </a:moveTo>
                  <a:cubicBezTo>
                    <a:pt x="0" y="6323"/>
                    <a:pt x="6323" y="0"/>
                    <a:pt x="14453" y="0"/>
                  </a:cubicBezTo>
                  <a:lnTo>
                    <a:pt x="187891" y="0"/>
                  </a:lnTo>
                  <a:cubicBezTo>
                    <a:pt x="196021" y="0"/>
                    <a:pt x="202344" y="6323"/>
                    <a:pt x="202344" y="14453"/>
                  </a:cubicBezTo>
                  <a:lnTo>
                    <a:pt x="202344" y="101172"/>
                  </a:lnTo>
                  <a:cubicBezTo>
                    <a:pt x="202344" y="109302"/>
                    <a:pt x="196021" y="115625"/>
                    <a:pt x="187891" y="115625"/>
                  </a:cubicBezTo>
                  <a:lnTo>
                    <a:pt x="115625" y="115625"/>
                  </a:lnTo>
                  <a:cubicBezTo>
                    <a:pt x="112915" y="115625"/>
                    <a:pt x="110205" y="116528"/>
                    <a:pt x="107495" y="118335"/>
                  </a:cubicBezTo>
                  <a:lnTo>
                    <a:pt x="43360" y="160791"/>
                  </a:lnTo>
                  <a:lnTo>
                    <a:pt x="43360" y="130078"/>
                  </a:lnTo>
                  <a:cubicBezTo>
                    <a:pt x="43360" y="121948"/>
                    <a:pt x="37036" y="115625"/>
                    <a:pt x="28906" y="115625"/>
                  </a:cubicBezTo>
                  <a:lnTo>
                    <a:pt x="14453" y="115625"/>
                  </a:lnTo>
                  <a:cubicBezTo>
                    <a:pt x="6323" y="115625"/>
                    <a:pt x="0" y="109302"/>
                    <a:pt x="0" y="101172"/>
                  </a:cubicBezTo>
                  <a:lnTo>
                    <a:pt x="0" y="14453"/>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20" name="Graphic 2">
              <a:extLst>
                <a:ext uri="{FF2B5EF4-FFF2-40B4-BE49-F238E27FC236}">
                  <a16:creationId xmlns:a16="http://schemas.microsoft.com/office/drawing/2014/main" id="{2F2FB4FA-DDDC-967D-5481-D3EF62C0C79F}"/>
                </a:ext>
              </a:extLst>
            </p:cNvPr>
            <p:cNvGrpSpPr/>
            <p:nvPr/>
          </p:nvGrpSpPr>
          <p:grpSpPr>
            <a:xfrm>
              <a:off x="5632524" y="3887743"/>
              <a:ext cx="867188" cy="794922"/>
              <a:chOff x="5632524" y="3887743"/>
              <a:chExt cx="867188" cy="794922"/>
            </a:xfrm>
            <a:grpFill/>
          </p:grpSpPr>
          <p:sp>
            <p:nvSpPr>
              <p:cNvPr id="21" name="Freeform 170">
                <a:extLst>
                  <a:ext uri="{FF2B5EF4-FFF2-40B4-BE49-F238E27FC236}">
                    <a16:creationId xmlns:a16="http://schemas.microsoft.com/office/drawing/2014/main" id="{9A97D78C-15F0-715F-C8BC-18D2DB9F48C4}"/>
                  </a:ext>
                </a:extLst>
              </p:cNvPr>
              <p:cNvSpPr/>
              <p:nvPr/>
            </p:nvSpPr>
            <p:spPr>
              <a:xfrm>
                <a:off x="5632524" y="4290624"/>
                <a:ext cx="867188" cy="392041"/>
              </a:xfrm>
              <a:custGeom>
                <a:avLst/>
                <a:gdLst>
                  <a:gd name="connsiteX0" fmla="*/ 823829 w 867188"/>
                  <a:gd name="connsiteY0" fmla="*/ 30713 h 392041"/>
                  <a:gd name="connsiteX1" fmla="*/ 785890 w 867188"/>
                  <a:gd name="connsiteY1" fmla="*/ 47876 h 392041"/>
                  <a:gd name="connsiteX2" fmla="*/ 719044 w 867188"/>
                  <a:gd name="connsiteY2" fmla="*/ 88525 h 392041"/>
                  <a:gd name="connsiteX3" fmla="*/ 664845 w 867188"/>
                  <a:gd name="connsiteY3" fmla="*/ 88525 h 392041"/>
                  <a:gd name="connsiteX4" fmla="*/ 650391 w 867188"/>
                  <a:gd name="connsiteY4" fmla="*/ 102979 h 392041"/>
                  <a:gd name="connsiteX5" fmla="*/ 650391 w 867188"/>
                  <a:gd name="connsiteY5" fmla="*/ 131885 h 392041"/>
                  <a:gd name="connsiteX6" fmla="*/ 619679 w 867188"/>
                  <a:gd name="connsiteY6" fmla="*/ 131885 h 392041"/>
                  <a:gd name="connsiteX7" fmla="*/ 607032 w 867188"/>
                  <a:gd name="connsiteY7" fmla="*/ 56909 h 392041"/>
                  <a:gd name="connsiteX8" fmla="*/ 590772 w 867188"/>
                  <a:gd name="connsiteY8" fmla="*/ 45166 h 392041"/>
                  <a:gd name="connsiteX9" fmla="*/ 579029 w 867188"/>
                  <a:gd name="connsiteY9" fmla="*/ 61426 h 392041"/>
                  <a:gd name="connsiteX10" fmla="*/ 590772 w 867188"/>
                  <a:gd name="connsiteY10" fmla="*/ 130982 h 392041"/>
                  <a:gd name="connsiteX11" fmla="*/ 548316 w 867188"/>
                  <a:gd name="connsiteY11" fmla="*/ 130982 h 392041"/>
                  <a:gd name="connsiteX12" fmla="*/ 537476 w 867188"/>
                  <a:gd name="connsiteY12" fmla="*/ 56909 h 392041"/>
                  <a:gd name="connsiteX13" fmla="*/ 513990 w 867188"/>
                  <a:gd name="connsiteY13" fmla="*/ 24390 h 392041"/>
                  <a:gd name="connsiteX14" fmla="*/ 469727 w 867188"/>
                  <a:gd name="connsiteY14" fmla="*/ 1807 h 392041"/>
                  <a:gd name="connsiteX15" fmla="*/ 463404 w 867188"/>
                  <a:gd name="connsiteY15" fmla="*/ 0 h 392041"/>
                  <a:gd name="connsiteX16" fmla="*/ 405591 w 867188"/>
                  <a:gd name="connsiteY16" fmla="*/ 0 h 392041"/>
                  <a:gd name="connsiteX17" fmla="*/ 399268 w 867188"/>
                  <a:gd name="connsiteY17" fmla="*/ 1807 h 392041"/>
                  <a:gd name="connsiteX18" fmla="*/ 355005 w 867188"/>
                  <a:gd name="connsiteY18" fmla="*/ 24390 h 392041"/>
                  <a:gd name="connsiteX19" fmla="*/ 331519 w 867188"/>
                  <a:gd name="connsiteY19" fmla="*/ 56909 h 392041"/>
                  <a:gd name="connsiteX20" fmla="*/ 320679 w 867188"/>
                  <a:gd name="connsiteY20" fmla="*/ 130982 h 392041"/>
                  <a:gd name="connsiteX21" fmla="*/ 278223 w 867188"/>
                  <a:gd name="connsiteY21" fmla="*/ 130982 h 392041"/>
                  <a:gd name="connsiteX22" fmla="*/ 289966 w 867188"/>
                  <a:gd name="connsiteY22" fmla="*/ 61426 h 392041"/>
                  <a:gd name="connsiteX23" fmla="*/ 278223 w 867188"/>
                  <a:gd name="connsiteY23" fmla="*/ 45166 h 392041"/>
                  <a:gd name="connsiteX24" fmla="*/ 261963 w 867188"/>
                  <a:gd name="connsiteY24" fmla="*/ 56909 h 392041"/>
                  <a:gd name="connsiteX25" fmla="*/ 261963 w 867188"/>
                  <a:gd name="connsiteY25" fmla="*/ 56909 h 392041"/>
                  <a:gd name="connsiteX26" fmla="*/ 249317 w 867188"/>
                  <a:gd name="connsiteY26" fmla="*/ 131885 h 392041"/>
                  <a:gd name="connsiteX27" fmla="*/ 216797 w 867188"/>
                  <a:gd name="connsiteY27" fmla="*/ 131885 h 392041"/>
                  <a:gd name="connsiteX28" fmla="*/ 216797 w 867188"/>
                  <a:gd name="connsiteY28" fmla="*/ 102979 h 392041"/>
                  <a:gd name="connsiteX29" fmla="*/ 202344 w 867188"/>
                  <a:gd name="connsiteY29" fmla="*/ 88525 h 392041"/>
                  <a:gd name="connsiteX30" fmla="*/ 148145 w 867188"/>
                  <a:gd name="connsiteY30" fmla="*/ 88525 h 392041"/>
                  <a:gd name="connsiteX31" fmla="*/ 81299 w 867188"/>
                  <a:gd name="connsiteY31" fmla="*/ 47876 h 392041"/>
                  <a:gd name="connsiteX32" fmla="*/ 43359 w 867188"/>
                  <a:gd name="connsiteY32" fmla="*/ 30713 h 392041"/>
                  <a:gd name="connsiteX33" fmla="*/ 0 w 867188"/>
                  <a:gd name="connsiteY33" fmla="*/ 74072 h 392041"/>
                  <a:gd name="connsiteX34" fmla="*/ 0 w 867188"/>
                  <a:gd name="connsiteY34" fmla="*/ 247510 h 392041"/>
                  <a:gd name="connsiteX35" fmla="*/ 9937 w 867188"/>
                  <a:gd name="connsiteY35" fmla="*/ 261060 h 392041"/>
                  <a:gd name="connsiteX36" fmla="*/ 14453 w 867188"/>
                  <a:gd name="connsiteY36" fmla="*/ 262866 h 392041"/>
                  <a:gd name="connsiteX37" fmla="*/ 14453 w 867188"/>
                  <a:gd name="connsiteY37" fmla="*/ 363135 h 392041"/>
                  <a:gd name="connsiteX38" fmla="*/ 0 w 867188"/>
                  <a:gd name="connsiteY38" fmla="*/ 363135 h 392041"/>
                  <a:gd name="connsiteX39" fmla="*/ 0 w 867188"/>
                  <a:gd name="connsiteY39" fmla="*/ 392042 h 392041"/>
                  <a:gd name="connsiteX40" fmla="*/ 867189 w 867188"/>
                  <a:gd name="connsiteY40" fmla="*/ 392042 h 392041"/>
                  <a:gd name="connsiteX41" fmla="*/ 867189 w 867188"/>
                  <a:gd name="connsiteY41" fmla="*/ 363135 h 392041"/>
                  <a:gd name="connsiteX42" fmla="*/ 852735 w 867188"/>
                  <a:gd name="connsiteY42" fmla="*/ 363135 h 392041"/>
                  <a:gd name="connsiteX43" fmla="*/ 852735 w 867188"/>
                  <a:gd name="connsiteY43" fmla="*/ 233960 h 392041"/>
                  <a:gd name="connsiteX44" fmla="*/ 858155 w 867188"/>
                  <a:gd name="connsiteY44" fmla="*/ 231250 h 392041"/>
                  <a:gd name="connsiteX45" fmla="*/ 867189 w 867188"/>
                  <a:gd name="connsiteY45" fmla="*/ 217700 h 392041"/>
                  <a:gd name="connsiteX46" fmla="*/ 867189 w 867188"/>
                  <a:gd name="connsiteY46" fmla="*/ 73169 h 392041"/>
                  <a:gd name="connsiteX47" fmla="*/ 823829 w 867188"/>
                  <a:gd name="connsiteY47" fmla="*/ 30713 h 392041"/>
                  <a:gd name="connsiteX48" fmla="*/ 693751 w 867188"/>
                  <a:gd name="connsiteY48" fmla="*/ 303516 h 392041"/>
                  <a:gd name="connsiteX49" fmla="*/ 727174 w 867188"/>
                  <a:gd name="connsiteY49" fmla="*/ 363135 h 392041"/>
                  <a:gd name="connsiteX50" fmla="*/ 693751 w 867188"/>
                  <a:gd name="connsiteY50" fmla="*/ 363135 h 392041"/>
                  <a:gd name="connsiteX51" fmla="*/ 693751 w 867188"/>
                  <a:gd name="connsiteY51" fmla="*/ 303516 h 392041"/>
                  <a:gd name="connsiteX52" fmla="*/ 693751 w 867188"/>
                  <a:gd name="connsiteY52" fmla="*/ 160791 h 392041"/>
                  <a:gd name="connsiteX53" fmla="*/ 737110 w 867188"/>
                  <a:gd name="connsiteY53" fmla="*/ 160791 h 392041"/>
                  <a:gd name="connsiteX54" fmla="*/ 743433 w 867188"/>
                  <a:gd name="connsiteY54" fmla="*/ 158984 h 392041"/>
                  <a:gd name="connsiteX55" fmla="*/ 780470 w 867188"/>
                  <a:gd name="connsiteY55" fmla="*/ 140918 h 392041"/>
                  <a:gd name="connsiteX56" fmla="*/ 780470 w 867188"/>
                  <a:gd name="connsiteY56" fmla="*/ 167114 h 392041"/>
                  <a:gd name="connsiteX57" fmla="*/ 693751 w 867188"/>
                  <a:gd name="connsiteY57" fmla="*/ 221314 h 392041"/>
                  <a:gd name="connsiteX58" fmla="*/ 693751 w 867188"/>
                  <a:gd name="connsiteY58" fmla="*/ 160791 h 392041"/>
                  <a:gd name="connsiteX59" fmla="*/ 359522 w 867188"/>
                  <a:gd name="connsiteY59" fmla="*/ 62329 h 392041"/>
                  <a:gd name="connsiteX60" fmla="*/ 367652 w 867188"/>
                  <a:gd name="connsiteY60" fmla="*/ 51489 h 392041"/>
                  <a:gd name="connsiteX61" fmla="*/ 409205 w 867188"/>
                  <a:gd name="connsiteY61" fmla="*/ 30713 h 392041"/>
                  <a:gd name="connsiteX62" fmla="*/ 459791 w 867188"/>
                  <a:gd name="connsiteY62" fmla="*/ 30713 h 392041"/>
                  <a:gd name="connsiteX63" fmla="*/ 501343 w 867188"/>
                  <a:gd name="connsiteY63" fmla="*/ 51489 h 392041"/>
                  <a:gd name="connsiteX64" fmla="*/ 509473 w 867188"/>
                  <a:gd name="connsiteY64" fmla="*/ 62329 h 392041"/>
                  <a:gd name="connsiteX65" fmla="*/ 519410 w 867188"/>
                  <a:gd name="connsiteY65" fmla="*/ 131885 h 392041"/>
                  <a:gd name="connsiteX66" fmla="*/ 492310 w 867188"/>
                  <a:gd name="connsiteY66" fmla="*/ 131885 h 392041"/>
                  <a:gd name="connsiteX67" fmla="*/ 492310 w 867188"/>
                  <a:gd name="connsiteY67" fmla="*/ 74072 h 392041"/>
                  <a:gd name="connsiteX68" fmla="*/ 477857 w 867188"/>
                  <a:gd name="connsiteY68" fmla="*/ 59619 h 392041"/>
                  <a:gd name="connsiteX69" fmla="*/ 391138 w 867188"/>
                  <a:gd name="connsiteY69" fmla="*/ 59619 h 392041"/>
                  <a:gd name="connsiteX70" fmla="*/ 376685 w 867188"/>
                  <a:gd name="connsiteY70" fmla="*/ 74072 h 392041"/>
                  <a:gd name="connsiteX71" fmla="*/ 376685 w 867188"/>
                  <a:gd name="connsiteY71" fmla="*/ 131885 h 392041"/>
                  <a:gd name="connsiteX72" fmla="*/ 349586 w 867188"/>
                  <a:gd name="connsiteY72" fmla="*/ 131885 h 392041"/>
                  <a:gd name="connsiteX73" fmla="*/ 359522 w 867188"/>
                  <a:gd name="connsiteY73" fmla="*/ 62329 h 392041"/>
                  <a:gd name="connsiteX74" fmla="*/ 462501 w 867188"/>
                  <a:gd name="connsiteY74" fmla="*/ 131885 h 392041"/>
                  <a:gd name="connsiteX75" fmla="*/ 404688 w 867188"/>
                  <a:gd name="connsiteY75" fmla="*/ 131885 h 392041"/>
                  <a:gd name="connsiteX76" fmla="*/ 404688 w 867188"/>
                  <a:gd name="connsiteY76" fmla="*/ 88525 h 392041"/>
                  <a:gd name="connsiteX77" fmla="*/ 462501 w 867188"/>
                  <a:gd name="connsiteY77" fmla="*/ 88525 h 392041"/>
                  <a:gd name="connsiteX78" fmla="*/ 462501 w 867188"/>
                  <a:gd name="connsiteY78" fmla="*/ 131885 h 392041"/>
                  <a:gd name="connsiteX79" fmla="*/ 664845 w 867188"/>
                  <a:gd name="connsiteY79" fmla="*/ 160791 h 392041"/>
                  <a:gd name="connsiteX80" fmla="*/ 664845 w 867188"/>
                  <a:gd name="connsiteY80" fmla="*/ 189698 h 392041"/>
                  <a:gd name="connsiteX81" fmla="*/ 202344 w 867188"/>
                  <a:gd name="connsiteY81" fmla="*/ 189698 h 392041"/>
                  <a:gd name="connsiteX82" fmla="*/ 202344 w 867188"/>
                  <a:gd name="connsiteY82" fmla="*/ 160791 h 392041"/>
                  <a:gd name="connsiteX83" fmla="*/ 664845 w 867188"/>
                  <a:gd name="connsiteY83" fmla="*/ 160791 h 392041"/>
                  <a:gd name="connsiteX84" fmla="*/ 520313 w 867188"/>
                  <a:gd name="connsiteY84" fmla="*/ 221314 h 392041"/>
                  <a:gd name="connsiteX85" fmla="*/ 520313 w 867188"/>
                  <a:gd name="connsiteY85" fmla="*/ 218604 h 392041"/>
                  <a:gd name="connsiteX86" fmla="*/ 607032 w 867188"/>
                  <a:gd name="connsiteY86" fmla="*/ 218604 h 392041"/>
                  <a:gd name="connsiteX87" fmla="*/ 607032 w 867188"/>
                  <a:gd name="connsiteY87" fmla="*/ 363135 h 392041"/>
                  <a:gd name="connsiteX88" fmla="*/ 478760 w 867188"/>
                  <a:gd name="connsiteY88" fmla="*/ 363135 h 392041"/>
                  <a:gd name="connsiteX89" fmla="*/ 490503 w 867188"/>
                  <a:gd name="connsiteY89" fmla="*/ 268287 h 392041"/>
                  <a:gd name="connsiteX90" fmla="*/ 507667 w 867188"/>
                  <a:gd name="connsiteY90" fmla="*/ 251123 h 392041"/>
                  <a:gd name="connsiteX91" fmla="*/ 520313 w 867188"/>
                  <a:gd name="connsiteY91" fmla="*/ 221314 h 392041"/>
                  <a:gd name="connsiteX92" fmla="*/ 359522 w 867188"/>
                  <a:gd name="connsiteY92" fmla="*/ 252027 h 392041"/>
                  <a:gd name="connsiteX93" fmla="*/ 376685 w 867188"/>
                  <a:gd name="connsiteY93" fmla="*/ 269190 h 392041"/>
                  <a:gd name="connsiteX94" fmla="*/ 388428 w 867188"/>
                  <a:gd name="connsiteY94" fmla="*/ 364038 h 392041"/>
                  <a:gd name="connsiteX95" fmla="*/ 260156 w 867188"/>
                  <a:gd name="connsiteY95" fmla="*/ 364038 h 392041"/>
                  <a:gd name="connsiteX96" fmla="*/ 260156 w 867188"/>
                  <a:gd name="connsiteY96" fmla="*/ 219507 h 392041"/>
                  <a:gd name="connsiteX97" fmla="*/ 346875 w 867188"/>
                  <a:gd name="connsiteY97" fmla="*/ 219507 h 392041"/>
                  <a:gd name="connsiteX98" fmla="*/ 346875 w 867188"/>
                  <a:gd name="connsiteY98" fmla="*/ 222217 h 392041"/>
                  <a:gd name="connsiteX99" fmla="*/ 359522 w 867188"/>
                  <a:gd name="connsiteY99" fmla="*/ 252027 h 392041"/>
                  <a:gd name="connsiteX100" fmla="*/ 173438 w 867188"/>
                  <a:gd name="connsiteY100" fmla="*/ 279127 h 392041"/>
                  <a:gd name="connsiteX101" fmla="*/ 158081 w 867188"/>
                  <a:gd name="connsiteY101" fmla="*/ 228540 h 392041"/>
                  <a:gd name="connsiteX102" fmla="*/ 151758 w 867188"/>
                  <a:gd name="connsiteY102" fmla="*/ 220411 h 392041"/>
                  <a:gd name="connsiteX103" fmla="*/ 86719 w 867188"/>
                  <a:gd name="connsiteY103" fmla="*/ 181567 h 392041"/>
                  <a:gd name="connsiteX104" fmla="*/ 86719 w 867188"/>
                  <a:gd name="connsiteY104" fmla="*/ 140918 h 392041"/>
                  <a:gd name="connsiteX105" fmla="*/ 123755 w 867188"/>
                  <a:gd name="connsiteY105" fmla="*/ 158984 h 392041"/>
                  <a:gd name="connsiteX106" fmla="*/ 130078 w 867188"/>
                  <a:gd name="connsiteY106" fmla="*/ 160791 h 392041"/>
                  <a:gd name="connsiteX107" fmla="*/ 173438 w 867188"/>
                  <a:gd name="connsiteY107" fmla="*/ 160791 h 392041"/>
                  <a:gd name="connsiteX108" fmla="*/ 173438 w 867188"/>
                  <a:gd name="connsiteY108" fmla="*/ 279127 h 392041"/>
                  <a:gd name="connsiteX109" fmla="*/ 43359 w 867188"/>
                  <a:gd name="connsiteY109" fmla="*/ 272803 h 392041"/>
                  <a:gd name="connsiteX110" fmla="*/ 89429 w 867188"/>
                  <a:gd name="connsiteY110" fmla="*/ 288160 h 392041"/>
                  <a:gd name="connsiteX111" fmla="*/ 111108 w 867188"/>
                  <a:gd name="connsiteY111" fmla="*/ 363135 h 392041"/>
                  <a:gd name="connsiteX112" fmla="*/ 43359 w 867188"/>
                  <a:gd name="connsiteY112" fmla="*/ 363135 h 392041"/>
                  <a:gd name="connsiteX113" fmla="*/ 43359 w 867188"/>
                  <a:gd name="connsiteY113" fmla="*/ 272803 h 392041"/>
                  <a:gd name="connsiteX114" fmla="*/ 140918 w 867188"/>
                  <a:gd name="connsiteY114" fmla="*/ 363135 h 392041"/>
                  <a:gd name="connsiteX115" fmla="*/ 114722 w 867188"/>
                  <a:gd name="connsiteY115" fmla="*/ 272803 h 392041"/>
                  <a:gd name="connsiteX116" fmla="*/ 105689 w 867188"/>
                  <a:gd name="connsiteY116" fmla="*/ 262866 h 392041"/>
                  <a:gd name="connsiteX117" fmla="*/ 28906 w 867188"/>
                  <a:gd name="connsiteY117" fmla="*/ 237573 h 392041"/>
                  <a:gd name="connsiteX118" fmla="*/ 28906 w 867188"/>
                  <a:gd name="connsiteY118" fmla="*/ 74976 h 392041"/>
                  <a:gd name="connsiteX119" fmla="*/ 43359 w 867188"/>
                  <a:gd name="connsiteY119" fmla="*/ 60523 h 392041"/>
                  <a:gd name="connsiteX120" fmla="*/ 61426 w 867188"/>
                  <a:gd name="connsiteY120" fmla="*/ 70459 h 392041"/>
                  <a:gd name="connsiteX121" fmla="*/ 65039 w 867188"/>
                  <a:gd name="connsiteY121" fmla="*/ 73169 h 392041"/>
                  <a:gd name="connsiteX122" fmla="*/ 137305 w 867188"/>
                  <a:gd name="connsiteY122" fmla="*/ 116529 h 392041"/>
                  <a:gd name="connsiteX123" fmla="*/ 144531 w 867188"/>
                  <a:gd name="connsiteY123" fmla="*/ 118335 h 392041"/>
                  <a:gd name="connsiteX124" fmla="*/ 187891 w 867188"/>
                  <a:gd name="connsiteY124" fmla="*/ 118335 h 392041"/>
                  <a:gd name="connsiteX125" fmla="*/ 187891 w 867188"/>
                  <a:gd name="connsiteY125" fmla="*/ 132788 h 392041"/>
                  <a:gd name="connsiteX126" fmla="*/ 133691 w 867188"/>
                  <a:gd name="connsiteY126" fmla="*/ 132788 h 392041"/>
                  <a:gd name="connsiteX127" fmla="*/ 78589 w 867188"/>
                  <a:gd name="connsiteY127" fmla="*/ 105689 h 392041"/>
                  <a:gd name="connsiteX128" fmla="*/ 59619 w 867188"/>
                  <a:gd name="connsiteY128" fmla="*/ 112012 h 392041"/>
                  <a:gd name="connsiteX129" fmla="*/ 57813 w 867188"/>
                  <a:gd name="connsiteY129" fmla="*/ 118335 h 392041"/>
                  <a:gd name="connsiteX130" fmla="*/ 57813 w 867188"/>
                  <a:gd name="connsiteY130" fmla="*/ 190601 h 392041"/>
                  <a:gd name="connsiteX131" fmla="*/ 65039 w 867188"/>
                  <a:gd name="connsiteY131" fmla="*/ 203247 h 392041"/>
                  <a:gd name="connsiteX132" fmla="*/ 132788 w 867188"/>
                  <a:gd name="connsiteY132" fmla="*/ 243897 h 392041"/>
                  <a:gd name="connsiteX133" fmla="*/ 168921 w 867188"/>
                  <a:gd name="connsiteY133" fmla="*/ 364038 h 392041"/>
                  <a:gd name="connsiteX134" fmla="*/ 140918 w 867188"/>
                  <a:gd name="connsiteY134" fmla="*/ 364038 h 392041"/>
                  <a:gd name="connsiteX135" fmla="*/ 202344 w 867188"/>
                  <a:gd name="connsiteY135" fmla="*/ 363135 h 392041"/>
                  <a:gd name="connsiteX136" fmla="*/ 202344 w 867188"/>
                  <a:gd name="connsiteY136" fmla="*/ 218604 h 392041"/>
                  <a:gd name="connsiteX137" fmla="*/ 231250 w 867188"/>
                  <a:gd name="connsiteY137" fmla="*/ 218604 h 392041"/>
                  <a:gd name="connsiteX138" fmla="*/ 231250 w 867188"/>
                  <a:gd name="connsiteY138" fmla="*/ 363135 h 392041"/>
                  <a:gd name="connsiteX139" fmla="*/ 202344 w 867188"/>
                  <a:gd name="connsiteY139" fmla="*/ 363135 h 392041"/>
                  <a:gd name="connsiteX140" fmla="*/ 417335 w 867188"/>
                  <a:gd name="connsiteY140" fmla="*/ 363135 h 392041"/>
                  <a:gd name="connsiteX141" fmla="*/ 404688 w 867188"/>
                  <a:gd name="connsiteY141" fmla="*/ 260156 h 392041"/>
                  <a:gd name="connsiteX142" fmla="*/ 400171 w 867188"/>
                  <a:gd name="connsiteY142" fmla="*/ 252027 h 392041"/>
                  <a:gd name="connsiteX143" fmla="*/ 379395 w 867188"/>
                  <a:gd name="connsiteY143" fmla="*/ 231250 h 392041"/>
                  <a:gd name="connsiteX144" fmla="*/ 374878 w 867188"/>
                  <a:gd name="connsiteY144" fmla="*/ 221314 h 392041"/>
                  <a:gd name="connsiteX145" fmla="*/ 374878 w 867188"/>
                  <a:gd name="connsiteY145" fmla="*/ 218604 h 392041"/>
                  <a:gd name="connsiteX146" fmla="*/ 490503 w 867188"/>
                  <a:gd name="connsiteY146" fmla="*/ 218604 h 392041"/>
                  <a:gd name="connsiteX147" fmla="*/ 490503 w 867188"/>
                  <a:gd name="connsiteY147" fmla="*/ 221314 h 392041"/>
                  <a:gd name="connsiteX148" fmla="*/ 485987 w 867188"/>
                  <a:gd name="connsiteY148" fmla="*/ 231250 h 392041"/>
                  <a:gd name="connsiteX149" fmla="*/ 465211 w 867188"/>
                  <a:gd name="connsiteY149" fmla="*/ 252027 h 392041"/>
                  <a:gd name="connsiteX150" fmla="*/ 460694 w 867188"/>
                  <a:gd name="connsiteY150" fmla="*/ 260156 h 392041"/>
                  <a:gd name="connsiteX151" fmla="*/ 448048 w 867188"/>
                  <a:gd name="connsiteY151" fmla="*/ 363135 h 392041"/>
                  <a:gd name="connsiteX152" fmla="*/ 417335 w 867188"/>
                  <a:gd name="connsiteY152" fmla="*/ 363135 h 392041"/>
                  <a:gd name="connsiteX153" fmla="*/ 635938 w 867188"/>
                  <a:gd name="connsiteY153" fmla="*/ 363135 h 392041"/>
                  <a:gd name="connsiteX154" fmla="*/ 635938 w 867188"/>
                  <a:gd name="connsiteY154" fmla="*/ 218604 h 392041"/>
                  <a:gd name="connsiteX155" fmla="*/ 664845 w 867188"/>
                  <a:gd name="connsiteY155" fmla="*/ 218604 h 392041"/>
                  <a:gd name="connsiteX156" fmla="*/ 664845 w 867188"/>
                  <a:gd name="connsiteY156" fmla="*/ 363135 h 392041"/>
                  <a:gd name="connsiteX157" fmla="*/ 635938 w 867188"/>
                  <a:gd name="connsiteY157" fmla="*/ 363135 h 392041"/>
                  <a:gd name="connsiteX158" fmla="*/ 760597 w 867188"/>
                  <a:gd name="connsiteY158" fmla="*/ 363135 h 392041"/>
                  <a:gd name="connsiteX159" fmla="*/ 699171 w 867188"/>
                  <a:gd name="connsiteY159" fmla="*/ 252930 h 392041"/>
                  <a:gd name="connsiteX160" fmla="*/ 803053 w 867188"/>
                  <a:gd name="connsiteY160" fmla="*/ 187891 h 392041"/>
                  <a:gd name="connsiteX161" fmla="*/ 810279 w 867188"/>
                  <a:gd name="connsiteY161" fmla="*/ 175245 h 392041"/>
                  <a:gd name="connsiteX162" fmla="*/ 810279 w 867188"/>
                  <a:gd name="connsiteY162" fmla="*/ 117432 h 392041"/>
                  <a:gd name="connsiteX163" fmla="*/ 795826 w 867188"/>
                  <a:gd name="connsiteY163" fmla="*/ 102979 h 392041"/>
                  <a:gd name="connsiteX164" fmla="*/ 789503 w 867188"/>
                  <a:gd name="connsiteY164" fmla="*/ 104785 h 392041"/>
                  <a:gd name="connsiteX165" fmla="*/ 734400 w 867188"/>
                  <a:gd name="connsiteY165" fmla="*/ 131885 h 392041"/>
                  <a:gd name="connsiteX166" fmla="*/ 680201 w 867188"/>
                  <a:gd name="connsiteY166" fmla="*/ 131885 h 392041"/>
                  <a:gd name="connsiteX167" fmla="*/ 680201 w 867188"/>
                  <a:gd name="connsiteY167" fmla="*/ 117432 h 392041"/>
                  <a:gd name="connsiteX168" fmla="*/ 723561 w 867188"/>
                  <a:gd name="connsiteY168" fmla="*/ 117432 h 392041"/>
                  <a:gd name="connsiteX169" fmla="*/ 730787 w 867188"/>
                  <a:gd name="connsiteY169" fmla="*/ 115625 h 392041"/>
                  <a:gd name="connsiteX170" fmla="*/ 803053 w 867188"/>
                  <a:gd name="connsiteY170" fmla="*/ 72266 h 392041"/>
                  <a:gd name="connsiteX171" fmla="*/ 806666 w 867188"/>
                  <a:gd name="connsiteY171" fmla="*/ 69556 h 392041"/>
                  <a:gd name="connsiteX172" fmla="*/ 824732 w 867188"/>
                  <a:gd name="connsiteY172" fmla="*/ 59619 h 392041"/>
                  <a:gd name="connsiteX173" fmla="*/ 839186 w 867188"/>
                  <a:gd name="connsiteY173" fmla="*/ 74072 h 392041"/>
                  <a:gd name="connsiteX174" fmla="*/ 839186 w 867188"/>
                  <a:gd name="connsiteY174" fmla="*/ 208667 h 392041"/>
                  <a:gd name="connsiteX175" fmla="*/ 747047 w 867188"/>
                  <a:gd name="connsiteY175" fmla="*/ 248413 h 392041"/>
                  <a:gd name="connsiteX176" fmla="*/ 738917 w 867188"/>
                  <a:gd name="connsiteY176" fmla="*/ 265577 h 392041"/>
                  <a:gd name="connsiteX177" fmla="*/ 763307 w 867188"/>
                  <a:gd name="connsiteY177" fmla="*/ 363135 h 392041"/>
                  <a:gd name="connsiteX178" fmla="*/ 760597 w 867188"/>
                  <a:gd name="connsiteY178" fmla="*/ 363135 h 392041"/>
                  <a:gd name="connsiteX179" fmla="*/ 823829 w 867188"/>
                  <a:gd name="connsiteY179" fmla="*/ 363135 h 392041"/>
                  <a:gd name="connsiteX180" fmla="*/ 791310 w 867188"/>
                  <a:gd name="connsiteY180" fmla="*/ 363135 h 392041"/>
                  <a:gd name="connsiteX181" fmla="*/ 767823 w 867188"/>
                  <a:gd name="connsiteY181" fmla="*/ 270093 h 392041"/>
                  <a:gd name="connsiteX182" fmla="*/ 822926 w 867188"/>
                  <a:gd name="connsiteY182" fmla="*/ 246607 h 392041"/>
                  <a:gd name="connsiteX183" fmla="*/ 822926 w 867188"/>
                  <a:gd name="connsiteY183" fmla="*/ 363135 h 39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867188" h="392041">
                    <a:moveTo>
                      <a:pt x="823829" y="30713"/>
                    </a:moveTo>
                    <a:cubicBezTo>
                      <a:pt x="804860" y="30713"/>
                      <a:pt x="790406" y="43359"/>
                      <a:pt x="785890" y="47876"/>
                    </a:cubicBezTo>
                    <a:lnTo>
                      <a:pt x="719044" y="88525"/>
                    </a:lnTo>
                    <a:lnTo>
                      <a:pt x="664845" y="88525"/>
                    </a:lnTo>
                    <a:cubicBezTo>
                      <a:pt x="656715" y="88525"/>
                      <a:pt x="650391" y="94849"/>
                      <a:pt x="650391" y="102979"/>
                    </a:cubicBezTo>
                    <a:lnTo>
                      <a:pt x="650391" y="131885"/>
                    </a:lnTo>
                    <a:lnTo>
                      <a:pt x="619679" y="131885"/>
                    </a:lnTo>
                    <a:lnTo>
                      <a:pt x="607032" y="56909"/>
                    </a:lnTo>
                    <a:cubicBezTo>
                      <a:pt x="606129" y="48780"/>
                      <a:pt x="597999" y="43359"/>
                      <a:pt x="590772" y="45166"/>
                    </a:cubicBezTo>
                    <a:cubicBezTo>
                      <a:pt x="582642" y="46069"/>
                      <a:pt x="577222" y="54199"/>
                      <a:pt x="579029" y="61426"/>
                    </a:cubicBezTo>
                    <a:lnTo>
                      <a:pt x="590772" y="130982"/>
                    </a:lnTo>
                    <a:lnTo>
                      <a:pt x="548316" y="130982"/>
                    </a:lnTo>
                    <a:lnTo>
                      <a:pt x="537476" y="56909"/>
                    </a:lnTo>
                    <a:cubicBezTo>
                      <a:pt x="535670" y="42456"/>
                      <a:pt x="526636" y="30713"/>
                      <a:pt x="513990" y="24390"/>
                    </a:cubicBezTo>
                    <a:lnTo>
                      <a:pt x="469727" y="1807"/>
                    </a:lnTo>
                    <a:cubicBezTo>
                      <a:pt x="467920" y="903"/>
                      <a:pt x="465211" y="0"/>
                      <a:pt x="463404" y="0"/>
                    </a:cubicBezTo>
                    <a:lnTo>
                      <a:pt x="405591" y="0"/>
                    </a:lnTo>
                    <a:cubicBezTo>
                      <a:pt x="403785" y="0"/>
                      <a:pt x="401075" y="903"/>
                      <a:pt x="399268" y="1807"/>
                    </a:cubicBezTo>
                    <a:lnTo>
                      <a:pt x="355005" y="24390"/>
                    </a:lnTo>
                    <a:cubicBezTo>
                      <a:pt x="342359" y="30713"/>
                      <a:pt x="333326" y="43359"/>
                      <a:pt x="331519" y="56909"/>
                    </a:cubicBezTo>
                    <a:lnTo>
                      <a:pt x="320679" y="130982"/>
                    </a:lnTo>
                    <a:lnTo>
                      <a:pt x="278223" y="130982"/>
                    </a:lnTo>
                    <a:lnTo>
                      <a:pt x="289966" y="61426"/>
                    </a:lnTo>
                    <a:cubicBezTo>
                      <a:pt x="290870" y="53296"/>
                      <a:pt x="286353" y="46069"/>
                      <a:pt x="278223" y="45166"/>
                    </a:cubicBezTo>
                    <a:cubicBezTo>
                      <a:pt x="270093" y="44263"/>
                      <a:pt x="262867" y="48780"/>
                      <a:pt x="261963" y="56909"/>
                    </a:cubicBezTo>
                    <a:cubicBezTo>
                      <a:pt x="261963" y="56909"/>
                      <a:pt x="261963" y="56909"/>
                      <a:pt x="261963" y="56909"/>
                    </a:cubicBezTo>
                    <a:lnTo>
                      <a:pt x="249317" y="131885"/>
                    </a:lnTo>
                    <a:lnTo>
                      <a:pt x="216797" y="131885"/>
                    </a:lnTo>
                    <a:lnTo>
                      <a:pt x="216797" y="102979"/>
                    </a:lnTo>
                    <a:cubicBezTo>
                      <a:pt x="216797" y="94849"/>
                      <a:pt x="210474" y="88525"/>
                      <a:pt x="202344" y="88525"/>
                    </a:cubicBezTo>
                    <a:lnTo>
                      <a:pt x="148145" y="88525"/>
                    </a:lnTo>
                    <a:lnTo>
                      <a:pt x="81299" y="47876"/>
                    </a:lnTo>
                    <a:cubicBezTo>
                      <a:pt x="76782" y="43359"/>
                      <a:pt x="62329" y="30713"/>
                      <a:pt x="43359" y="30713"/>
                    </a:cubicBezTo>
                    <a:cubicBezTo>
                      <a:pt x="19873" y="30713"/>
                      <a:pt x="0" y="50586"/>
                      <a:pt x="0" y="74072"/>
                    </a:cubicBezTo>
                    <a:lnTo>
                      <a:pt x="0" y="247510"/>
                    </a:lnTo>
                    <a:cubicBezTo>
                      <a:pt x="0" y="253833"/>
                      <a:pt x="3613" y="259253"/>
                      <a:pt x="9937" y="261060"/>
                    </a:cubicBezTo>
                    <a:lnTo>
                      <a:pt x="14453" y="262866"/>
                    </a:lnTo>
                    <a:lnTo>
                      <a:pt x="14453" y="363135"/>
                    </a:lnTo>
                    <a:lnTo>
                      <a:pt x="0" y="363135"/>
                    </a:lnTo>
                    <a:lnTo>
                      <a:pt x="0" y="392042"/>
                    </a:lnTo>
                    <a:lnTo>
                      <a:pt x="867189" y="392042"/>
                    </a:lnTo>
                    <a:lnTo>
                      <a:pt x="867189" y="363135"/>
                    </a:lnTo>
                    <a:lnTo>
                      <a:pt x="852735" y="363135"/>
                    </a:lnTo>
                    <a:lnTo>
                      <a:pt x="852735" y="233960"/>
                    </a:lnTo>
                    <a:lnTo>
                      <a:pt x="858155" y="231250"/>
                    </a:lnTo>
                    <a:cubicBezTo>
                      <a:pt x="863575" y="228540"/>
                      <a:pt x="867189" y="224024"/>
                      <a:pt x="867189" y="217700"/>
                    </a:cubicBezTo>
                    <a:lnTo>
                      <a:pt x="867189" y="73169"/>
                    </a:lnTo>
                    <a:cubicBezTo>
                      <a:pt x="867189" y="50586"/>
                      <a:pt x="848219" y="30713"/>
                      <a:pt x="823829" y="30713"/>
                    </a:cubicBezTo>
                    <a:close/>
                    <a:moveTo>
                      <a:pt x="693751" y="303516"/>
                    </a:moveTo>
                    <a:lnTo>
                      <a:pt x="727174" y="363135"/>
                    </a:lnTo>
                    <a:lnTo>
                      <a:pt x="693751" y="363135"/>
                    </a:lnTo>
                    <a:lnTo>
                      <a:pt x="693751" y="303516"/>
                    </a:lnTo>
                    <a:close/>
                    <a:moveTo>
                      <a:pt x="693751" y="160791"/>
                    </a:moveTo>
                    <a:lnTo>
                      <a:pt x="737110" y="160791"/>
                    </a:lnTo>
                    <a:cubicBezTo>
                      <a:pt x="738917" y="160791"/>
                      <a:pt x="741627" y="159888"/>
                      <a:pt x="743433" y="158984"/>
                    </a:cubicBezTo>
                    <a:lnTo>
                      <a:pt x="780470" y="140918"/>
                    </a:lnTo>
                    <a:lnTo>
                      <a:pt x="780470" y="167114"/>
                    </a:lnTo>
                    <a:lnTo>
                      <a:pt x="693751" y="221314"/>
                    </a:lnTo>
                    <a:lnTo>
                      <a:pt x="693751" y="160791"/>
                    </a:lnTo>
                    <a:close/>
                    <a:moveTo>
                      <a:pt x="359522" y="62329"/>
                    </a:moveTo>
                    <a:cubicBezTo>
                      <a:pt x="360425" y="57813"/>
                      <a:pt x="363135" y="53296"/>
                      <a:pt x="367652" y="51489"/>
                    </a:cubicBezTo>
                    <a:lnTo>
                      <a:pt x="409205" y="30713"/>
                    </a:lnTo>
                    <a:lnTo>
                      <a:pt x="459791" y="30713"/>
                    </a:lnTo>
                    <a:lnTo>
                      <a:pt x="501343" y="51489"/>
                    </a:lnTo>
                    <a:cubicBezTo>
                      <a:pt x="505860" y="53296"/>
                      <a:pt x="508570" y="57813"/>
                      <a:pt x="509473" y="62329"/>
                    </a:cubicBezTo>
                    <a:lnTo>
                      <a:pt x="519410" y="131885"/>
                    </a:lnTo>
                    <a:lnTo>
                      <a:pt x="492310" y="131885"/>
                    </a:lnTo>
                    <a:lnTo>
                      <a:pt x="492310" y="74072"/>
                    </a:lnTo>
                    <a:cubicBezTo>
                      <a:pt x="492310" y="65942"/>
                      <a:pt x="485987" y="59619"/>
                      <a:pt x="477857" y="59619"/>
                    </a:cubicBezTo>
                    <a:lnTo>
                      <a:pt x="391138" y="59619"/>
                    </a:lnTo>
                    <a:cubicBezTo>
                      <a:pt x="383008" y="59619"/>
                      <a:pt x="376685" y="65942"/>
                      <a:pt x="376685" y="74072"/>
                    </a:cubicBezTo>
                    <a:lnTo>
                      <a:pt x="376685" y="131885"/>
                    </a:lnTo>
                    <a:lnTo>
                      <a:pt x="349586" y="131885"/>
                    </a:lnTo>
                    <a:lnTo>
                      <a:pt x="359522" y="62329"/>
                    </a:lnTo>
                    <a:close/>
                    <a:moveTo>
                      <a:pt x="462501" y="131885"/>
                    </a:moveTo>
                    <a:lnTo>
                      <a:pt x="404688" y="131885"/>
                    </a:lnTo>
                    <a:lnTo>
                      <a:pt x="404688" y="88525"/>
                    </a:lnTo>
                    <a:lnTo>
                      <a:pt x="462501" y="88525"/>
                    </a:lnTo>
                    <a:lnTo>
                      <a:pt x="462501" y="131885"/>
                    </a:lnTo>
                    <a:close/>
                    <a:moveTo>
                      <a:pt x="664845" y="160791"/>
                    </a:moveTo>
                    <a:lnTo>
                      <a:pt x="664845" y="189698"/>
                    </a:lnTo>
                    <a:lnTo>
                      <a:pt x="202344" y="189698"/>
                    </a:lnTo>
                    <a:lnTo>
                      <a:pt x="202344" y="160791"/>
                    </a:lnTo>
                    <a:lnTo>
                      <a:pt x="664845" y="160791"/>
                    </a:lnTo>
                    <a:close/>
                    <a:moveTo>
                      <a:pt x="520313" y="221314"/>
                    </a:moveTo>
                    <a:lnTo>
                      <a:pt x="520313" y="218604"/>
                    </a:lnTo>
                    <a:lnTo>
                      <a:pt x="607032" y="218604"/>
                    </a:lnTo>
                    <a:lnTo>
                      <a:pt x="607032" y="363135"/>
                    </a:lnTo>
                    <a:lnTo>
                      <a:pt x="478760" y="363135"/>
                    </a:lnTo>
                    <a:lnTo>
                      <a:pt x="490503" y="268287"/>
                    </a:lnTo>
                    <a:lnTo>
                      <a:pt x="507667" y="251123"/>
                    </a:lnTo>
                    <a:cubicBezTo>
                      <a:pt x="515797" y="243897"/>
                      <a:pt x="520313" y="233057"/>
                      <a:pt x="520313" y="221314"/>
                    </a:cubicBezTo>
                    <a:close/>
                    <a:moveTo>
                      <a:pt x="359522" y="252027"/>
                    </a:moveTo>
                    <a:lnTo>
                      <a:pt x="376685" y="269190"/>
                    </a:lnTo>
                    <a:lnTo>
                      <a:pt x="388428" y="364038"/>
                    </a:lnTo>
                    <a:lnTo>
                      <a:pt x="260156" y="364038"/>
                    </a:lnTo>
                    <a:lnTo>
                      <a:pt x="260156" y="219507"/>
                    </a:lnTo>
                    <a:lnTo>
                      <a:pt x="346875" y="219507"/>
                    </a:lnTo>
                    <a:lnTo>
                      <a:pt x="346875" y="222217"/>
                    </a:lnTo>
                    <a:cubicBezTo>
                      <a:pt x="346875" y="233057"/>
                      <a:pt x="351392" y="243897"/>
                      <a:pt x="359522" y="252027"/>
                    </a:cubicBezTo>
                    <a:close/>
                    <a:moveTo>
                      <a:pt x="173438" y="279127"/>
                    </a:moveTo>
                    <a:lnTo>
                      <a:pt x="158081" y="228540"/>
                    </a:lnTo>
                    <a:cubicBezTo>
                      <a:pt x="157178" y="224927"/>
                      <a:pt x="154468" y="222217"/>
                      <a:pt x="151758" y="220411"/>
                    </a:cubicBezTo>
                    <a:lnTo>
                      <a:pt x="86719" y="181567"/>
                    </a:lnTo>
                    <a:lnTo>
                      <a:pt x="86719" y="140918"/>
                    </a:lnTo>
                    <a:lnTo>
                      <a:pt x="123755" y="158984"/>
                    </a:lnTo>
                    <a:cubicBezTo>
                      <a:pt x="125562" y="159888"/>
                      <a:pt x="128272" y="160791"/>
                      <a:pt x="130078" y="160791"/>
                    </a:cubicBezTo>
                    <a:lnTo>
                      <a:pt x="173438" y="160791"/>
                    </a:lnTo>
                    <a:lnTo>
                      <a:pt x="173438" y="279127"/>
                    </a:lnTo>
                    <a:close/>
                    <a:moveTo>
                      <a:pt x="43359" y="272803"/>
                    </a:moveTo>
                    <a:lnTo>
                      <a:pt x="89429" y="288160"/>
                    </a:lnTo>
                    <a:lnTo>
                      <a:pt x="111108" y="363135"/>
                    </a:lnTo>
                    <a:lnTo>
                      <a:pt x="43359" y="363135"/>
                    </a:lnTo>
                    <a:lnTo>
                      <a:pt x="43359" y="272803"/>
                    </a:lnTo>
                    <a:close/>
                    <a:moveTo>
                      <a:pt x="140918" y="363135"/>
                    </a:moveTo>
                    <a:lnTo>
                      <a:pt x="114722" y="272803"/>
                    </a:lnTo>
                    <a:cubicBezTo>
                      <a:pt x="113819" y="268287"/>
                      <a:pt x="110205" y="264673"/>
                      <a:pt x="105689" y="262866"/>
                    </a:cubicBezTo>
                    <a:lnTo>
                      <a:pt x="28906" y="237573"/>
                    </a:lnTo>
                    <a:lnTo>
                      <a:pt x="28906" y="74976"/>
                    </a:lnTo>
                    <a:cubicBezTo>
                      <a:pt x="28906" y="66846"/>
                      <a:pt x="35229" y="60523"/>
                      <a:pt x="43359" y="60523"/>
                    </a:cubicBezTo>
                    <a:cubicBezTo>
                      <a:pt x="50586" y="60523"/>
                      <a:pt x="59619" y="67749"/>
                      <a:pt x="61426" y="70459"/>
                    </a:cubicBezTo>
                    <a:cubicBezTo>
                      <a:pt x="62329" y="71363"/>
                      <a:pt x="63233" y="72266"/>
                      <a:pt x="65039" y="73169"/>
                    </a:cubicBezTo>
                    <a:lnTo>
                      <a:pt x="137305" y="116529"/>
                    </a:lnTo>
                    <a:cubicBezTo>
                      <a:pt x="139111" y="117432"/>
                      <a:pt x="141822" y="118335"/>
                      <a:pt x="144531" y="118335"/>
                    </a:cubicBezTo>
                    <a:lnTo>
                      <a:pt x="187891" y="118335"/>
                    </a:lnTo>
                    <a:lnTo>
                      <a:pt x="187891" y="132788"/>
                    </a:lnTo>
                    <a:lnTo>
                      <a:pt x="133691" y="132788"/>
                    </a:lnTo>
                    <a:lnTo>
                      <a:pt x="78589" y="105689"/>
                    </a:lnTo>
                    <a:cubicBezTo>
                      <a:pt x="71362" y="102075"/>
                      <a:pt x="62329" y="104785"/>
                      <a:pt x="59619" y="112012"/>
                    </a:cubicBezTo>
                    <a:cubicBezTo>
                      <a:pt x="58716" y="113818"/>
                      <a:pt x="57813" y="116529"/>
                      <a:pt x="57813" y="118335"/>
                    </a:cubicBezTo>
                    <a:lnTo>
                      <a:pt x="57813" y="190601"/>
                    </a:lnTo>
                    <a:cubicBezTo>
                      <a:pt x="57813" y="196021"/>
                      <a:pt x="60523" y="200537"/>
                      <a:pt x="65039" y="203247"/>
                    </a:cubicBezTo>
                    <a:lnTo>
                      <a:pt x="132788" y="243897"/>
                    </a:lnTo>
                    <a:lnTo>
                      <a:pt x="168921" y="364038"/>
                    </a:lnTo>
                    <a:lnTo>
                      <a:pt x="140918" y="364038"/>
                    </a:lnTo>
                    <a:close/>
                    <a:moveTo>
                      <a:pt x="202344" y="363135"/>
                    </a:moveTo>
                    <a:lnTo>
                      <a:pt x="202344" y="218604"/>
                    </a:lnTo>
                    <a:lnTo>
                      <a:pt x="231250" y="218604"/>
                    </a:lnTo>
                    <a:lnTo>
                      <a:pt x="231250" y="363135"/>
                    </a:lnTo>
                    <a:lnTo>
                      <a:pt x="202344" y="363135"/>
                    </a:lnTo>
                    <a:close/>
                    <a:moveTo>
                      <a:pt x="417335" y="363135"/>
                    </a:moveTo>
                    <a:lnTo>
                      <a:pt x="404688" y="260156"/>
                    </a:lnTo>
                    <a:cubicBezTo>
                      <a:pt x="404688" y="256544"/>
                      <a:pt x="402881" y="253833"/>
                      <a:pt x="400171" y="252027"/>
                    </a:cubicBezTo>
                    <a:lnTo>
                      <a:pt x="379395" y="231250"/>
                    </a:lnTo>
                    <a:cubicBezTo>
                      <a:pt x="376685" y="228540"/>
                      <a:pt x="374878" y="224927"/>
                      <a:pt x="374878" y="221314"/>
                    </a:cubicBezTo>
                    <a:lnTo>
                      <a:pt x="374878" y="218604"/>
                    </a:lnTo>
                    <a:lnTo>
                      <a:pt x="490503" y="218604"/>
                    </a:lnTo>
                    <a:lnTo>
                      <a:pt x="490503" y="221314"/>
                    </a:lnTo>
                    <a:cubicBezTo>
                      <a:pt x="490503" y="224927"/>
                      <a:pt x="488697" y="228540"/>
                      <a:pt x="485987" y="231250"/>
                    </a:cubicBezTo>
                    <a:lnTo>
                      <a:pt x="465211" y="252027"/>
                    </a:lnTo>
                    <a:cubicBezTo>
                      <a:pt x="462501" y="254737"/>
                      <a:pt x="461597" y="257447"/>
                      <a:pt x="460694" y="260156"/>
                    </a:cubicBezTo>
                    <a:lnTo>
                      <a:pt x="448048" y="363135"/>
                    </a:lnTo>
                    <a:lnTo>
                      <a:pt x="417335" y="363135"/>
                    </a:lnTo>
                    <a:close/>
                    <a:moveTo>
                      <a:pt x="635938" y="363135"/>
                    </a:moveTo>
                    <a:lnTo>
                      <a:pt x="635938" y="218604"/>
                    </a:lnTo>
                    <a:lnTo>
                      <a:pt x="664845" y="218604"/>
                    </a:lnTo>
                    <a:lnTo>
                      <a:pt x="664845" y="363135"/>
                    </a:lnTo>
                    <a:lnTo>
                      <a:pt x="635938" y="363135"/>
                    </a:lnTo>
                    <a:close/>
                    <a:moveTo>
                      <a:pt x="760597" y="363135"/>
                    </a:moveTo>
                    <a:lnTo>
                      <a:pt x="699171" y="252930"/>
                    </a:lnTo>
                    <a:lnTo>
                      <a:pt x="803053" y="187891"/>
                    </a:lnTo>
                    <a:cubicBezTo>
                      <a:pt x="807569" y="185181"/>
                      <a:pt x="810279" y="180664"/>
                      <a:pt x="810279" y="175245"/>
                    </a:cubicBezTo>
                    <a:lnTo>
                      <a:pt x="810279" y="117432"/>
                    </a:lnTo>
                    <a:cubicBezTo>
                      <a:pt x="810279" y="109302"/>
                      <a:pt x="803956" y="102979"/>
                      <a:pt x="795826" y="102979"/>
                    </a:cubicBezTo>
                    <a:cubicBezTo>
                      <a:pt x="794020" y="102979"/>
                      <a:pt x="791310" y="103882"/>
                      <a:pt x="789503" y="104785"/>
                    </a:cubicBezTo>
                    <a:lnTo>
                      <a:pt x="734400" y="131885"/>
                    </a:lnTo>
                    <a:lnTo>
                      <a:pt x="680201" y="131885"/>
                    </a:lnTo>
                    <a:lnTo>
                      <a:pt x="680201" y="117432"/>
                    </a:lnTo>
                    <a:lnTo>
                      <a:pt x="723561" y="117432"/>
                    </a:lnTo>
                    <a:cubicBezTo>
                      <a:pt x="726270" y="117432"/>
                      <a:pt x="728981" y="116529"/>
                      <a:pt x="730787" y="115625"/>
                    </a:cubicBezTo>
                    <a:lnTo>
                      <a:pt x="803053" y="72266"/>
                    </a:lnTo>
                    <a:cubicBezTo>
                      <a:pt x="803956" y="71363"/>
                      <a:pt x="805763" y="70459"/>
                      <a:pt x="806666" y="69556"/>
                    </a:cubicBezTo>
                    <a:cubicBezTo>
                      <a:pt x="808473" y="67749"/>
                      <a:pt x="816603" y="59619"/>
                      <a:pt x="824732" y="59619"/>
                    </a:cubicBezTo>
                    <a:cubicBezTo>
                      <a:pt x="832863" y="59619"/>
                      <a:pt x="839186" y="65942"/>
                      <a:pt x="839186" y="74072"/>
                    </a:cubicBezTo>
                    <a:lnTo>
                      <a:pt x="839186" y="208667"/>
                    </a:lnTo>
                    <a:lnTo>
                      <a:pt x="747047" y="248413"/>
                    </a:lnTo>
                    <a:cubicBezTo>
                      <a:pt x="740724" y="251123"/>
                      <a:pt x="737110" y="258350"/>
                      <a:pt x="738917" y="265577"/>
                    </a:cubicBezTo>
                    <a:lnTo>
                      <a:pt x="763307" y="363135"/>
                    </a:lnTo>
                    <a:lnTo>
                      <a:pt x="760597" y="363135"/>
                    </a:lnTo>
                    <a:close/>
                    <a:moveTo>
                      <a:pt x="823829" y="363135"/>
                    </a:moveTo>
                    <a:lnTo>
                      <a:pt x="791310" y="363135"/>
                    </a:lnTo>
                    <a:lnTo>
                      <a:pt x="767823" y="270093"/>
                    </a:lnTo>
                    <a:lnTo>
                      <a:pt x="822926" y="246607"/>
                    </a:lnTo>
                    <a:lnTo>
                      <a:pt x="822926" y="363135"/>
                    </a:lnTo>
                    <a:close/>
                  </a:path>
                </a:pathLst>
              </a:custGeom>
              <a:grpFill/>
              <a:ln w="9028" cap="flat">
                <a:noFill/>
                <a:prstDash val="solid"/>
                <a:miter/>
              </a:ln>
            </p:spPr>
            <p:txBody>
              <a:bodyPr rtlCol="0" anchor="ctr"/>
              <a:lstStyle/>
              <a:p>
                <a:endParaRPr lang="en-US">
                  <a:solidFill>
                    <a:srgbClr val="58595B"/>
                  </a:solidFill>
                </a:endParaRPr>
              </a:p>
            </p:txBody>
          </p:sp>
          <p:sp>
            <p:nvSpPr>
              <p:cNvPr id="22" name="Freeform 171">
                <a:extLst>
                  <a:ext uri="{FF2B5EF4-FFF2-40B4-BE49-F238E27FC236}">
                    <a16:creationId xmlns:a16="http://schemas.microsoft.com/office/drawing/2014/main" id="{A4975C7C-2C7D-8CFB-39BC-80F4AB7A9912}"/>
                  </a:ext>
                </a:extLst>
              </p:cNvPr>
              <p:cNvSpPr/>
              <p:nvPr/>
            </p:nvSpPr>
            <p:spPr>
              <a:xfrm>
                <a:off x="6080571" y="3887743"/>
                <a:ext cx="332422" cy="288861"/>
              </a:xfrm>
              <a:custGeom>
                <a:avLst/>
                <a:gdLst>
                  <a:gd name="connsiteX0" fmla="*/ 28906 w 332422"/>
                  <a:gd name="connsiteY0" fmla="*/ 170727 h 288861"/>
                  <a:gd name="connsiteX1" fmla="*/ 28906 w 332422"/>
                  <a:gd name="connsiteY1" fmla="*/ 216797 h 288861"/>
                  <a:gd name="connsiteX2" fmla="*/ 43359 w 332422"/>
                  <a:gd name="connsiteY2" fmla="*/ 231250 h 288861"/>
                  <a:gd name="connsiteX3" fmla="*/ 51489 w 332422"/>
                  <a:gd name="connsiteY3" fmla="*/ 228540 h 288861"/>
                  <a:gd name="connsiteX4" fmla="*/ 102075 w 332422"/>
                  <a:gd name="connsiteY4" fmla="*/ 195117 h 288861"/>
                  <a:gd name="connsiteX5" fmla="*/ 144531 w 332422"/>
                  <a:gd name="connsiteY5" fmla="*/ 231250 h 288861"/>
                  <a:gd name="connsiteX6" fmla="*/ 197827 w 332422"/>
                  <a:gd name="connsiteY6" fmla="*/ 231250 h 288861"/>
                  <a:gd name="connsiteX7" fmla="*/ 280933 w 332422"/>
                  <a:gd name="connsiteY7" fmla="*/ 286352 h 288861"/>
                  <a:gd name="connsiteX8" fmla="*/ 300806 w 332422"/>
                  <a:gd name="connsiteY8" fmla="*/ 282740 h 288861"/>
                  <a:gd name="connsiteX9" fmla="*/ 303516 w 332422"/>
                  <a:gd name="connsiteY9" fmla="*/ 274609 h 288861"/>
                  <a:gd name="connsiteX10" fmla="*/ 303516 w 332422"/>
                  <a:gd name="connsiteY10" fmla="*/ 228540 h 288861"/>
                  <a:gd name="connsiteX11" fmla="*/ 332422 w 332422"/>
                  <a:gd name="connsiteY11" fmla="*/ 187891 h 288861"/>
                  <a:gd name="connsiteX12" fmla="*/ 332422 w 332422"/>
                  <a:gd name="connsiteY12" fmla="*/ 101172 h 288861"/>
                  <a:gd name="connsiteX13" fmla="*/ 289063 w 332422"/>
                  <a:gd name="connsiteY13" fmla="*/ 57812 h 288861"/>
                  <a:gd name="connsiteX14" fmla="*/ 231250 w 332422"/>
                  <a:gd name="connsiteY14" fmla="*/ 57812 h 288861"/>
                  <a:gd name="connsiteX15" fmla="*/ 231250 w 332422"/>
                  <a:gd name="connsiteY15" fmla="*/ 43359 h 288861"/>
                  <a:gd name="connsiteX16" fmla="*/ 187891 w 332422"/>
                  <a:gd name="connsiteY16" fmla="*/ 0 h 288861"/>
                  <a:gd name="connsiteX17" fmla="*/ 43359 w 332422"/>
                  <a:gd name="connsiteY17" fmla="*/ 0 h 288861"/>
                  <a:gd name="connsiteX18" fmla="*/ 0 w 332422"/>
                  <a:gd name="connsiteY18" fmla="*/ 43359 h 288861"/>
                  <a:gd name="connsiteX19" fmla="*/ 0 w 332422"/>
                  <a:gd name="connsiteY19" fmla="*/ 130078 h 288861"/>
                  <a:gd name="connsiteX20" fmla="*/ 28906 w 332422"/>
                  <a:gd name="connsiteY20" fmla="*/ 170727 h 288861"/>
                  <a:gd name="connsiteX21" fmla="*/ 289063 w 332422"/>
                  <a:gd name="connsiteY21" fmla="*/ 86719 h 288861"/>
                  <a:gd name="connsiteX22" fmla="*/ 303516 w 332422"/>
                  <a:gd name="connsiteY22" fmla="*/ 101172 h 288861"/>
                  <a:gd name="connsiteX23" fmla="*/ 303516 w 332422"/>
                  <a:gd name="connsiteY23" fmla="*/ 187891 h 288861"/>
                  <a:gd name="connsiteX24" fmla="*/ 289063 w 332422"/>
                  <a:gd name="connsiteY24" fmla="*/ 202344 h 288861"/>
                  <a:gd name="connsiteX25" fmla="*/ 274610 w 332422"/>
                  <a:gd name="connsiteY25" fmla="*/ 216797 h 288861"/>
                  <a:gd name="connsiteX26" fmla="*/ 274610 w 332422"/>
                  <a:gd name="connsiteY26" fmla="*/ 247510 h 288861"/>
                  <a:gd name="connsiteX27" fmla="*/ 210474 w 332422"/>
                  <a:gd name="connsiteY27" fmla="*/ 205054 h 288861"/>
                  <a:gd name="connsiteX28" fmla="*/ 202344 w 332422"/>
                  <a:gd name="connsiteY28" fmla="*/ 202344 h 288861"/>
                  <a:gd name="connsiteX29" fmla="*/ 144531 w 332422"/>
                  <a:gd name="connsiteY29" fmla="*/ 202344 h 288861"/>
                  <a:gd name="connsiteX30" fmla="*/ 130078 w 332422"/>
                  <a:gd name="connsiteY30" fmla="*/ 187891 h 288861"/>
                  <a:gd name="connsiteX31" fmla="*/ 130078 w 332422"/>
                  <a:gd name="connsiteY31" fmla="*/ 176148 h 288861"/>
                  <a:gd name="connsiteX32" fmla="*/ 134595 w 332422"/>
                  <a:gd name="connsiteY32" fmla="*/ 173437 h 288861"/>
                  <a:gd name="connsiteX33" fmla="*/ 187891 w 332422"/>
                  <a:gd name="connsiteY33" fmla="*/ 173437 h 288861"/>
                  <a:gd name="connsiteX34" fmla="*/ 231250 w 332422"/>
                  <a:gd name="connsiteY34" fmla="*/ 130078 h 288861"/>
                  <a:gd name="connsiteX35" fmla="*/ 231250 w 332422"/>
                  <a:gd name="connsiteY35" fmla="*/ 86719 h 288861"/>
                  <a:gd name="connsiteX36" fmla="*/ 289063 w 332422"/>
                  <a:gd name="connsiteY36" fmla="*/ 86719 h 288861"/>
                  <a:gd name="connsiteX37" fmla="*/ 130078 w 332422"/>
                  <a:gd name="connsiteY37" fmla="*/ 144531 h 288861"/>
                  <a:gd name="connsiteX38" fmla="*/ 130078 w 332422"/>
                  <a:gd name="connsiteY38" fmla="*/ 101172 h 288861"/>
                  <a:gd name="connsiteX39" fmla="*/ 144531 w 332422"/>
                  <a:gd name="connsiteY39" fmla="*/ 86719 h 288861"/>
                  <a:gd name="connsiteX40" fmla="*/ 202344 w 332422"/>
                  <a:gd name="connsiteY40" fmla="*/ 86719 h 288861"/>
                  <a:gd name="connsiteX41" fmla="*/ 202344 w 332422"/>
                  <a:gd name="connsiteY41" fmla="*/ 130078 h 288861"/>
                  <a:gd name="connsiteX42" fmla="*/ 187891 w 332422"/>
                  <a:gd name="connsiteY42" fmla="*/ 144531 h 288861"/>
                  <a:gd name="connsiteX43" fmla="*/ 130078 w 332422"/>
                  <a:gd name="connsiteY43" fmla="*/ 144531 h 288861"/>
                  <a:gd name="connsiteX44" fmla="*/ 28906 w 332422"/>
                  <a:gd name="connsiteY44" fmla="*/ 43359 h 288861"/>
                  <a:gd name="connsiteX45" fmla="*/ 43359 w 332422"/>
                  <a:gd name="connsiteY45" fmla="*/ 28906 h 288861"/>
                  <a:gd name="connsiteX46" fmla="*/ 187891 w 332422"/>
                  <a:gd name="connsiteY46" fmla="*/ 28906 h 288861"/>
                  <a:gd name="connsiteX47" fmla="*/ 202344 w 332422"/>
                  <a:gd name="connsiteY47" fmla="*/ 43359 h 288861"/>
                  <a:gd name="connsiteX48" fmla="*/ 202344 w 332422"/>
                  <a:gd name="connsiteY48" fmla="*/ 57812 h 288861"/>
                  <a:gd name="connsiteX49" fmla="*/ 144531 w 332422"/>
                  <a:gd name="connsiteY49" fmla="*/ 57812 h 288861"/>
                  <a:gd name="connsiteX50" fmla="*/ 101172 w 332422"/>
                  <a:gd name="connsiteY50" fmla="*/ 101172 h 288861"/>
                  <a:gd name="connsiteX51" fmla="*/ 101172 w 332422"/>
                  <a:gd name="connsiteY51" fmla="*/ 160791 h 288861"/>
                  <a:gd name="connsiteX52" fmla="*/ 57813 w 332422"/>
                  <a:gd name="connsiteY52" fmla="*/ 189698 h 288861"/>
                  <a:gd name="connsiteX53" fmla="*/ 57813 w 332422"/>
                  <a:gd name="connsiteY53" fmla="*/ 158984 h 288861"/>
                  <a:gd name="connsiteX54" fmla="*/ 43359 w 332422"/>
                  <a:gd name="connsiteY54" fmla="*/ 144531 h 288861"/>
                  <a:gd name="connsiteX55" fmla="*/ 28906 w 332422"/>
                  <a:gd name="connsiteY55" fmla="*/ 130078 h 288861"/>
                  <a:gd name="connsiteX56" fmla="*/ 28906 w 332422"/>
                  <a:gd name="connsiteY56" fmla="*/ 43359 h 28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32422" h="288861">
                    <a:moveTo>
                      <a:pt x="28906" y="170727"/>
                    </a:moveTo>
                    <a:lnTo>
                      <a:pt x="28906" y="216797"/>
                    </a:lnTo>
                    <a:cubicBezTo>
                      <a:pt x="28906" y="224927"/>
                      <a:pt x="35229" y="231250"/>
                      <a:pt x="43359" y="231250"/>
                    </a:cubicBezTo>
                    <a:cubicBezTo>
                      <a:pt x="46069" y="231250"/>
                      <a:pt x="48779" y="230347"/>
                      <a:pt x="51489" y="228540"/>
                    </a:cubicBezTo>
                    <a:lnTo>
                      <a:pt x="102075" y="195117"/>
                    </a:lnTo>
                    <a:cubicBezTo>
                      <a:pt x="105688" y="215894"/>
                      <a:pt x="123755" y="231250"/>
                      <a:pt x="144531" y="231250"/>
                    </a:cubicBezTo>
                    <a:lnTo>
                      <a:pt x="197827" y="231250"/>
                    </a:lnTo>
                    <a:lnTo>
                      <a:pt x="280933" y="286352"/>
                    </a:lnTo>
                    <a:cubicBezTo>
                      <a:pt x="287256" y="290869"/>
                      <a:pt x="296289" y="289063"/>
                      <a:pt x="300806" y="282740"/>
                    </a:cubicBezTo>
                    <a:cubicBezTo>
                      <a:pt x="302613" y="280030"/>
                      <a:pt x="303516" y="277319"/>
                      <a:pt x="303516" y="274609"/>
                    </a:cubicBezTo>
                    <a:lnTo>
                      <a:pt x="303516" y="228540"/>
                    </a:lnTo>
                    <a:cubicBezTo>
                      <a:pt x="320679" y="222217"/>
                      <a:pt x="332422" y="205957"/>
                      <a:pt x="332422" y="187891"/>
                    </a:cubicBezTo>
                    <a:lnTo>
                      <a:pt x="332422" y="101172"/>
                    </a:lnTo>
                    <a:cubicBezTo>
                      <a:pt x="332422" y="77685"/>
                      <a:pt x="312549" y="57812"/>
                      <a:pt x="289063" y="57812"/>
                    </a:cubicBezTo>
                    <a:lnTo>
                      <a:pt x="231250" y="57812"/>
                    </a:lnTo>
                    <a:lnTo>
                      <a:pt x="231250" y="43359"/>
                    </a:lnTo>
                    <a:cubicBezTo>
                      <a:pt x="231250" y="19873"/>
                      <a:pt x="211377" y="0"/>
                      <a:pt x="187891" y="0"/>
                    </a:cubicBezTo>
                    <a:lnTo>
                      <a:pt x="43359" y="0"/>
                    </a:lnTo>
                    <a:cubicBezTo>
                      <a:pt x="19873" y="0"/>
                      <a:pt x="0" y="19873"/>
                      <a:pt x="0" y="43359"/>
                    </a:cubicBezTo>
                    <a:lnTo>
                      <a:pt x="0" y="130078"/>
                    </a:lnTo>
                    <a:cubicBezTo>
                      <a:pt x="0" y="148144"/>
                      <a:pt x="11743" y="165308"/>
                      <a:pt x="28906" y="170727"/>
                    </a:cubicBezTo>
                    <a:close/>
                    <a:moveTo>
                      <a:pt x="289063" y="86719"/>
                    </a:moveTo>
                    <a:cubicBezTo>
                      <a:pt x="297193" y="86719"/>
                      <a:pt x="303516" y="93042"/>
                      <a:pt x="303516" y="101172"/>
                    </a:cubicBezTo>
                    <a:lnTo>
                      <a:pt x="303516" y="187891"/>
                    </a:lnTo>
                    <a:cubicBezTo>
                      <a:pt x="303516" y="196020"/>
                      <a:pt x="297193" y="202344"/>
                      <a:pt x="289063" y="202344"/>
                    </a:cubicBezTo>
                    <a:cubicBezTo>
                      <a:pt x="280933" y="202344"/>
                      <a:pt x="274610" y="208667"/>
                      <a:pt x="274610" y="216797"/>
                    </a:cubicBezTo>
                    <a:lnTo>
                      <a:pt x="274610" y="247510"/>
                    </a:lnTo>
                    <a:lnTo>
                      <a:pt x="210474" y="205054"/>
                    </a:lnTo>
                    <a:cubicBezTo>
                      <a:pt x="207764" y="203247"/>
                      <a:pt x="205054" y="202344"/>
                      <a:pt x="202344" y="202344"/>
                    </a:cubicBezTo>
                    <a:lnTo>
                      <a:pt x="144531" y="202344"/>
                    </a:lnTo>
                    <a:cubicBezTo>
                      <a:pt x="136402" y="202344"/>
                      <a:pt x="130078" y="196020"/>
                      <a:pt x="130078" y="187891"/>
                    </a:cubicBezTo>
                    <a:lnTo>
                      <a:pt x="130078" y="176148"/>
                    </a:lnTo>
                    <a:lnTo>
                      <a:pt x="134595" y="173437"/>
                    </a:lnTo>
                    <a:lnTo>
                      <a:pt x="187891" y="173437"/>
                    </a:lnTo>
                    <a:cubicBezTo>
                      <a:pt x="211377" y="173437"/>
                      <a:pt x="231250" y="153565"/>
                      <a:pt x="231250" y="130078"/>
                    </a:cubicBezTo>
                    <a:lnTo>
                      <a:pt x="231250" y="86719"/>
                    </a:lnTo>
                    <a:lnTo>
                      <a:pt x="289063" y="86719"/>
                    </a:lnTo>
                    <a:close/>
                    <a:moveTo>
                      <a:pt x="130078" y="144531"/>
                    </a:moveTo>
                    <a:lnTo>
                      <a:pt x="130078" y="101172"/>
                    </a:lnTo>
                    <a:cubicBezTo>
                      <a:pt x="130078" y="93042"/>
                      <a:pt x="136402" y="86719"/>
                      <a:pt x="144531" y="86719"/>
                    </a:cubicBezTo>
                    <a:lnTo>
                      <a:pt x="202344" y="86719"/>
                    </a:lnTo>
                    <a:lnTo>
                      <a:pt x="202344" y="130078"/>
                    </a:lnTo>
                    <a:cubicBezTo>
                      <a:pt x="202344" y="138208"/>
                      <a:pt x="196021" y="144531"/>
                      <a:pt x="187891" y="144531"/>
                    </a:cubicBezTo>
                    <a:lnTo>
                      <a:pt x="130078" y="144531"/>
                    </a:lnTo>
                    <a:close/>
                    <a:moveTo>
                      <a:pt x="28906" y="43359"/>
                    </a:moveTo>
                    <a:cubicBezTo>
                      <a:pt x="28906" y="35229"/>
                      <a:pt x="35229" y="28906"/>
                      <a:pt x="43359" y="28906"/>
                    </a:cubicBezTo>
                    <a:lnTo>
                      <a:pt x="187891" y="28906"/>
                    </a:lnTo>
                    <a:cubicBezTo>
                      <a:pt x="196021" y="28906"/>
                      <a:pt x="202344" y="35229"/>
                      <a:pt x="202344" y="43359"/>
                    </a:cubicBezTo>
                    <a:lnTo>
                      <a:pt x="202344" y="57812"/>
                    </a:lnTo>
                    <a:lnTo>
                      <a:pt x="144531" y="57812"/>
                    </a:lnTo>
                    <a:cubicBezTo>
                      <a:pt x="121045" y="57812"/>
                      <a:pt x="101172" y="77685"/>
                      <a:pt x="101172" y="101172"/>
                    </a:cubicBezTo>
                    <a:lnTo>
                      <a:pt x="101172" y="160791"/>
                    </a:lnTo>
                    <a:lnTo>
                      <a:pt x="57813" y="189698"/>
                    </a:lnTo>
                    <a:lnTo>
                      <a:pt x="57813" y="158984"/>
                    </a:lnTo>
                    <a:cubicBezTo>
                      <a:pt x="57813" y="150854"/>
                      <a:pt x="51489" y="144531"/>
                      <a:pt x="43359" y="144531"/>
                    </a:cubicBez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3" name="Freeform 172">
                <a:extLst>
                  <a:ext uri="{FF2B5EF4-FFF2-40B4-BE49-F238E27FC236}">
                    <a16:creationId xmlns:a16="http://schemas.microsoft.com/office/drawing/2014/main" id="{96B706D9-791C-AF6B-DFAF-CAF7B488FD7D}"/>
                  </a:ext>
                </a:extLst>
              </p:cNvPr>
              <p:cNvSpPr/>
              <p:nvPr/>
            </p:nvSpPr>
            <p:spPr>
              <a:xfrm>
                <a:off x="5661430" y="3931102"/>
                <a:ext cx="260156" cy="231250"/>
              </a:xfrm>
              <a:custGeom>
                <a:avLst/>
                <a:gdLst>
                  <a:gd name="connsiteX0" fmla="*/ 43359 w 260156"/>
                  <a:gd name="connsiteY0" fmla="*/ 173438 h 231250"/>
                  <a:gd name="connsiteX1" fmla="*/ 43359 w 260156"/>
                  <a:gd name="connsiteY1" fmla="*/ 216797 h 231250"/>
                  <a:gd name="connsiteX2" fmla="*/ 57813 w 260156"/>
                  <a:gd name="connsiteY2" fmla="*/ 231250 h 231250"/>
                  <a:gd name="connsiteX3" fmla="*/ 65942 w 260156"/>
                  <a:gd name="connsiteY3" fmla="*/ 228540 h 231250"/>
                  <a:gd name="connsiteX4" fmla="*/ 149048 w 260156"/>
                  <a:gd name="connsiteY4" fmla="*/ 173438 h 231250"/>
                  <a:gd name="connsiteX5" fmla="*/ 216797 w 260156"/>
                  <a:gd name="connsiteY5" fmla="*/ 173438 h 231250"/>
                  <a:gd name="connsiteX6" fmla="*/ 260156 w 260156"/>
                  <a:gd name="connsiteY6" fmla="*/ 130078 h 231250"/>
                  <a:gd name="connsiteX7" fmla="*/ 260156 w 260156"/>
                  <a:gd name="connsiteY7" fmla="*/ 43359 h 231250"/>
                  <a:gd name="connsiteX8" fmla="*/ 216797 w 260156"/>
                  <a:gd name="connsiteY8" fmla="*/ 0 h 231250"/>
                  <a:gd name="connsiteX9" fmla="*/ 43359 w 260156"/>
                  <a:gd name="connsiteY9" fmla="*/ 0 h 231250"/>
                  <a:gd name="connsiteX10" fmla="*/ 0 w 260156"/>
                  <a:gd name="connsiteY10" fmla="*/ 43359 h 231250"/>
                  <a:gd name="connsiteX11" fmla="*/ 0 w 260156"/>
                  <a:gd name="connsiteY11" fmla="*/ 130078 h 231250"/>
                  <a:gd name="connsiteX12" fmla="*/ 43359 w 260156"/>
                  <a:gd name="connsiteY12" fmla="*/ 173438 h 231250"/>
                  <a:gd name="connsiteX13" fmla="*/ 28906 w 260156"/>
                  <a:gd name="connsiteY13" fmla="*/ 43359 h 231250"/>
                  <a:gd name="connsiteX14" fmla="*/ 43359 w 260156"/>
                  <a:gd name="connsiteY14" fmla="*/ 28906 h 231250"/>
                  <a:gd name="connsiteX15" fmla="*/ 216797 w 260156"/>
                  <a:gd name="connsiteY15" fmla="*/ 28906 h 231250"/>
                  <a:gd name="connsiteX16" fmla="*/ 231250 w 260156"/>
                  <a:gd name="connsiteY16" fmla="*/ 43359 h 231250"/>
                  <a:gd name="connsiteX17" fmla="*/ 231250 w 260156"/>
                  <a:gd name="connsiteY17" fmla="*/ 130078 h 231250"/>
                  <a:gd name="connsiteX18" fmla="*/ 216797 w 260156"/>
                  <a:gd name="connsiteY18" fmla="*/ 144531 h 231250"/>
                  <a:gd name="connsiteX19" fmla="*/ 144531 w 260156"/>
                  <a:gd name="connsiteY19" fmla="*/ 144531 h 231250"/>
                  <a:gd name="connsiteX20" fmla="*/ 136401 w 260156"/>
                  <a:gd name="connsiteY20" fmla="*/ 147241 h 231250"/>
                  <a:gd name="connsiteX21" fmla="*/ 72266 w 260156"/>
                  <a:gd name="connsiteY21" fmla="*/ 189698 h 231250"/>
                  <a:gd name="connsiteX22" fmla="*/ 72266 w 260156"/>
                  <a:gd name="connsiteY22" fmla="*/ 158984 h 231250"/>
                  <a:gd name="connsiteX23" fmla="*/ 57813 w 260156"/>
                  <a:gd name="connsiteY23" fmla="*/ 144531 h 231250"/>
                  <a:gd name="connsiteX24" fmla="*/ 43359 w 260156"/>
                  <a:gd name="connsiteY24" fmla="*/ 144531 h 231250"/>
                  <a:gd name="connsiteX25" fmla="*/ 28906 w 260156"/>
                  <a:gd name="connsiteY25" fmla="*/ 130078 h 231250"/>
                  <a:gd name="connsiteX26" fmla="*/ 28906 w 260156"/>
                  <a:gd name="connsiteY26" fmla="*/ 43359 h 23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156" h="231250">
                    <a:moveTo>
                      <a:pt x="43359" y="173438"/>
                    </a:moveTo>
                    <a:lnTo>
                      <a:pt x="43359" y="216797"/>
                    </a:lnTo>
                    <a:cubicBezTo>
                      <a:pt x="43359" y="224927"/>
                      <a:pt x="49683" y="231250"/>
                      <a:pt x="57813" y="231250"/>
                    </a:cubicBezTo>
                    <a:cubicBezTo>
                      <a:pt x="60522" y="231250"/>
                      <a:pt x="63233" y="230347"/>
                      <a:pt x="65942" y="228540"/>
                    </a:cubicBezTo>
                    <a:lnTo>
                      <a:pt x="149048" y="173438"/>
                    </a:lnTo>
                    <a:lnTo>
                      <a:pt x="216797" y="173438"/>
                    </a:lnTo>
                    <a:cubicBezTo>
                      <a:pt x="240283" y="173438"/>
                      <a:pt x="260156" y="153565"/>
                      <a:pt x="260156" y="130078"/>
                    </a:cubicBezTo>
                    <a:lnTo>
                      <a:pt x="260156" y="43359"/>
                    </a:lnTo>
                    <a:cubicBezTo>
                      <a:pt x="260156" y="19873"/>
                      <a:pt x="240283" y="0"/>
                      <a:pt x="216797" y="0"/>
                    </a:cubicBezTo>
                    <a:lnTo>
                      <a:pt x="43359" y="0"/>
                    </a:lnTo>
                    <a:cubicBezTo>
                      <a:pt x="19873" y="0"/>
                      <a:pt x="0" y="19873"/>
                      <a:pt x="0" y="43359"/>
                    </a:cubicBezTo>
                    <a:lnTo>
                      <a:pt x="0" y="130078"/>
                    </a:lnTo>
                    <a:cubicBezTo>
                      <a:pt x="0" y="154468"/>
                      <a:pt x="19873" y="173438"/>
                      <a:pt x="43359" y="173438"/>
                    </a:cubicBezTo>
                    <a:close/>
                    <a:moveTo>
                      <a:pt x="28906" y="43359"/>
                    </a:moveTo>
                    <a:cubicBezTo>
                      <a:pt x="28906" y="35229"/>
                      <a:pt x="35229" y="28906"/>
                      <a:pt x="43359" y="28906"/>
                    </a:cubicBezTo>
                    <a:lnTo>
                      <a:pt x="216797" y="28906"/>
                    </a:lnTo>
                    <a:cubicBezTo>
                      <a:pt x="224927" y="28906"/>
                      <a:pt x="231250" y="35229"/>
                      <a:pt x="231250" y="43359"/>
                    </a:cubicBezTo>
                    <a:lnTo>
                      <a:pt x="231250" y="130078"/>
                    </a:lnTo>
                    <a:cubicBezTo>
                      <a:pt x="231250" y="138208"/>
                      <a:pt x="224927" y="144531"/>
                      <a:pt x="216797" y="144531"/>
                    </a:cubicBezTo>
                    <a:lnTo>
                      <a:pt x="144531" y="144531"/>
                    </a:lnTo>
                    <a:cubicBezTo>
                      <a:pt x="141821" y="144531"/>
                      <a:pt x="139111" y="145435"/>
                      <a:pt x="136401" y="147241"/>
                    </a:cubicBezTo>
                    <a:lnTo>
                      <a:pt x="72266" y="189698"/>
                    </a:lnTo>
                    <a:lnTo>
                      <a:pt x="72266" y="158984"/>
                    </a:lnTo>
                    <a:cubicBezTo>
                      <a:pt x="72266" y="150855"/>
                      <a:pt x="65942" y="144531"/>
                      <a:pt x="57813" y="144531"/>
                    </a:cubicBezTo>
                    <a:lnTo>
                      <a:pt x="43359" y="144531"/>
                    </a:lnTo>
                    <a:cubicBezTo>
                      <a:pt x="35229" y="144531"/>
                      <a:pt x="28906" y="138208"/>
                      <a:pt x="28906" y="130078"/>
                    </a:cubicBezTo>
                    <a:lnTo>
                      <a:pt x="28906" y="43359"/>
                    </a:lnTo>
                    <a:close/>
                  </a:path>
                </a:pathLst>
              </a:custGeom>
              <a:grpFill/>
              <a:ln w="9028" cap="flat">
                <a:noFill/>
                <a:prstDash val="solid"/>
                <a:miter/>
              </a:ln>
            </p:spPr>
            <p:txBody>
              <a:bodyPr rtlCol="0" anchor="ctr"/>
              <a:lstStyle/>
              <a:p>
                <a:endParaRPr lang="en-US">
                  <a:solidFill>
                    <a:srgbClr val="58595B"/>
                  </a:solidFill>
                </a:endParaRPr>
              </a:p>
            </p:txBody>
          </p:sp>
          <p:sp>
            <p:nvSpPr>
              <p:cNvPr id="24" name="Freeform 173">
                <a:extLst>
                  <a:ext uri="{FF2B5EF4-FFF2-40B4-BE49-F238E27FC236}">
                    <a16:creationId xmlns:a16="http://schemas.microsoft.com/office/drawing/2014/main" id="{17A767E5-3B95-7CF9-B837-8B22F690712F}"/>
                  </a:ext>
                </a:extLst>
              </p:cNvPr>
              <p:cNvSpPr/>
              <p:nvPr/>
            </p:nvSpPr>
            <p:spPr>
              <a:xfrm>
                <a:off x="5719243"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5" name="Freeform 174">
                <a:extLst>
                  <a:ext uri="{FF2B5EF4-FFF2-40B4-BE49-F238E27FC236}">
                    <a16:creationId xmlns:a16="http://schemas.microsoft.com/office/drawing/2014/main" id="{AE262FD2-310F-5201-32A7-0C9AB417E386}"/>
                  </a:ext>
                </a:extLst>
              </p:cNvPr>
              <p:cNvSpPr/>
              <p:nvPr/>
            </p:nvSpPr>
            <p:spPr>
              <a:xfrm>
                <a:off x="5777055"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6" name="Freeform 175">
                <a:extLst>
                  <a:ext uri="{FF2B5EF4-FFF2-40B4-BE49-F238E27FC236}">
                    <a16:creationId xmlns:a16="http://schemas.microsoft.com/office/drawing/2014/main" id="{DBD8AEAB-070B-6FAB-1783-A383C420514C}"/>
                  </a:ext>
                </a:extLst>
              </p:cNvPr>
              <p:cNvSpPr/>
              <p:nvPr/>
            </p:nvSpPr>
            <p:spPr>
              <a:xfrm>
                <a:off x="5834868" y="4003368"/>
                <a:ext cx="28906" cy="28906"/>
              </a:xfrm>
              <a:custGeom>
                <a:avLst/>
                <a:gdLst>
                  <a:gd name="connsiteX0" fmla="*/ 0 w 28906"/>
                  <a:gd name="connsiteY0" fmla="*/ 0 h 28906"/>
                  <a:gd name="connsiteX1" fmla="*/ 28906 w 28906"/>
                  <a:gd name="connsiteY1" fmla="*/ 0 h 28906"/>
                  <a:gd name="connsiteX2" fmla="*/ 28906 w 28906"/>
                  <a:gd name="connsiteY2" fmla="*/ 28907 h 28906"/>
                  <a:gd name="connsiteX3" fmla="*/ 0 w 28906"/>
                  <a:gd name="connsiteY3" fmla="*/ 28907 h 28906"/>
                </a:gdLst>
                <a:ahLst/>
                <a:cxnLst>
                  <a:cxn ang="0">
                    <a:pos x="connsiteX0" y="connsiteY0"/>
                  </a:cxn>
                  <a:cxn ang="0">
                    <a:pos x="connsiteX1" y="connsiteY1"/>
                  </a:cxn>
                  <a:cxn ang="0">
                    <a:pos x="connsiteX2" y="connsiteY2"/>
                  </a:cxn>
                  <a:cxn ang="0">
                    <a:pos x="connsiteX3" y="connsiteY3"/>
                  </a:cxn>
                </a:cxnLst>
                <a:rect l="l" t="t" r="r" b="b"/>
                <a:pathLst>
                  <a:path w="28906" h="28906">
                    <a:moveTo>
                      <a:pt x="0" y="0"/>
                    </a:moveTo>
                    <a:lnTo>
                      <a:pt x="28906" y="0"/>
                    </a:lnTo>
                    <a:lnTo>
                      <a:pt x="28906" y="28907"/>
                    </a:lnTo>
                    <a:lnTo>
                      <a:pt x="0" y="28907"/>
                    </a:lnTo>
                    <a:close/>
                  </a:path>
                </a:pathLst>
              </a:custGeom>
              <a:grpFill/>
              <a:ln w="9028" cap="flat">
                <a:noFill/>
                <a:prstDash val="solid"/>
                <a:miter/>
              </a:ln>
            </p:spPr>
            <p:txBody>
              <a:bodyPr rtlCol="0" anchor="ctr"/>
              <a:lstStyle/>
              <a:p>
                <a:endParaRPr lang="en-US">
                  <a:solidFill>
                    <a:srgbClr val="58595B"/>
                  </a:solidFill>
                </a:endParaRPr>
              </a:p>
            </p:txBody>
          </p:sp>
          <p:sp>
            <p:nvSpPr>
              <p:cNvPr id="27" name="Freeform 176">
                <a:extLst>
                  <a:ext uri="{FF2B5EF4-FFF2-40B4-BE49-F238E27FC236}">
                    <a16:creationId xmlns:a16="http://schemas.microsoft.com/office/drawing/2014/main" id="{B7BB5A39-DEC0-C772-8479-2D74BF91A1B6}"/>
                  </a:ext>
                </a:extLst>
              </p:cNvPr>
              <p:cNvSpPr/>
              <p:nvPr/>
            </p:nvSpPr>
            <p:spPr>
              <a:xfrm>
                <a:off x="6008306" y="4162352"/>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8" name="Freeform 177">
                <a:extLst>
                  <a:ext uri="{FF2B5EF4-FFF2-40B4-BE49-F238E27FC236}">
                    <a16:creationId xmlns:a16="http://schemas.microsoft.com/office/drawing/2014/main" id="{2C112978-EDCE-DA4E-1520-29D96DD86B18}"/>
                  </a:ext>
                </a:extLst>
              </p:cNvPr>
              <p:cNvSpPr/>
              <p:nvPr/>
            </p:nvSpPr>
            <p:spPr>
              <a:xfrm>
                <a:off x="6384087" y="4191259"/>
                <a:ext cx="115625" cy="115625"/>
              </a:xfrm>
              <a:custGeom>
                <a:avLst/>
                <a:gdLst>
                  <a:gd name="connsiteX0" fmla="*/ 0 w 115625"/>
                  <a:gd name="connsiteY0" fmla="*/ 57813 h 115625"/>
                  <a:gd name="connsiteX1" fmla="*/ 57813 w 115625"/>
                  <a:gd name="connsiteY1" fmla="*/ 115625 h 115625"/>
                  <a:gd name="connsiteX2" fmla="*/ 115625 w 115625"/>
                  <a:gd name="connsiteY2" fmla="*/ 57813 h 115625"/>
                  <a:gd name="connsiteX3" fmla="*/ 57813 w 115625"/>
                  <a:gd name="connsiteY3" fmla="*/ 0 h 115625"/>
                  <a:gd name="connsiteX4" fmla="*/ 0 w 115625"/>
                  <a:gd name="connsiteY4" fmla="*/ 57813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0" y="57813"/>
                    </a:moveTo>
                    <a:cubicBezTo>
                      <a:pt x="0" y="89429"/>
                      <a:pt x="26196" y="115625"/>
                      <a:pt x="57813" y="115625"/>
                    </a:cubicBezTo>
                    <a:cubicBezTo>
                      <a:pt x="89429" y="115625"/>
                      <a:pt x="115625" y="89429"/>
                      <a:pt x="115625" y="57813"/>
                    </a:cubicBezTo>
                    <a:cubicBezTo>
                      <a:pt x="115625" y="26197"/>
                      <a:pt x="89429" y="0"/>
                      <a:pt x="57813" y="0"/>
                    </a:cubicBezTo>
                    <a:cubicBezTo>
                      <a:pt x="26196" y="0"/>
                      <a:pt x="0" y="26197"/>
                      <a:pt x="0" y="57813"/>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sp>
            <p:nvSpPr>
              <p:cNvPr id="29" name="Freeform 178">
                <a:extLst>
                  <a:ext uri="{FF2B5EF4-FFF2-40B4-BE49-F238E27FC236}">
                    <a16:creationId xmlns:a16="http://schemas.microsoft.com/office/drawing/2014/main" id="{BC157FA4-C2FE-E483-FF36-118BC280A5A5}"/>
                  </a:ext>
                </a:extLst>
              </p:cNvPr>
              <p:cNvSpPr/>
              <p:nvPr/>
            </p:nvSpPr>
            <p:spPr>
              <a:xfrm>
                <a:off x="5632524" y="4191259"/>
                <a:ext cx="115625" cy="115625"/>
              </a:xfrm>
              <a:custGeom>
                <a:avLst/>
                <a:gdLst>
                  <a:gd name="connsiteX0" fmla="*/ 57813 w 115625"/>
                  <a:gd name="connsiteY0" fmla="*/ 115625 h 115625"/>
                  <a:gd name="connsiteX1" fmla="*/ 115625 w 115625"/>
                  <a:gd name="connsiteY1" fmla="*/ 57813 h 115625"/>
                  <a:gd name="connsiteX2" fmla="*/ 57813 w 115625"/>
                  <a:gd name="connsiteY2" fmla="*/ 0 h 115625"/>
                  <a:gd name="connsiteX3" fmla="*/ 0 w 115625"/>
                  <a:gd name="connsiteY3" fmla="*/ 57813 h 115625"/>
                  <a:gd name="connsiteX4" fmla="*/ 57813 w 115625"/>
                  <a:gd name="connsiteY4" fmla="*/ 115625 h 115625"/>
                  <a:gd name="connsiteX5" fmla="*/ 57813 w 115625"/>
                  <a:gd name="connsiteY5" fmla="*/ 28906 h 115625"/>
                  <a:gd name="connsiteX6" fmla="*/ 86719 w 115625"/>
                  <a:gd name="connsiteY6" fmla="*/ 57813 h 115625"/>
                  <a:gd name="connsiteX7" fmla="*/ 57813 w 115625"/>
                  <a:gd name="connsiteY7" fmla="*/ 86719 h 115625"/>
                  <a:gd name="connsiteX8" fmla="*/ 28906 w 115625"/>
                  <a:gd name="connsiteY8" fmla="*/ 57813 h 115625"/>
                  <a:gd name="connsiteX9" fmla="*/ 57813 w 115625"/>
                  <a:gd name="connsiteY9" fmla="*/ 28906 h 11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25" h="115625">
                    <a:moveTo>
                      <a:pt x="57813" y="115625"/>
                    </a:moveTo>
                    <a:cubicBezTo>
                      <a:pt x="89429" y="115625"/>
                      <a:pt x="115625" y="89429"/>
                      <a:pt x="115625" y="57813"/>
                    </a:cubicBezTo>
                    <a:cubicBezTo>
                      <a:pt x="115625" y="26197"/>
                      <a:pt x="89429" y="0"/>
                      <a:pt x="57813" y="0"/>
                    </a:cubicBezTo>
                    <a:cubicBezTo>
                      <a:pt x="26196" y="0"/>
                      <a:pt x="0" y="26197"/>
                      <a:pt x="0" y="57813"/>
                    </a:cubicBezTo>
                    <a:cubicBezTo>
                      <a:pt x="0" y="89429"/>
                      <a:pt x="26196" y="115625"/>
                      <a:pt x="57813" y="115625"/>
                    </a:cubicBezTo>
                    <a:close/>
                    <a:moveTo>
                      <a:pt x="57813" y="28906"/>
                    </a:moveTo>
                    <a:cubicBezTo>
                      <a:pt x="74072" y="28906"/>
                      <a:pt x="86719" y="41553"/>
                      <a:pt x="86719" y="57813"/>
                    </a:cubicBezTo>
                    <a:cubicBezTo>
                      <a:pt x="86719" y="74072"/>
                      <a:pt x="74072" y="86719"/>
                      <a:pt x="57813" y="86719"/>
                    </a:cubicBezTo>
                    <a:cubicBezTo>
                      <a:pt x="41553" y="86719"/>
                      <a:pt x="28906" y="74072"/>
                      <a:pt x="28906" y="57813"/>
                    </a:cubicBezTo>
                    <a:cubicBezTo>
                      <a:pt x="28906" y="41553"/>
                      <a:pt x="41553" y="28906"/>
                      <a:pt x="57813" y="28906"/>
                    </a:cubicBez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0" name="Group 29">
            <a:extLst>
              <a:ext uri="{FF2B5EF4-FFF2-40B4-BE49-F238E27FC236}">
                <a16:creationId xmlns:a16="http://schemas.microsoft.com/office/drawing/2014/main" id="{888088E0-E99C-5D95-58C0-EF97DA24A669}"/>
              </a:ext>
            </a:extLst>
          </p:cNvPr>
          <p:cNvGrpSpPr/>
          <p:nvPr/>
        </p:nvGrpSpPr>
        <p:grpSpPr>
          <a:xfrm>
            <a:off x="5911615" y="8719360"/>
            <a:ext cx="612259" cy="612420"/>
            <a:chOff x="10376768" y="3823816"/>
            <a:chExt cx="923646" cy="923888"/>
          </a:xfrm>
          <a:solidFill>
            <a:srgbClr val="000D41"/>
          </a:solidFill>
        </p:grpSpPr>
        <p:sp>
          <p:nvSpPr>
            <p:cNvPr id="31" name="Freeform 161">
              <a:extLst>
                <a:ext uri="{FF2B5EF4-FFF2-40B4-BE49-F238E27FC236}">
                  <a16:creationId xmlns:a16="http://schemas.microsoft.com/office/drawing/2014/main" id="{CA0D1419-4FAF-1401-2096-4F6D024E15C9}"/>
                </a:ext>
              </a:extLst>
            </p:cNvPr>
            <p:cNvSpPr/>
            <p:nvPr/>
          </p:nvSpPr>
          <p:spPr>
            <a:xfrm>
              <a:off x="10872691" y="3846190"/>
              <a:ext cx="417334" cy="527539"/>
            </a:xfrm>
            <a:custGeom>
              <a:avLst/>
              <a:gdLst>
                <a:gd name="connsiteX0" fmla="*/ 386622 w 417334"/>
                <a:gd name="connsiteY0" fmla="*/ 407398 h 527539"/>
                <a:gd name="connsiteX1" fmla="*/ 341456 w 417334"/>
                <a:gd name="connsiteY1" fmla="*/ 388428 h 527539"/>
                <a:gd name="connsiteX2" fmla="*/ 316163 w 417334"/>
                <a:gd name="connsiteY2" fmla="*/ 394752 h 527539"/>
                <a:gd name="connsiteX3" fmla="*/ 280030 w 417334"/>
                <a:gd name="connsiteY3" fmla="*/ 430884 h 527539"/>
                <a:gd name="connsiteX4" fmla="*/ 273707 w 417334"/>
                <a:gd name="connsiteY4" fmla="*/ 456177 h 527539"/>
                <a:gd name="connsiteX5" fmla="*/ 292676 w 417334"/>
                <a:gd name="connsiteY5" fmla="*/ 500440 h 527539"/>
                <a:gd name="connsiteX6" fmla="*/ 227637 w 417334"/>
                <a:gd name="connsiteY6" fmla="*/ 527540 h 527539"/>
                <a:gd name="connsiteX7" fmla="*/ 245704 w 417334"/>
                <a:gd name="connsiteY7" fmla="*/ 431788 h 527539"/>
                <a:gd name="connsiteX8" fmla="*/ 242994 w 417334"/>
                <a:gd name="connsiteY8" fmla="*/ 395655 h 527539"/>
                <a:gd name="connsiteX9" fmla="*/ 302613 w 417334"/>
                <a:gd name="connsiteY9" fmla="*/ 314356 h 527539"/>
                <a:gd name="connsiteX10" fmla="*/ 298096 w 417334"/>
                <a:gd name="connsiteY10" fmla="*/ 203247 h 527539"/>
                <a:gd name="connsiteX11" fmla="*/ 200537 w 417334"/>
                <a:gd name="connsiteY11" fmla="*/ 112012 h 527539"/>
                <a:gd name="connsiteX12" fmla="*/ 183375 w 417334"/>
                <a:gd name="connsiteY12" fmla="*/ 120142 h 527539"/>
                <a:gd name="connsiteX13" fmla="*/ 191504 w 417334"/>
                <a:gd name="connsiteY13" fmla="*/ 137305 h 527539"/>
                <a:gd name="connsiteX14" fmla="*/ 272803 w 417334"/>
                <a:gd name="connsiteY14" fmla="*/ 213184 h 527539"/>
                <a:gd name="connsiteX15" fmla="*/ 236670 w 417334"/>
                <a:gd name="connsiteY15" fmla="*/ 365845 h 527539"/>
                <a:gd name="connsiteX16" fmla="*/ 229444 w 417334"/>
                <a:gd name="connsiteY16" fmla="*/ 342359 h 527539"/>
                <a:gd name="connsiteX17" fmla="*/ 252027 w 417334"/>
                <a:gd name="connsiteY17" fmla="*/ 222217 h 527539"/>
                <a:gd name="connsiteX18" fmla="*/ 105689 w 417334"/>
                <a:gd name="connsiteY18" fmla="*/ 161695 h 527539"/>
                <a:gd name="connsiteX19" fmla="*/ 70460 w 417334"/>
                <a:gd name="connsiteY19" fmla="*/ 185181 h 527539"/>
                <a:gd name="connsiteX20" fmla="*/ 46973 w 417334"/>
                <a:gd name="connsiteY20" fmla="*/ 177954 h 527539"/>
                <a:gd name="connsiteX21" fmla="*/ 97559 w 417334"/>
                <a:gd name="connsiteY21" fmla="*/ 141822 h 527539"/>
                <a:gd name="connsiteX22" fmla="*/ 134595 w 417334"/>
                <a:gd name="connsiteY22" fmla="*/ 132788 h 527539"/>
                <a:gd name="connsiteX23" fmla="*/ 146338 w 417334"/>
                <a:gd name="connsiteY23" fmla="*/ 118335 h 527539"/>
                <a:gd name="connsiteX24" fmla="*/ 131885 w 417334"/>
                <a:gd name="connsiteY24" fmla="*/ 106592 h 527539"/>
                <a:gd name="connsiteX25" fmla="*/ 87622 w 417334"/>
                <a:gd name="connsiteY25" fmla="*/ 118335 h 527539"/>
                <a:gd name="connsiteX26" fmla="*/ 28003 w 417334"/>
                <a:gd name="connsiteY26" fmla="*/ 160791 h 527539"/>
                <a:gd name="connsiteX27" fmla="*/ 28003 w 417334"/>
                <a:gd name="connsiteY27" fmla="*/ 145435 h 527539"/>
                <a:gd name="connsiteX28" fmla="*/ 0 w 417334"/>
                <a:gd name="connsiteY28" fmla="*/ 117432 h 527539"/>
                <a:gd name="connsiteX29" fmla="*/ 18970 w 417334"/>
                <a:gd name="connsiteY29" fmla="*/ 101172 h 527539"/>
                <a:gd name="connsiteX30" fmla="*/ 25293 w 417334"/>
                <a:gd name="connsiteY30" fmla="*/ 75879 h 527539"/>
                <a:gd name="connsiteX31" fmla="*/ 6323 w 417334"/>
                <a:gd name="connsiteY31" fmla="*/ 31616 h 527539"/>
                <a:gd name="connsiteX32" fmla="*/ 82203 w 417334"/>
                <a:gd name="connsiteY32" fmla="*/ 0 h 527539"/>
                <a:gd name="connsiteX33" fmla="*/ 101172 w 417334"/>
                <a:gd name="connsiteY33" fmla="*/ 45166 h 527539"/>
                <a:gd name="connsiteX34" fmla="*/ 123755 w 417334"/>
                <a:gd name="connsiteY34" fmla="*/ 58716 h 527539"/>
                <a:gd name="connsiteX35" fmla="*/ 174341 w 417334"/>
                <a:gd name="connsiteY35" fmla="*/ 58716 h 527539"/>
                <a:gd name="connsiteX36" fmla="*/ 196925 w 417334"/>
                <a:gd name="connsiteY36" fmla="*/ 45166 h 527539"/>
                <a:gd name="connsiteX37" fmla="*/ 215894 w 417334"/>
                <a:gd name="connsiteY37" fmla="*/ 0 h 527539"/>
                <a:gd name="connsiteX38" fmla="*/ 291773 w 417334"/>
                <a:gd name="connsiteY38" fmla="*/ 31616 h 527539"/>
                <a:gd name="connsiteX39" fmla="*/ 272803 w 417334"/>
                <a:gd name="connsiteY39" fmla="*/ 75879 h 527539"/>
                <a:gd name="connsiteX40" fmla="*/ 279127 w 417334"/>
                <a:gd name="connsiteY40" fmla="*/ 101172 h 527539"/>
                <a:gd name="connsiteX41" fmla="*/ 315259 w 417334"/>
                <a:gd name="connsiteY41" fmla="*/ 137305 h 527539"/>
                <a:gd name="connsiteX42" fmla="*/ 340552 w 417334"/>
                <a:gd name="connsiteY42" fmla="*/ 143628 h 527539"/>
                <a:gd name="connsiteX43" fmla="*/ 385718 w 417334"/>
                <a:gd name="connsiteY43" fmla="*/ 124658 h 527539"/>
                <a:gd name="connsiteX44" fmla="*/ 417335 w 417334"/>
                <a:gd name="connsiteY44" fmla="*/ 200537 h 527539"/>
                <a:gd name="connsiteX45" fmla="*/ 372169 w 417334"/>
                <a:gd name="connsiteY45" fmla="*/ 218604 h 527539"/>
                <a:gd name="connsiteX46" fmla="*/ 358619 w 417334"/>
                <a:gd name="connsiteY46" fmla="*/ 241187 h 527539"/>
                <a:gd name="connsiteX47" fmla="*/ 358619 w 417334"/>
                <a:gd name="connsiteY47" fmla="*/ 291773 h 527539"/>
                <a:gd name="connsiteX48" fmla="*/ 372169 w 417334"/>
                <a:gd name="connsiteY48" fmla="*/ 314356 h 527539"/>
                <a:gd name="connsiteX49" fmla="*/ 417335 w 417334"/>
                <a:gd name="connsiteY49" fmla="*/ 333326 h 527539"/>
                <a:gd name="connsiteX50" fmla="*/ 386622 w 417334"/>
                <a:gd name="connsiteY50" fmla="*/ 407398 h 527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17334" h="527539">
                  <a:moveTo>
                    <a:pt x="386622" y="407398"/>
                  </a:moveTo>
                  <a:lnTo>
                    <a:pt x="341456" y="388428"/>
                  </a:lnTo>
                  <a:cubicBezTo>
                    <a:pt x="332423" y="384815"/>
                    <a:pt x="322486" y="387525"/>
                    <a:pt x="316163" y="394752"/>
                  </a:cubicBezTo>
                  <a:cubicBezTo>
                    <a:pt x="305323" y="408301"/>
                    <a:pt x="293579" y="420044"/>
                    <a:pt x="280030" y="430884"/>
                  </a:cubicBezTo>
                  <a:cubicBezTo>
                    <a:pt x="272803" y="437208"/>
                    <a:pt x="269190" y="447144"/>
                    <a:pt x="273707" y="456177"/>
                  </a:cubicBezTo>
                  <a:lnTo>
                    <a:pt x="292676" y="500440"/>
                  </a:lnTo>
                  <a:lnTo>
                    <a:pt x="227637" y="527540"/>
                  </a:lnTo>
                  <a:cubicBezTo>
                    <a:pt x="239380" y="497730"/>
                    <a:pt x="245704" y="465211"/>
                    <a:pt x="245704" y="431788"/>
                  </a:cubicBezTo>
                  <a:cubicBezTo>
                    <a:pt x="245704" y="419141"/>
                    <a:pt x="244800" y="407398"/>
                    <a:pt x="242994" y="395655"/>
                  </a:cubicBezTo>
                  <a:cubicBezTo>
                    <a:pt x="270996" y="375782"/>
                    <a:pt x="291773" y="346876"/>
                    <a:pt x="302613" y="314356"/>
                  </a:cubicBezTo>
                  <a:cubicBezTo>
                    <a:pt x="314356" y="278223"/>
                    <a:pt x="312550" y="238477"/>
                    <a:pt x="298096" y="203247"/>
                  </a:cubicBezTo>
                  <a:cubicBezTo>
                    <a:pt x="280030" y="159888"/>
                    <a:pt x="244800" y="127369"/>
                    <a:pt x="200537" y="112012"/>
                  </a:cubicBezTo>
                  <a:cubicBezTo>
                    <a:pt x="193311" y="109302"/>
                    <a:pt x="186085" y="113819"/>
                    <a:pt x="183375" y="120142"/>
                  </a:cubicBezTo>
                  <a:cubicBezTo>
                    <a:pt x="180664" y="127369"/>
                    <a:pt x="185181" y="134595"/>
                    <a:pt x="191504" y="137305"/>
                  </a:cubicBezTo>
                  <a:cubicBezTo>
                    <a:pt x="228541" y="149952"/>
                    <a:pt x="257447" y="177051"/>
                    <a:pt x="272803" y="213184"/>
                  </a:cubicBezTo>
                  <a:cubicBezTo>
                    <a:pt x="295386" y="267383"/>
                    <a:pt x="280030" y="327906"/>
                    <a:pt x="236670" y="365845"/>
                  </a:cubicBezTo>
                  <a:cubicBezTo>
                    <a:pt x="234864" y="357716"/>
                    <a:pt x="232154" y="349586"/>
                    <a:pt x="229444" y="342359"/>
                  </a:cubicBezTo>
                  <a:cubicBezTo>
                    <a:pt x="260157" y="310743"/>
                    <a:pt x="269190" y="263770"/>
                    <a:pt x="252027" y="222217"/>
                  </a:cubicBezTo>
                  <a:cubicBezTo>
                    <a:pt x="228541" y="165308"/>
                    <a:pt x="162598" y="138208"/>
                    <a:pt x="105689" y="161695"/>
                  </a:cubicBezTo>
                  <a:cubicBezTo>
                    <a:pt x="92139" y="167114"/>
                    <a:pt x="80396" y="175245"/>
                    <a:pt x="70460" y="185181"/>
                  </a:cubicBezTo>
                  <a:cubicBezTo>
                    <a:pt x="62329" y="182471"/>
                    <a:pt x="55103" y="179761"/>
                    <a:pt x="46973" y="177954"/>
                  </a:cubicBezTo>
                  <a:cubicBezTo>
                    <a:pt x="60523" y="162598"/>
                    <a:pt x="77686" y="149952"/>
                    <a:pt x="97559" y="141822"/>
                  </a:cubicBezTo>
                  <a:cubicBezTo>
                    <a:pt x="109302" y="137305"/>
                    <a:pt x="121948" y="133691"/>
                    <a:pt x="134595" y="132788"/>
                  </a:cubicBezTo>
                  <a:cubicBezTo>
                    <a:pt x="141822" y="131885"/>
                    <a:pt x="147242" y="125562"/>
                    <a:pt x="146338" y="118335"/>
                  </a:cubicBezTo>
                  <a:cubicBezTo>
                    <a:pt x="145435" y="111108"/>
                    <a:pt x="139112" y="105689"/>
                    <a:pt x="131885" y="106592"/>
                  </a:cubicBezTo>
                  <a:cubicBezTo>
                    <a:pt x="116529" y="108399"/>
                    <a:pt x="102076" y="112012"/>
                    <a:pt x="87622" y="118335"/>
                  </a:cubicBezTo>
                  <a:cubicBezTo>
                    <a:pt x="64136" y="128272"/>
                    <a:pt x="44263" y="142725"/>
                    <a:pt x="28003" y="160791"/>
                  </a:cubicBezTo>
                  <a:lnTo>
                    <a:pt x="28003" y="145435"/>
                  </a:lnTo>
                  <a:cubicBezTo>
                    <a:pt x="28003" y="130079"/>
                    <a:pt x="15357" y="117432"/>
                    <a:pt x="0" y="117432"/>
                  </a:cubicBezTo>
                  <a:cubicBezTo>
                    <a:pt x="6323" y="112012"/>
                    <a:pt x="11744" y="105689"/>
                    <a:pt x="18970" y="101172"/>
                  </a:cubicBezTo>
                  <a:cubicBezTo>
                    <a:pt x="26197" y="94849"/>
                    <a:pt x="29810" y="84912"/>
                    <a:pt x="25293" y="75879"/>
                  </a:cubicBezTo>
                  <a:lnTo>
                    <a:pt x="6323" y="31616"/>
                  </a:lnTo>
                  <a:lnTo>
                    <a:pt x="82203" y="0"/>
                  </a:lnTo>
                  <a:lnTo>
                    <a:pt x="101172" y="45166"/>
                  </a:lnTo>
                  <a:cubicBezTo>
                    <a:pt x="104786" y="54199"/>
                    <a:pt x="113819" y="59620"/>
                    <a:pt x="123755" y="58716"/>
                  </a:cubicBezTo>
                  <a:cubicBezTo>
                    <a:pt x="140918" y="56909"/>
                    <a:pt x="158081" y="56909"/>
                    <a:pt x="174341" y="58716"/>
                  </a:cubicBezTo>
                  <a:cubicBezTo>
                    <a:pt x="184278" y="59620"/>
                    <a:pt x="193311" y="54199"/>
                    <a:pt x="196925" y="45166"/>
                  </a:cubicBezTo>
                  <a:lnTo>
                    <a:pt x="215894" y="0"/>
                  </a:lnTo>
                  <a:lnTo>
                    <a:pt x="291773" y="31616"/>
                  </a:lnTo>
                  <a:lnTo>
                    <a:pt x="272803" y="75879"/>
                  </a:lnTo>
                  <a:cubicBezTo>
                    <a:pt x="269190" y="84912"/>
                    <a:pt x="271900" y="95752"/>
                    <a:pt x="279127" y="101172"/>
                  </a:cubicBezTo>
                  <a:cubicBezTo>
                    <a:pt x="292676" y="112012"/>
                    <a:pt x="304419" y="123755"/>
                    <a:pt x="315259" y="137305"/>
                  </a:cubicBezTo>
                  <a:cubicBezTo>
                    <a:pt x="321583" y="144531"/>
                    <a:pt x="331519" y="147241"/>
                    <a:pt x="340552" y="143628"/>
                  </a:cubicBezTo>
                  <a:lnTo>
                    <a:pt x="385718" y="124658"/>
                  </a:lnTo>
                  <a:lnTo>
                    <a:pt x="417335" y="200537"/>
                  </a:lnTo>
                  <a:lnTo>
                    <a:pt x="372169" y="218604"/>
                  </a:lnTo>
                  <a:cubicBezTo>
                    <a:pt x="363135" y="222217"/>
                    <a:pt x="357716" y="231251"/>
                    <a:pt x="358619" y="241187"/>
                  </a:cubicBezTo>
                  <a:cubicBezTo>
                    <a:pt x="360425" y="257447"/>
                    <a:pt x="360425" y="274610"/>
                    <a:pt x="358619" y="291773"/>
                  </a:cubicBezTo>
                  <a:cubicBezTo>
                    <a:pt x="357716" y="301710"/>
                    <a:pt x="363135" y="310743"/>
                    <a:pt x="372169" y="314356"/>
                  </a:cubicBezTo>
                  <a:lnTo>
                    <a:pt x="417335" y="333326"/>
                  </a:lnTo>
                  <a:lnTo>
                    <a:pt x="386622" y="407398"/>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2" name="Graphic 2">
              <a:extLst>
                <a:ext uri="{FF2B5EF4-FFF2-40B4-BE49-F238E27FC236}">
                  <a16:creationId xmlns:a16="http://schemas.microsoft.com/office/drawing/2014/main" id="{F5FC61A0-129E-B130-4F26-EA01EC34567C}"/>
                </a:ext>
              </a:extLst>
            </p:cNvPr>
            <p:cNvGrpSpPr/>
            <p:nvPr/>
          </p:nvGrpSpPr>
          <p:grpSpPr>
            <a:xfrm>
              <a:off x="10376768" y="3823816"/>
              <a:ext cx="923646" cy="923888"/>
              <a:chOff x="10376768" y="3823816"/>
              <a:chExt cx="923646" cy="923888"/>
            </a:xfrm>
            <a:grpFill/>
          </p:grpSpPr>
          <p:sp>
            <p:nvSpPr>
              <p:cNvPr id="33" name="Freeform 163">
                <a:extLst>
                  <a:ext uri="{FF2B5EF4-FFF2-40B4-BE49-F238E27FC236}">
                    <a16:creationId xmlns:a16="http://schemas.microsoft.com/office/drawing/2014/main" id="{BECA744B-D298-156A-35F9-E62A512A77BE}"/>
                  </a:ext>
                </a:extLst>
              </p:cNvPr>
              <p:cNvSpPr/>
              <p:nvPr/>
            </p:nvSpPr>
            <p:spPr>
              <a:xfrm>
                <a:off x="10376768" y="3823816"/>
                <a:ext cx="923646" cy="923888"/>
              </a:xfrm>
              <a:custGeom>
                <a:avLst/>
                <a:gdLst>
                  <a:gd name="connsiteX0" fmla="*/ 908741 w 923646"/>
                  <a:gd name="connsiteY0" fmla="*/ 338536 h 923888"/>
                  <a:gd name="connsiteX1" fmla="*/ 862672 w 923646"/>
                  <a:gd name="connsiteY1" fmla="*/ 319567 h 923888"/>
                  <a:gd name="connsiteX2" fmla="*/ 862672 w 923646"/>
                  <a:gd name="connsiteY2" fmla="*/ 270787 h 923888"/>
                  <a:gd name="connsiteX3" fmla="*/ 908741 w 923646"/>
                  <a:gd name="connsiteY3" fmla="*/ 251818 h 923888"/>
                  <a:gd name="connsiteX4" fmla="*/ 920484 w 923646"/>
                  <a:gd name="connsiteY4" fmla="*/ 240074 h 923888"/>
                  <a:gd name="connsiteX5" fmla="*/ 920484 w 923646"/>
                  <a:gd name="connsiteY5" fmla="*/ 223814 h 923888"/>
                  <a:gd name="connsiteX6" fmla="*/ 885255 w 923646"/>
                  <a:gd name="connsiteY6" fmla="*/ 137999 h 923888"/>
                  <a:gd name="connsiteX7" fmla="*/ 873512 w 923646"/>
                  <a:gd name="connsiteY7" fmla="*/ 126256 h 923888"/>
                  <a:gd name="connsiteX8" fmla="*/ 857252 w 923646"/>
                  <a:gd name="connsiteY8" fmla="*/ 126256 h 923888"/>
                  <a:gd name="connsiteX9" fmla="*/ 811183 w 923646"/>
                  <a:gd name="connsiteY9" fmla="*/ 145226 h 923888"/>
                  <a:gd name="connsiteX10" fmla="*/ 776856 w 923646"/>
                  <a:gd name="connsiteY10" fmla="*/ 110899 h 923888"/>
                  <a:gd name="connsiteX11" fmla="*/ 795826 w 923646"/>
                  <a:gd name="connsiteY11" fmla="*/ 64830 h 923888"/>
                  <a:gd name="connsiteX12" fmla="*/ 795826 w 923646"/>
                  <a:gd name="connsiteY12" fmla="*/ 48570 h 923888"/>
                  <a:gd name="connsiteX13" fmla="*/ 784083 w 923646"/>
                  <a:gd name="connsiteY13" fmla="*/ 36827 h 923888"/>
                  <a:gd name="connsiteX14" fmla="*/ 698267 w 923646"/>
                  <a:gd name="connsiteY14" fmla="*/ 1597 h 923888"/>
                  <a:gd name="connsiteX15" fmla="*/ 669361 w 923646"/>
                  <a:gd name="connsiteY15" fmla="*/ 13340 h 923888"/>
                  <a:gd name="connsiteX16" fmla="*/ 650391 w 923646"/>
                  <a:gd name="connsiteY16" fmla="*/ 59410 h 923888"/>
                  <a:gd name="connsiteX17" fmla="*/ 601612 w 923646"/>
                  <a:gd name="connsiteY17" fmla="*/ 59410 h 923888"/>
                  <a:gd name="connsiteX18" fmla="*/ 582642 w 923646"/>
                  <a:gd name="connsiteY18" fmla="*/ 13340 h 923888"/>
                  <a:gd name="connsiteX19" fmla="*/ 554639 w 923646"/>
                  <a:gd name="connsiteY19" fmla="*/ 1597 h 923888"/>
                  <a:gd name="connsiteX20" fmla="*/ 468824 w 923646"/>
                  <a:gd name="connsiteY20" fmla="*/ 36827 h 923888"/>
                  <a:gd name="connsiteX21" fmla="*/ 457080 w 923646"/>
                  <a:gd name="connsiteY21" fmla="*/ 48570 h 923888"/>
                  <a:gd name="connsiteX22" fmla="*/ 457080 w 923646"/>
                  <a:gd name="connsiteY22" fmla="*/ 64830 h 923888"/>
                  <a:gd name="connsiteX23" fmla="*/ 476051 w 923646"/>
                  <a:gd name="connsiteY23" fmla="*/ 110899 h 923888"/>
                  <a:gd name="connsiteX24" fmla="*/ 441724 w 923646"/>
                  <a:gd name="connsiteY24" fmla="*/ 145226 h 923888"/>
                  <a:gd name="connsiteX25" fmla="*/ 395655 w 923646"/>
                  <a:gd name="connsiteY25" fmla="*/ 126256 h 923888"/>
                  <a:gd name="connsiteX26" fmla="*/ 379395 w 923646"/>
                  <a:gd name="connsiteY26" fmla="*/ 126256 h 923888"/>
                  <a:gd name="connsiteX27" fmla="*/ 367652 w 923646"/>
                  <a:gd name="connsiteY27" fmla="*/ 137999 h 923888"/>
                  <a:gd name="connsiteX28" fmla="*/ 325196 w 923646"/>
                  <a:gd name="connsiteY28" fmla="*/ 239171 h 923888"/>
                  <a:gd name="connsiteX29" fmla="*/ 277320 w 923646"/>
                  <a:gd name="connsiteY29" fmla="*/ 276207 h 923888"/>
                  <a:gd name="connsiteX30" fmla="*/ 206860 w 923646"/>
                  <a:gd name="connsiteY30" fmla="*/ 403575 h 923888"/>
                  <a:gd name="connsiteX31" fmla="*/ 186084 w 923646"/>
                  <a:gd name="connsiteY31" fmla="*/ 413512 h 923888"/>
                  <a:gd name="connsiteX32" fmla="*/ 150855 w 923646"/>
                  <a:gd name="connsiteY32" fmla="*/ 378283 h 923888"/>
                  <a:gd name="connsiteX33" fmla="*/ 135498 w 923646"/>
                  <a:gd name="connsiteY33" fmla="*/ 371959 h 923888"/>
                  <a:gd name="connsiteX34" fmla="*/ 120142 w 923646"/>
                  <a:gd name="connsiteY34" fmla="*/ 378283 h 923888"/>
                  <a:gd name="connsiteX35" fmla="*/ 55102 w 923646"/>
                  <a:gd name="connsiteY35" fmla="*/ 444225 h 923888"/>
                  <a:gd name="connsiteX36" fmla="*/ 55102 w 923646"/>
                  <a:gd name="connsiteY36" fmla="*/ 474938 h 923888"/>
                  <a:gd name="connsiteX37" fmla="*/ 90332 w 923646"/>
                  <a:gd name="connsiteY37" fmla="*/ 510167 h 923888"/>
                  <a:gd name="connsiteX38" fmla="*/ 71362 w 923646"/>
                  <a:gd name="connsiteY38" fmla="*/ 555333 h 923888"/>
                  <a:gd name="connsiteX39" fmla="*/ 21679 w 923646"/>
                  <a:gd name="connsiteY39" fmla="*/ 555333 h 923888"/>
                  <a:gd name="connsiteX40" fmla="*/ 0 w 923646"/>
                  <a:gd name="connsiteY40" fmla="*/ 577013 h 923888"/>
                  <a:gd name="connsiteX41" fmla="*/ 0 w 923646"/>
                  <a:gd name="connsiteY41" fmla="*/ 670055 h 923888"/>
                  <a:gd name="connsiteX42" fmla="*/ 21679 w 923646"/>
                  <a:gd name="connsiteY42" fmla="*/ 691735 h 923888"/>
                  <a:gd name="connsiteX43" fmla="*/ 71362 w 923646"/>
                  <a:gd name="connsiteY43" fmla="*/ 691735 h 923888"/>
                  <a:gd name="connsiteX44" fmla="*/ 90332 w 923646"/>
                  <a:gd name="connsiteY44" fmla="*/ 736901 h 923888"/>
                  <a:gd name="connsiteX45" fmla="*/ 55102 w 923646"/>
                  <a:gd name="connsiteY45" fmla="*/ 772131 h 923888"/>
                  <a:gd name="connsiteX46" fmla="*/ 55102 w 923646"/>
                  <a:gd name="connsiteY46" fmla="*/ 802844 h 923888"/>
                  <a:gd name="connsiteX47" fmla="*/ 120142 w 923646"/>
                  <a:gd name="connsiteY47" fmla="*/ 868786 h 923888"/>
                  <a:gd name="connsiteX48" fmla="*/ 135498 w 923646"/>
                  <a:gd name="connsiteY48" fmla="*/ 875109 h 923888"/>
                  <a:gd name="connsiteX49" fmla="*/ 150855 w 923646"/>
                  <a:gd name="connsiteY49" fmla="*/ 868786 h 923888"/>
                  <a:gd name="connsiteX50" fmla="*/ 186084 w 923646"/>
                  <a:gd name="connsiteY50" fmla="*/ 833556 h 923888"/>
                  <a:gd name="connsiteX51" fmla="*/ 231250 w 923646"/>
                  <a:gd name="connsiteY51" fmla="*/ 852526 h 923888"/>
                  <a:gd name="connsiteX52" fmla="*/ 231250 w 923646"/>
                  <a:gd name="connsiteY52" fmla="*/ 902209 h 923888"/>
                  <a:gd name="connsiteX53" fmla="*/ 252930 w 923646"/>
                  <a:gd name="connsiteY53" fmla="*/ 923888 h 923888"/>
                  <a:gd name="connsiteX54" fmla="*/ 345069 w 923646"/>
                  <a:gd name="connsiteY54" fmla="*/ 923888 h 923888"/>
                  <a:gd name="connsiteX55" fmla="*/ 366748 w 923646"/>
                  <a:gd name="connsiteY55" fmla="*/ 902209 h 923888"/>
                  <a:gd name="connsiteX56" fmla="*/ 366748 w 923646"/>
                  <a:gd name="connsiteY56" fmla="*/ 852526 h 923888"/>
                  <a:gd name="connsiteX57" fmla="*/ 411914 w 923646"/>
                  <a:gd name="connsiteY57" fmla="*/ 833556 h 923888"/>
                  <a:gd name="connsiteX58" fmla="*/ 447144 w 923646"/>
                  <a:gd name="connsiteY58" fmla="*/ 868786 h 923888"/>
                  <a:gd name="connsiteX59" fmla="*/ 462501 w 923646"/>
                  <a:gd name="connsiteY59" fmla="*/ 875109 h 923888"/>
                  <a:gd name="connsiteX60" fmla="*/ 477857 w 923646"/>
                  <a:gd name="connsiteY60" fmla="*/ 868786 h 923888"/>
                  <a:gd name="connsiteX61" fmla="*/ 542896 w 923646"/>
                  <a:gd name="connsiteY61" fmla="*/ 802844 h 923888"/>
                  <a:gd name="connsiteX62" fmla="*/ 542896 w 923646"/>
                  <a:gd name="connsiteY62" fmla="*/ 772131 h 923888"/>
                  <a:gd name="connsiteX63" fmla="*/ 507667 w 923646"/>
                  <a:gd name="connsiteY63" fmla="*/ 736901 h 923888"/>
                  <a:gd name="connsiteX64" fmla="*/ 517603 w 923646"/>
                  <a:gd name="connsiteY64" fmla="*/ 717028 h 923888"/>
                  <a:gd name="connsiteX65" fmla="*/ 600709 w 923646"/>
                  <a:gd name="connsiteY65" fmla="*/ 683605 h 923888"/>
                  <a:gd name="connsiteX66" fmla="*/ 605225 w 923646"/>
                  <a:gd name="connsiteY66" fmla="*/ 664636 h 923888"/>
                  <a:gd name="connsiteX67" fmla="*/ 586255 w 923646"/>
                  <a:gd name="connsiteY67" fmla="*/ 660119 h 923888"/>
                  <a:gd name="connsiteX68" fmla="*/ 461597 w 923646"/>
                  <a:gd name="connsiteY68" fmla="*/ 695348 h 923888"/>
                  <a:gd name="connsiteX69" fmla="*/ 227637 w 923646"/>
                  <a:gd name="connsiteY69" fmla="*/ 460485 h 923888"/>
                  <a:gd name="connsiteX70" fmla="*/ 297192 w 923646"/>
                  <a:gd name="connsiteY70" fmla="*/ 295177 h 923888"/>
                  <a:gd name="connsiteX71" fmla="*/ 462501 w 923646"/>
                  <a:gd name="connsiteY71" fmla="*/ 227428 h 923888"/>
                  <a:gd name="connsiteX72" fmla="*/ 463404 w 923646"/>
                  <a:gd name="connsiteY72" fmla="*/ 227428 h 923888"/>
                  <a:gd name="connsiteX73" fmla="*/ 697364 w 923646"/>
                  <a:gd name="connsiteY73" fmla="*/ 462291 h 923888"/>
                  <a:gd name="connsiteX74" fmla="*/ 633228 w 923646"/>
                  <a:gd name="connsiteY74" fmla="*/ 622179 h 923888"/>
                  <a:gd name="connsiteX75" fmla="*/ 634132 w 923646"/>
                  <a:gd name="connsiteY75" fmla="*/ 641149 h 923888"/>
                  <a:gd name="connsiteX76" fmla="*/ 653101 w 923646"/>
                  <a:gd name="connsiteY76" fmla="*/ 640246 h 923888"/>
                  <a:gd name="connsiteX77" fmla="*/ 688331 w 923646"/>
                  <a:gd name="connsiteY77" fmla="*/ 593273 h 923888"/>
                  <a:gd name="connsiteX78" fmla="*/ 785890 w 923646"/>
                  <a:gd name="connsiteY78" fmla="*/ 553527 h 923888"/>
                  <a:gd name="connsiteX79" fmla="*/ 797633 w 923646"/>
                  <a:gd name="connsiteY79" fmla="*/ 541784 h 923888"/>
                  <a:gd name="connsiteX80" fmla="*/ 797633 w 923646"/>
                  <a:gd name="connsiteY80" fmla="*/ 525524 h 923888"/>
                  <a:gd name="connsiteX81" fmla="*/ 778663 w 923646"/>
                  <a:gd name="connsiteY81" fmla="*/ 479455 h 923888"/>
                  <a:gd name="connsiteX82" fmla="*/ 812989 w 923646"/>
                  <a:gd name="connsiteY82" fmla="*/ 445128 h 923888"/>
                  <a:gd name="connsiteX83" fmla="*/ 859059 w 923646"/>
                  <a:gd name="connsiteY83" fmla="*/ 464098 h 923888"/>
                  <a:gd name="connsiteX84" fmla="*/ 875318 w 923646"/>
                  <a:gd name="connsiteY84" fmla="*/ 464098 h 923888"/>
                  <a:gd name="connsiteX85" fmla="*/ 887062 w 923646"/>
                  <a:gd name="connsiteY85" fmla="*/ 452355 h 923888"/>
                  <a:gd name="connsiteX86" fmla="*/ 922291 w 923646"/>
                  <a:gd name="connsiteY86" fmla="*/ 366539 h 923888"/>
                  <a:gd name="connsiteX87" fmla="*/ 922291 w 923646"/>
                  <a:gd name="connsiteY87" fmla="*/ 350279 h 923888"/>
                  <a:gd name="connsiteX88" fmla="*/ 908741 w 923646"/>
                  <a:gd name="connsiteY88" fmla="*/ 338536 h 923888"/>
                  <a:gd name="connsiteX89" fmla="*/ 908741 w 923646"/>
                  <a:gd name="connsiteY89" fmla="*/ 338536 h 923888"/>
                  <a:gd name="connsiteX90" fmla="*/ 404688 w 923646"/>
                  <a:gd name="connsiteY90" fmla="*/ 717028 h 923888"/>
                  <a:gd name="connsiteX91" fmla="*/ 295386 w 923646"/>
                  <a:gd name="connsiteY91" fmla="*/ 767614 h 923888"/>
                  <a:gd name="connsiteX92" fmla="*/ 151758 w 923646"/>
                  <a:gd name="connsiteY92" fmla="*/ 623986 h 923888"/>
                  <a:gd name="connsiteX93" fmla="*/ 202344 w 923646"/>
                  <a:gd name="connsiteY93" fmla="*/ 514684 h 923888"/>
                  <a:gd name="connsiteX94" fmla="*/ 208667 w 923646"/>
                  <a:gd name="connsiteY94" fmla="*/ 539074 h 923888"/>
                  <a:gd name="connsiteX95" fmla="*/ 174341 w 923646"/>
                  <a:gd name="connsiteY95" fmla="*/ 623986 h 923888"/>
                  <a:gd name="connsiteX96" fmla="*/ 295386 w 923646"/>
                  <a:gd name="connsiteY96" fmla="*/ 745935 h 923888"/>
                  <a:gd name="connsiteX97" fmla="*/ 380298 w 923646"/>
                  <a:gd name="connsiteY97" fmla="*/ 711608 h 923888"/>
                  <a:gd name="connsiteX98" fmla="*/ 404688 w 923646"/>
                  <a:gd name="connsiteY98" fmla="*/ 717028 h 923888"/>
                  <a:gd name="connsiteX99" fmla="*/ 404688 w 923646"/>
                  <a:gd name="connsiteY99" fmla="*/ 717028 h 923888"/>
                  <a:gd name="connsiteX100" fmla="*/ 459790 w 923646"/>
                  <a:gd name="connsiteY100" fmla="*/ 723351 h 923888"/>
                  <a:gd name="connsiteX101" fmla="*/ 482373 w 923646"/>
                  <a:gd name="connsiteY101" fmla="*/ 722448 h 923888"/>
                  <a:gd name="connsiteX102" fmla="*/ 479663 w 923646"/>
                  <a:gd name="connsiteY102" fmla="*/ 727868 h 923888"/>
                  <a:gd name="connsiteX103" fmla="*/ 483277 w 923646"/>
                  <a:gd name="connsiteY103" fmla="*/ 754064 h 923888"/>
                  <a:gd name="connsiteX104" fmla="*/ 517603 w 923646"/>
                  <a:gd name="connsiteY104" fmla="*/ 788390 h 923888"/>
                  <a:gd name="connsiteX105" fmla="*/ 459790 w 923646"/>
                  <a:gd name="connsiteY105" fmla="*/ 846203 h 923888"/>
                  <a:gd name="connsiteX106" fmla="*/ 425464 w 923646"/>
                  <a:gd name="connsiteY106" fmla="*/ 811877 h 923888"/>
                  <a:gd name="connsiteX107" fmla="*/ 399268 w 923646"/>
                  <a:gd name="connsiteY107" fmla="*/ 808263 h 923888"/>
                  <a:gd name="connsiteX108" fmla="*/ 352295 w 923646"/>
                  <a:gd name="connsiteY108" fmla="*/ 827233 h 923888"/>
                  <a:gd name="connsiteX109" fmla="*/ 336036 w 923646"/>
                  <a:gd name="connsiteY109" fmla="*/ 848010 h 923888"/>
                  <a:gd name="connsiteX110" fmla="*/ 336036 w 923646"/>
                  <a:gd name="connsiteY110" fmla="*/ 896789 h 923888"/>
                  <a:gd name="connsiteX111" fmla="*/ 254737 w 923646"/>
                  <a:gd name="connsiteY111" fmla="*/ 896789 h 923888"/>
                  <a:gd name="connsiteX112" fmla="*/ 254737 w 923646"/>
                  <a:gd name="connsiteY112" fmla="*/ 848010 h 923888"/>
                  <a:gd name="connsiteX113" fmla="*/ 238477 w 923646"/>
                  <a:gd name="connsiteY113" fmla="*/ 827233 h 923888"/>
                  <a:gd name="connsiteX114" fmla="*/ 191504 w 923646"/>
                  <a:gd name="connsiteY114" fmla="*/ 808263 h 923888"/>
                  <a:gd name="connsiteX115" fmla="*/ 165308 w 923646"/>
                  <a:gd name="connsiteY115" fmla="*/ 811877 h 923888"/>
                  <a:gd name="connsiteX116" fmla="*/ 130982 w 923646"/>
                  <a:gd name="connsiteY116" fmla="*/ 846203 h 923888"/>
                  <a:gd name="connsiteX117" fmla="*/ 73169 w 923646"/>
                  <a:gd name="connsiteY117" fmla="*/ 788390 h 923888"/>
                  <a:gd name="connsiteX118" fmla="*/ 107495 w 923646"/>
                  <a:gd name="connsiteY118" fmla="*/ 754064 h 923888"/>
                  <a:gd name="connsiteX119" fmla="*/ 111108 w 923646"/>
                  <a:gd name="connsiteY119" fmla="*/ 727868 h 923888"/>
                  <a:gd name="connsiteX120" fmla="*/ 92139 w 923646"/>
                  <a:gd name="connsiteY120" fmla="*/ 680895 h 923888"/>
                  <a:gd name="connsiteX121" fmla="*/ 71362 w 923646"/>
                  <a:gd name="connsiteY121" fmla="*/ 664636 h 923888"/>
                  <a:gd name="connsiteX122" fmla="*/ 22583 w 923646"/>
                  <a:gd name="connsiteY122" fmla="*/ 664636 h 923888"/>
                  <a:gd name="connsiteX123" fmla="*/ 22583 w 923646"/>
                  <a:gd name="connsiteY123" fmla="*/ 582433 h 923888"/>
                  <a:gd name="connsiteX124" fmla="*/ 71362 w 923646"/>
                  <a:gd name="connsiteY124" fmla="*/ 582433 h 923888"/>
                  <a:gd name="connsiteX125" fmla="*/ 92139 w 923646"/>
                  <a:gd name="connsiteY125" fmla="*/ 566173 h 923888"/>
                  <a:gd name="connsiteX126" fmla="*/ 111108 w 923646"/>
                  <a:gd name="connsiteY126" fmla="*/ 519200 h 923888"/>
                  <a:gd name="connsiteX127" fmla="*/ 107495 w 923646"/>
                  <a:gd name="connsiteY127" fmla="*/ 493005 h 923888"/>
                  <a:gd name="connsiteX128" fmla="*/ 73169 w 923646"/>
                  <a:gd name="connsiteY128" fmla="*/ 458678 h 923888"/>
                  <a:gd name="connsiteX129" fmla="*/ 130982 w 923646"/>
                  <a:gd name="connsiteY129" fmla="*/ 400866 h 923888"/>
                  <a:gd name="connsiteX130" fmla="*/ 165308 w 923646"/>
                  <a:gd name="connsiteY130" fmla="*/ 435192 h 923888"/>
                  <a:gd name="connsiteX131" fmla="*/ 191504 w 923646"/>
                  <a:gd name="connsiteY131" fmla="*/ 438805 h 923888"/>
                  <a:gd name="connsiteX132" fmla="*/ 197827 w 923646"/>
                  <a:gd name="connsiteY132" fmla="*/ 435192 h 923888"/>
                  <a:gd name="connsiteX133" fmla="*/ 196924 w 923646"/>
                  <a:gd name="connsiteY133" fmla="*/ 459581 h 923888"/>
                  <a:gd name="connsiteX134" fmla="*/ 197827 w 923646"/>
                  <a:gd name="connsiteY134" fmla="*/ 482165 h 923888"/>
                  <a:gd name="connsiteX135" fmla="*/ 124658 w 923646"/>
                  <a:gd name="connsiteY135" fmla="*/ 622179 h 923888"/>
                  <a:gd name="connsiteX136" fmla="*/ 295386 w 923646"/>
                  <a:gd name="connsiteY136" fmla="*/ 792907 h 923888"/>
                  <a:gd name="connsiteX137" fmla="*/ 434497 w 923646"/>
                  <a:gd name="connsiteY137" fmla="*/ 719738 h 923888"/>
                  <a:gd name="connsiteX138" fmla="*/ 459790 w 923646"/>
                  <a:gd name="connsiteY138" fmla="*/ 723351 h 923888"/>
                  <a:gd name="connsiteX139" fmla="*/ 459790 w 923646"/>
                  <a:gd name="connsiteY139" fmla="*/ 723351 h 923888"/>
                  <a:gd name="connsiteX140" fmla="*/ 459790 w 923646"/>
                  <a:gd name="connsiteY140" fmla="*/ 723351 h 923888"/>
                  <a:gd name="connsiteX141" fmla="*/ 352295 w 923646"/>
                  <a:gd name="connsiteY141" fmla="*/ 699865 h 923888"/>
                  <a:gd name="connsiteX142" fmla="*/ 296289 w 923646"/>
                  <a:gd name="connsiteY142" fmla="*/ 717931 h 923888"/>
                  <a:gd name="connsiteX143" fmla="*/ 202344 w 923646"/>
                  <a:gd name="connsiteY143" fmla="*/ 623082 h 923888"/>
                  <a:gd name="connsiteX144" fmla="*/ 221314 w 923646"/>
                  <a:gd name="connsiteY144" fmla="*/ 567076 h 923888"/>
                  <a:gd name="connsiteX145" fmla="*/ 352295 w 923646"/>
                  <a:gd name="connsiteY145" fmla="*/ 699865 h 923888"/>
                  <a:gd name="connsiteX146" fmla="*/ 387525 w 923646"/>
                  <a:gd name="connsiteY146" fmla="*/ 153355 h 923888"/>
                  <a:gd name="connsiteX147" fmla="*/ 406495 w 923646"/>
                  <a:gd name="connsiteY147" fmla="*/ 160582 h 923888"/>
                  <a:gd name="connsiteX148" fmla="*/ 402881 w 923646"/>
                  <a:gd name="connsiteY148" fmla="*/ 173228 h 923888"/>
                  <a:gd name="connsiteX149" fmla="*/ 402881 w 923646"/>
                  <a:gd name="connsiteY149" fmla="*/ 205748 h 923888"/>
                  <a:gd name="connsiteX150" fmla="*/ 359522 w 923646"/>
                  <a:gd name="connsiteY150" fmla="*/ 219298 h 923888"/>
                  <a:gd name="connsiteX151" fmla="*/ 387525 w 923646"/>
                  <a:gd name="connsiteY151" fmla="*/ 153355 h 923888"/>
                  <a:gd name="connsiteX152" fmla="*/ 458887 w 923646"/>
                  <a:gd name="connsiteY152" fmla="*/ 200328 h 923888"/>
                  <a:gd name="connsiteX153" fmla="*/ 429981 w 923646"/>
                  <a:gd name="connsiteY153" fmla="*/ 202135 h 923888"/>
                  <a:gd name="connsiteX154" fmla="*/ 429981 w 923646"/>
                  <a:gd name="connsiteY154" fmla="*/ 173228 h 923888"/>
                  <a:gd name="connsiteX155" fmla="*/ 430884 w 923646"/>
                  <a:gd name="connsiteY155" fmla="*/ 172325 h 923888"/>
                  <a:gd name="connsiteX156" fmla="*/ 475147 w 923646"/>
                  <a:gd name="connsiteY156" fmla="*/ 172325 h 923888"/>
                  <a:gd name="connsiteX157" fmla="*/ 476051 w 923646"/>
                  <a:gd name="connsiteY157" fmla="*/ 173228 h 923888"/>
                  <a:gd name="connsiteX158" fmla="*/ 476051 w 923646"/>
                  <a:gd name="connsiteY158" fmla="*/ 200328 h 923888"/>
                  <a:gd name="connsiteX159" fmla="*/ 458887 w 923646"/>
                  <a:gd name="connsiteY159" fmla="*/ 200328 h 923888"/>
                  <a:gd name="connsiteX160" fmla="*/ 458887 w 923646"/>
                  <a:gd name="connsiteY160" fmla="*/ 200328 h 923888"/>
                  <a:gd name="connsiteX161" fmla="*/ 574512 w 923646"/>
                  <a:gd name="connsiteY161" fmla="*/ 226525 h 923888"/>
                  <a:gd name="connsiteX162" fmla="*/ 592579 w 923646"/>
                  <a:gd name="connsiteY162" fmla="*/ 216588 h 923888"/>
                  <a:gd name="connsiteX163" fmla="*/ 703687 w 923646"/>
                  <a:gd name="connsiteY163" fmla="*/ 262658 h 923888"/>
                  <a:gd name="connsiteX164" fmla="*/ 693751 w 923646"/>
                  <a:gd name="connsiteY164" fmla="*/ 344860 h 923888"/>
                  <a:gd name="connsiteX165" fmla="*/ 574512 w 923646"/>
                  <a:gd name="connsiteY165" fmla="*/ 226525 h 923888"/>
                  <a:gd name="connsiteX166" fmla="*/ 574512 w 923646"/>
                  <a:gd name="connsiteY166" fmla="*/ 226525 h 923888"/>
                  <a:gd name="connsiteX167" fmla="*/ 861768 w 923646"/>
                  <a:gd name="connsiteY167" fmla="*/ 436998 h 923888"/>
                  <a:gd name="connsiteX168" fmla="*/ 816602 w 923646"/>
                  <a:gd name="connsiteY168" fmla="*/ 418028 h 923888"/>
                  <a:gd name="connsiteX169" fmla="*/ 791309 w 923646"/>
                  <a:gd name="connsiteY169" fmla="*/ 424352 h 923888"/>
                  <a:gd name="connsiteX170" fmla="*/ 755177 w 923646"/>
                  <a:gd name="connsiteY170" fmla="*/ 460485 h 923888"/>
                  <a:gd name="connsiteX171" fmla="*/ 748853 w 923646"/>
                  <a:gd name="connsiteY171" fmla="*/ 485777 h 923888"/>
                  <a:gd name="connsiteX172" fmla="*/ 767823 w 923646"/>
                  <a:gd name="connsiteY172" fmla="*/ 530040 h 923888"/>
                  <a:gd name="connsiteX173" fmla="*/ 702784 w 923646"/>
                  <a:gd name="connsiteY173" fmla="*/ 557140 h 923888"/>
                  <a:gd name="connsiteX174" fmla="*/ 720850 w 923646"/>
                  <a:gd name="connsiteY174" fmla="*/ 461388 h 923888"/>
                  <a:gd name="connsiteX175" fmla="*/ 718141 w 923646"/>
                  <a:gd name="connsiteY175" fmla="*/ 425255 h 923888"/>
                  <a:gd name="connsiteX176" fmla="*/ 777760 w 923646"/>
                  <a:gd name="connsiteY176" fmla="*/ 343956 h 923888"/>
                  <a:gd name="connsiteX177" fmla="*/ 773243 w 923646"/>
                  <a:gd name="connsiteY177" fmla="*/ 232847 h 923888"/>
                  <a:gd name="connsiteX178" fmla="*/ 675684 w 923646"/>
                  <a:gd name="connsiteY178" fmla="*/ 141612 h 923888"/>
                  <a:gd name="connsiteX179" fmla="*/ 658521 w 923646"/>
                  <a:gd name="connsiteY179" fmla="*/ 149742 h 923888"/>
                  <a:gd name="connsiteX180" fmla="*/ 666651 w 923646"/>
                  <a:gd name="connsiteY180" fmla="*/ 166905 h 923888"/>
                  <a:gd name="connsiteX181" fmla="*/ 747950 w 923646"/>
                  <a:gd name="connsiteY181" fmla="*/ 242784 h 923888"/>
                  <a:gd name="connsiteX182" fmla="*/ 711817 w 923646"/>
                  <a:gd name="connsiteY182" fmla="*/ 395445 h 923888"/>
                  <a:gd name="connsiteX183" fmla="*/ 704591 w 923646"/>
                  <a:gd name="connsiteY183" fmla="*/ 371959 h 923888"/>
                  <a:gd name="connsiteX184" fmla="*/ 727174 w 923646"/>
                  <a:gd name="connsiteY184" fmla="*/ 251818 h 923888"/>
                  <a:gd name="connsiteX185" fmla="*/ 580836 w 923646"/>
                  <a:gd name="connsiteY185" fmla="*/ 191295 h 923888"/>
                  <a:gd name="connsiteX186" fmla="*/ 545606 w 923646"/>
                  <a:gd name="connsiteY186" fmla="*/ 214781 h 923888"/>
                  <a:gd name="connsiteX187" fmla="*/ 522120 w 923646"/>
                  <a:gd name="connsiteY187" fmla="*/ 207555 h 923888"/>
                  <a:gd name="connsiteX188" fmla="*/ 572706 w 923646"/>
                  <a:gd name="connsiteY188" fmla="*/ 171422 h 923888"/>
                  <a:gd name="connsiteX189" fmla="*/ 609742 w 923646"/>
                  <a:gd name="connsiteY189" fmla="*/ 162389 h 923888"/>
                  <a:gd name="connsiteX190" fmla="*/ 621485 w 923646"/>
                  <a:gd name="connsiteY190" fmla="*/ 147936 h 923888"/>
                  <a:gd name="connsiteX191" fmla="*/ 607032 w 923646"/>
                  <a:gd name="connsiteY191" fmla="*/ 136193 h 923888"/>
                  <a:gd name="connsiteX192" fmla="*/ 562769 w 923646"/>
                  <a:gd name="connsiteY192" fmla="*/ 147936 h 923888"/>
                  <a:gd name="connsiteX193" fmla="*/ 503150 w 923646"/>
                  <a:gd name="connsiteY193" fmla="*/ 190392 h 923888"/>
                  <a:gd name="connsiteX194" fmla="*/ 503150 w 923646"/>
                  <a:gd name="connsiteY194" fmla="*/ 173228 h 923888"/>
                  <a:gd name="connsiteX195" fmla="*/ 475147 w 923646"/>
                  <a:gd name="connsiteY195" fmla="*/ 145226 h 923888"/>
                  <a:gd name="connsiteX196" fmla="*/ 494117 w 923646"/>
                  <a:gd name="connsiteY196" fmla="*/ 128966 h 923888"/>
                  <a:gd name="connsiteX197" fmla="*/ 500440 w 923646"/>
                  <a:gd name="connsiteY197" fmla="*/ 103673 h 923888"/>
                  <a:gd name="connsiteX198" fmla="*/ 481470 w 923646"/>
                  <a:gd name="connsiteY198" fmla="*/ 59410 h 923888"/>
                  <a:gd name="connsiteX199" fmla="*/ 557349 w 923646"/>
                  <a:gd name="connsiteY199" fmla="*/ 27794 h 923888"/>
                  <a:gd name="connsiteX200" fmla="*/ 576319 w 923646"/>
                  <a:gd name="connsiteY200" fmla="*/ 72960 h 923888"/>
                  <a:gd name="connsiteX201" fmla="*/ 598902 w 923646"/>
                  <a:gd name="connsiteY201" fmla="*/ 86510 h 923888"/>
                  <a:gd name="connsiteX202" fmla="*/ 649488 w 923646"/>
                  <a:gd name="connsiteY202" fmla="*/ 86510 h 923888"/>
                  <a:gd name="connsiteX203" fmla="*/ 672071 w 923646"/>
                  <a:gd name="connsiteY203" fmla="*/ 72960 h 923888"/>
                  <a:gd name="connsiteX204" fmla="*/ 691041 w 923646"/>
                  <a:gd name="connsiteY204" fmla="*/ 27794 h 923888"/>
                  <a:gd name="connsiteX205" fmla="*/ 766920 w 923646"/>
                  <a:gd name="connsiteY205" fmla="*/ 59410 h 923888"/>
                  <a:gd name="connsiteX206" fmla="*/ 747950 w 923646"/>
                  <a:gd name="connsiteY206" fmla="*/ 103673 h 923888"/>
                  <a:gd name="connsiteX207" fmla="*/ 754273 w 923646"/>
                  <a:gd name="connsiteY207" fmla="*/ 128966 h 923888"/>
                  <a:gd name="connsiteX208" fmla="*/ 790406 w 923646"/>
                  <a:gd name="connsiteY208" fmla="*/ 165098 h 923888"/>
                  <a:gd name="connsiteX209" fmla="*/ 815699 w 923646"/>
                  <a:gd name="connsiteY209" fmla="*/ 171422 h 923888"/>
                  <a:gd name="connsiteX210" fmla="*/ 860865 w 923646"/>
                  <a:gd name="connsiteY210" fmla="*/ 152452 h 923888"/>
                  <a:gd name="connsiteX211" fmla="*/ 892482 w 923646"/>
                  <a:gd name="connsiteY211" fmla="*/ 228331 h 923888"/>
                  <a:gd name="connsiteX212" fmla="*/ 847315 w 923646"/>
                  <a:gd name="connsiteY212" fmla="*/ 246397 h 923888"/>
                  <a:gd name="connsiteX213" fmla="*/ 833766 w 923646"/>
                  <a:gd name="connsiteY213" fmla="*/ 268980 h 923888"/>
                  <a:gd name="connsiteX214" fmla="*/ 833766 w 923646"/>
                  <a:gd name="connsiteY214" fmla="*/ 319567 h 923888"/>
                  <a:gd name="connsiteX215" fmla="*/ 847315 w 923646"/>
                  <a:gd name="connsiteY215" fmla="*/ 342150 h 923888"/>
                  <a:gd name="connsiteX216" fmla="*/ 892482 w 923646"/>
                  <a:gd name="connsiteY216" fmla="*/ 361119 h 923888"/>
                  <a:gd name="connsiteX217" fmla="*/ 861768 w 923646"/>
                  <a:gd name="connsiteY217" fmla="*/ 436998 h 9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3646" h="923888">
                    <a:moveTo>
                      <a:pt x="908741" y="338536"/>
                    </a:moveTo>
                    <a:lnTo>
                      <a:pt x="862672" y="319567"/>
                    </a:lnTo>
                    <a:cubicBezTo>
                      <a:pt x="864479" y="303307"/>
                      <a:pt x="864479" y="287047"/>
                      <a:pt x="862672" y="270787"/>
                    </a:cubicBezTo>
                    <a:lnTo>
                      <a:pt x="908741" y="251818"/>
                    </a:lnTo>
                    <a:cubicBezTo>
                      <a:pt x="914161" y="250011"/>
                      <a:pt x="918678" y="245494"/>
                      <a:pt x="920484" y="240074"/>
                    </a:cubicBezTo>
                    <a:cubicBezTo>
                      <a:pt x="922291" y="234654"/>
                      <a:pt x="922291" y="229235"/>
                      <a:pt x="920484" y="223814"/>
                    </a:cubicBezTo>
                    <a:lnTo>
                      <a:pt x="885255" y="137999"/>
                    </a:lnTo>
                    <a:cubicBezTo>
                      <a:pt x="883448" y="132579"/>
                      <a:pt x="878932" y="128062"/>
                      <a:pt x="873512" y="126256"/>
                    </a:cubicBezTo>
                    <a:cubicBezTo>
                      <a:pt x="868092" y="124449"/>
                      <a:pt x="861768" y="124449"/>
                      <a:pt x="857252" y="126256"/>
                    </a:cubicBezTo>
                    <a:lnTo>
                      <a:pt x="811183" y="145226"/>
                    </a:lnTo>
                    <a:cubicBezTo>
                      <a:pt x="801246" y="132579"/>
                      <a:pt x="789503" y="120836"/>
                      <a:pt x="776856" y="110899"/>
                    </a:cubicBezTo>
                    <a:lnTo>
                      <a:pt x="795826" y="64830"/>
                    </a:lnTo>
                    <a:cubicBezTo>
                      <a:pt x="797633" y="59410"/>
                      <a:pt x="797633" y="53990"/>
                      <a:pt x="795826" y="48570"/>
                    </a:cubicBezTo>
                    <a:cubicBezTo>
                      <a:pt x="794019" y="43150"/>
                      <a:pt x="789503" y="38633"/>
                      <a:pt x="784083" y="36827"/>
                    </a:cubicBezTo>
                    <a:lnTo>
                      <a:pt x="698267" y="1597"/>
                    </a:lnTo>
                    <a:cubicBezTo>
                      <a:pt x="687427" y="-2919"/>
                      <a:pt x="674781" y="2500"/>
                      <a:pt x="669361" y="13340"/>
                    </a:cubicBezTo>
                    <a:lnTo>
                      <a:pt x="650391" y="59410"/>
                    </a:lnTo>
                    <a:cubicBezTo>
                      <a:pt x="634132" y="57603"/>
                      <a:pt x="617872" y="57603"/>
                      <a:pt x="601612" y="59410"/>
                    </a:cubicBezTo>
                    <a:lnTo>
                      <a:pt x="582642" y="13340"/>
                    </a:lnTo>
                    <a:cubicBezTo>
                      <a:pt x="578126" y="2500"/>
                      <a:pt x="565479" y="-2919"/>
                      <a:pt x="554639" y="1597"/>
                    </a:cubicBezTo>
                    <a:lnTo>
                      <a:pt x="468824" y="36827"/>
                    </a:lnTo>
                    <a:cubicBezTo>
                      <a:pt x="463404" y="38633"/>
                      <a:pt x="458887" y="43150"/>
                      <a:pt x="457080" y="48570"/>
                    </a:cubicBezTo>
                    <a:cubicBezTo>
                      <a:pt x="455274" y="53990"/>
                      <a:pt x="455274" y="59410"/>
                      <a:pt x="457080" y="64830"/>
                    </a:cubicBezTo>
                    <a:lnTo>
                      <a:pt x="476051" y="110899"/>
                    </a:lnTo>
                    <a:cubicBezTo>
                      <a:pt x="463404" y="120836"/>
                      <a:pt x="451661" y="132579"/>
                      <a:pt x="441724" y="145226"/>
                    </a:cubicBezTo>
                    <a:lnTo>
                      <a:pt x="395655" y="126256"/>
                    </a:lnTo>
                    <a:cubicBezTo>
                      <a:pt x="390235" y="124449"/>
                      <a:pt x="383912" y="124449"/>
                      <a:pt x="379395" y="126256"/>
                    </a:cubicBezTo>
                    <a:cubicBezTo>
                      <a:pt x="373975" y="128062"/>
                      <a:pt x="369458" y="132579"/>
                      <a:pt x="367652" y="137999"/>
                    </a:cubicBezTo>
                    <a:lnTo>
                      <a:pt x="325196" y="239171"/>
                    </a:lnTo>
                    <a:cubicBezTo>
                      <a:pt x="308032" y="250011"/>
                      <a:pt x="291773" y="261754"/>
                      <a:pt x="277320" y="276207"/>
                    </a:cubicBezTo>
                    <a:cubicBezTo>
                      <a:pt x="241187" y="311437"/>
                      <a:pt x="217700" y="355700"/>
                      <a:pt x="206860" y="403575"/>
                    </a:cubicBezTo>
                    <a:cubicBezTo>
                      <a:pt x="199634" y="406285"/>
                      <a:pt x="192407" y="409899"/>
                      <a:pt x="186084" y="413512"/>
                    </a:cubicBezTo>
                    <a:lnTo>
                      <a:pt x="150855" y="378283"/>
                    </a:lnTo>
                    <a:cubicBezTo>
                      <a:pt x="146338" y="373766"/>
                      <a:pt x="140918" y="371959"/>
                      <a:pt x="135498" y="371959"/>
                    </a:cubicBezTo>
                    <a:cubicBezTo>
                      <a:pt x="130078" y="371959"/>
                      <a:pt x="124658" y="374669"/>
                      <a:pt x="120142" y="378283"/>
                    </a:cubicBezTo>
                    <a:lnTo>
                      <a:pt x="55102" y="444225"/>
                    </a:lnTo>
                    <a:cubicBezTo>
                      <a:pt x="46973" y="452355"/>
                      <a:pt x="46973" y="466808"/>
                      <a:pt x="55102" y="474938"/>
                    </a:cubicBezTo>
                    <a:lnTo>
                      <a:pt x="90332" y="510167"/>
                    </a:lnTo>
                    <a:cubicBezTo>
                      <a:pt x="82202" y="524621"/>
                      <a:pt x="75879" y="539977"/>
                      <a:pt x="71362" y="555333"/>
                    </a:cubicBezTo>
                    <a:lnTo>
                      <a:pt x="21679" y="555333"/>
                    </a:lnTo>
                    <a:cubicBezTo>
                      <a:pt x="9936" y="555333"/>
                      <a:pt x="0" y="565270"/>
                      <a:pt x="0" y="577013"/>
                    </a:cubicBezTo>
                    <a:lnTo>
                      <a:pt x="0" y="670055"/>
                    </a:lnTo>
                    <a:cubicBezTo>
                      <a:pt x="0" y="681798"/>
                      <a:pt x="9936" y="691735"/>
                      <a:pt x="21679" y="691735"/>
                    </a:cubicBezTo>
                    <a:lnTo>
                      <a:pt x="71362" y="691735"/>
                    </a:lnTo>
                    <a:cubicBezTo>
                      <a:pt x="75879" y="707091"/>
                      <a:pt x="82202" y="722448"/>
                      <a:pt x="90332" y="736901"/>
                    </a:cubicBezTo>
                    <a:lnTo>
                      <a:pt x="55102" y="772131"/>
                    </a:lnTo>
                    <a:cubicBezTo>
                      <a:pt x="46973" y="780261"/>
                      <a:pt x="46973" y="794714"/>
                      <a:pt x="55102" y="802844"/>
                    </a:cubicBezTo>
                    <a:lnTo>
                      <a:pt x="120142" y="868786"/>
                    </a:lnTo>
                    <a:cubicBezTo>
                      <a:pt x="124658" y="873303"/>
                      <a:pt x="130078" y="875109"/>
                      <a:pt x="135498" y="875109"/>
                    </a:cubicBezTo>
                    <a:cubicBezTo>
                      <a:pt x="140918" y="875109"/>
                      <a:pt x="146338" y="872400"/>
                      <a:pt x="150855" y="868786"/>
                    </a:cubicBezTo>
                    <a:lnTo>
                      <a:pt x="186084" y="833556"/>
                    </a:lnTo>
                    <a:cubicBezTo>
                      <a:pt x="200537" y="841686"/>
                      <a:pt x="215894" y="848010"/>
                      <a:pt x="231250" y="852526"/>
                    </a:cubicBezTo>
                    <a:lnTo>
                      <a:pt x="231250" y="902209"/>
                    </a:lnTo>
                    <a:cubicBezTo>
                      <a:pt x="231250" y="913952"/>
                      <a:pt x="241187" y="923888"/>
                      <a:pt x="252930" y="923888"/>
                    </a:cubicBezTo>
                    <a:lnTo>
                      <a:pt x="345069" y="923888"/>
                    </a:lnTo>
                    <a:cubicBezTo>
                      <a:pt x="356812" y="923888"/>
                      <a:pt x="366748" y="913952"/>
                      <a:pt x="366748" y="902209"/>
                    </a:cubicBezTo>
                    <a:lnTo>
                      <a:pt x="366748" y="852526"/>
                    </a:lnTo>
                    <a:cubicBezTo>
                      <a:pt x="382105" y="848010"/>
                      <a:pt x="397461" y="841686"/>
                      <a:pt x="411914" y="833556"/>
                    </a:cubicBezTo>
                    <a:lnTo>
                      <a:pt x="447144" y="868786"/>
                    </a:lnTo>
                    <a:cubicBezTo>
                      <a:pt x="451661" y="873303"/>
                      <a:pt x="457080" y="875109"/>
                      <a:pt x="462501" y="875109"/>
                    </a:cubicBezTo>
                    <a:cubicBezTo>
                      <a:pt x="467920" y="875109"/>
                      <a:pt x="473340" y="872400"/>
                      <a:pt x="477857" y="868786"/>
                    </a:cubicBezTo>
                    <a:lnTo>
                      <a:pt x="542896" y="802844"/>
                    </a:lnTo>
                    <a:cubicBezTo>
                      <a:pt x="551026" y="794714"/>
                      <a:pt x="551026" y="780261"/>
                      <a:pt x="542896" y="772131"/>
                    </a:cubicBezTo>
                    <a:lnTo>
                      <a:pt x="507667" y="736901"/>
                    </a:lnTo>
                    <a:cubicBezTo>
                      <a:pt x="511280" y="730578"/>
                      <a:pt x="513990" y="723351"/>
                      <a:pt x="517603" y="717028"/>
                    </a:cubicBezTo>
                    <a:cubicBezTo>
                      <a:pt x="547413" y="710705"/>
                      <a:pt x="575416" y="698962"/>
                      <a:pt x="600709" y="683605"/>
                    </a:cubicBezTo>
                    <a:cubicBezTo>
                      <a:pt x="607032" y="679992"/>
                      <a:pt x="608838" y="670958"/>
                      <a:pt x="605225" y="664636"/>
                    </a:cubicBezTo>
                    <a:cubicBezTo>
                      <a:pt x="601612" y="658312"/>
                      <a:pt x="592579" y="656505"/>
                      <a:pt x="586255" y="660119"/>
                    </a:cubicBezTo>
                    <a:cubicBezTo>
                      <a:pt x="549219" y="683605"/>
                      <a:pt x="505860" y="696252"/>
                      <a:pt x="461597" y="695348"/>
                    </a:cubicBezTo>
                    <a:cubicBezTo>
                      <a:pt x="332422" y="695348"/>
                      <a:pt x="227637" y="589659"/>
                      <a:pt x="227637" y="460485"/>
                    </a:cubicBezTo>
                    <a:cubicBezTo>
                      <a:pt x="227637" y="398156"/>
                      <a:pt x="252026" y="339440"/>
                      <a:pt x="297192" y="295177"/>
                    </a:cubicBezTo>
                    <a:cubicBezTo>
                      <a:pt x="341455" y="250914"/>
                      <a:pt x="400171" y="227428"/>
                      <a:pt x="462501" y="227428"/>
                    </a:cubicBezTo>
                    <a:cubicBezTo>
                      <a:pt x="462501" y="227428"/>
                      <a:pt x="463404" y="227428"/>
                      <a:pt x="463404" y="227428"/>
                    </a:cubicBezTo>
                    <a:cubicBezTo>
                      <a:pt x="592579" y="227428"/>
                      <a:pt x="697364" y="333116"/>
                      <a:pt x="697364" y="462291"/>
                    </a:cubicBezTo>
                    <a:cubicBezTo>
                      <a:pt x="697364" y="521910"/>
                      <a:pt x="674781" y="578820"/>
                      <a:pt x="633228" y="622179"/>
                    </a:cubicBezTo>
                    <a:cubicBezTo>
                      <a:pt x="627808" y="627599"/>
                      <a:pt x="628712" y="636632"/>
                      <a:pt x="634132" y="641149"/>
                    </a:cubicBezTo>
                    <a:cubicBezTo>
                      <a:pt x="639552" y="646569"/>
                      <a:pt x="648585" y="645666"/>
                      <a:pt x="653101" y="640246"/>
                    </a:cubicBezTo>
                    <a:cubicBezTo>
                      <a:pt x="666651" y="625792"/>
                      <a:pt x="678394" y="610436"/>
                      <a:pt x="688331" y="593273"/>
                    </a:cubicBezTo>
                    <a:lnTo>
                      <a:pt x="785890" y="553527"/>
                    </a:lnTo>
                    <a:cubicBezTo>
                      <a:pt x="791309" y="551720"/>
                      <a:pt x="795826" y="547204"/>
                      <a:pt x="797633" y="541784"/>
                    </a:cubicBezTo>
                    <a:cubicBezTo>
                      <a:pt x="799440" y="536364"/>
                      <a:pt x="799440" y="530040"/>
                      <a:pt x="797633" y="525524"/>
                    </a:cubicBezTo>
                    <a:lnTo>
                      <a:pt x="778663" y="479455"/>
                    </a:lnTo>
                    <a:cubicBezTo>
                      <a:pt x="791309" y="469518"/>
                      <a:pt x="803052" y="457775"/>
                      <a:pt x="812989" y="445128"/>
                    </a:cubicBezTo>
                    <a:lnTo>
                      <a:pt x="859059" y="464098"/>
                    </a:lnTo>
                    <a:cubicBezTo>
                      <a:pt x="864479" y="465905"/>
                      <a:pt x="869898" y="465905"/>
                      <a:pt x="875318" y="464098"/>
                    </a:cubicBezTo>
                    <a:cubicBezTo>
                      <a:pt x="880738" y="462291"/>
                      <a:pt x="885255" y="457775"/>
                      <a:pt x="887062" y="452355"/>
                    </a:cubicBezTo>
                    <a:lnTo>
                      <a:pt x="922291" y="366539"/>
                    </a:lnTo>
                    <a:cubicBezTo>
                      <a:pt x="924098" y="361119"/>
                      <a:pt x="924098" y="354796"/>
                      <a:pt x="922291" y="350279"/>
                    </a:cubicBezTo>
                    <a:cubicBezTo>
                      <a:pt x="917774" y="344860"/>
                      <a:pt x="914161" y="340343"/>
                      <a:pt x="908741" y="338536"/>
                    </a:cubicBezTo>
                    <a:lnTo>
                      <a:pt x="908741" y="338536"/>
                    </a:lnTo>
                    <a:close/>
                    <a:moveTo>
                      <a:pt x="404688" y="717028"/>
                    </a:moveTo>
                    <a:cubicBezTo>
                      <a:pt x="377588" y="748644"/>
                      <a:pt x="337842" y="767614"/>
                      <a:pt x="295386" y="767614"/>
                    </a:cubicBezTo>
                    <a:cubicBezTo>
                      <a:pt x="215894" y="767614"/>
                      <a:pt x="151758" y="702575"/>
                      <a:pt x="151758" y="623986"/>
                    </a:cubicBezTo>
                    <a:cubicBezTo>
                      <a:pt x="151758" y="581530"/>
                      <a:pt x="170727" y="541784"/>
                      <a:pt x="202344" y="514684"/>
                    </a:cubicBezTo>
                    <a:cubicBezTo>
                      <a:pt x="204150" y="522814"/>
                      <a:pt x="205957" y="530944"/>
                      <a:pt x="208667" y="539074"/>
                    </a:cubicBezTo>
                    <a:cubicBezTo>
                      <a:pt x="186084" y="561657"/>
                      <a:pt x="174341" y="592370"/>
                      <a:pt x="174341" y="623986"/>
                    </a:cubicBezTo>
                    <a:cubicBezTo>
                      <a:pt x="174341" y="690832"/>
                      <a:pt x="228540" y="745935"/>
                      <a:pt x="295386" y="745935"/>
                    </a:cubicBezTo>
                    <a:cubicBezTo>
                      <a:pt x="327002" y="745935"/>
                      <a:pt x="357715" y="733288"/>
                      <a:pt x="380298" y="711608"/>
                    </a:cubicBezTo>
                    <a:cubicBezTo>
                      <a:pt x="388428" y="713415"/>
                      <a:pt x="396558" y="715221"/>
                      <a:pt x="404688" y="717028"/>
                    </a:cubicBezTo>
                    <a:lnTo>
                      <a:pt x="404688" y="717028"/>
                    </a:lnTo>
                    <a:close/>
                    <a:moveTo>
                      <a:pt x="459790" y="723351"/>
                    </a:moveTo>
                    <a:cubicBezTo>
                      <a:pt x="467920" y="723351"/>
                      <a:pt x="475147" y="723351"/>
                      <a:pt x="482373" y="722448"/>
                    </a:cubicBezTo>
                    <a:cubicBezTo>
                      <a:pt x="481470" y="724255"/>
                      <a:pt x="480567" y="726061"/>
                      <a:pt x="479663" y="727868"/>
                    </a:cubicBezTo>
                    <a:cubicBezTo>
                      <a:pt x="475147" y="735998"/>
                      <a:pt x="476051" y="746838"/>
                      <a:pt x="483277" y="754064"/>
                    </a:cubicBezTo>
                    <a:lnTo>
                      <a:pt x="517603" y="788390"/>
                    </a:lnTo>
                    <a:lnTo>
                      <a:pt x="459790" y="846203"/>
                    </a:lnTo>
                    <a:lnTo>
                      <a:pt x="425464" y="811877"/>
                    </a:lnTo>
                    <a:cubicBezTo>
                      <a:pt x="418238" y="804650"/>
                      <a:pt x="407398" y="803747"/>
                      <a:pt x="399268" y="808263"/>
                    </a:cubicBezTo>
                    <a:cubicBezTo>
                      <a:pt x="384815" y="816393"/>
                      <a:pt x="368555" y="822717"/>
                      <a:pt x="352295" y="827233"/>
                    </a:cubicBezTo>
                    <a:cubicBezTo>
                      <a:pt x="343262" y="829943"/>
                      <a:pt x="336036" y="838073"/>
                      <a:pt x="336036" y="848010"/>
                    </a:cubicBezTo>
                    <a:lnTo>
                      <a:pt x="336036" y="896789"/>
                    </a:lnTo>
                    <a:lnTo>
                      <a:pt x="254737" y="896789"/>
                    </a:lnTo>
                    <a:lnTo>
                      <a:pt x="254737" y="848010"/>
                    </a:lnTo>
                    <a:cubicBezTo>
                      <a:pt x="254737" y="838073"/>
                      <a:pt x="248413" y="829943"/>
                      <a:pt x="238477" y="827233"/>
                    </a:cubicBezTo>
                    <a:cubicBezTo>
                      <a:pt x="222217" y="822717"/>
                      <a:pt x="206860" y="816393"/>
                      <a:pt x="191504" y="808263"/>
                    </a:cubicBezTo>
                    <a:cubicBezTo>
                      <a:pt x="183374" y="803747"/>
                      <a:pt x="172534" y="804650"/>
                      <a:pt x="165308" y="811877"/>
                    </a:cubicBezTo>
                    <a:lnTo>
                      <a:pt x="130982" y="846203"/>
                    </a:lnTo>
                    <a:lnTo>
                      <a:pt x="73169" y="788390"/>
                    </a:lnTo>
                    <a:lnTo>
                      <a:pt x="107495" y="754064"/>
                    </a:lnTo>
                    <a:cubicBezTo>
                      <a:pt x="114722" y="746838"/>
                      <a:pt x="115625" y="736901"/>
                      <a:pt x="111108" y="727868"/>
                    </a:cubicBezTo>
                    <a:cubicBezTo>
                      <a:pt x="102978" y="713415"/>
                      <a:pt x="96656" y="697155"/>
                      <a:pt x="92139" y="680895"/>
                    </a:cubicBezTo>
                    <a:cubicBezTo>
                      <a:pt x="89428" y="671862"/>
                      <a:pt x="81299" y="664636"/>
                      <a:pt x="71362" y="664636"/>
                    </a:cubicBezTo>
                    <a:lnTo>
                      <a:pt x="22583" y="664636"/>
                    </a:lnTo>
                    <a:lnTo>
                      <a:pt x="22583" y="582433"/>
                    </a:lnTo>
                    <a:lnTo>
                      <a:pt x="71362" y="582433"/>
                    </a:lnTo>
                    <a:cubicBezTo>
                      <a:pt x="81299" y="582433"/>
                      <a:pt x="89428" y="576110"/>
                      <a:pt x="92139" y="566173"/>
                    </a:cubicBezTo>
                    <a:cubicBezTo>
                      <a:pt x="96656" y="549914"/>
                      <a:pt x="102978" y="534557"/>
                      <a:pt x="111108" y="519200"/>
                    </a:cubicBezTo>
                    <a:cubicBezTo>
                      <a:pt x="115625" y="511071"/>
                      <a:pt x="114722" y="500231"/>
                      <a:pt x="107495" y="493005"/>
                    </a:cubicBezTo>
                    <a:lnTo>
                      <a:pt x="73169" y="458678"/>
                    </a:lnTo>
                    <a:lnTo>
                      <a:pt x="130982" y="400866"/>
                    </a:lnTo>
                    <a:lnTo>
                      <a:pt x="165308" y="435192"/>
                    </a:lnTo>
                    <a:cubicBezTo>
                      <a:pt x="172534" y="442418"/>
                      <a:pt x="183374" y="443322"/>
                      <a:pt x="191504" y="438805"/>
                    </a:cubicBezTo>
                    <a:cubicBezTo>
                      <a:pt x="193310" y="437902"/>
                      <a:pt x="196021" y="436095"/>
                      <a:pt x="197827" y="435192"/>
                    </a:cubicBezTo>
                    <a:cubicBezTo>
                      <a:pt x="196924" y="443322"/>
                      <a:pt x="196924" y="451451"/>
                      <a:pt x="196924" y="459581"/>
                    </a:cubicBezTo>
                    <a:cubicBezTo>
                      <a:pt x="196924" y="466808"/>
                      <a:pt x="196924" y="474938"/>
                      <a:pt x="197827" y="482165"/>
                    </a:cubicBezTo>
                    <a:cubicBezTo>
                      <a:pt x="151758" y="514684"/>
                      <a:pt x="124658" y="566173"/>
                      <a:pt x="124658" y="622179"/>
                    </a:cubicBezTo>
                    <a:cubicBezTo>
                      <a:pt x="124658" y="716124"/>
                      <a:pt x="201441" y="792907"/>
                      <a:pt x="295386" y="792907"/>
                    </a:cubicBezTo>
                    <a:cubicBezTo>
                      <a:pt x="351392" y="792907"/>
                      <a:pt x="402881" y="765807"/>
                      <a:pt x="434497" y="719738"/>
                    </a:cubicBezTo>
                    <a:cubicBezTo>
                      <a:pt x="443531" y="722448"/>
                      <a:pt x="450757" y="723351"/>
                      <a:pt x="459790" y="723351"/>
                    </a:cubicBezTo>
                    <a:cubicBezTo>
                      <a:pt x="458887" y="723351"/>
                      <a:pt x="458887" y="723351"/>
                      <a:pt x="459790" y="723351"/>
                    </a:cubicBezTo>
                    <a:lnTo>
                      <a:pt x="459790" y="723351"/>
                    </a:lnTo>
                    <a:close/>
                    <a:moveTo>
                      <a:pt x="352295" y="699865"/>
                    </a:moveTo>
                    <a:cubicBezTo>
                      <a:pt x="336036" y="711608"/>
                      <a:pt x="316163" y="717931"/>
                      <a:pt x="296289" y="717931"/>
                    </a:cubicBezTo>
                    <a:cubicBezTo>
                      <a:pt x="243897" y="717931"/>
                      <a:pt x="202344" y="675475"/>
                      <a:pt x="202344" y="623082"/>
                    </a:cubicBezTo>
                    <a:cubicBezTo>
                      <a:pt x="202344" y="602306"/>
                      <a:pt x="208667" y="582433"/>
                      <a:pt x="221314" y="567076"/>
                    </a:cubicBezTo>
                    <a:cubicBezTo>
                      <a:pt x="246607" y="625792"/>
                      <a:pt x="293579" y="673669"/>
                      <a:pt x="352295" y="699865"/>
                    </a:cubicBezTo>
                    <a:close/>
                    <a:moveTo>
                      <a:pt x="387525" y="153355"/>
                    </a:moveTo>
                    <a:lnTo>
                      <a:pt x="406495" y="160582"/>
                    </a:lnTo>
                    <a:cubicBezTo>
                      <a:pt x="404688" y="164195"/>
                      <a:pt x="402881" y="168712"/>
                      <a:pt x="402881" y="173228"/>
                    </a:cubicBezTo>
                    <a:lnTo>
                      <a:pt x="402881" y="205748"/>
                    </a:lnTo>
                    <a:cubicBezTo>
                      <a:pt x="388428" y="209361"/>
                      <a:pt x="373975" y="213878"/>
                      <a:pt x="359522" y="219298"/>
                    </a:cubicBezTo>
                    <a:lnTo>
                      <a:pt x="387525" y="153355"/>
                    </a:lnTo>
                    <a:close/>
                    <a:moveTo>
                      <a:pt x="458887" y="200328"/>
                    </a:moveTo>
                    <a:cubicBezTo>
                      <a:pt x="448951" y="200328"/>
                      <a:pt x="439014" y="201231"/>
                      <a:pt x="429981" y="202135"/>
                    </a:cubicBezTo>
                    <a:lnTo>
                      <a:pt x="429981" y="173228"/>
                    </a:lnTo>
                    <a:cubicBezTo>
                      <a:pt x="429981" y="172325"/>
                      <a:pt x="429981" y="172325"/>
                      <a:pt x="430884" y="172325"/>
                    </a:cubicBezTo>
                    <a:lnTo>
                      <a:pt x="475147" y="172325"/>
                    </a:lnTo>
                    <a:cubicBezTo>
                      <a:pt x="476051" y="172325"/>
                      <a:pt x="476051" y="172325"/>
                      <a:pt x="476051" y="173228"/>
                    </a:cubicBezTo>
                    <a:lnTo>
                      <a:pt x="476051" y="200328"/>
                    </a:lnTo>
                    <a:cubicBezTo>
                      <a:pt x="470630" y="200328"/>
                      <a:pt x="465211" y="200328"/>
                      <a:pt x="458887" y="200328"/>
                    </a:cubicBezTo>
                    <a:cubicBezTo>
                      <a:pt x="459790" y="200328"/>
                      <a:pt x="459790" y="200328"/>
                      <a:pt x="458887" y="200328"/>
                    </a:cubicBezTo>
                    <a:close/>
                    <a:moveTo>
                      <a:pt x="574512" y="226525"/>
                    </a:moveTo>
                    <a:cubicBezTo>
                      <a:pt x="579933" y="222911"/>
                      <a:pt x="586255" y="219298"/>
                      <a:pt x="592579" y="216588"/>
                    </a:cubicBezTo>
                    <a:cubicBezTo>
                      <a:pt x="635938" y="198521"/>
                      <a:pt x="685621" y="219298"/>
                      <a:pt x="703687" y="262658"/>
                    </a:cubicBezTo>
                    <a:cubicBezTo>
                      <a:pt x="715431" y="290660"/>
                      <a:pt x="710914" y="321373"/>
                      <a:pt x="693751" y="344860"/>
                    </a:cubicBezTo>
                    <a:cubicBezTo>
                      <a:pt x="667554" y="293370"/>
                      <a:pt x="626002" y="251818"/>
                      <a:pt x="574512" y="226525"/>
                    </a:cubicBezTo>
                    <a:lnTo>
                      <a:pt x="574512" y="226525"/>
                    </a:lnTo>
                    <a:close/>
                    <a:moveTo>
                      <a:pt x="861768" y="436998"/>
                    </a:moveTo>
                    <a:lnTo>
                      <a:pt x="816602" y="418028"/>
                    </a:lnTo>
                    <a:cubicBezTo>
                      <a:pt x="807569" y="414415"/>
                      <a:pt x="797633" y="417125"/>
                      <a:pt x="791309" y="424352"/>
                    </a:cubicBezTo>
                    <a:cubicBezTo>
                      <a:pt x="780469" y="437902"/>
                      <a:pt x="768726" y="449645"/>
                      <a:pt x="755177" y="460485"/>
                    </a:cubicBezTo>
                    <a:cubicBezTo>
                      <a:pt x="747950" y="466808"/>
                      <a:pt x="744337" y="476744"/>
                      <a:pt x="748853" y="485777"/>
                    </a:cubicBezTo>
                    <a:lnTo>
                      <a:pt x="767823" y="530040"/>
                    </a:lnTo>
                    <a:lnTo>
                      <a:pt x="702784" y="557140"/>
                    </a:lnTo>
                    <a:cubicBezTo>
                      <a:pt x="714527" y="527331"/>
                      <a:pt x="720850" y="494811"/>
                      <a:pt x="720850" y="461388"/>
                    </a:cubicBezTo>
                    <a:cubicBezTo>
                      <a:pt x="720850" y="448742"/>
                      <a:pt x="719947" y="436998"/>
                      <a:pt x="718141" y="425255"/>
                    </a:cubicBezTo>
                    <a:cubicBezTo>
                      <a:pt x="746143" y="405382"/>
                      <a:pt x="766920" y="376476"/>
                      <a:pt x="777760" y="343956"/>
                    </a:cubicBezTo>
                    <a:cubicBezTo>
                      <a:pt x="789503" y="307824"/>
                      <a:pt x="787696" y="268077"/>
                      <a:pt x="773243" y="232847"/>
                    </a:cubicBezTo>
                    <a:cubicBezTo>
                      <a:pt x="755177" y="189488"/>
                      <a:pt x="719947" y="156969"/>
                      <a:pt x="675684" y="141612"/>
                    </a:cubicBezTo>
                    <a:cubicBezTo>
                      <a:pt x="668458" y="138902"/>
                      <a:pt x="661231" y="143419"/>
                      <a:pt x="658521" y="149742"/>
                    </a:cubicBezTo>
                    <a:cubicBezTo>
                      <a:pt x="655811" y="156969"/>
                      <a:pt x="660328" y="164195"/>
                      <a:pt x="666651" y="166905"/>
                    </a:cubicBezTo>
                    <a:cubicBezTo>
                      <a:pt x="703687" y="179552"/>
                      <a:pt x="732594" y="206651"/>
                      <a:pt x="747950" y="242784"/>
                    </a:cubicBezTo>
                    <a:cubicBezTo>
                      <a:pt x="770533" y="296984"/>
                      <a:pt x="755177" y="357506"/>
                      <a:pt x="711817" y="395445"/>
                    </a:cubicBezTo>
                    <a:cubicBezTo>
                      <a:pt x="710010" y="387316"/>
                      <a:pt x="707301" y="379186"/>
                      <a:pt x="704591" y="371959"/>
                    </a:cubicBezTo>
                    <a:cubicBezTo>
                      <a:pt x="735303" y="340343"/>
                      <a:pt x="744337" y="293370"/>
                      <a:pt x="727174" y="251818"/>
                    </a:cubicBezTo>
                    <a:cubicBezTo>
                      <a:pt x="703687" y="194908"/>
                      <a:pt x="637745" y="167809"/>
                      <a:pt x="580836" y="191295"/>
                    </a:cubicBezTo>
                    <a:cubicBezTo>
                      <a:pt x="567286" y="196715"/>
                      <a:pt x="555543" y="204845"/>
                      <a:pt x="545606" y="214781"/>
                    </a:cubicBezTo>
                    <a:cubicBezTo>
                      <a:pt x="537476" y="212071"/>
                      <a:pt x="530250" y="209361"/>
                      <a:pt x="522120" y="207555"/>
                    </a:cubicBezTo>
                    <a:cubicBezTo>
                      <a:pt x="535670" y="192198"/>
                      <a:pt x="552833" y="179552"/>
                      <a:pt x="572706" y="171422"/>
                    </a:cubicBezTo>
                    <a:cubicBezTo>
                      <a:pt x="584449" y="166905"/>
                      <a:pt x="597095" y="163292"/>
                      <a:pt x="609742" y="162389"/>
                    </a:cubicBezTo>
                    <a:cubicBezTo>
                      <a:pt x="616968" y="161485"/>
                      <a:pt x="622388" y="155162"/>
                      <a:pt x="621485" y="147936"/>
                    </a:cubicBezTo>
                    <a:cubicBezTo>
                      <a:pt x="620582" y="140709"/>
                      <a:pt x="614259" y="135289"/>
                      <a:pt x="607032" y="136193"/>
                    </a:cubicBezTo>
                    <a:cubicBezTo>
                      <a:pt x="591676" y="137999"/>
                      <a:pt x="577222" y="141612"/>
                      <a:pt x="562769" y="147936"/>
                    </a:cubicBezTo>
                    <a:cubicBezTo>
                      <a:pt x="539283" y="157872"/>
                      <a:pt x="519410" y="172325"/>
                      <a:pt x="503150" y="190392"/>
                    </a:cubicBezTo>
                    <a:lnTo>
                      <a:pt x="503150" y="173228"/>
                    </a:lnTo>
                    <a:cubicBezTo>
                      <a:pt x="503150" y="157872"/>
                      <a:pt x="490503" y="145226"/>
                      <a:pt x="475147" y="145226"/>
                    </a:cubicBezTo>
                    <a:cubicBezTo>
                      <a:pt x="481470" y="139805"/>
                      <a:pt x="486890" y="133482"/>
                      <a:pt x="494117" y="128966"/>
                    </a:cubicBezTo>
                    <a:cubicBezTo>
                      <a:pt x="501343" y="122643"/>
                      <a:pt x="504956" y="112706"/>
                      <a:pt x="500440" y="103673"/>
                    </a:cubicBezTo>
                    <a:lnTo>
                      <a:pt x="481470" y="59410"/>
                    </a:lnTo>
                    <a:lnTo>
                      <a:pt x="557349" y="27794"/>
                    </a:lnTo>
                    <a:lnTo>
                      <a:pt x="576319" y="72960"/>
                    </a:lnTo>
                    <a:cubicBezTo>
                      <a:pt x="579933" y="81993"/>
                      <a:pt x="588966" y="87413"/>
                      <a:pt x="598902" y="86510"/>
                    </a:cubicBezTo>
                    <a:cubicBezTo>
                      <a:pt x="616065" y="84703"/>
                      <a:pt x="633228" y="84703"/>
                      <a:pt x="649488" y="86510"/>
                    </a:cubicBezTo>
                    <a:cubicBezTo>
                      <a:pt x="659425" y="87413"/>
                      <a:pt x="668458" y="81993"/>
                      <a:pt x="672071" y="72960"/>
                    </a:cubicBezTo>
                    <a:lnTo>
                      <a:pt x="691041" y="27794"/>
                    </a:lnTo>
                    <a:lnTo>
                      <a:pt x="766920" y="59410"/>
                    </a:lnTo>
                    <a:lnTo>
                      <a:pt x="747950" y="103673"/>
                    </a:lnTo>
                    <a:cubicBezTo>
                      <a:pt x="744337" y="112706"/>
                      <a:pt x="747047" y="123546"/>
                      <a:pt x="754273" y="128966"/>
                    </a:cubicBezTo>
                    <a:cubicBezTo>
                      <a:pt x="767823" y="139805"/>
                      <a:pt x="779566" y="151549"/>
                      <a:pt x="790406" y="165098"/>
                    </a:cubicBezTo>
                    <a:cubicBezTo>
                      <a:pt x="796730" y="172325"/>
                      <a:pt x="806666" y="175035"/>
                      <a:pt x="815699" y="171422"/>
                    </a:cubicBezTo>
                    <a:lnTo>
                      <a:pt x="860865" y="152452"/>
                    </a:lnTo>
                    <a:lnTo>
                      <a:pt x="892482" y="228331"/>
                    </a:lnTo>
                    <a:lnTo>
                      <a:pt x="847315" y="246397"/>
                    </a:lnTo>
                    <a:cubicBezTo>
                      <a:pt x="838282" y="250011"/>
                      <a:pt x="832863" y="259044"/>
                      <a:pt x="833766" y="268980"/>
                    </a:cubicBezTo>
                    <a:cubicBezTo>
                      <a:pt x="835572" y="285241"/>
                      <a:pt x="835572" y="302403"/>
                      <a:pt x="833766" y="319567"/>
                    </a:cubicBezTo>
                    <a:cubicBezTo>
                      <a:pt x="832863" y="329503"/>
                      <a:pt x="838282" y="338536"/>
                      <a:pt x="847315" y="342150"/>
                    </a:cubicBezTo>
                    <a:lnTo>
                      <a:pt x="892482" y="361119"/>
                    </a:lnTo>
                    <a:lnTo>
                      <a:pt x="861768" y="436998"/>
                    </a:lnTo>
                    <a:close/>
                  </a:path>
                </a:pathLst>
              </a:custGeom>
              <a:grpFill/>
              <a:ln w="9028" cap="flat">
                <a:noFill/>
                <a:prstDash val="solid"/>
                <a:miter/>
              </a:ln>
            </p:spPr>
            <p:txBody>
              <a:bodyPr rtlCol="0" anchor="ctr"/>
              <a:lstStyle/>
              <a:p>
                <a:endParaRPr lang="en-US">
                  <a:solidFill>
                    <a:srgbClr val="58595B"/>
                  </a:solidFill>
                </a:endParaRPr>
              </a:p>
            </p:txBody>
          </p:sp>
          <p:sp>
            <p:nvSpPr>
              <p:cNvPr id="34" name="Freeform 164">
                <a:extLst>
                  <a:ext uri="{FF2B5EF4-FFF2-40B4-BE49-F238E27FC236}">
                    <a16:creationId xmlns:a16="http://schemas.microsoft.com/office/drawing/2014/main" id="{39200490-3C9C-478D-E7CB-677A82C4C7EA}"/>
                  </a:ext>
                </a:extLst>
              </p:cNvPr>
              <p:cNvSpPr/>
              <p:nvPr/>
            </p:nvSpPr>
            <p:spPr>
              <a:xfrm>
                <a:off x="10632408" y="4081957"/>
                <a:ext cx="406494" cy="406494"/>
              </a:xfrm>
              <a:custGeom>
                <a:avLst/>
                <a:gdLst>
                  <a:gd name="connsiteX0" fmla="*/ 203247 w 406494"/>
                  <a:gd name="connsiteY0" fmla="*/ 0 h 406494"/>
                  <a:gd name="connsiteX1" fmla="*/ 0 w 406494"/>
                  <a:gd name="connsiteY1" fmla="*/ 203247 h 406494"/>
                  <a:gd name="connsiteX2" fmla="*/ 203247 w 406494"/>
                  <a:gd name="connsiteY2" fmla="*/ 406495 h 406494"/>
                  <a:gd name="connsiteX3" fmla="*/ 406495 w 406494"/>
                  <a:gd name="connsiteY3" fmla="*/ 203247 h 406494"/>
                  <a:gd name="connsiteX4" fmla="*/ 203247 w 406494"/>
                  <a:gd name="connsiteY4" fmla="*/ 0 h 406494"/>
                  <a:gd name="connsiteX5" fmla="*/ 303516 w 406494"/>
                  <a:gd name="connsiteY5" fmla="*/ 348682 h 406494"/>
                  <a:gd name="connsiteX6" fmla="*/ 290870 w 406494"/>
                  <a:gd name="connsiteY6" fmla="*/ 326099 h 406494"/>
                  <a:gd name="connsiteX7" fmla="*/ 272803 w 406494"/>
                  <a:gd name="connsiteY7" fmla="*/ 321582 h 406494"/>
                  <a:gd name="connsiteX8" fmla="*/ 268287 w 406494"/>
                  <a:gd name="connsiteY8" fmla="*/ 339649 h 406494"/>
                  <a:gd name="connsiteX9" fmla="*/ 280933 w 406494"/>
                  <a:gd name="connsiteY9" fmla="*/ 362232 h 406494"/>
                  <a:gd name="connsiteX10" fmla="*/ 218604 w 406494"/>
                  <a:gd name="connsiteY10" fmla="*/ 379395 h 406494"/>
                  <a:gd name="connsiteX11" fmla="*/ 218604 w 406494"/>
                  <a:gd name="connsiteY11" fmla="*/ 353198 h 406494"/>
                  <a:gd name="connsiteX12" fmla="*/ 205054 w 406494"/>
                  <a:gd name="connsiteY12" fmla="*/ 339649 h 406494"/>
                  <a:gd name="connsiteX13" fmla="*/ 191504 w 406494"/>
                  <a:gd name="connsiteY13" fmla="*/ 353198 h 406494"/>
                  <a:gd name="connsiteX14" fmla="*/ 191504 w 406494"/>
                  <a:gd name="connsiteY14" fmla="*/ 379395 h 406494"/>
                  <a:gd name="connsiteX15" fmla="*/ 129175 w 406494"/>
                  <a:gd name="connsiteY15" fmla="*/ 362232 h 406494"/>
                  <a:gd name="connsiteX16" fmla="*/ 141822 w 406494"/>
                  <a:gd name="connsiteY16" fmla="*/ 339649 h 406494"/>
                  <a:gd name="connsiteX17" fmla="*/ 137305 w 406494"/>
                  <a:gd name="connsiteY17" fmla="*/ 321582 h 406494"/>
                  <a:gd name="connsiteX18" fmla="*/ 119239 w 406494"/>
                  <a:gd name="connsiteY18" fmla="*/ 326099 h 406494"/>
                  <a:gd name="connsiteX19" fmla="*/ 103882 w 406494"/>
                  <a:gd name="connsiteY19" fmla="*/ 348682 h 406494"/>
                  <a:gd name="connsiteX20" fmla="*/ 57813 w 406494"/>
                  <a:gd name="connsiteY20" fmla="*/ 302613 h 406494"/>
                  <a:gd name="connsiteX21" fmla="*/ 80396 w 406494"/>
                  <a:gd name="connsiteY21" fmla="*/ 289966 h 406494"/>
                  <a:gd name="connsiteX22" fmla="*/ 84912 w 406494"/>
                  <a:gd name="connsiteY22" fmla="*/ 271900 h 406494"/>
                  <a:gd name="connsiteX23" fmla="*/ 66846 w 406494"/>
                  <a:gd name="connsiteY23" fmla="*/ 267383 h 406494"/>
                  <a:gd name="connsiteX24" fmla="*/ 44263 w 406494"/>
                  <a:gd name="connsiteY24" fmla="*/ 280030 h 406494"/>
                  <a:gd name="connsiteX25" fmla="*/ 27100 w 406494"/>
                  <a:gd name="connsiteY25" fmla="*/ 217700 h 406494"/>
                  <a:gd name="connsiteX26" fmla="*/ 53296 w 406494"/>
                  <a:gd name="connsiteY26" fmla="*/ 217700 h 406494"/>
                  <a:gd name="connsiteX27" fmla="*/ 66846 w 406494"/>
                  <a:gd name="connsiteY27" fmla="*/ 204150 h 406494"/>
                  <a:gd name="connsiteX28" fmla="*/ 53296 w 406494"/>
                  <a:gd name="connsiteY28" fmla="*/ 190601 h 406494"/>
                  <a:gd name="connsiteX29" fmla="*/ 27100 w 406494"/>
                  <a:gd name="connsiteY29" fmla="*/ 190601 h 406494"/>
                  <a:gd name="connsiteX30" fmla="*/ 44263 w 406494"/>
                  <a:gd name="connsiteY30" fmla="*/ 128271 h 406494"/>
                  <a:gd name="connsiteX31" fmla="*/ 66846 w 406494"/>
                  <a:gd name="connsiteY31" fmla="*/ 140918 h 406494"/>
                  <a:gd name="connsiteX32" fmla="*/ 73169 w 406494"/>
                  <a:gd name="connsiteY32" fmla="*/ 142725 h 406494"/>
                  <a:gd name="connsiteX33" fmla="*/ 84912 w 406494"/>
                  <a:gd name="connsiteY33" fmla="*/ 135498 h 406494"/>
                  <a:gd name="connsiteX34" fmla="*/ 80396 w 406494"/>
                  <a:gd name="connsiteY34" fmla="*/ 117432 h 406494"/>
                  <a:gd name="connsiteX35" fmla="*/ 57813 w 406494"/>
                  <a:gd name="connsiteY35" fmla="*/ 104785 h 406494"/>
                  <a:gd name="connsiteX36" fmla="*/ 103882 w 406494"/>
                  <a:gd name="connsiteY36" fmla="*/ 58716 h 406494"/>
                  <a:gd name="connsiteX37" fmla="*/ 116529 w 406494"/>
                  <a:gd name="connsiteY37" fmla="*/ 81299 h 406494"/>
                  <a:gd name="connsiteX38" fmla="*/ 128272 w 406494"/>
                  <a:gd name="connsiteY38" fmla="*/ 88525 h 406494"/>
                  <a:gd name="connsiteX39" fmla="*/ 134595 w 406494"/>
                  <a:gd name="connsiteY39" fmla="*/ 86719 h 406494"/>
                  <a:gd name="connsiteX40" fmla="*/ 139112 w 406494"/>
                  <a:gd name="connsiteY40" fmla="*/ 68652 h 406494"/>
                  <a:gd name="connsiteX41" fmla="*/ 126465 w 406494"/>
                  <a:gd name="connsiteY41" fmla="*/ 46069 h 406494"/>
                  <a:gd name="connsiteX42" fmla="*/ 188794 w 406494"/>
                  <a:gd name="connsiteY42" fmla="*/ 28906 h 406494"/>
                  <a:gd name="connsiteX43" fmla="*/ 188794 w 406494"/>
                  <a:gd name="connsiteY43" fmla="*/ 55102 h 406494"/>
                  <a:gd name="connsiteX44" fmla="*/ 202344 w 406494"/>
                  <a:gd name="connsiteY44" fmla="*/ 68652 h 406494"/>
                  <a:gd name="connsiteX45" fmla="*/ 215894 w 406494"/>
                  <a:gd name="connsiteY45" fmla="*/ 55102 h 406494"/>
                  <a:gd name="connsiteX46" fmla="*/ 215894 w 406494"/>
                  <a:gd name="connsiteY46" fmla="*/ 28906 h 406494"/>
                  <a:gd name="connsiteX47" fmla="*/ 278223 w 406494"/>
                  <a:gd name="connsiteY47" fmla="*/ 46069 h 406494"/>
                  <a:gd name="connsiteX48" fmla="*/ 265577 w 406494"/>
                  <a:gd name="connsiteY48" fmla="*/ 68652 h 406494"/>
                  <a:gd name="connsiteX49" fmla="*/ 270093 w 406494"/>
                  <a:gd name="connsiteY49" fmla="*/ 86719 h 406494"/>
                  <a:gd name="connsiteX50" fmla="*/ 276416 w 406494"/>
                  <a:gd name="connsiteY50" fmla="*/ 88525 h 406494"/>
                  <a:gd name="connsiteX51" fmla="*/ 288160 w 406494"/>
                  <a:gd name="connsiteY51" fmla="*/ 81299 h 406494"/>
                  <a:gd name="connsiteX52" fmla="*/ 300806 w 406494"/>
                  <a:gd name="connsiteY52" fmla="*/ 58716 h 406494"/>
                  <a:gd name="connsiteX53" fmla="*/ 346876 w 406494"/>
                  <a:gd name="connsiteY53" fmla="*/ 104785 h 406494"/>
                  <a:gd name="connsiteX54" fmla="*/ 324293 w 406494"/>
                  <a:gd name="connsiteY54" fmla="*/ 117432 h 406494"/>
                  <a:gd name="connsiteX55" fmla="*/ 319776 w 406494"/>
                  <a:gd name="connsiteY55" fmla="*/ 135498 h 406494"/>
                  <a:gd name="connsiteX56" fmla="*/ 331519 w 406494"/>
                  <a:gd name="connsiteY56" fmla="*/ 142725 h 406494"/>
                  <a:gd name="connsiteX57" fmla="*/ 337842 w 406494"/>
                  <a:gd name="connsiteY57" fmla="*/ 140918 h 406494"/>
                  <a:gd name="connsiteX58" fmla="*/ 360425 w 406494"/>
                  <a:gd name="connsiteY58" fmla="*/ 128271 h 406494"/>
                  <a:gd name="connsiteX59" fmla="*/ 377588 w 406494"/>
                  <a:gd name="connsiteY59" fmla="*/ 190601 h 406494"/>
                  <a:gd name="connsiteX60" fmla="*/ 351392 w 406494"/>
                  <a:gd name="connsiteY60" fmla="*/ 190601 h 406494"/>
                  <a:gd name="connsiteX61" fmla="*/ 337842 w 406494"/>
                  <a:gd name="connsiteY61" fmla="*/ 204150 h 406494"/>
                  <a:gd name="connsiteX62" fmla="*/ 351392 w 406494"/>
                  <a:gd name="connsiteY62" fmla="*/ 217700 h 406494"/>
                  <a:gd name="connsiteX63" fmla="*/ 377588 w 406494"/>
                  <a:gd name="connsiteY63" fmla="*/ 217700 h 406494"/>
                  <a:gd name="connsiteX64" fmla="*/ 360425 w 406494"/>
                  <a:gd name="connsiteY64" fmla="*/ 280030 h 406494"/>
                  <a:gd name="connsiteX65" fmla="*/ 337842 w 406494"/>
                  <a:gd name="connsiteY65" fmla="*/ 267383 h 406494"/>
                  <a:gd name="connsiteX66" fmla="*/ 319776 w 406494"/>
                  <a:gd name="connsiteY66" fmla="*/ 271900 h 406494"/>
                  <a:gd name="connsiteX67" fmla="*/ 324293 w 406494"/>
                  <a:gd name="connsiteY67" fmla="*/ 289966 h 406494"/>
                  <a:gd name="connsiteX68" fmla="*/ 346876 w 406494"/>
                  <a:gd name="connsiteY68" fmla="*/ 302613 h 406494"/>
                  <a:gd name="connsiteX69" fmla="*/ 303516 w 406494"/>
                  <a:gd name="connsiteY69" fmla="*/ 348682 h 406494"/>
                  <a:gd name="connsiteX70" fmla="*/ 303516 w 406494"/>
                  <a:gd name="connsiteY70" fmla="*/ 348682 h 40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06494" h="406494">
                    <a:moveTo>
                      <a:pt x="203247" y="0"/>
                    </a:moveTo>
                    <a:cubicBezTo>
                      <a:pt x="91235" y="0"/>
                      <a:pt x="0" y="91235"/>
                      <a:pt x="0" y="203247"/>
                    </a:cubicBezTo>
                    <a:cubicBezTo>
                      <a:pt x="0" y="315259"/>
                      <a:pt x="91235" y="406495"/>
                      <a:pt x="203247" y="406495"/>
                    </a:cubicBezTo>
                    <a:cubicBezTo>
                      <a:pt x="315259" y="406495"/>
                      <a:pt x="406495" y="315259"/>
                      <a:pt x="406495" y="203247"/>
                    </a:cubicBezTo>
                    <a:cubicBezTo>
                      <a:pt x="406495" y="91235"/>
                      <a:pt x="316163" y="0"/>
                      <a:pt x="203247" y="0"/>
                    </a:cubicBezTo>
                    <a:close/>
                    <a:moveTo>
                      <a:pt x="303516" y="348682"/>
                    </a:moveTo>
                    <a:lnTo>
                      <a:pt x="290870" y="326099"/>
                    </a:lnTo>
                    <a:cubicBezTo>
                      <a:pt x="287256" y="319775"/>
                      <a:pt x="279127" y="317066"/>
                      <a:pt x="272803" y="321582"/>
                    </a:cubicBezTo>
                    <a:cubicBezTo>
                      <a:pt x="266480" y="325196"/>
                      <a:pt x="263770" y="333325"/>
                      <a:pt x="268287" y="339649"/>
                    </a:cubicBezTo>
                    <a:lnTo>
                      <a:pt x="280933" y="362232"/>
                    </a:lnTo>
                    <a:cubicBezTo>
                      <a:pt x="261963" y="371265"/>
                      <a:pt x="240283" y="377588"/>
                      <a:pt x="218604" y="379395"/>
                    </a:cubicBezTo>
                    <a:lnTo>
                      <a:pt x="218604" y="353198"/>
                    </a:lnTo>
                    <a:cubicBezTo>
                      <a:pt x="218604" y="345972"/>
                      <a:pt x="212281" y="339649"/>
                      <a:pt x="205054" y="339649"/>
                    </a:cubicBezTo>
                    <a:cubicBezTo>
                      <a:pt x="197828" y="339649"/>
                      <a:pt x="191504" y="345972"/>
                      <a:pt x="191504" y="353198"/>
                    </a:cubicBezTo>
                    <a:lnTo>
                      <a:pt x="191504" y="379395"/>
                    </a:lnTo>
                    <a:cubicBezTo>
                      <a:pt x="168921" y="377588"/>
                      <a:pt x="148145" y="372168"/>
                      <a:pt x="129175" y="362232"/>
                    </a:cubicBezTo>
                    <a:lnTo>
                      <a:pt x="141822" y="339649"/>
                    </a:lnTo>
                    <a:cubicBezTo>
                      <a:pt x="145435" y="333325"/>
                      <a:pt x="143628" y="325196"/>
                      <a:pt x="137305" y="321582"/>
                    </a:cubicBezTo>
                    <a:cubicBezTo>
                      <a:pt x="130982" y="317969"/>
                      <a:pt x="122852" y="319775"/>
                      <a:pt x="119239" y="326099"/>
                    </a:cubicBezTo>
                    <a:lnTo>
                      <a:pt x="103882" y="348682"/>
                    </a:lnTo>
                    <a:cubicBezTo>
                      <a:pt x="85816" y="336035"/>
                      <a:pt x="70459" y="320679"/>
                      <a:pt x="57813" y="302613"/>
                    </a:cubicBezTo>
                    <a:lnTo>
                      <a:pt x="80396" y="289966"/>
                    </a:lnTo>
                    <a:cubicBezTo>
                      <a:pt x="86719" y="286352"/>
                      <a:pt x="89429" y="278223"/>
                      <a:pt x="84912" y="271900"/>
                    </a:cubicBezTo>
                    <a:cubicBezTo>
                      <a:pt x="81299" y="265576"/>
                      <a:pt x="73169" y="262866"/>
                      <a:pt x="66846" y="267383"/>
                    </a:cubicBezTo>
                    <a:lnTo>
                      <a:pt x="44263" y="280030"/>
                    </a:lnTo>
                    <a:cubicBezTo>
                      <a:pt x="35230" y="261060"/>
                      <a:pt x="28906" y="239380"/>
                      <a:pt x="27100" y="217700"/>
                    </a:cubicBezTo>
                    <a:lnTo>
                      <a:pt x="53296" y="217700"/>
                    </a:lnTo>
                    <a:cubicBezTo>
                      <a:pt x="60523" y="217700"/>
                      <a:pt x="66846" y="211377"/>
                      <a:pt x="66846" y="204150"/>
                    </a:cubicBezTo>
                    <a:cubicBezTo>
                      <a:pt x="66846" y="196924"/>
                      <a:pt x="60523" y="190601"/>
                      <a:pt x="53296" y="190601"/>
                    </a:cubicBezTo>
                    <a:lnTo>
                      <a:pt x="27100" y="190601"/>
                    </a:lnTo>
                    <a:cubicBezTo>
                      <a:pt x="28906" y="168018"/>
                      <a:pt x="34326" y="147241"/>
                      <a:pt x="44263" y="128271"/>
                    </a:cubicBezTo>
                    <a:lnTo>
                      <a:pt x="66846" y="140918"/>
                    </a:lnTo>
                    <a:cubicBezTo>
                      <a:pt x="68652" y="141821"/>
                      <a:pt x="71363" y="142725"/>
                      <a:pt x="73169" y="142725"/>
                    </a:cubicBezTo>
                    <a:cubicBezTo>
                      <a:pt x="77685" y="142725"/>
                      <a:pt x="82202" y="140015"/>
                      <a:pt x="84912" y="135498"/>
                    </a:cubicBezTo>
                    <a:cubicBezTo>
                      <a:pt x="88525" y="129175"/>
                      <a:pt x="86719" y="121045"/>
                      <a:pt x="80396" y="117432"/>
                    </a:cubicBezTo>
                    <a:lnTo>
                      <a:pt x="57813" y="104785"/>
                    </a:lnTo>
                    <a:cubicBezTo>
                      <a:pt x="70459" y="86719"/>
                      <a:pt x="85816" y="71362"/>
                      <a:pt x="103882" y="58716"/>
                    </a:cubicBezTo>
                    <a:lnTo>
                      <a:pt x="116529" y="81299"/>
                    </a:lnTo>
                    <a:cubicBezTo>
                      <a:pt x="119239" y="85816"/>
                      <a:pt x="123755" y="88525"/>
                      <a:pt x="128272" y="88525"/>
                    </a:cubicBezTo>
                    <a:cubicBezTo>
                      <a:pt x="130982" y="88525"/>
                      <a:pt x="132788" y="87622"/>
                      <a:pt x="134595" y="86719"/>
                    </a:cubicBezTo>
                    <a:cubicBezTo>
                      <a:pt x="140918" y="83105"/>
                      <a:pt x="143628" y="74976"/>
                      <a:pt x="139112" y="68652"/>
                    </a:cubicBezTo>
                    <a:lnTo>
                      <a:pt x="126465" y="46069"/>
                    </a:lnTo>
                    <a:cubicBezTo>
                      <a:pt x="145435" y="37036"/>
                      <a:pt x="167114" y="30713"/>
                      <a:pt x="188794" y="28906"/>
                    </a:cubicBezTo>
                    <a:lnTo>
                      <a:pt x="188794" y="55102"/>
                    </a:lnTo>
                    <a:cubicBezTo>
                      <a:pt x="188794" y="62329"/>
                      <a:pt x="195117" y="68652"/>
                      <a:pt x="202344" y="68652"/>
                    </a:cubicBezTo>
                    <a:cubicBezTo>
                      <a:pt x="209571" y="68652"/>
                      <a:pt x="215894" y="62329"/>
                      <a:pt x="215894" y="55102"/>
                    </a:cubicBezTo>
                    <a:lnTo>
                      <a:pt x="215894" y="28906"/>
                    </a:lnTo>
                    <a:cubicBezTo>
                      <a:pt x="238477" y="30713"/>
                      <a:pt x="259253" y="36133"/>
                      <a:pt x="278223" y="46069"/>
                    </a:cubicBezTo>
                    <a:lnTo>
                      <a:pt x="265577" y="68652"/>
                    </a:lnTo>
                    <a:cubicBezTo>
                      <a:pt x="261963" y="74976"/>
                      <a:pt x="263770" y="83105"/>
                      <a:pt x="270093" y="86719"/>
                    </a:cubicBezTo>
                    <a:cubicBezTo>
                      <a:pt x="271900" y="87622"/>
                      <a:pt x="274610" y="88525"/>
                      <a:pt x="276416" y="88525"/>
                    </a:cubicBezTo>
                    <a:cubicBezTo>
                      <a:pt x="280933" y="88525"/>
                      <a:pt x="285449" y="85816"/>
                      <a:pt x="288160" y="81299"/>
                    </a:cubicBezTo>
                    <a:lnTo>
                      <a:pt x="300806" y="58716"/>
                    </a:lnTo>
                    <a:cubicBezTo>
                      <a:pt x="318872" y="71362"/>
                      <a:pt x="334229" y="86719"/>
                      <a:pt x="346876" y="104785"/>
                    </a:cubicBezTo>
                    <a:lnTo>
                      <a:pt x="324293" y="117432"/>
                    </a:lnTo>
                    <a:cubicBezTo>
                      <a:pt x="317969" y="121045"/>
                      <a:pt x="315259" y="129175"/>
                      <a:pt x="319776" y="135498"/>
                    </a:cubicBezTo>
                    <a:cubicBezTo>
                      <a:pt x="322486" y="140015"/>
                      <a:pt x="327002" y="142725"/>
                      <a:pt x="331519" y="142725"/>
                    </a:cubicBezTo>
                    <a:cubicBezTo>
                      <a:pt x="334229" y="142725"/>
                      <a:pt x="336036" y="141821"/>
                      <a:pt x="337842" y="140918"/>
                    </a:cubicBezTo>
                    <a:lnTo>
                      <a:pt x="360425" y="128271"/>
                    </a:lnTo>
                    <a:cubicBezTo>
                      <a:pt x="369459" y="147241"/>
                      <a:pt x="375782" y="168921"/>
                      <a:pt x="377588" y="190601"/>
                    </a:cubicBezTo>
                    <a:lnTo>
                      <a:pt x="351392" y="190601"/>
                    </a:lnTo>
                    <a:cubicBezTo>
                      <a:pt x="344165" y="190601"/>
                      <a:pt x="337842" y="196924"/>
                      <a:pt x="337842" y="204150"/>
                    </a:cubicBezTo>
                    <a:cubicBezTo>
                      <a:pt x="337842" y="211377"/>
                      <a:pt x="344165" y="217700"/>
                      <a:pt x="351392" y="217700"/>
                    </a:cubicBezTo>
                    <a:lnTo>
                      <a:pt x="377588" y="217700"/>
                    </a:lnTo>
                    <a:cubicBezTo>
                      <a:pt x="375782" y="240283"/>
                      <a:pt x="370362" y="261060"/>
                      <a:pt x="360425" y="280030"/>
                    </a:cubicBezTo>
                    <a:lnTo>
                      <a:pt x="337842" y="267383"/>
                    </a:lnTo>
                    <a:cubicBezTo>
                      <a:pt x="331519" y="263769"/>
                      <a:pt x="323389" y="265576"/>
                      <a:pt x="319776" y="271900"/>
                    </a:cubicBezTo>
                    <a:cubicBezTo>
                      <a:pt x="316163" y="278223"/>
                      <a:pt x="317969" y="286352"/>
                      <a:pt x="324293" y="289966"/>
                    </a:cubicBezTo>
                    <a:lnTo>
                      <a:pt x="346876" y="302613"/>
                    </a:lnTo>
                    <a:cubicBezTo>
                      <a:pt x="336939" y="320679"/>
                      <a:pt x="320679" y="336035"/>
                      <a:pt x="303516" y="348682"/>
                    </a:cubicBezTo>
                    <a:lnTo>
                      <a:pt x="303516" y="348682"/>
                    </a:lnTo>
                    <a:close/>
                  </a:path>
                </a:pathLst>
              </a:custGeom>
              <a:grpFill/>
              <a:ln w="9028" cap="flat">
                <a:noFill/>
                <a:prstDash val="solid"/>
                <a:miter/>
              </a:ln>
            </p:spPr>
            <p:txBody>
              <a:bodyPr rtlCol="0" anchor="ctr"/>
              <a:lstStyle/>
              <a:p>
                <a:endParaRPr lang="en-US">
                  <a:solidFill>
                    <a:srgbClr val="58595B"/>
                  </a:solidFill>
                </a:endParaRPr>
              </a:p>
            </p:txBody>
          </p:sp>
          <p:sp>
            <p:nvSpPr>
              <p:cNvPr id="35" name="Freeform 165">
                <a:extLst>
                  <a:ext uri="{FF2B5EF4-FFF2-40B4-BE49-F238E27FC236}">
                    <a16:creationId xmlns:a16="http://schemas.microsoft.com/office/drawing/2014/main" id="{009296CF-29B4-13D0-01A2-CDAAC8FBA108}"/>
                  </a:ext>
                </a:extLst>
              </p:cNvPr>
              <p:cNvSpPr/>
              <p:nvPr/>
            </p:nvSpPr>
            <p:spPr>
              <a:xfrm>
                <a:off x="10799522" y="4177709"/>
                <a:ext cx="88977" cy="159888"/>
              </a:xfrm>
              <a:custGeom>
                <a:avLst/>
                <a:gdLst>
                  <a:gd name="connsiteX0" fmla="*/ 69556 w 88977"/>
                  <a:gd name="connsiteY0" fmla="*/ 121948 h 159888"/>
                  <a:gd name="connsiteX1" fmla="*/ 72266 w 88977"/>
                  <a:gd name="connsiteY1" fmla="*/ 108399 h 159888"/>
                  <a:gd name="connsiteX2" fmla="*/ 49683 w 88977"/>
                  <a:gd name="connsiteY2" fmla="*/ 74976 h 159888"/>
                  <a:gd name="connsiteX3" fmla="*/ 49683 w 88977"/>
                  <a:gd name="connsiteY3" fmla="*/ 13550 h 159888"/>
                  <a:gd name="connsiteX4" fmla="*/ 36133 w 88977"/>
                  <a:gd name="connsiteY4" fmla="*/ 0 h 159888"/>
                  <a:gd name="connsiteX5" fmla="*/ 22583 w 88977"/>
                  <a:gd name="connsiteY5" fmla="*/ 13550 h 159888"/>
                  <a:gd name="connsiteX6" fmla="*/ 22583 w 88977"/>
                  <a:gd name="connsiteY6" fmla="*/ 74976 h 159888"/>
                  <a:gd name="connsiteX7" fmla="*/ 0 w 88977"/>
                  <a:gd name="connsiteY7" fmla="*/ 108399 h 159888"/>
                  <a:gd name="connsiteX8" fmla="*/ 36133 w 88977"/>
                  <a:gd name="connsiteY8" fmla="*/ 144531 h 159888"/>
                  <a:gd name="connsiteX9" fmla="*/ 50586 w 88977"/>
                  <a:gd name="connsiteY9" fmla="*/ 141822 h 159888"/>
                  <a:gd name="connsiteX10" fmla="*/ 65039 w 88977"/>
                  <a:gd name="connsiteY10" fmla="*/ 156275 h 159888"/>
                  <a:gd name="connsiteX11" fmla="*/ 74976 w 88977"/>
                  <a:gd name="connsiteY11" fmla="*/ 159888 h 159888"/>
                  <a:gd name="connsiteX12" fmla="*/ 84912 w 88977"/>
                  <a:gd name="connsiteY12" fmla="*/ 156275 h 159888"/>
                  <a:gd name="connsiteX13" fmla="*/ 84912 w 88977"/>
                  <a:gd name="connsiteY13" fmla="*/ 137305 h 159888"/>
                  <a:gd name="connsiteX14" fmla="*/ 69556 w 88977"/>
                  <a:gd name="connsiteY14" fmla="*/ 121948 h 159888"/>
                  <a:gd name="connsiteX15" fmla="*/ 27100 w 88977"/>
                  <a:gd name="connsiteY15" fmla="*/ 107495 h 159888"/>
                  <a:gd name="connsiteX16" fmla="*/ 36133 w 88977"/>
                  <a:gd name="connsiteY16" fmla="*/ 98462 h 159888"/>
                  <a:gd name="connsiteX17" fmla="*/ 45166 w 88977"/>
                  <a:gd name="connsiteY17" fmla="*/ 107495 h 159888"/>
                  <a:gd name="connsiteX18" fmla="*/ 36133 w 88977"/>
                  <a:gd name="connsiteY18" fmla="*/ 116529 h 159888"/>
                  <a:gd name="connsiteX19" fmla="*/ 27100 w 88977"/>
                  <a:gd name="connsiteY19" fmla="*/ 107495 h 159888"/>
                  <a:gd name="connsiteX20" fmla="*/ 27100 w 88977"/>
                  <a:gd name="connsiteY20" fmla="*/ 107495 h 1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8977" h="159888">
                    <a:moveTo>
                      <a:pt x="69556" y="121948"/>
                    </a:moveTo>
                    <a:cubicBezTo>
                      <a:pt x="71363" y="117432"/>
                      <a:pt x="72266" y="112915"/>
                      <a:pt x="72266" y="108399"/>
                    </a:cubicBezTo>
                    <a:cubicBezTo>
                      <a:pt x="72266" y="93042"/>
                      <a:pt x="63233" y="80396"/>
                      <a:pt x="49683" y="74976"/>
                    </a:cubicBezTo>
                    <a:lnTo>
                      <a:pt x="49683" y="13550"/>
                    </a:lnTo>
                    <a:cubicBezTo>
                      <a:pt x="49683" y="6323"/>
                      <a:pt x="43359" y="0"/>
                      <a:pt x="36133" y="0"/>
                    </a:cubicBezTo>
                    <a:cubicBezTo>
                      <a:pt x="28906" y="0"/>
                      <a:pt x="22583" y="6323"/>
                      <a:pt x="22583" y="13550"/>
                    </a:cubicBezTo>
                    <a:lnTo>
                      <a:pt x="22583" y="74976"/>
                    </a:lnTo>
                    <a:cubicBezTo>
                      <a:pt x="9033" y="80396"/>
                      <a:pt x="0" y="93042"/>
                      <a:pt x="0" y="108399"/>
                    </a:cubicBezTo>
                    <a:cubicBezTo>
                      <a:pt x="0" y="128272"/>
                      <a:pt x="16260" y="144531"/>
                      <a:pt x="36133" y="144531"/>
                    </a:cubicBezTo>
                    <a:cubicBezTo>
                      <a:pt x="41553" y="144531"/>
                      <a:pt x="46069" y="143628"/>
                      <a:pt x="50586" y="141822"/>
                    </a:cubicBezTo>
                    <a:lnTo>
                      <a:pt x="65039" y="156275"/>
                    </a:lnTo>
                    <a:cubicBezTo>
                      <a:pt x="67749" y="158984"/>
                      <a:pt x="71363" y="159888"/>
                      <a:pt x="74976" y="159888"/>
                    </a:cubicBezTo>
                    <a:cubicBezTo>
                      <a:pt x="78589" y="159888"/>
                      <a:pt x="82202" y="158984"/>
                      <a:pt x="84912" y="156275"/>
                    </a:cubicBezTo>
                    <a:cubicBezTo>
                      <a:pt x="90332" y="150855"/>
                      <a:pt x="90332" y="142725"/>
                      <a:pt x="84912" y="137305"/>
                    </a:cubicBezTo>
                    <a:lnTo>
                      <a:pt x="69556" y="121948"/>
                    </a:lnTo>
                    <a:close/>
                    <a:moveTo>
                      <a:pt x="27100" y="107495"/>
                    </a:moveTo>
                    <a:cubicBezTo>
                      <a:pt x="27100" y="102075"/>
                      <a:pt x="30713" y="98462"/>
                      <a:pt x="36133" y="98462"/>
                    </a:cubicBezTo>
                    <a:cubicBezTo>
                      <a:pt x="41553" y="98462"/>
                      <a:pt x="45166" y="102075"/>
                      <a:pt x="45166" y="107495"/>
                    </a:cubicBezTo>
                    <a:cubicBezTo>
                      <a:pt x="45166" y="112915"/>
                      <a:pt x="41553" y="116529"/>
                      <a:pt x="36133" y="116529"/>
                    </a:cubicBezTo>
                    <a:cubicBezTo>
                      <a:pt x="30713" y="116529"/>
                      <a:pt x="27100" y="112915"/>
                      <a:pt x="27100" y="107495"/>
                    </a:cubicBezTo>
                    <a:lnTo>
                      <a:pt x="27100" y="107495"/>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36" name="Group 35">
            <a:extLst>
              <a:ext uri="{FF2B5EF4-FFF2-40B4-BE49-F238E27FC236}">
                <a16:creationId xmlns:a16="http://schemas.microsoft.com/office/drawing/2014/main" id="{9EA0BB86-A01B-17D3-DB36-F8CC7B47FD1B}"/>
              </a:ext>
            </a:extLst>
          </p:cNvPr>
          <p:cNvGrpSpPr/>
          <p:nvPr/>
        </p:nvGrpSpPr>
        <p:grpSpPr>
          <a:xfrm>
            <a:off x="2224113" y="9546411"/>
            <a:ext cx="630814" cy="630126"/>
            <a:chOff x="7257599" y="768348"/>
            <a:chExt cx="868457" cy="867509"/>
          </a:xfrm>
          <a:solidFill>
            <a:srgbClr val="000D41"/>
          </a:solidFill>
        </p:grpSpPr>
        <p:sp>
          <p:nvSpPr>
            <p:cNvPr id="37" name="Freeform 154">
              <a:extLst>
                <a:ext uri="{FF2B5EF4-FFF2-40B4-BE49-F238E27FC236}">
                  <a16:creationId xmlns:a16="http://schemas.microsoft.com/office/drawing/2014/main" id="{E709E55A-05D6-FC0B-CA2D-51E28F7EC2A5}"/>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nvGrpSpPr>
            <p:cNvPr id="38" name="Graphic 2">
              <a:extLst>
                <a:ext uri="{FF2B5EF4-FFF2-40B4-BE49-F238E27FC236}">
                  <a16:creationId xmlns:a16="http://schemas.microsoft.com/office/drawing/2014/main" id="{16BB16CF-8F04-ED04-E26A-66F4DEFFA1E5}"/>
                </a:ext>
              </a:extLst>
            </p:cNvPr>
            <p:cNvGrpSpPr/>
            <p:nvPr/>
          </p:nvGrpSpPr>
          <p:grpSpPr>
            <a:xfrm>
              <a:off x="7257599" y="768348"/>
              <a:ext cx="868457" cy="867509"/>
              <a:chOff x="7257599" y="768348"/>
              <a:chExt cx="868457" cy="867509"/>
            </a:xfrm>
            <a:grpFill/>
          </p:grpSpPr>
          <p:sp>
            <p:nvSpPr>
              <p:cNvPr id="39" name="Freeform 156">
                <a:extLst>
                  <a:ext uri="{FF2B5EF4-FFF2-40B4-BE49-F238E27FC236}">
                    <a16:creationId xmlns:a16="http://schemas.microsoft.com/office/drawing/2014/main" id="{4F0C1CC3-44C1-D134-C008-6240D6B630A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grpFill/>
              <a:ln w="9028" cap="flat">
                <a:noFill/>
                <a:prstDash val="solid"/>
                <a:miter/>
              </a:ln>
            </p:spPr>
            <p:txBody>
              <a:bodyPr rtlCol="0" anchor="ctr"/>
              <a:lstStyle/>
              <a:p>
                <a:endParaRPr lang="en-US">
                  <a:solidFill>
                    <a:srgbClr val="58595B"/>
                  </a:solidFill>
                </a:endParaRPr>
              </a:p>
            </p:txBody>
          </p:sp>
          <p:sp>
            <p:nvSpPr>
              <p:cNvPr id="40" name="Freeform 157">
                <a:extLst>
                  <a:ext uri="{FF2B5EF4-FFF2-40B4-BE49-F238E27FC236}">
                    <a16:creationId xmlns:a16="http://schemas.microsoft.com/office/drawing/2014/main" id="{6728A4FF-8FBD-181A-2A69-F663C77BF641}"/>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grpFill/>
              <a:ln w="9028" cap="flat">
                <a:noFill/>
                <a:prstDash val="solid"/>
                <a:miter/>
              </a:ln>
            </p:spPr>
            <p:txBody>
              <a:bodyPr rtlCol="0" anchor="ctr"/>
              <a:lstStyle/>
              <a:p>
                <a:endParaRPr lang="en-US">
                  <a:solidFill>
                    <a:srgbClr val="58595B"/>
                  </a:solidFill>
                </a:endParaRPr>
              </a:p>
            </p:txBody>
          </p:sp>
          <p:sp>
            <p:nvSpPr>
              <p:cNvPr id="41" name="Freeform 158">
                <a:extLst>
                  <a:ext uri="{FF2B5EF4-FFF2-40B4-BE49-F238E27FC236}">
                    <a16:creationId xmlns:a16="http://schemas.microsoft.com/office/drawing/2014/main" id="{0079D085-E811-50C9-FEDD-0BF6BBB44BB7}"/>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grpFill/>
              <a:ln w="9028" cap="flat">
                <a:noFill/>
                <a:prstDash val="solid"/>
                <a:miter/>
              </a:ln>
            </p:spPr>
            <p:txBody>
              <a:bodyPr rtlCol="0" anchor="ctr"/>
              <a:lstStyle/>
              <a:p>
                <a:endParaRPr lang="en-US">
                  <a:solidFill>
                    <a:srgbClr val="58595B"/>
                  </a:solidFill>
                </a:endParaRPr>
              </a:p>
            </p:txBody>
          </p:sp>
          <p:sp>
            <p:nvSpPr>
              <p:cNvPr id="42" name="Freeform 159">
                <a:extLst>
                  <a:ext uri="{FF2B5EF4-FFF2-40B4-BE49-F238E27FC236}">
                    <a16:creationId xmlns:a16="http://schemas.microsoft.com/office/drawing/2014/main" id="{56A45A46-31BF-A42E-3E21-4AF8327FD061}"/>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grpFill/>
              <a:ln w="9028" cap="flat">
                <a:noFill/>
                <a:prstDash val="solid"/>
                <a:miter/>
              </a:ln>
            </p:spPr>
            <p:txBody>
              <a:bodyPr rtlCol="0" anchor="ctr"/>
              <a:lstStyle/>
              <a:p>
                <a:endParaRPr lang="en-US">
                  <a:solidFill>
                    <a:srgbClr val="58595B"/>
                  </a:solidFill>
                </a:endParaRPr>
              </a:p>
            </p:txBody>
          </p:sp>
          <p:sp>
            <p:nvSpPr>
              <p:cNvPr id="43" name="Freeform 160">
                <a:extLst>
                  <a:ext uri="{FF2B5EF4-FFF2-40B4-BE49-F238E27FC236}">
                    <a16:creationId xmlns:a16="http://schemas.microsoft.com/office/drawing/2014/main" id="{41B37AB6-FA6A-034D-FB25-70EF648C2DE2}"/>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grpFill/>
              <a:ln w="9028" cap="flat">
                <a:noFill/>
                <a:prstDash val="solid"/>
                <a:miter/>
              </a:ln>
            </p:spPr>
            <p:txBody>
              <a:bodyPr rtlCol="0" anchor="ctr"/>
              <a:lstStyle/>
              <a:p>
                <a:endParaRPr lang="en-US">
                  <a:solidFill>
                    <a:srgbClr val="58595B"/>
                  </a:solidFill>
                </a:endParaRPr>
              </a:p>
            </p:txBody>
          </p:sp>
        </p:grpSp>
      </p:grpSp>
      <p:grpSp>
        <p:nvGrpSpPr>
          <p:cNvPr id="44" name="Group 43">
            <a:extLst>
              <a:ext uri="{FF2B5EF4-FFF2-40B4-BE49-F238E27FC236}">
                <a16:creationId xmlns:a16="http://schemas.microsoft.com/office/drawing/2014/main" id="{C66C8E9E-E3B0-B279-228D-AE7F24146EA8}"/>
              </a:ext>
            </a:extLst>
          </p:cNvPr>
          <p:cNvGrpSpPr/>
          <p:nvPr/>
        </p:nvGrpSpPr>
        <p:grpSpPr>
          <a:xfrm>
            <a:off x="957496" y="8739414"/>
            <a:ext cx="553866" cy="555173"/>
            <a:chOff x="5700273" y="5386353"/>
            <a:chExt cx="766016" cy="767823"/>
          </a:xfrm>
          <a:solidFill>
            <a:srgbClr val="000D41"/>
          </a:solidFill>
        </p:grpSpPr>
        <p:grpSp>
          <p:nvGrpSpPr>
            <p:cNvPr id="45" name="Graphic 2">
              <a:extLst>
                <a:ext uri="{FF2B5EF4-FFF2-40B4-BE49-F238E27FC236}">
                  <a16:creationId xmlns:a16="http://schemas.microsoft.com/office/drawing/2014/main" id="{389B6CF2-9147-3A14-B916-BB246B6176DF}"/>
                </a:ext>
              </a:extLst>
            </p:cNvPr>
            <p:cNvGrpSpPr/>
            <p:nvPr/>
          </p:nvGrpSpPr>
          <p:grpSpPr>
            <a:xfrm>
              <a:off x="5844804" y="5531788"/>
              <a:ext cx="476953" cy="420947"/>
              <a:chOff x="5844804" y="5531788"/>
              <a:chExt cx="476953" cy="420947"/>
            </a:xfrm>
            <a:grpFill/>
          </p:grpSpPr>
          <p:sp>
            <p:nvSpPr>
              <p:cNvPr id="61" name="Freeform 152">
                <a:extLst>
                  <a:ext uri="{FF2B5EF4-FFF2-40B4-BE49-F238E27FC236}">
                    <a16:creationId xmlns:a16="http://schemas.microsoft.com/office/drawing/2014/main" id="{67C585E2-6CCE-526A-3B05-9EAC378920B7}"/>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F15B2A"/>
              </a:solidFill>
              <a:ln w="9028" cap="flat">
                <a:noFill/>
                <a:prstDash val="solid"/>
                <a:miter/>
              </a:ln>
            </p:spPr>
            <p:txBody>
              <a:bodyPr rtlCol="0" anchor="ctr"/>
              <a:lstStyle/>
              <a:p>
                <a:endParaRPr lang="en-US">
                  <a:solidFill>
                    <a:srgbClr val="58595B"/>
                  </a:solidFill>
                </a:endParaRPr>
              </a:p>
            </p:txBody>
          </p:sp>
          <p:sp>
            <p:nvSpPr>
              <p:cNvPr id="62" name="Freeform 153">
                <a:extLst>
                  <a:ext uri="{FF2B5EF4-FFF2-40B4-BE49-F238E27FC236}">
                    <a16:creationId xmlns:a16="http://schemas.microsoft.com/office/drawing/2014/main" id="{F4E1C1C2-8337-8BF4-B25C-13EBA1BE33C2}"/>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F15B2A"/>
              </a:solidFill>
              <a:ln w="9028" cap="flat">
                <a:noFill/>
                <a:prstDash val="solid"/>
                <a:miter/>
              </a:ln>
            </p:spPr>
            <p:txBody>
              <a:bodyPr rtlCol="0" anchor="ctr"/>
              <a:lstStyle/>
              <a:p>
                <a:endParaRPr lang="en-US">
                  <a:solidFill>
                    <a:srgbClr val="58595B"/>
                  </a:solidFill>
                </a:endParaRPr>
              </a:p>
            </p:txBody>
          </p:sp>
        </p:grpSp>
        <p:grpSp>
          <p:nvGrpSpPr>
            <p:cNvPr id="46" name="Graphic 2">
              <a:extLst>
                <a:ext uri="{FF2B5EF4-FFF2-40B4-BE49-F238E27FC236}">
                  <a16:creationId xmlns:a16="http://schemas.microsoft.com/office/drawing/2014/main" id="{87D37E44-9D74-8167-B683-59672E7CCBB0}"/>
                </a:ext>
              </a:extLst>
            </p:cNvPr>
            <p:cNvGrpSpPr/>
            <p:nvPr/>
          </p:nvGrpSpPr>
          <p:grpSpPr>
            <a:xfrm>
              <a:off x="5700273" y="5386353"/>
              <a:ext cx="766016" cy="767823"/>
              <a:chOff x="5700273" y="5386353"/>
              <a:chExt cx="766016" cy="767823"/>
            </a:xfrm>
            <a:grpFill/>
          </p:grpSpPr>
          <p:sp>
            <p:nvSpPr>
              <p:cNvPr id="47" name="Freeform 138">
                <a:extLst>
                  <a:ext uri="{FF2B5EF4-FFF2-40B4-BE49-F238E27FC236}">
                    <a16:creationId xmlns:a16="http://schemas.microsoft.com/office/drawing/2014/main" id="{1FF0BAD9-865F-44BB-70BB-682267B28F3C}"/>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48" name="Freeform 139">
                <a:extLst>
                  <a:ext uri="{FF2B5EF4-FFF2-40B4-BE49-F238E27FC236}">
                    <a16:creationId xmlns:a16="http://schemas.microsoft.com/office/drawing/2014/main" id="{3ECC0DCB-7D21-6D9F-28CC-C54D4EED5C70}"/>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49" name="Freeform 140">
                <a:extLst>
                  <a:ext uri="{FF2B5EF4-FFF2-40B4-BE49-F238E27FC236}">
                    <a16:creationId xmlns:a16="http://schemas.microsoft.com/office/drawing/2014/main" id="{B6285F31-55AC-4C5A-A0E2-3B89B5C2E5A8}"/>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0" name="Freeform 141">
                <a:extLst>
                  <a:ext uri="{FF2B5EF4-FFF2-40B4-BE49-F238E27FC236}">
                    <a16:creationId xmlns:a16="http://schemas.microsoft.com/office/drawing/2014/main" id="{34C1EC4A-EE08-D256-3695-A83E01AAA0BE}"/>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grpFill/>
              <a:ln w="9028" cap="flat">
                <a:noFill/>
                <a:prstDash val="solid"/>
                <a:miter/>
              </a:ln>
            </p:spPr>
            <p:txBody>
              <a:bodyPr rtlCol="0" anchor="ctr"/>
              <a:lstStyle/>
              <a:p>
                <a:endParaRPr lang="en-US">
                  <a:solidFill>
                    <a:srgbClr val="58595B"/>
                  </a:solidFill>
                </a:endParaRPr>
              </a:p>
            </p:txBody>
          </p:sp>
          <p:sp>
            <p:nvSpPr>
              <p:cNvPr id="51" name="Freeform 142">
                <a:extLst>
                  <a:ext uri="{FF2B5EF4-FFF2-40B4-BE49-F238E27FC236}">
                    <a16:creationId xmlns:a16="http://schemas.microsoft.com/office/drawing/2014/main" id="{703B664B-87C6-BE69-AA90-2060FDD1F664}"/>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grpFill/>
              <a:ln w="9028" cap="flat">
                <a:noFill/>
                <a:prstDash val="solid"/>
                <a:miter/>
              </a:ln>
            </p:spPr>
            <p:txBody>
              <a:bodyPr rtlCol="0" anchor="ctr"/>
              <a:lstStyle/>
              <a:p>
                <a:endParaRPr lang="en-US">
                  <a:solidFill>
                    <a:srgbClr val="58595B"/>
                  </a:solidFill>
                </a:endParaRPr>
              </a:p>
            </p:txBody>
          </p:sp>
          <p:sp>
            <p:nvSpPr>
              <p:cNvPr id="52" name="Freeform 143">
                <a:extLst>
                  <a:ext uri="{FF2B5EF4-FFF2-40B4-BE49-F238E27FC236}">
                    <a16:creationId xmlns:a16="http://schemas.microsoft.com/office/drawing/2014/main" id="{786392BE-B023-EB4F-C582-C0B084AC4652}"/>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grpFill/>
              <a:ln w="9028" cap="flat">
                <a:noFill/>
                <a:prstDash val="solid"/>
                <a:miter/>
              </a:ln>
            </p:spPr>
            <p:txBody>
              <a:bodyPr rtlCol="0" anchor="ctr"/>
              <a:lstStyle/>
              <a:p>
                <a:endParaRPr lang="en-US">
                  <a:solidFill>
                    <a:srgbClr val="58595B"/>
                  </a:solidFill>
                </a:endParaRPr>
              </a:p>
            </p:txBody>
          </p:sp>
          <p:sp>
            <p:nvSpPr>
              <p:cNvPr id="53" name="Freeform 144">
                <a:extLst>
                  <a:ext uri="{FF2B5EF4-FFF2-40B4-BE49-F238E27FC236}">
                    <a16:creationId xmlns:a16="http://schemas.microsoft.com/office/drawing/2014/main" id="{8B5CB327-9ED5-DE45-586E-7E1171082454}"/>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grpFill/>
              <a:ln w="9028" cap="flat">
                <a:noFill/>
                <a:prstDash val="solid"/>
                <a:miter/>
              </a:ln>
            </p:spPr>
            <p:txBody>
              <a:bodyPr rtlCol="0" anchor="ctr"/>
              <a:lstStyle/>
              <a:p>
                <a:endParaRPr lang="en-US">
                  <a:solidFill>
                    <a:srgbClr val="58595B"/>
                  </a:solidFill>
                </a:endParaRPr>
              </a:p>
            </p:txBody>
          </p:sp>
          <p:sp>
            <p:nvSpPr>
              <p:cNvPr id="54" name="Freeform 145">
                <a:extLst>
                  <a:ext uri="{FF2B5EF4-FFF2-40B4-BE49-F238E27FC236}">
                    <a16:creationId xmlns:a16="http://schemas.microsoft.com/office/drawing/2014/main" id="{A55F5775-C03C-AFAD-BDC5-3740AFE76BD6}"/>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grpFill/>
              <a:ln w="9028" cap="flat">
                <a:noFill/>
                <a:prstDash val="solid"/>
                <a:miter/>
              </a:ln>
            </p:spPr>
            <p:txBody>
              <a:bodyPr rtlCol="0" anchor="ctr"/>
              <a:lstStyle/>
              <a:p>
                <a:endParaRPr lang="en-US">
                  <a:solidFill>
                    <a:srgbClr val="58595B"/>
                  </a:solidFill>
                </a:endParaRPr>
              </a:p>
            </p:txBody>
          </p:sp>
          <p:sp>
            <p:nvSpPr>
              <p:cNvPr id="55" name="Freeform 146">
                <a:extLst>
                  <a:ext uri="{FF2B5EF4-FFF2-40B4-BE49-F238E27FC236}">
                    <a16:creationId xmlns:a16="http://schemas.microsoft.com/office/drawing/2014/main" id="{EA2A6C03-6F82-6D46-EB93-019BEEC8B30A}"/>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grpFill/>
              <a:ln w="9028" cap="flat">
                <a:noFill/>
                <a:prstDash val="solid"/>
                <a:miter/>
              </a:ln>
            </p:spPr>
            <p:txBody>
              <a:bodyPr rtlCol="0" anchor="ctr"/>
              <a:lstStyle/>
              <a:p>
                <a:endParaRPr lang="en-US">
                  <a:solidFill>
                    <a:srgbClr val="58595B"/>
                  </a:solidFill>
                </a:endParaRPr>
              </a:p>
            </p:txBody>
          </p:sp>
          <p:sp>
            <p:nvSpPr>
              <p:cNvPr id="56" name="Freeform 147">
                <a:extLst>
                  <a:ext uri="{FF2B5EF4-FFF2-40B4-BE49-F238E27FC236}">
                    <a16:creationId xmlns:a16="http://schemas.microsoft.com/office/drawing/2014/main" id="{AD54FD2B-22E7-0943-055D-66AFF8B5DD12}"/>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grpFill/>
              <a:ln w="9028" cap="flat">
                <a:noFill/>
                <a:prstDash val="solid"/>
                <a:miter/>
              </a:ln>
            </p:spPr>
            <p:txBody>
              <a:bodyPr rtlCol="0" anchor="ctr"/>
              <a:lstStyle/>
              <a:p>
                <a:endParaRPr lang="en-US">
                  <a:solidFill>
                    <a:srgbClr val="58595B"/>
                  </a:solidFill>
                </a:endParaRPr>
              </a:p>
            </p:txBody>
          </p:sp>
          <p:sp>
            <p:nvSpPr>
              <p:cNvPr id="57" name="Freeform 148">
                <a:extLst>
                  <a:ext uri="{FF2B5EF4-FFF2-40B4-BE49-F238E27FC236}">
                    <a16:creationId xmlns:a16="http://schemas.microsoft.com/office/drawing/2014/main" id="{CB2C124F-2326-4990-0F19-EB355179E555}"/>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grpFill/>
              <a:ln w="9028" cap="flat">
                <a:noFill/>
                <a:prstDash val="solid"/>
                <a:miter/>
              </a:ln>
            </p:spPr>
            <p:txBody>
              <a:bodyPr rtlCol="0" anchor="ctr"/>
              <a:lstStyle/>
              <a:p>
                <a:endParaRPr lang="en-US">
                  <a:solidFill>
                    <a:srgbClr val="58595B"/>
                  </a:solidFill>
                </a:endParaRPr>
              </a:p>
            </p:txBody>
          </p:sp>
          <p:sp>
            <p:nvSpPr>
              <p:cNvPr id="58" name="Freeform 149">
                <a:extLst>
                  <a:ext uri="{FF2B5EF4-FFF2-40B4-BE49-F238E27FC236}">
                    <a16:creationId xmlns:a16="http://schemas.microsoft.com/office/drawing/2014/main" id="{8AC98CC2-6E46-258C-E90B-51676ABFB857}"/>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grpFill/>
              <a:ln w="9028" cap="flat">
                <a:noFill/>
                <a:prstDash val="solid"/>
                <a:miter/>
              </a:ln>
            </p:spPr>
            <p:txBody>
              <a:bodyPr rtlCol="0" anchor="ctr"/>
              <a:lstStyle/>
              <a:p>
                <a:endParaRPr lang="en-US">
                  <a:solidFill>
                    <a:srgbClr val="58595B"/>
                  </a:solidFill>
                </a:endParaRPr>
              </a:p>
            </p:txBody>
          </p:sp>
          <p:sp>
            <p:nvSpPr>
              <p:cNvPr id="59" name="Freeform 150">
                <a:extLst>
                  <a:ext uri="{FF2B5EF4-FFF2-40B4-BE49-F238E27FC236}">
                    <a16:creationId xmlns:a16="http://schemas.microsoft.com/office/drawing/2014/main" id="{08AE17E5-6F2A-8765-8CCA-5719740355EC}"/>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grpFill/>
              <a:ln w="9028" cap="flat">
                <a:noFill/>
                <a:prstDash val="solid"/>
                <a:miter/>
              </a:ln>
            </p:spPr>
            <p:txBody>
              <a:bodyPr rtlCol="0" anchor="ctr"/>
              <a:lstStyle/>
              <a:p>
                <a:endParaRPr lang="en-US">
                  <a:solidFill>
                    <a:srgbClr val="58595B"/>
                  </a:solidFill>
                </a:endParaRPr>
              </a:p>
            </p:txBody>
          </p:sp>
          <p:sp>
            <p:nvSpPr>
              <p:cNvPr id="60" name="Freeform 151">
                <a:extLst>
                  <a:ext uri="{FF2B5EF4-FFF2-40B4-BE49-F238E27FC236}">
                    <a16:creationId xmlns:a16="http://schemas.microsoft.com/office/drawing/2014/main" id="{638B4A27-E51B-4F3B-EFCD-F56E2CDA6758}"/>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grpFill/>
              <a:ln w="9028" cap="flat">
                <a:noFill/>
                <a:prstDash val="solid"/>
                <a:miter/>
              </a:ln>
            </p:spPr>
            <p:txBody>
              <a:bodyPr rtlCol="0" anchor="ctr"/>
              <a:lstStyle/>
              <a:p>
                <a:endParaRPr lang="en-US">
                  <a:solidFill>
                    <a:srgbClr val="58595B"/>
                  </a:solidFill>
                </a:endParaRPr>
              </a:p>
            </p:txBody>
          </p:sp>
        </p:grpSp>
      </p:grpSp>
      <p:sp>
        <p:nvSpPr>
          <p:cNvPr id="63" name="Text Placeholder 3">
            <a:extLst>
              <a:ext uri="{FF2B5EF4-FFF2-40B4-BE49-F238E27FC236}">
                <a16:creationId xmlns:a16="http://schemas.microsoft.com/office/drawing/2014/main" id="{4689E1D3-9928-1CD4-5D1B-AA3E719C1675}"/>
              </a:ext>
            </a:extLst>
          </p:cNvPr>
          <p:cNvSpPr txBox="1">
            <a:spLocks/>
          </p:cNvSpPr>
          <p:nvPr/>
        </p:nvSpPr>
        <p:spPr>
          <a:xfrm>
            <a:off x="802433" y="9440570"/>
            <a:ext cx="1243574" cy="511220"/>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is-IS" sz="1100">
                <a:solidFill>
                  <a:srgbClr val="000D41"/>
                </a:solidFill>
                <a:latin typeface="+mn-lt"/>
              </a:rPr>
              <a:t>Finna viðeigandi upplýsingar</a:t>
            </a:r>
          </a:p>
        </p:txBody>
      </p:sp>
      <p:sp>
        <p:nvSpPr>
          <p:cNvPr id="64" name="Text Placeholder 3">
            <a:extLst>
              <a:ext uri="{FF2B5EF4-FFF2-40B4-BE49-F238E27FC236}">
                <a16:creationId xmlns:a16="http://schemas.microsoft.com/office/drawing/2014/main" id="{3F1137DC-9F5C-0B8F-F39F-13C3B4468A82}"/>
              </a:ext>
            </a:extLst>
          </p:cNvPr>
          <p:cNvSpPr txBox="1">
            <a:spLocks/>
          </p:cNvSpPr>
          <p:nvPr/>
        </p:nvSpPr>
        <p:spPr>
          <a:xfrm>
            <a:off x="2089666" y="10235826"/>
            <a:ext cx="1644290" cy="671887"/>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is-IS" sz="1100">
                <a:solidFill>
                  <a:srgbClr val="000D41"/>
                </a:solidFill>
                <a:latin typeface="+mn-lt"/>
              </a:rPr>
              <a:t>Bera kennsl á vandamálin og breytur þeirra</a:t>
            </a:r>
          </a:p>
        </p:txBody>
      </p:sp>
      <p:sp>
        <p:nvSpPr>
          <p:cNvPr id="65" name="Text Placeholder 3">
            <a:extLst>
              <a:ext uri="{FF2B5EF4-FFF2-40B4-BE49-F238E27FC236}">
                <a16:creationId xmlns:a16="http://schemas.microsoft.com/office/drawing/2014/main" id="{6532DD94-0C30-19A1-5873-2EBE99B9A6AF}"/>
              </a:ext>
            </a:extLst>
          </p:cNvPr>
          <p:cNvSpPr txBox="1">
            <a:spLocks/>
          </p:cNvSpPr>
          <p:nvPr/>
        </p:nvSpPr>
        <p:spPr>
          <a:xfrm>
            <a:off x="3291958" y="9440570"/>
            <a:ext cx="1172250" cy="480454"/>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is-IS" sz="1100">
                <a:solidFill>
                  <a:srgbClr val="000D41"/>
                </a:solidFill>
                <a:latin typeface="+mn-lt"/>
              </a:rPr>
              <a:t>Finna mögulegar lausnir</a:t>
            </a:r>
          </a:p>
        </p:txBody>
      </p:sp>
      <p:sp>
        <p:nvSpPr>
          <p:cNvPr id="66" name="Text Placeholder 3">
            <a:extLst>
              <a:ext uri="{FF2B5EF4-FFF2-40B4-BE49-F238E27FC236}">
                <a16:creationId xmlns:a16="http://schemas.microsoft.com/office/drawing/2014/main" id="{D02F4730-F85F-CF9E-2E6D-283DAE7E90F7}"/>
              </a:ext>
            </a:extLst>
          </p:cNvPr>
          <p:cNvSpPr txBox="1">
            <a:spLocks/>
          </p:cNvSpPr>
          <p:nvPr/>
        </p:nvSpPr>
        <p:spPr>
          <a:xfrm>
            <a:off x="4613023" y="10221565"/>
            <a:ext cx="1527873" cy="437408"/>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is-IS" sz="1100">
                <a:solidFill>
                  <a:srgbClr val="000D41"/>
                </a:solidFill>
                <a:latin typeface="+mn-lt"/>
              </a:rPr>
              <a:t>Útbúa aðgerðaráætlun</a:t>
            </a:r>
          </a:p>
        </p:txBody>
      </p:sp>
      <p:sp>
        <p:nvSpPr>
          <p:cNvPr id="67" name="Text Placeholder 3">
            <a:extLst>
              <a:ext uri="{FF2B5EF4-FFF2-40B4-BE49-F238E27FC236}">
                <a16:creationId xmlns:a16="http://schemas.microsoft.com/office/drawing/2014/main" id="{6E8CCB66-3888-084C-314E-EDBB88324CB8}"/>
              </a:ext>
            </a:extLst>
          </p:cNvPr>
          <p:cNvSpPr txBox="1">
            <a:spLocks/>
          </p:cNvSpPr>
          <p:nvPr/>
        </p:nvSpPr>
        <p:spPr>
          <a:xfrm>
            <a:off x="5727889" y="9440570"/>
            <a:ext cx="1203908" cy="808342"/>
          </a:xfrm>
          <a:prstGeom prst="rect">
            <a:avLst/>
          </a:prstGeom>
        </p:spPr>
        <p:txBody>
          <a:bodyPr vert="horz" lIns="91440" tIns="45720" rIns="91440" bIns="45720" numCol="1" spcCol="432000" rtlCol="0" anchor="t">
            <a:noAutofit/>
          </a:bodyPr>
          <a:lstStyle>
            <a:lvl1pPr marL="0" marR="0" indent="0" algn="just" defTabSz="755934" rtl="0" eaLnBrk="1" fontAlgn="auto" latinLnBrk="0" hangingPunct="1">
              <a:lnSpc>
                <a:spcPct val="100000"/>
              </a:lnSpc>
              <a:spcBef>
                <a:spcPts val="0"/>
              </a:spcBef>
              <a:spcAft>
                <a:spcPts val="0"/>
              </a:spcAft>
              <a:buClrTx/>
              <a:buSzTx/>
              <a:buFont typeface="Arial" panose="020B0604020202020204" pitchFamily="34" charset="0"/>
              <a:buNone/>
              <a:tabLst/>
              <a:defRPr sz="1000" b="0" i="0" kern="1200">
                <a:solidFill>
                  <a:schemeClr val="tx1"/>
                </a:solidFill>
                <a:latin typeface="Avenir Book" panose="02000503020000020003" pitchFamily="2" charset="0"/>
                <a:ea typeface="+mn-ea"/>
                <a:cs typeface="Poppins" pitchFamily="2" charset="77"/>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l"/>
            <a:r>
              <a:rPr lang="is-IS" sz="1100">
                <a:solidFill>
                  <a:srgbClr val="000D41"/>
                </a:solidFill>
                <a:latin typeface="+mn-lt"/>
              </a:rPr>
              <a:t>Taka ákvarðanir til að leysa vandann</a:t>
            </a:r>
          </a:p>
        </p:txBody>
      </p:sp>
      <p:cxnSp>
        <p:nvCxnSpPr>
          <p:cNvPr id="68" name="Straight Connector 67">
            <a:extLst>
              <a:ext uri="{FF2B5EF4-FFF2-40B4-BE49-F238E27FC236}">
                <a16:creationId xmlns:a16="http://schemas.microsoft.com/office/drawing/2014/main" id="{3CCB4998-845F-5ABB-55A1-C97EC25CC516}"/>
              </a:ext>
            </a:extLst>
          </p:cNvPr>
          <p:cNvCxnSpPr>
            <a:cxnSpLocks/>
          </p:cNvCxnSpPr>
          <p:nvPr/>
        </p:nvCxnSpPr>
        <p:spPr>
          <a:xfrm flipH="1" flipV="1">
            <a:off x="1683379"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0AEB4F5-863D-A652-D0D2-D906B5D73C3A}"/>
              </a:ext>
            </a:extLst>
          </p:cNvPr>
          <p:cNvCxnSpPr>
            <a:cxnSpLocks/>
          </p:cNvCxnSpPr>
          <p:nvPr/>
        </p:nvCxnSpPr>
        <p:spPr>
          <a:xfrm flipH="1" flipV="1">
            <a:off x="4140244"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6F4D0D9-23F2-71D0-E691-3198F93931EF}"/>
              </a:ext>
            </a:extLst>
          </p:cNvPr>
          <p:cNvCxnSpPr>
            <a:cxnSpLocks/>
          </p:cNvCxnSpPr>
          <p:nvPr/>
        </p:nvCxnSpPr>
        <p:spPr>
          <a:xfrm flipV="1">
            <a:off x="2911811"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FE397A5-A56E-2E5C-4F0A-DA7FA074985A}"/>
              </a:ext>
            </a:extLst>
          </p:cNvPr>
          <p:cNvCxnSpPr>
            <a:cxnSpLocks/>
          </p:cNvCxnSpPr>
          <p:nvPr/>
        </p:nvCxnSpPr>
        <p:spPr>
          <a:xfrm flipV="1">
            <a:off x="5368675" y="9185478"/>
            <a:ext cx="437530" cy="397975"/>
          </a:xfrm>
          <a:prstGeom prst="line">
            <a:avLst/>
          </a:prstGeom>
          <a:ln w="19050">
            <a:solidFill>
              <a:srgbClr val="416F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406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DFE9B4-D354-7094-EB21-B8F1F3B8DBCD}"/>
              </a:ext>
            </a:extLst>
          </p:cNvPr>
          <p:cNvSpPr>
            <a:spLocks noGrp="1"/>
          </p:cNvSpPr>
          <p:nvPr>
            <p:ph type="body" sz="quarter" idx="32"/>
          </p:nvPr>
        </p:nvSpPr>
        <p:spPr>
          <a:xfrm>
            <a:off x="537662" y="1261918"/>
            <a:ext cx="6526988" cy="2479643"/>
          </a:xfrm>
        </p:spPr>
        <p:txBody>
          <a:bodyPr numCol="1"/>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rPr>
              <a:t>Til að ná fullum ávinningi frá þessum dæmum um góða starfshætti, þá hvetjum við þig til að nálgast hvert dæmi um sig með eftirfarandi leiðbeiningar í huga:</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endParaRP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rPr>
              <a:t>Lestu vandlega hvert dæmi og mótaðu þínar eigin skoðanir áður en þú deilir hugmyndum með öðrum í hópnum þínum. Þú verður að vera fær um að skoða dæmin með gagnrýnum hætti, bera kennsl á áskoranirnar/tækifærin, auk þess að geta fundið mögulegar lausnir. </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rPr>
              <a:t>Þegar þú hefur góðan skilning á þessum grunnatriðum þá skalt þú deila hugmyndum þínum með öðrum nemendum.</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rPr>
              <a:t>Hafið opnar umræður um dæmin og hlustaðu vel á innlegg annarra í hópnum.</a:t>
            </a:r>
          </a:p>
          <a:p>
            <a:pPr marL="171450" marR="0" lvl="0" indent="-171450" defTabSz="914400" rtl="0" eaLnBrk="1" fontAlgn="auto" latinLnBrk="0" hangingPunct="1">
              <a:lnSpc>
                <a:spcPct val="100000"/>
              </a:lnSpc>
              <a:spcBef>
                <a:spcPts val="0"/>
              </a:spcBef>
              <a:spcAft>
                <a:spcPts val="0"/>
              </a:spcAft>
              <a:buClr>
                <a:srgbClr val="F5C15B"/>
              </a:buClr>
              <a:buSzTx/>
              <a:buFont typeface="Arial" panose="020B0604020202020204" pitchFamily="34" charset="0"/>
              <a:buChar char="•"/>
              <a:tabLst/>
              <a:defRPr/>
            </a:pPr>
            <a:r>
              <a:rPr kumimoji="0" lang="is-IS" sz="1200" b="0" i="0" u="none" strike="noStrike" kern="1200" cap="none" spc="0" normalizeH="0" baseline="0">
                <a:ln>
                  <a:noFill/>
                </a:ln>
                <a:solidFill>
                  <a:srgbClr val="000D41"/>
                </a:solidFill>
                <a:effectLst/>
                <a:uLnTx/>
                <a:uFillTx/>
                <a:latin typeface="Calibri" panose="020F0502020204030204" pitchFamily="34" charset="0"/>
                <a:ea typeface="+mn-ea"/>
                <a:cs typeface="Calibri" panose="020F0502020204030204" pitchFamily="34" charset="0"/>
              </a:rPr>
              <a:t>Hugleiddu hvernig upphaflegu hugmyndir þínar mögulega breyttust í kjölfar umræðunnar við aðra.</a:t>
            </a:r>
          </a:p>
          <a:p>
            <a:endParaRPr lang="is-IS" sz="1200">
              <a:solidFill>
                <a:srgbClr val="000D41"/>
              </a:solidFill>
            </a:endParaRPr>
          </a:p>
        </p:txBody>
      </p:sp>
      <p:sp>
        <p:nvSpPr>
          <p:cNvPr id="3" name="Text Placeholder 2">
            <a:extLst>
              <a:ext uri="{FF2B5EF4-FFF2-40B4-BE49-F238E27FC236}">
                <a16:creationId xmlns:a16="http://schemas.microsoft.com/office/drawing/2014/main" id="{65633B38-D5E0-9C0A-9EE0-024A9A872FE1}"/>
              </a:ext>
            </a:extLst>
          </p:cNvPr>
          <p:cNvSpPr>
            <a:spLocks noGrp="1"/>
          </p:cNvSpPr>
          <p:nvPr>
            <p:ph type="body" sz="quarter" idx="33"/>
          </p:nvPr>
        </p:nvSpPr>
        <p:spPr>
          <a:xfrm>
            <a:off x="515712" y="660136"/>
            <a:ext cx="6570888" cy="540867"/>
          </a:xfrm>
        </p:spPr>
        <p:txBody>
          <a:bodyPr/>
          <a:lstStyle/>
          <a:p>
            <a:r>
              <a:rPr lang="is-IS"/>
              <a:t>Leiðbeiningar til nemenda</a:t>
            </a:r>
          </a:p>
          <a:p>
            <a:endParaRPr lang="is-IS"/>
          </a:p>
        </p:txBody>
      </p:sp>
      <p:sp>
        <p:nvSpPr>
          <p:cNvPr id="5" name="Text Placeholder 4">
            <a:extLst>
              <a:ext uri="{FF2B5EF4-FFF2-40B4-BE49-F238E27FC236}">
                <a16:creationId xmlns:a16="http://schemas.microsoft.com/office/drawing/2014/main" id="{DEB1FCA2-0E01-249C-5F3F-801F0191A6B8}"/>
              </a:ext>
            </a:extLst>
          </p:cNvPr>
          <p:cNvSpPr>
            <a:spLocks noGrp="1"/>
          </p:cNvSpPr>
          <p:nvPr>
            <p:ph type="body" sz="quarter" idx="17"/>
          </p:nvPr>
        </p:nvSpPr>
        <p:spPr/>
        <p:txBody>
          <a:bodyPr lIns="91440" tIns="45720" rIns="91440" bIns="45720" anchor="t">
            <a:noAutofit/>
          </a:bodyPr>
          <a:lstStyle/>
          <a:p>
            <a:pPr>
              <a:lnSpc>
                <a:spcPct val="100000"/>
              </a:lnSpc>
            </a:pPr>
            <a:r>
              <a:rPr lang="en-US" sz="2400" i="1" err="1">
                <a:latin typeface="Calibri"/>
                <a:ea typeface="Calibri"/>
                <a:cs typeface="Calibri"/>
              </a:rPr>
              <a:t>Fólk</a:t>
            </a:r>
            <a:r>
              <a:rPr lang="en-US" sz="2400" i="1">
                <a:latin typeface="Calibri"/>
                <a:ea typeface="Calibri"/>
                <a:cs typeface="Calibri"/>
              </a:rPr>
              <a:t> </a:t>
            </a:r>
            <a:r>
              <a:rPr lang="en-US" sz="2400" i="1" err="1">
                <a:latin typeface="Calibri"/>
                <a:ea typeface="Calibri"/>
                <a:cs typeface="Calibri"/>
              </a:rPr>
              <a:t>lærir</a:t>
            </a:r>
            <a:r>
              <a:rPr lang="en-US" sz="2400" i="1">
                <a:latin typeface="Calibri"/>
                <a:ea typeface="Calibri"/>
                <a:cs typeface="Calibri"/>
              </a:rPr>
              <a:t> ekki í </a:t>
            </a:r>
            <a:r>
              <a:rPr lang="en-US" sz="2400" i="1" err="1">
                <a:latin typeface="Calibri"/>
                <a:ea typeface="Calibri"/>
                <a:cs typeface="Calibri"/>
              </a:rPr>
              <a:t>gegnum</a:t>
            </a:r>
            <a:r>
              <a:rPr lang="en-US" sz="2400" i="1">
                <a:latin typeface="Calibri"/>
                <a:ea typeface="Calibri"/>
                <a:cs typeface="Calibri"/>
              </a:rPr>
              <a:t> </a:t>
            </a:r>
            <a:r>
              <a:rPr lang="en-US" sz="2400" i="1" err="1">
                <a:latin typeface="Calibri"/>
                <a:ea typeface="Calibri"/>
                <a:cs typeface="Calibri"/>
              </a:rPr>
              <a:t>frásagnir</a:t>
            </a:r>
            <a:r>
              <a:rPr lang="en-US" sz="2400" i="1">
                <a:latin typeface="Calibri"/>
                <a:ea typeface="Calibri"/>
                <a:cs typeface="Calibri"/>
              </a:rPr>
              <a:t>, </a:t>
            </a:r>
            <a:r>
              <a:rPr lang="en-US" sz="2400" i="1" err="1">
                <a:latin typeface="Calibri"/>
                <a:ea typeface="Calibri"/>
                <a:cs typeface="Calibri"/>
              </a:rPr>
              <a:t>það</a:t>
            </a:r>
            <a:r>
              <a:rPr lang="en-US" sz="2400" i="1">
                <a:latin typeface="Calibri"/>
                <a:ea typeface="Calibri"/>
                <a:cs typeface="Calibri"/>
              </a:rPr>
              <a:t> </a:t>
            </a:r>
            <a:r>
              <a:rPr lang="en-US" sz="2400" i="1" err="1">
                <a:latin typeface="Calibri"/>
                <a:ea typeface="Calibri"/>
                <a:cs typeface="Calibri"/>
              </a:rPr>
              <a:t>verður</a:t>
            </a:r>
            <a:r>
              <a:rPr lang="en-US" sz="2400" i="1">
                <a:latin typeface="Calibri"/>
                <a:ea typeface="Calibri"/>
                <a:cs typeface="Calibri"/>
              </a:rPr>
              <a:t> </a:t>
            </a:r>
            <a:r>
              <a:rPr lang="en-US" sz="2400" i="1" err="1">
                <a:latin typeface="Calibri"/>
                <a:ea typeface="Calibri"/>
                <a:cs typeface="Calibri"/>
              </a:rPr>
              <a:t>að</a:t>
            </a:r>
            <a:r>
              <a:rPr lang="en-US" sz="2400" i="1">
                <a:latin typeface="Calibri"/>
                <a:ea typeface="Calibri"/>
                <a:cs typeface="Calibri"/>
              </a:rPr>
              <a:t> </a:t>
            </a:r>
            <a:r>
              <a:rPr lang="en-US" sz="2400" i="1" err="1">
                <a:latin typeface="Calibri"/>
                <a:ea typeface="Calibri"/>
                <a:cs typeface="Calibri"/>
              </a:rPr>
              <a:t>finna</a:t>
            </a:r>
            <a:r>
              <a:rPr lang="en-US" sz="2400" i="1">
                <a:latin typeface="Calibri"/>
                <a:ea typeface="Calibri"/>
                <a:cs typeface="Calibri"/>
              </a:rPr>
              <a:t> </a:t>
            </a:r>
            <a:r>
              <a:rPr lang="en-US" sz="2400" i="1" err="1">
                <a:latin typeface="Calibri"/>
                <a:ea typeface="Calibri"/>
                <a:cs typeface="Calibri"/>
              </a:rPr>
              <a:t>lausnina</a:t>
            </a:r>
            <a:r>
              <a:rPr lang="en-US" sz="2400" i="1">
                <a:latin typeface="Calibri"/>
                <a:ea typeface="Calibri"/>
                <a:cs typeface="Calibri"/>
              </a:rPr>
              <a:t> </a:t>
            </a:r>
            <a:r>
              <a:rPr lang="en-US" sz="2400" i="1" err="1">
                <a:latin typeface="Calibri"/>
                <a:ea typeface="Calibri"/>
                <a:cs typeface="Calibri"/>
              </a:rPr>
              <a:t>sjálf</a:t>
            </a:r>
            <a:endParaRPr lang="en-US" sz="2400" i="1">
              <a:latin typeface="Calibri"/>
              <a:ea typeface="Calibri"/>
              <a:cs typeface="Calibri"/>
            </a:endParaRPr>
          </a:p>
          <a:p>
            <a:pPr>
              <a:lnSpc>
                <a:spcPct val="100000"/>
              </a:lnSpc>
            </a:pPr>
            <a:endParaRPr lang="en-IE" sz="2000" b="0" i="0">
              <a:effectLst/>
              <a:latin typeface="+mn-lt"/>
            </a:endParaRPr>
          </a:p>
          <a:p>
            <a:pPr algn="r">
              <a:lnSpc>
                <a:spcPct val="100000"/>
              </a:lnSpc>
            </a:pPr>
            <a:r>
              <a:rPr lang="en-IE" sz="2000" b="0" i="0">
                <a:effectLst/>
                <a:latin typeface="+mn-lt"/>
                <a:cs typeface="Calibri"/>
              </a:rPr>
              <a:t>Paulo Coelho</a:t>
            </a:r>
            <a:endParaRPr lang="en-IE" sz="2400" i="1">
              <a:latin typeface="+mn-lt"/>
              <a:cs typeface="Calibri"/>
            </a:endParaRPr>
          </a:p>
        </p:txBody>
      </p:sp>
      <p:sp>
        <p:nvSpPr>
          <p:cNvPr id="8" name="Slide Number Placeholder 7">
            <a:extLst>
              <a:ext uri="{FF2B5EF4-FFF2-40B4-BE49-F238E27FC236}">
                <a16:creationId xmlns:a16="http://schemas.microsoft.com/office/drawing/2014/main" id="{4E495103-F20F-8A30-50E1-894B2A3E04CD}"/>
              </a:ext>
            </a:extLst>
          </p:cNvPr>
          <p:cNvSpPr>
            <a:spLocks noGrp="1"/>
          </p:cNvSpPr>
          <p:nvPr>
            <p:ph type="sldNum" sz="quarter" idx="4"/>
          </p:nvPr>
        </p:nvSpPr>
        <p:spPr/>
        <p:txBody>
          <a:bodyPr/>
          <a:lstStyle/>
          <a:p>
            <a:fld id="{9C527BFA-2C0E-4CEC-B6A5-913A56FEF4B4}" type="slidenum">
              <a:rPr lang="fr-CA" smtClean="0"/>
              <a:pPr/>
              <a:t>14</a:t>
            </a:fld>
            <a:endParaRPr lang="fr-CA"/>
          </a:p>
        </p:txBody>
      </p:sp>
      <p:sp>
        <p:nvSpPr>
          <p:cNvPr id="10" name="TextBox 9">
            <a:extLst>
              <a:ext uri="{FF2B5EF4-FFF2-40B4-BE49-F238E27FC236}">
                <a16:creationId xmlns:a16="http://schemas.microsoft.com/office/drawing/2014/main" id="{90161E62-E6D2-0A34-906C-ACD5BE88DC06}"/>
              </a:ext>
            </a:extLst>
          </p:cNvPr>
          <p:cNvSpPr txBox="1"/>
          <p:nvPr/>
        </p:nvSpPr>
        <p:spPr>
          <a:xfrm>
            <a:off x="537662" y="3673039"/>
            <a:ext cx="6976909" cy="1138773"/>
          </a:xfrm>
          <a:prstGeom prst="rect">
            <a:avLst/>
          </a:prstGeom>
          <a:noFill/>
        </p:spPr>
        <p:txBody>
          <a:bodyPr wrap="square" lIns="91440" tIns="45720" rIns="91440" bIns="45720" anchor="t">
            <a:spAutoFit/>
          </a:bodyPr>
          <a:lstStyle/>
          <a:p>
            <a:pPr algn="just"/>
            <a:r>
              <a:rPr lang="is-IS" sz="1200" b="1">
                <a:solidFill>
                  <a:srgbClr val="90278E"/>
                </a:solidFill>
                <a:latin typeface="+mn-lt"/>
              </a:rPr>
              <a:t>Þetta hefti er hluti af námsgögnum </a:t>
            </a:r>
            <a:r>
              <a:rPr lang="is-IS" sz="1200" b="1" err="1">
                <a:solidFill>
                  <a:srgbClr val="90278E"/>
                </a:solidFill>
                <a:latin typeface="+mn-lt"/>
              </a:rPr>
              <a:t>We</a:t>
            </a:r>
            <a:r>
              <a:rPr lang="is-IS" sz="1200" b="1">
                <a:solidFill>
                  <a:srgbClr val="90278E"/>
                </a:solidFill>
                <a:latin typeface="+mn-lt"/>
              </a:rPr>
              <a:t> </a:t>
            </a:r>
            <a:r>
              <a:rPr lang="is-IS" sz="1200" b="1" err="1">
                <a:solidFill>
                  <a:srgbClr val="90278E"/>
                </a:solidFill>
                <a:latin typeface="+mn-lt"/>
              </a:rPr>
              <a:t>Lead</a:t>
            </a:r>
            <a:r>
              <a:rPr lang="is-IS" sz="1200" b="1">
                <a:solidFill>
                  <a:srgbClr val="90278E"/>
                </a:solidFill>
                <a:latin typeface="+mn-lt"/>
              </a:rPr>
              <a:t>. </a:t>
            </a:r>
            <a:r>
              <a:rPr lang="is-IS" sz="1200" b="1">
                <a:solidFill>
                  <a:srgbClr val="90278E"/>
                </a:solidFill>
              </a:rPr>
              <a:t>Þegar</a:t>
            </a:r>
            <a:r>
              <a:rPr lang="is-IS" sz="1200" b="1">
                <a:solidFill>
                  <a:srgbClr val="90278E"/>
                </a:solidFill>
                <a:latin typeface="+mn-lt"/>
              </a:rPr>
              <a:t> líður á verkefnið munt þú einnig njóta góðs af:-</a:t>
            </a:r>
          </a:p>
          <a:p>
            <a:pPr algn="just"/>
            <a:endParaRPr lang="is-IS" sz="800">
              <a:solidFill>
                <a:srgbClr val="000D41"/>
              </a:solidFill>
              <a:highlight>
                <a:srgbClr val="FED103"/>
              </a:highlight>
              <a:latin typeface="+mn-lt"/>
            </a:endParaRPr>
          </a:p>
          <a:p>
            <a:pPr marL="171450" lvl="0" indent="-171450" algn="just">
              <a:buClr>
                <a:srgbClr val="F5C15B"/>
              </a:buClr>
              <a:buFont typeface="Arial" panose="020B0604020202020204" pitchFamily="34" charset="0"/>
              <a:buChar char="•"/>
            </a:pPr>
            <a:r>
              <a:rPr lang="is-IS" sz="1200">
                <a:solidFill>
                  <a:srgbClr val="000D41"/>
                </a:solidFill>
                <a:latin typeface="+mn-lt"/>
              </a:rPr>
              <a:t>Samantektarskýrslu með fræðilegum grunni sem mun bæta skilning þinn á stöðu kvenna í greininni.</a:t>
            </a:r>
          </a:p>
          <a:p>
            <a:pPr marL="171450" lvl="0" indent="-171450" algn="just">
              <a:buClr>
                <a:srgbClr val="F5C15B"/>
              </a:buClr>
              <a:buFont typeface="Arial" panose="020B0604020202020204" pitchFamily="34" charset="0"/>
              <a:buChar char="•"/>
            </a:pPr>
            <a:r>
              <a:rPr lang="is-IS" sz="1200">
                <a:solidFill>
                  <a:srgbClr val="000D41"/>
                </a:solidFill>
                <a:latin typeface="+mn-lt"/>
              </a:rPr>
              <a:t>Námsgögn í opnum aðgangi sem nýtir möguleika margmiðlunar til að aðstoða kennara og nemendur í sjálfsnámi il að nýta sér sveigjanleika þessa námsforms.</a:t>
            </a:r>
          </a:p>
          <a:p>
            <a:pPr marL="171450" lvl="0" indent="-171450" algn="just">
              <a:buClr>
                <a:srgbClr val="F5C15B"/>
              </a:buClr>
              <a:buFont typeface="Arial" panose="020B0604020202020204" pitchFamily="34" charset="0"/>
              <a:buChar char="•"/>
            </a:pPr>
            <a:r>
              <a:rPr lang="is-IS" sz="1200">
                <a:solidFill>
                  <a:srgbClr val="000D41"/>
                </a:solidFill>
                <a:latin typeface="+mn-lt"/>
              </a:rPr>
              <a:t>Námskeið á netinu sem gerir konum í ferðaþjónustu kleift að halda áfram að læra í sveigjanlegu umhverfi.</a:t>
            </a:r>
          </a:p>
        </p:txBody>
      </p:sp>
      <p:pic>
        <p:nvPicPr>
          <p:cNvPr id="16" name="Picture Placeholder 15" descr="Top view of books arranged in circle">
            <a:extLst>
              <a:ext uri="{FF2B5EF4-FFF2-40B4-BE49-F238E27FC236}">
                <a16:creationId xmlns:a16="http://schemas.microsoft.com/office/drawing/2014/main" id="{53C56500-55AF-F581-F8E9-A4368771F401}"/>
              </a:ext>
            </a:extLst>
          </p:cNvPr>
          <p:cNvPicPr>
            <a:picLocks noGrp="1" noChangeAspect="1"/>
          </p:cNvPicPr>
          <p:nvPr>
            <p:ph type="pic" sz="quarter" idx="35"/>
          </p:nvPr>
        </p:nvPicPr>
        <p:blipFill rotWithShape="1">
          <a:blip r:embed="rId3">
            <a:extLst>
              <a:ext uri="{28A0092B-C50C-407E-A947-70E740481C1C}">
                <a14:useLocalDpi xmlns:a14="http://schemas.microsoft.com/office/drawing/2010/main" val="0"/>
              </a:ext>
            </a:extLst>
          </a:blip>
          <a:srcRect l="24955" r="29096"/>
          <a:stretch/>
        </p:blipFill>
        <p:spPr>
          <a:xfrm>
            <a:off x="-23930" y="4642535"/>
            <a:ext cx="3449060" cy="6265185"/>
          </a:xfrm>
        </p:spPr>
      </p:pic>
    </p:spTree>
    <p:extLst>
      <p:ext uri="{BB962C8B-B14F-4D97-AF65-F5344CB8AC3E}">
        <p14:creationId xmlns:p14="http://schemas.microsoft.com/office/powerpoint/2010/main" val="333921287"/>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a:t>SÖGUR KVENLEIÐTOGA</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15</a:t>
            </a:fld>
            <a:endParaRPr lang="fr-CA"/>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a:t>03</a:t>
            </a:r>
          </a:p>
        </p:txBody>
      </p:sp>
      <p:pic>
        <p:nvPicPr>
          <p:cNvPr id="15" name="Picture Placeholder 14" descr="Woman in an indoor garden">
            <a:extLst>
              <a:ext uri="{FF2B5EF4-FFF2-40B4-BE49-F238E27FC236}">
                <a16:creationId xmlns:a16="http://schemas.microsoft.com/office/drawing/2014/main" id="{651A3C5C-DB6B-075A-61F2-BAD9A9E8A6D4}"/>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30162" t="297" r="37314" b="7993"/>
          <a:stretch/>
        </p:blipFill>
        <p:spPr>
          <a:xfrm>
            <a:off x="0" y="2924295"/>
            <a:ext cx="3621157" cy="7241015"/>
          </a:xfrm>
        </p:spPr>
      </p:pic>
    </p:spTree>
    <p:extLst>
      <p:ext uri="{BB962C8B-B14F-4D97-AF65-F5344CB8AC3E}">
        <p14:creationId xmlns:p14="http://schemas.microsoft.com/office/powerpoint/2010/main" val="1564034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CD2FE8-59D1-D318-FDF7-2F06D45A651F}"/>
              </a:ext>
            </a:extLst>
          </p:cNvPr>
          <p:cNvSpPr>
            <a:spLocks noGrp="1"/>
          </p:cNvSpPr>
          <p:nvPr>
            <p:ph type="body" sz="quarter" idx="32"/>
          </p:nvPr>
        </p:nvSpPr>
        <p:spPr>
          <a:xfrm>
            <a:off x="532400" y="7345180"/>
            <a:ext cx="6526988" cy="3047922"/>
          </a:xfrm>
        </p:spPr>
        <p:txBody>
          <a:bodyPr/>
          <a:lstStyle/>
          <a:p>
            <a:r>
              <a:rPr lang="is-IS" sz="1200" b="1" dirty="0"/>
              <a:t>Starfssvið innan ferðaþjónustu</a:t>
            </a:r>
          </a:p>
          <a:p>
            <a:r>
              <a:rPr lang="is-IS" sz="1200" dirty="0"/>
              <a:t>Vilborg er menntuð sem ferðamálafræðingur með áherslu á ferðaþjónustu í dreifbýli og viðskiptafræði. Um árabil rak hún sitt eigið ferðaþjónustufyrirtæki á Íslandi sem bauð upp á ferðir fyrir hinn íslenska markað, bæði innanlands sem og erlendis. </a:t>
            </a:r>
          </a:p>
          <a:p>
            <a:r>
              <a:rPr lang="is-IS" sz="1200" dirty="0"/>
              <a:t>Eftir að hún flutti til Slóveníu fór hún að einbeita sér að vera ráðgjafi frekar en leiðsögumaður en starfssvið hennar er enn innan ævintýraferðamennskunnar. </a:t>
            </a:r>
          </a:p>
          <a:p>
            <a:endParaRPr lang="is-IS" sz="1200" dirty="0"/>
          </a:p>
          <a:p>
            <a:r>
              <a:rPr lang="is-IS" sz="1200" b="1" dirty="0"/>
              <a:t>Hvert er mikilvægi sjálfbærni og loftslagsbreytinga fyrir ferðaþjónustuna?</a:t>
            </a:r>
          </a:p>
          <a:p>
            <a:r>
              <a:rPr lang="is-IS" sz="1200" dirty="0"/>
              <a:t>Aðspurð sér Vilborg skýr tengsl þar á milli, bæði  með tilliti til þeirra áhrifa á umhverfið sem </a:t>
            </a:r>
          </a:p>
          <a:p>
            <a:endParaRPr lang="is-IS" sz="1200" dirty="0"/>
          </a:p>
          <a:p>
            <a:r>
              <a:rPr lang="is-IS" sz="1200" dirty="0"/>
              <a:t>ferðalög bera með sér og þeirra áhrifa, jákvæðu og neikvæðu, sem ferðaþjónustan getur haft á samfélög. „Ég hef sjálf upplifað að þurfa að kalla út þyrlu til að bjarga mér niður af jökli vegna flóða“ segir hún.</a:t>
            </a:r>
          </a:p>
          <a:p>
            <a:endParaRPr lang="is-IS" sz="1200" dirty="0"/>
          </a:p>
          <a:p>
            <a:r>
              <a:rPr lang="is-IS" sz="1200" b="1" dirty="0"/>
              <a:t>Hvað hvetur þig til að vinna að markmiðum tengdum sjálfbærni og/eða loftslagsmálum?</a:t>
            </a:r>
          </a:p>
          <a:p>
            <a:r>
              <a:rPr lang="is-IS" sz="1200" dirty="0"/>
              <a:t>Vilborg segir að sín eigin reynsla af því hvernig loftslagsbreytingar hafa áhrif á náttúruna, ásamt því að verða vitni að þeim áhrifum sem ferðaþjónusta hefur á samfélög í sumum þróunarlöndum, hafi leitt til að málefni tengd sjálfbærni sé eitthvað sem hún hefur stöðugt í huga.</a:t>
            </a:r>
          </a:p>
        </p:txBody>
      </p:sp>
      <p:sp>
        <p:nvSpPr>
          <p:cNvPr id="4" name="Text Placeholder 3">
            <a:extLst>
              <a:ext uri="{FF2B5EF4-FFF2-40B4-BE49-F238E27FC236}">
                <a16:creationId xmlns:a16="http://schemas.microsoft.com/office/drawing/2014/main" id="{180749BB-ADF8-8D44-1454-18FB0713FA63}"/>
              </a:ext>
            </a:extLst>
          </p:cNvPr>
          <p:cNvSpPr>
            <a:spLocks noGrp="1"/>
          </p:cNvSpPr>
          <p:nvPr>
            <p:ph type="body" sz="quarter" idx="34"/>
          </p:nvPr>
        </p:nvSpPr>
        <p:spPr>
          <a:xfrm>
            <a:off x="532400" y="5453856"/>
            <a:ext cx="6526988" cy="1064757"/>
          </a:xfrm>
        </p:spPr>
        <p:txBody>
          <a:bodyPr lIns="91440" tIns="45720" rIns="91440" bIns="45720" numCol="1" spcCol="288000" anchor="t">
            <a:noAutofit/>
          </a:bodyPr>
          <a:lstStyle/>
          <a:p>
            <a:r>
              <a:rPr lang="en-US" b="1" u="sng"/>
              <a:t>Stutt </a:t>
            </a:r>
            <a:r>
              <a:rPr lang="en-US" b="1" u="sng" err="1"/>
              <a:t>kynning</a:t>
            </a:r>
            <a:endParaRPr lang="en-US" b="1" u="sng"/>
          </a:p>
          <a:p>
            <a:r>
              <a:rPr lang="en-US" b="1">
                <a:latin typeface="Calibri"/>
                <a:ea typeface="Calibri"/>
                <a:cs typeface="Calibri"/>
              </a:rPr>
              <a:t>Vilborg Arna Gissurardóttir </a:t>
            </a:r>
            <a:r>
              <a:rPr lang="en-US">
                <a:latin typeface="Calibri"/>
                <a:ea typeface="Calibri"/>
                <a:cs typeface="Calibri"/>
              </a:rPr>
              <a:t>er </a:t>
            </a:r>
            <a:r>
              <a:rPr lang="en-US" err="1">
                <a:latin typeface="Calibri"/>
                <a:ea typeface="Calibri"/>
                <a:cs typeface="Calibri"/>
              </a:rPr>
              <a:t>pólfari</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fjallgöngukona</a:t>
            </a:r>
            <a:r>
              <a:rPr lang="en-US">
                <a:latin typeface="Calibri"/>
                <a:ea typeface="Calibri"/>
                <a:cs typeface="Calibri"/>
              </a:rPr>
              <a:t> </a:t>
            </a:r>
            <a:r>
              <a:rPr lang="en-US" err="1">
                <a:latin typeface="Calibri"/>
                <a:ea typeface="Calibri"/>
                <a:cs typeface="Calibri"/>
              </a:rPr>
              <a:t>sem</a:t>
            </a:r>
            <a:r>
              <a:rPr lang="en-US">
                <a:latin typeface="Calibri"/>
                <a:ea typeface="Calibri"/>
                <a:cs typeface="Calibri"/>
              </a:rPr>
              <a:t> </a:t>
            </a:r>
            <a:r>
              <a:rPr lang="en-US" err="1">
                <a:latin typeface="Calibri"/>
                <a:ea typeface="Calibri"/>
                <a:cs typeface="Calibri"/>
              </a:rPr>
              <a:t>skiptir</a:t>
            </a:r>
            <a:r>
              <a:rPr lang="en-US">
                <a:latin typeface="Calibri"/>
                <a:ea typeface="Calibri"/>
                <a:cs typeface="Calibri"/>
              </a:rPr>
              <a:t> </a:t>
            </a:r>
            <a:r>
              <a:rPr lang="en-US" err="1">
                <a:latin typeface="Calibri"/>
                <a:ea typeface="Calibri"/>
                <a:cs typeface="Calibri"/>
              </a:rPr>
              <a:t>tímanum</a:t>
            </a:r>
            <a:r>
              <a:rPr lang="en-US">
                <a:latin typeface="Calibri"/>
                <a:ea typeface="Calibri"/>
                <a:cs typeface="Calibri"/>
              </a:rPr>
              <a:t> </a:t>
            </a:r>
            <a:r>
              <a:rPr lang="en-US" err="1">
                <a:latin typeface="Calibri"/>
                <a:ea typeface="Calibri"/>
                <a:cs typeface="Calibri"/>
              </a:rPr>
              <a:t>sínum</a:t>
            </a:r>
            <a:r>
              <a:rPr lang="en-US">
                <a:latin typeface="Calibri"/>
                <a:ea typeface="Calibri"/>
                <a:cs typeface="Calibri"/>
              </a:rPr>
              <a:t> á milli </a:t>
            </a:r>
            <a:r>
              <a:rPr lang="en-US" err="1">
                <a:latin typeface="Calibri"/>
                <a:ea typeface="Calibri"/>
                <a:cs typeface="Calibri"/>
              </a:rPr>
              <a:t>þess</a:t>
            </a:r>
            <a:r>
              <a:rPr lang="en-US">
                <a:latin typeface="Calibri"/>
                <a:ea typeface="Calibri"/>
                <a:cs typeface="Calibri"/>
              </a:rPr>
              <a:t> </a:t>
            </a:r>
            <a:r>
              <a:rPr lang="en-US" err="1">
                <a:latin typeface="Calibri"/>
                <a:ea typeface="Calibri"/>
                <a:cs typeface="Calibri"/>
              </a:rPr>
              <a:t>að</a:t>
            </a:r>
            <a:r>
              <a:rPr lang="en-US">
                <a:latin typeface="Calibri"/>
                <a:ea typeface="Calibri"/>
                <a:cs typeface="Calibri"/>
              </a:rPr>
              <a:t> </a:t>
            </a:r>
            <a:r>
              <a:rPr lang="en-US" err="1">
                <a:latin typeface="Calibri"/>
                <a:ea typeface="Calibri"/>
                <a:cs typeface="Calibri"/>
              </a:rPr>
              <a:t>fara</a:t>
            </a:r>
            <a:r>
              <a:rPr lang="en-US">
                <a:latin typeface="Calibri"/>
                <a:ea typeface="Calibri"/>
                <a:cs typeface="Calibri"/>
              </a:rPr>
              <a:t> í </a:t>
            </a:r>
            <a:r>
              <a:rPr lang="en-US" err="1">
                <a:latin typeface="Calibri"/>
                <a:ea typeface="Calibri"/>
                <a:cs typeface="Calibri"/>
              </a:rPr>
              <a:t>sína</a:t>
            </a:r>
            <a:r>
              <a:rPr lang="en-US">
                <a:latin typeface="Calibri"/>
                <a:ea typeface="Calibri"/>
                <a:cs typeface="Calibri"/>
              </a:rPr>
              <a:t> </a:t>
            </a:r>
            <a:r>
              <a:rPr lang="en-US" err="1">
                <a:latin typeface="Calibri"/>
                <a:ea typeface="Calibri"/>
                <a:cs typeface="Calibri"/>
              </a:rPr>
              <a:t>eigin</a:t>
            </a:r>
            <a:r>
              <a:rPr lang="en-US">
                <a:latin typeface="Calibri"/>
                <a:ea typeface="Calibri"/>
                <a:cs typeface="Calibri"/>
              </a:rPr>
              <a:t> </a:t>
            </a:r>
            <a:r>
              <a:rPr lang="en-US" err="1">
                <a:latin typeface="Calibri"/>
                <a:ea typeface="Calibri"/>
                <a:cs typeface="Calibri"/>
              </a:rPr>
              <a:t>leiðangra</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a:t>
            </a:r>
            <a:r>
              <a:rPr lang="en-US" err="1">
                <a:latin typeface="Calibri"/>
                <a:ea typeface="Calibri"/>
                <a:cs typeface="Calibri"/>
              </a:rPr>
              <a:t>að</a:t>
            </a:r>
            <a:r>
              <a:rPr lang="en-US">
                <a:latin typeface="Calibri"/>
                <a:ea typeface="Calibri"/>
                <a:cs typeface="Calibri"/>
              </a:rPr>
              <a:t> </a:t>
            </a:r>
            <a:r>
              <a:rPr lang="en-US" err="1">
                <a:latin typeface="Calibri"/>
                <a:ea typeface="Calibri"/>
                <a:cs typeface="Calibri"/>
              </a:rPr>
              <a:t>skipuleggja</a:t>
            </a:r>
            <a:r>
              <a:rPr lang="en-US">
                <a:latin typeface="Calibri"/>
                <a:ea typeface="Calibri"/>
                <a:cs typeface="Calibri"/>
              </a:rPr>
              <a:t> </a:t>
            </a:r>
            <a:r>
              <a:rPr lang="en-US" err="1">
                <a:latin typeface="Calibri"/>
                <a:ea typeface="Calibri"/>
                <a:cs typeface="Calibri"/>
              </a:rPr>
              <a:t>ævintýraferðir</a:t>
            </a:r>
            <a:r>
              <a:rPr lang="en-US">
                <a:latin typeface="Calibri"/>
                <a:ea typeface="Calibri"/>
                <a:cs typeface="Calibri"/>
              </a:rPr>
              <a:t> </a:t>
            </a:r>
            <a:r>
              <a:rPr lang="en-US" err="1">
                <a:latin typeface="Calibri"/>
                <a:ea typeface="Calibri"/>
                <a:cs typeface="Calibri"/>
              </a:rPr>
              <a:t>fyrir</a:t>
            </a:r>
            <a:r>
              <a:rPr lang="en-US">
                <a:latin typeface="Calibri"/>
                <a:ea typeface="Calibri"/>
                <a:cs typeface="Calibri"/>
              </a:rPr>
              <a:t> </a:t>
            </a:r>
            <a:r>
              <a:rPr lang="en-US" err="1">
                <a:latin typeface="Calibri"/>
                <a:ea typeface="Calibri"/>
                <a:cs typeface="Calibri"/>
              </a:rPr>
              <a:t>aðra</a:t>
            </a:r>
            <a:r>
              <a:rPr lang="en-US">
                <a:latin typeface="Calibri"/>
                <a:ea typeface="Calibri"/>
                <a:cs typeface="Calibri"/>
              </a:rPr>
              <a:t>, </a:t>
            </a:r>
            <a:r>
              <a:rPr lang="en-US" err="1">
                <a:latin typeface="Calibri"/>
                <a:ea typeface="Calibri"/>
                <a:cs typeface="Calibri"/>
              </a:rPr>
              <a:t>annað</a:t>
            </a:r>
            <a:r>
              <a:rPr lang="en-US">
                <a:latin typeface="Calibri"/>
                <a:ea typeface="Calibri"/>
                <a:cs typeface="Calibri"/>
              </a:rPr>
              <a:t> </a:t>
            </a:r>
            <a:r>
              <a:rPr lang="en-US" err="1">
                <a:latin typeface="Calibri"/>
                <a:ea typeface="Calibri"/>
                <a:cs typeface="Calibri"/>
              </a:rPr>
              <a:t>hvort</a:t>
            </a:r>
            <a:r>
              <a:rPr lang="en-US">
                <a:latin typeface="Calibri"/>
                <a:ea typeface="Calibri"/>
                <a:cs typeface="Calibri"/>
              </a:rPr>
              <a:t> </a:t>
            </a:r>
            <a:r>
              <a:rPr lang="en-US" err="1">
                <a:latin typeface="Calibri"/>
                <a:ea typeface="Calibri"/>
                <a:cs typeface="Calibri"/>
              </a:rPr>
              <a:t>sem</a:t>
            </a:r>
            <a:r>
              <a:rPr lang="en-US">
                <a:latin typeface="Calibri"/>
                <a:ea typeface="Calibri"/>
                <a:cs typeface="Calibri"/>
              </a:rPr>
              <a:t> </a:t>
            </a:r>
            <a:r>
              <a:rPr lang="en-US" err="1">
                <a:latin typeface="Calibri"/>
                <a:ea typeface="Calibri"/>
                <a:cs typeface="Calibri"/>
              </a:rPr>
              <a:t>ráðgjafi</a:t>
            </a:r>
            <a:r>
              <a:rPr lang="en-US">
                <a:latin typeface="Calibri"/>
                <a:ea typeface="Calibri"/>
                <a:cs typeface="Calibri"/>
              </a:rPr>
              <a:t> </a:t>
            </a:r>
            <a:r>
              <a:rPr lang="en-US" err="1">
                <a:latin typeface="Calibri"/>
                <a:ea typeface="Calibri"/>
                <a:cs typeface="Calibri"/>
              </a:rPr>
              <a:t>eða</a:t>
            </a:r>
            <a:r>
              <a:rPr lang="en-US">
                <a:latin typeface="Calibri"/>
                <a:ea typeface="Calibri"/>
                <a:cs typeface="Calibri"/>
              </a:rPr>
              <a:t> </a:t>
            </a:r>
            <a:r>
              <a:rPr lang="en-US" err="1">
                <a:latin typeface="Calibri"/>
                <a:ea typeface="Calibri"/>
                <a:cs typeface="Calibri"/>
              </a:rPr>
              <a:t>leiðsögumaður</a:t>
            </a:r>
            <a:r>
              <a:rPr lang="en-US">
                <a:latin typeface="Calibri"/>
                <a:ea typeface="Calibri"/>
                <a:cs typeface="Calibri"/>
              </a:rPr>
              <a:t>. </a:t>
            </a:r>
            <a:r>
              <a:rPr lang="en-US" err="1">
                <a:latin typeface="Calibri"/>
                <a:ea typeface="Calibri"/>
                <a:cs typeface="Calibri"/>
              </a:rPr>
              <a:t>Hún</a:t>
            </a:r>
            <a:r>
              <a:rPr lang="en-US">
                <a:latin typeface="Calibri"/>
                <a:ea typeface="Calibri"/>
                <a:cs typeface="Calibri"/>
              </a:rPr>
              <a:t> er </a:t>
            </a:r>
            <a:r>
              <a:rPr lang="en-US" err="1">
                <a:latin typeface="Calibri"/>
                <a:ea typeface="Calibri"/>
                <a:cs typeface="Calibri"/>
              </a:rPr>
              <a:t>einnig</a:t>
            </a:r>
            <a:r>
              <a:rPr lang="en-US">
                <a:latin typeface="Calibri"/>
                <a:ea typeface="Calibri"/>
                <a:cs typeface="Calibri"/>
              </a:rPr>
              <a:t> </a:t>
            </a:r>
            <a:r>
              <a:rPr lang="en-US" err="1">
                <a:latin typeface="Calibri"/>
                <a:ea typeface="Calibri"/>
                <a:cs typeface="Calibri"/>
              </a:rPr>
              <a:t>vinsæll</a:t>
            </a:r>
            <a:r>
              <a:rPr lang="en-US">
                <a:latin typeface="Calibri"/>
                <a:ea typeface="Calibri"/>
                <a:cs typeface="Calibri"/>
              </a:rPr>
              <a:t> </a:t>
            </a:r>
            <a:r>
              <a:rPr lang="en-US" err="1">
                <a:latin typeface="Calibri"/>
                <a:ea typeface="Calibri"/>
                <a:cs typeface="Calibri"/>
              </a:rPr>
              <a:t>fyrirlesari</a:t>
            </a:r>
            <a:r>
              <a:rPr lang="en-US">
                <a:latin typeface="Calibri"/>
                <a:ea typeface="Calibri"/>
                <a:cs typeface="Calibri"/>
              </a:rPr>
              <a:t> </a:t>
            </a:r>
            <a:r>
              <a:rPr lang="en-US" err="1">
                <a:latin typeface="Calibri"/>
                <a:ea typeface="Calibri"/>
                <a:cs typeface="Calibri"/>
              </a:rPr>
              <a:t>og</a:t>
            </a:r>
            <a:r>
              <a:rPr lang="en-US">
                <a:latin typeface="Calibri"/>
                <a:ea typeface="Calibri"/>
                <a:cs typeface="Calibri"/>
              </a:rPr>
              <a:t> var </a:t>
            </a:r>
            <a:r>
              <a:rPr lang="en-US" err="1">
                <a:latin typeface="Calibri"/>
                <a:ea typeface="Calibri"/>
                <a:cs typeface="Calibri"/>
              </a:rPr>
              <a:t>fyrsta</a:t>
            </a:r>
            <a:r>
              <a:rPr lang="en-US">
                <a:latin typeface="Calibri"/>
                <a:ea typeface="Calibri"/>
                <a:cs typeface="Calibri"/>
              </a:rPr>
              <a:t> </a:t>
            </a:r>
            <a:r>
              <a:rPr lang="en-US" err="1">
                <a:latin typeface="Calibri"/>
                <a:ea typeface="Calibri"/>
                <a:cs typeface="Calibri"/>
              </a:rPr>
              <a:t>íslenska</a:t>
            </a:r>
            <a:r>
              <a:rPr lang="en-US">
                <a:latin typeface="Calibri"/>
                <a:ea typeface="Calibri"/>
                <a:cs typeface="Calibri"/>
              </a:rPr>
              <a:t> </a:t>
            </a:r>
            <a:r>
              <a:rPr lang="en-US" err="1">
                <a:latin typeface="Calibri"/>
                <a:ea typeface="Calibri"/>
                <a:cs typeface="Calibri"/>
              </a:rPr>
              <a:t>konan</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að</a:t>
            </a:r>
            <a:r>
              <a:rPr lang="en-US">
                <a:latin typeface="Calibri"/>
                <a:ea typeface="Calibri"/>
                <a:cs typeface="Calibri"/>
              </a:rPr>
              <a:t> </a:t>
            </a:r>
            <a:r>
              <a:rPr lang="en-US" err="1">
                <a:latin typeface="Calibri"/>
                <a:ea typeface="Calibri"/>
                <a:cs typeface="Calibri"/>
              </a:rPr>
              <a:t>ferðast</a:t>
            </a:r>
            <a:r>
              <a:rPr lang="en-US">
                <a:latin typeface="Calibri"/>
                <a:ea typeface="Calibri"/>
                <a:cs typeface="Calibri"/>
              </a:rPr>
              <a:t> </a:t>
            </a:r>
            <a:r>
              <a:rPr lang="en-US" err="1">
                <a:latin typeface="Calibri"/>
                <a:ea typeface="Calibri"/>
                <a:cs typeface="Calibri"/>
              </a:rPr>
              <a:t>ein</a:t>
            </a:r>
            <a:r>
              <a:rPr lang="en-US">
                <a:latin typeface="Calibri"/>
                <a:ea typeface="Calibri"/>
                <a:cs typeface="Calibri"/>
              </a:rPr>
              <a:t> </a:t>
            </a:r>
            <a:r>
              <a:rPr lang="en-US" err="1">
                <a:latin typeface="Calibri"/>
                <a:ea typeface="Calibri"/>
                <a:cs typeface="Calibri"/>
              </a:rPr>
              <a:t>til</a:t>
            </a:r>
            <a:r>
              <a:rPr lang="en-US">
                <a:latin typeface="Calibri"/>
                <a:ea typeface="Calibri"/>
                <a:cs typeface="Calibri"/>
              </a:rPr>
              <a:t> </a:t>
            </a:r>
            <a:r>
              <a:rPr lang="en-US" err="1">
                <a:latin typeface="Calibri"/>
                <a:ea typeface="Calibri"/>
                <a:cs typeface="Calibri"/>
              </a:rPr>
              <a:t>Suðurpólsins</a:t>
            </a:r>
            <a:r>
              <a:rPr lang="en-US">
                <a:latin typeface="Calibri"/>
                <a:ea typeface="Calibri"/>
                <a:cs typeface="Calibri"/>
              </a:rPr>
              <a:t>.</a:t>
            </a:r>
            <a:endParaRPr lang="en-IE">
              <a:latin typeface="Calibri"/>
              <a:ea typeface="Calibri"/>
              <a:cs typeface="Calibri"/>
            </a:endParaRPr>
          </a:p>
        </p:txBody>
      </p:sp>
      <p:sp>
        <p:nvSpPr>
          <p:cNvPr id="5" name="Text Placeholder 4">
            <a:extLst>
              <a:ext uri="{FF2B5EF4-FFF2-40B4-BE49-F238E27FC236}">
                <a16:creationId xmlns:a16="http://schemas.microsoft.com/office/drawing/2014/main" id="{C1093347-CA7A-B0E4-9EF0-0D93E8C5BB43}"/>
              </a:ext>
            </a:extLst>
          </p:cNvPr>
          <p:cNvSpPr>
            <a:spLocks noGrp="1"/>
          </p:cNvSpPr>
          <p:nvPr>
            <p:ph type="body" sz="quarter" idx="17"/>
          </p:nvPr>
        </p:nvSpPr>
        <p:spPr>
          <a:xfrm>
            <a:off x="324164" y="1112476"/>
            <a:ext cx="4098491" cy="2289739"/>
          </a:xfrm>
        </p:spPr>
        <p:txBody>
          <a:bodyPr/>
          <a:lstStyle/>
          <a:p>
            <a:pPr>
              <a:lnSpc>
                <a:spcPct val="100000"/>
              </a:lnSpc>
            </a:pPr>
            <a:r>
              <a:rPr lang="en-IE" sz="3600" err="1"/>
              <a:t>Vilborg</a:t>
            </a:r>
            <a:r>
              <a:rPr lang="en-IE" sz="3600"/>
              <a:t> Arna </a:t>
            </a:r>
            <a:r>
              <a:rPr lang="en-IE" sz="3600" err="1"/>
              <a:t>Gissurardóttir</a:t>
            </a:r>
            <a:r>
              <a:rPr lang="en-IE" sz="3600"/>
              <a:t> </a:t>
            </a:r>
            <a:r>
              <a:rPr lang="en-IE" sz="2400"/>
              <a:t>–</a:t>
            </a:r>
          </a:p>
          <a:p>
            <a:pPr>
              <a:lnSpc>
                <a:spcPct val="100000"/>
              </a:lnSpc>
            </a:pPr>
            <a:r>
              <a:rPr lang="en-IE" sz="2400" err="1"/>
              <a:t>Ævintýraferðamennska</a:t>
            </a:r>
            <a:endParaRPr lang="en-IE" sz="2400"/>
          </a:p>
        </p:txBody>
      </p:sp>
      <p:sp>
        <p:nvSpPr>
          <p:cNvPr id="6" name="Text Placeholder 5">
            <a:extLst>
              <a:ext uri="{FF2B5EF4-FFF2-40B4-BE49-F238E27FC236}">
                <a16:creationId xmlns:a16="http://schemas.microsoft.com/office/drawing/2014/main" id="{0909BE02-D495-D210-84C8-793A8DAD891B}"/>
              </a:ext>
            </a:extLst>
          </p:cNvPr>
          <p:cNvSpPr>
            <a:spLocks noGrp="1"/>
          </p:cNvSpPr>
          <p:nvPr>
            <p:ph type="body" sz="quarter" idx="14"/>
          </p:nvPr>
        </p:nvSpPr>
        <p:spPr/>
        <p:txBody>
          <a:bodyPr/>
          <a:lstStyle/>
          <a:p>
            <a:r>
              <a:rPr lang="en-IE" sz="1800"/>
              <a:t>ÍSLAND</a:t>
            </a:r>
          </a:p>
        </p:txBody>
      </p:sp>
      <p:pic>
        <p:nvPicPr>
          <p:cNvPr id="10" name="Picture Placeholder 9">
            <a:extLst>
              <a:ext uri="{FF2B5EF4-FFF2-40B4-BE49-F238E27FC236}">
                <a16:creationId xmlns:a16="http://schemas.microsoft.com/office/drawing/2014/main" id="{20E4F687-E9A7-57FE-E271-73503B89A675}"/>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827" t="-1259" r="19753" b="1259"/>
          <a:stretch/>
        </p:blipFill>
        <p:spPr>
          <a:xfrm>
            <a:off x="4258320" y="-1"/>
            <a:ext cx="3541182" cy="6432523"/>
          </a:xfrm>
        </p:spPr>
      </p:pic>
      <p:sp>
        <p:nvSpPr>
          <p:cNvPr id="8" name="Slide Number Placeholder 7">
            <a:extLst>
              <a:ext uri="{FF2B5EF4-FFF2-40B4-BE49-F238E27FC236}">
                <a16:creationId xmlns:a16="http://schemas.microsoft.com/office/drawing/2014/main" id="{87CFF4EB-0415-B81D-C591-6FC68BC87B8B}"/>
              </a:ext>
            </a:extLst>
          </p:cNvPr>
          <p:cNvSpPr>
            <a:spLocks noGrp="1"/>
          </p:cNvSpPr>
          <p:nvPr>
            <p:ph type="sldNum" sz="quarter" idx="4"/>
          </p:nvPr>
        </p:nvSpPr>
        <p:spPr/>
        <p:txBody>
          <a:bodyPr/>
          <a:lstStyle/>
          <a:p>
            <a:fld id="{9C527BFA-2C0E-4CEC-B6A5-913A56FEF4B4}" type="slidenum">
              <a:rPr lang="fr-CA" smtClean="0"/>
              <a:pPr/>
              <a:t>16</a:t>
            </a:fld>
            <a:endParaRPr lang="fr-CA"/>
          </a:p>
        </p:txBody>
      </p:sp>
    </p:spTree>
    <p:extLst>
      <p:ext uri="{BB962C8B-B14F-4D97-AF65-F5344CB8AC3E}">
        <p14:creationId xmlns:p14="http://schemas.microsoft.com/office/powerpoint/2010/main" val="4031212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CC6125-B502-E821-1C71-109227A4663E}"/>
              </a:ext>
            </a:extLst>
          </p:cNvPr>
          <p:cNvSpPr>
            <a:spLocks noGrp="1"/>
          </p:cNvSpPr>
          <p:nvPr>
            <p:ph type="body" sz="quarter" idx="32"/>
          </p:nvPr>
        </p:nvSpPr>
        <p:spPr>
          <a:xfrm>
            <a:off x="578472" y="1543987"/>
            <a:ext cx="6526988" cy="8849114"/>
          </a:xfrm>
        </p:spPr>
        <p:txBody>
          <a:bodyPr lIns="91440" tIns="45720" rIns="91440" bIns="45720" numCol="2" spcCol="288000" anchor="t">
            <a:noAutofit/>
          </a:bodyPr>
          <a:lstStyle/>
          <a:p>
            <a:r>
              <a:rPr lang="is-IS" sz="1200" b="1"/>
              <a:t>Hvaða aðgerðir hefur þú/þitt fyrirtæki sett af stað á þessu sviði?</a:t>
            </a:r>
          </a:p>
          <a:p>
            <a:r>
              <a:rPr lang="is-IS" sz="1200"/>
              <a:t>Það fyrsta sem kemur upp í hugann þegar kemur að áþreifanlegum aðgerðum er að vinna beint með heimamönnum þegar kemur að skipulagningu ferða í stað vestrænna fyrirtækja. Sem dæmi um slíkt er samstarf Vilborgar við Sherpa í Nepal sem starfaði sem kokkur í grunnbúðum Everest þegar hún hitti hann fyrst. Í gegnum tengslin við hana hefur hann nú aðstoðað yfir 300 Íslendinga sem ferðast hafa til grunnbúðanna. Og þegar kemur að umhverfismálum er Vilborg einn af stofnendum verkefnisins „Loftslagsleiðtoginn“ sem hlaut styrk úr Loftslagssjóði.</a:t>
            </a:r>
          </a:p>
          <a:p>
            <a:endParaRPr lang="is-IS" b="1"/>
          </a:p>
          <a:p>
            <a:r>
              <a:rPr lang="is-IS" sz="1200" b="1"/>
              <a:t>Afrek til þessa</a:t>
            </a:r>
          </a:p>
          <a:p>
            <a:r>
              <a:rPr lang="is-IS" sz="1200"/>
              <a:t>Verkefninu </a:t>
            </a:r>
            <a:r>
              <a:rPr lang="is-IS" sz="1200" i="1"/>
              <a:t>Loftslagsleiðtoginn</a:t>
            </a:r>
            <a:r>
              <a:rPr lang="is-IS" sz="1200"/>
              <a:t> hefur gengið vel að auka vitund um loftslagsmálin, bæði meðal almennings og fyrirtækja á Íslandi. Vilborg er sérstaklega ánægð með árangursrík samtöl sem þau hafa átt við nokkur fyrirtæki og vonast eftir að fá fjármagn til að þróa verkefnið áfram.</a:t>
            </a:r>
          </a:p>
          <a:p>
            <a:endParaRPr lang="is-IS"/>
          </a:p>
          <a:p>
            <a:r>
              <a:rPr lang="is-IS" sz="1200" b="1"/>
              <a:t>Núverandi staða ferðaþjónustunnar</a:t>
            </a:r>
          </a:p>
          <a:p>
            <a:r>
              <a:rPr lang="is-IS" sz="1200"/>
              <a:t>Vilborg leggur áherslu á nauðsyn þess að ferðaþjónustan takist á við þær áskoranir sem tengjast sjálfbærni og loftslagsmálum og telur að hingað til hafi aðgerðir greinarinnar tilhneigingu til að vera yfirborðskenndar, t.a.m. að kaupa kolefniseiningar. Lítil vinna sé lögð í að móta stefnu um hvernig skuli bregðast við núverandi og framtíðar breytingum á náttúrunni, t.d. með tilliti til öryggismála. „Við þurfum framtíðarsýn og aðgerðaráætlun“, segir hún.</a:t>
            </a:r>
          </a:p>
          <a:p>
            <a:endParaRPr lang="is-IS"/>
          </a:p>
          <a:p>
            <a:r>
              <a:rPr lang="is-IS" sz="1200" b="1"/>
              <a:t>Núverandi staða kvenleiðtoga í ferðaþjónustu</a:t>
            </a:r>
          </a:p>
          <a:p>
            <a:r>
              <a:rPr lang="is-IS" sz="1200">
                <a:latin typeface="Calibri"/>
                <a:ea typeface="Calibri"/>
                <a:cs typeface="Calibri"/>
              </a:rPr>
              <a:t>Þegar Vilborg hóf að fara í leiðangra var hún oft ein af fáum konum meðal karlanna en að hennar sögn er þetta að breytast hratt og æ fleiri konur stunda ævintýraferðamennsku. Hún er ánægð með þessa þróun og segir konur nálgast ferðaþjónustu á mismunandi hátt og því sé kynjahlutfall mikilvægt. Hér áður fyrr var hún oft í þeim aðstæðum að hún fór bara að reglum sem karlar höfðu búið til en núna lítur hún öðruvisi á hlutina og er óhrædd við að mæta sem kona og gera hlutina á sinn hátt. Hún geri sér einnig grein fyrir mikilvægi þess að fólk með ólíkan bakgrunn hefði fyrirmyndir til að spegla sig í.</a:t>
            </a:r>
          </a:p>
          <a:p>
            <a:endParaRPr lang="is-IS"/>
          </a:p>
          <a:p>
            <a:r>
              <a:rPr lang="is-IS" sz="1200" b="1"/>
              <a:t>Hver er framtíðarsýn þín?</a:t>
            </a:r>
          </a:p>
          <a:p>
            <a:r>
              <a:rPr lang="is-IS" sz="1200"/>
              <a:t>„Ég myndi vilja sjá meiri áherslu á fagmennsku í ævintýraferðamennsku. Við þurfum að leggja áherslu á þjálfun og menntun og hugsa í auknu mæli til langs tíma“, segir hún.</a:t>
            </a:r>
          </a:p>
          <a:p>
            <a:endParaRPr lang="is-IS"/>
          </a:p>
          <a:p>
            <a:r>
              <a:rPr lang="is-IS" sz="1200" b="1"/>
              <a:t>Hvert er mikilvægi þessarar nálgunar þegar kemur að starfsmenntun?</a:t>
            </a:r>
          </a:p>
          <a:p>
            <a:r>
              <a:rPr lang="is-IS" sz="1200"/>
              <a:t>Sjálfbærnisjónarmið skipta sköpum í huga Vilborgar þegar kemur að þjálfun fólks í ferðaþjónustu. Henni finnst mikilvægt að fólk sem starfar í greininni sé meðvitað um bæði umhverfismál en einnig málefni sem tengjast félagslegu réttlæti og finni leiðir til að leggja sitt af mörkum til byggðaþróunar, sérstaklega þegar farið er í ferðalög í heimshluta sem standa verr að vígi en hin vestrænu lönd. </a:t>
            </a:r>
          </a:p>
          <a:p>
            <a:endParaRPr lang="is-IS" sz="1200"/>
          </a:p>
        </p:txBody>
      </p:sp>
      <p:sp>
        <p:nvSpPr>
          <p:cNvPr id="3" name="Text Placeholder 2">
            <a:extLst>
              <a:ext uri="{FF2B5EF4-FFF2-40B4-BE49-F238E27FC236}">
                <a16:creationId xmlns:a16="http://schemas.microsoft.com/office/drawing/2014/main" id="{9E16D235-FBB6-C5E0-C5A4-552E991E86AF}"/>
              </a:ext>
            </a:extLst>
          </p:cNvPr>
          <p:cNvSpPr>
            <a:spLocks noGrp="1"/>
          </p:cNvSpPr>
          <p:nvPr>
            <p:ph type="body" sz="quarter" idx="33"/>
          </p:nvPr>
        </p:nvSpPr>
        <p:spPr>
          <a:xfrm>
            <a:off x="534571" y="945398"/>
            <a:ext cx="6570888" cy="598589"/>
          </a:xfrm>
        </p:spPr>
        <p:txBody>
          <a:bodyPr/>
          <a:lstStyle/>
          <a:p>
            <a:r>
              <a:rPr lang="en-GB" sz="1800">
                <a:effectLst/>
                <a:latin typeface="Calibri" panose="020F0502020204030204" pitchFamily="34" charset="0"/>
                <a:ea typeface="Calibri" panose="020F0502020204030204" pitchFamily="34" charset="0"/>
                <a:cs typeface="Times New Roman" panose="02020603050405020304" pitchFamily="18" charset="0"/>
              </a:rPr>
              <a:t>Vilborg Arna </a:t>
            </a:r>
            <a:r>
              <a:rPr lang="en-GB" sz="1800" err="1">
                <a:effectLst/>
                <a:latin typeface="Calibri" panose="020F0502020204030204" pitchFamily="34" charset="0"/>
                <a:ea typeface="Calibri" panose="020F0502020204030204" pitchFamily="34" charset="0"/>
                <a:cs typeface="Times New Roman" panose="02020603050405020304" pitchFamily="18" charset="0"/>
              </a:rPr>
              <a:t>Gissurardóttir</a:t>
            </a:r>
            <a:r>
              <a:rPr lang="en-GB" sz="1800">
                <a:effectLst/>
                <a:latin typeface="Calibri" panose="020F0502020204030204" pitchFamily="34" charset="0"/>
                <a:ea typeface="Calibri" panose="020F0502020204030204" pitchFamily="34" charset="0"/>
                <a:cs typeface="Times New Roman" panose="02020603050405020304" pitchFamily="18" charset="0"/>
              </a:rPr>
              <a:t> - </a:t>
            </a:r>
            <a:r>
              <a:rPr lang="en-GB" sz="1800" err="1">
                <a:effectLst/>
                <a:latin typeface="Calibri" panose="020F0502020204030204" pitchFamily="34" charset="0"/>
                <a:ea typeface="Calibri" panose="020F0502020204030204" pitchFamily="34" charset="0"/>
                <a:cs typeface="Times New Roman" panose="02020603050405020304" pitchFamily="18" charset="0"/>
              </a:rPr>
              <a:t>framhald</a:t>
            </a:r>
            <a:endParaRPr lang="en-IE"/>
          </a:p>
        </p:txBody>
      </p:sp>
      <p:sp>
        <p:nvSpPr>
          <p:cNvPr id="5" name="Slide Number Placeholder 4">
            <a:extLst>
              <a:ext uri="{FF2B5EF4-FFF2-40B4-BE49-F238E27FC236}">
                <a16:creationId xmlns:a16="http://schemas.microsoft.com/office/drawing/2014/main" id="{35D522CB-9EF6-EABA-CFDC-38231279D46B}"/>
              </a:ext>
            </a:extLst>
          </p:cNvPr>
          <p:cNvSpPr>
            <a:spLocks noGrp="1"/>
          </p:cNvSpPr>
          <p:nvPr>
            <p:ph type="sldNum" sz="quarter" idx="4"/>
          </p:nvPr>
        </p:nvSpPr>
        <p:spPr/>
        <p:txBody>
          <a:bodyPr/>
          <a:lstStyle/>
          <a:p>
            <a:fld id="{9C527BFA-2C0E-4CEC-B6A5-913A56FEF4B4}" type="slidenum">
              <a:rPr lang="fr-CA" smtClean="0"/>
              <a:pPr/>
              <a:t>17</a:t>
            </a:fld>
            <a:endParaRPr lang="fr-CA"/>
          </a:p>
        </p:txBody>
      </p:sp>
      <p:pic>
        <p:nvPicPr>
          <p:cNvPr id="10" name="Picture 9" descr="A person climbing a rock wall&#10;&#10;Description automatically generated with medium confidence">
            <a:extLst>
              <a:ext uri="{FF2B5EF4-FFF2-40B4-BE49-F238E27FC236}">
                <a16:creationId xmlns:a16="http://schemas.microsoft.com/office/drawing/2014/main" id="{8D2182A3-8905-999E-8CFE-88C498A13A0C}"/>
              </a:ext>
            </a:extLst>
          </p:cNvPr>
          <p:cNvPicPr>
            <a:picLocks noChangeAspect="1"/>
          </p:cNvPicPr>
          <p:nvPr/>
        </p:nvPicPr>
        <p:blipFill rotWithShape="1">
          <a:blip r:embed="rId2">
            <a:extLst>
              <a:ext uri="{28A0092B-C50C-407E-A947-70E740481C1C}">
                <a14:useLocalDpi xmlns:a14="http://schemas.microsoft.com/office/drawing/2010/main" val="0"/>
              </a:ext>
            </a:extLst>
          </a:blip>
          <a:srcRect l="15130"/>
          <a:stretch/>
        </p:blipFill>
        <p:spPr>
          <a:xfrm>
            <a:off x="3998794" y="5654592"/>
            <a:ext cx="3254103" cy="2558192"/>
          </a:xfrm>
          <a:prstGeom prst="rect">
            <a:avLst/>
          </a:prstGeom>
        </p:spPr>
      </p:pic>
      <p:grpSp>
        <p:nvGrpSpPr>
          <p:cNvPr id="4" name="Group 3">
            <a:extLst>
              <a:ext uri="{FF2B5EF4-FFF2-40B4-BE49-F238E27FC236}">
                <a16:creationId xmlns:a16="http://schemas.microsoft.com/office/drawing/2014/main" id="{E3C77D06-C4B4-F94B-90D3-4988E8A89132}"/>
              </a:ext>
            </a:extLst>
          </p:cNvPr>
          <p:cNvGrpSpPr/>
          <p:nvPr/>
        </p:nvGrpSpPr>
        <p:grpSpPr>
          <a:xfrm>
            <a:off x="3998794" y="8202581"/>
            <a:ext cx="3005500" cy="2064999"/>
            <a:chOff x="7252897" y="4427673"/>
            <a:chExt cx="3005500" cy="2361470"/>
          </a:xfrm>
        </p:grpSpPr>
        <p:sp>
          <p:nvSpPr>
            <p:cNvPr id="6" name="TextBox 5">
              <a:extLst>
                <a:ext uri="{FF2B5EF4-FFF2-40B4-BE49-F238E27FC236}">
                  <a16:creationId xmlns:a16="http://schemas.microsoft.com/office/drawing/2014/main" id="{1FDCF10B-F832-C606-493E-C50049753812}"/>
                </a:ext>
              </a:extLst>
            </p:cNvPr>
            <p:cNvSpPr txBox="1"/>
            <p:nvPr/>
          </p:nvSpPr>
          <p:spPr>
            <a:xfrm>
              <a:off x="7295580" y="5078620"/>
              <a:ext cx="2920133" cy="158383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Heimasíða</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a:t>
              </a:r>
              <a:r>
                <a:rPr lang="en-GB" sz="1400" dirty="0">
                  <a:solidFill>
                    <a:srgbClr val="90278E"/>
                  </a:solidFill>
                  <a:latin typeface="Calibri" panose="020F0502020204030204" pitchFamily="34" charset="0"/>
                  <a:ea typeface="Times New Roman" panose="02020603050405020304" pitchFamily="18" charset="0"/>
                </a:rPr>
                <a:t> </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LinkedIn</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Loftslagsleiðtoginn</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AAF788D1-A63E-0F05-1F31-3D51FCEC8556}"/>
                </a:ext>
              </a:extLst>
            </p:cNvPr>
            <p:cNvSpPr/>
            <p:nvPr/>
          </p:nvSpPr>
          <p:spPr>
            <a:xfrm>
              <a:off x="7252897" y="4705260"/>
              <a:ext cx="3005500" cy="2083883"/>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0CE0915-1898-9133-589F-9A4B0A4A2946}"/>
                </a:ext>
              </a:extLst>
            </p:cNvPr>
            <p:cNvSpPr txBox="1"/>
            <p:nvPr/>
          </p:nvSpPr>
          <p:spPr>
            <a:xfrm>
              <a:off x="7375794" y="4430322"/>
              <a:ext cx="2337968" cy="739124"/>
            </a:xfrm>
            <a:prstGeom prst="rect">
              <a:avLst/>
            </a:prstGeom>
            <a:noFill/>
          </p:spPr>
          <p:txBody>
            <a:bodyPr wrap="square" lIns="91440" tIns="45720" rIns="91440" bIns="45720" anchor="t">
              <a:spAutoFit/>
            </a:bodyPr>
            <a:lstStyle/>
            <a:p>
              <a:pPr algn="just" fontAlgn="base"/>
              <a:r>
                <a:rPr lang="en-GB" b="1" dirty="0">
                  <a:solidFill>
                    <a:schemeClr val="bg1"/>
                  </a:solidFill>
                  <a:highlight>
                    <a:srgbClr val="F15B2A"/>
                  </a:highlight>
                  <a:latin typeface="Calibri"/>
                  <a:ea typeface="Times New Roman" panose="02020603050405020304" pitchFamily="18" charset="0"/>
                  <a:cs typeface="Calibri"/>
                </a:rPr>
                <a:t>ÁHUGAVERÐIR HLEKKIR</a:t>
              </a:r>
              <a:r>
                <a:rPr lang="en-GB" b="1" dirty="0">
                  <a:solidFill>
                    <a:srgbClr val="F15B2A"/>
                  </a:solidFill>
                  <a:effectLst/>
                  <a:highlight>
                    <a:srgbClr val="F15B2A"/>
                  </a:highlight>
                  <a:latin typeface="Calibri"/>
                  <a:ea typeface="Times New Roman" panose="02020603050405020304" pitchFamily="18" charset="0"/>
                  <a:cs typeface="Calibri"/>
                </a:rPr>
                <a:t>.</a:t>
              </a:r>
              <a:r>
                <a:rPr lang="en-GB" dirty="0">
                  <a:solidFill>
                    <a:schemeClr val="bg1"/>
                  </a:solidFill>
                  <a:effectLst/>
                  <a:highlight>
                    <a:srgbClr val="F15B2A"/>
                  </a:highlight>
                  <a:latin typeface="Calibri"/>
                  <a:ea typeface="Times New Roman" panose="02020603050405020304" pitchFamily="18" charset="0"/>
                  <a:cs typeface="Calibri"/>
                </a:rPr>
                <a:t> </a:t>
              </a:r>
            </a:p>
          </p:txBody>
        </p:sp>
        <p:sp>
          <p:nvSpPr>
            <p:cNvPr id="9" name="Rectangle 8">
              <a:extLst>
                <a:ext uri="{FF2B5EF4-FFF2-40B4-BE49-F238E27FC236}">
                  <a16:creationId xmlns:a16="http://schemas.microsoft.com/office/drawing/2014/main" id="{9C3B6E3C-4D6E-0982-4D4A-54F836727251}"/>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65E1147D-F3DB-A815-23E3-F7184383E1B2}"/>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BC231C32-DDAD-8190-7B80-CEA88CB8E119}"/>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700F3271-BFA8-63AB-1315-3B8A3A93E6AE}"/>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E4F0A076-7FE3-A964-1FCF-226079CF346D}"/>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00D2A810-6F01-DBE7-BBB1-D4B6317C8C03}"/>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869F05A0-845C-8A42-A9F4-7CAD0A66383E}"/>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B41D3930-BCF2-978D-56DD-5FA389EDCDC1}"/>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CE46B87C-82FB-FF13-3939-74076321C0EA}"/>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F73C8151-C081-382D-CB34-6C198697494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A86DC0E0-B86A-EE9E-53DC-487829333B2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12" name="Picture 2" descr="Vilborg Arna">
            <a:extLst>
              <a:ext uri="{FF2B5EF4-FFF2-40B4-BE49-F238E27FC236}">
                <a16:creationId xmlns:a16="http://schemas.microsoft.com/office/drawing/2014/main" id="{9704CBDA-2D0C-D06A-A6A7-FC9C4B380E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6834" y="5309599"/>
            <a:ext cx="8572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0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D99C8A-8595-7033-FA27-8A87FD848FF7}"/>
              </a:ext>
            </a:extLst>
          </p:cNvPr>
          <p:cNvSpPr>
            <a:spLocks noGrp="1"/>
          </p:cNvSpPr>
          <p:nvPr>
            <p:ph type="body" sz="quarter" idx="32"/>
          </p:nvPr>
        </p:nvSpPr>
        <p:spPr>
          <a:xfrm>
            <a:off x="532400" y="7072620"/>
            <a:ext cx="6526988" cy="3552668"/>
          </a:xfrm>
        </p:spPr>
        <p:txBody>
          <a:bodyPr/>
          <a:lstStyle/>
          <a:p>
            <a:r>
              <a:rPr lang="is-IS" sz="1200" b="1" dirty="0"/>
              <a:t>Af hverju ferðaþjónusta?</a:t>
            </a:r>
          </a:p>
          <a:p>
            <a:r>
              <a:rPr lang="is-IS" sz="1200" dirty="0"/>
              <a:t>Það sem Rannveigu líkar sérstaklega vel við ferðaþjónustuna er hvernig hún tengir fólk saman. „Þú hittir svo margt ólíkt fólk og færð að skapa upplifanir fyrir það“.</a:t>
            </a:r>
          </a:p>
          <a:p>
            <a:r>
              <a:rPr lang="is-IS" sz="1200" dirty="0"/>
              <a:t>Það var hugmynd foreldra hennar að kaupa bát árið 2000 og stofna hvalaskoðunarfyrirtæki. Móðir Rannveigar hefur alla tíð haft mikinn áhuga á ferðalögum og ferðaþjónustu. Það var hún sem kynnti Rannveigu fyrir greininni og hvatti hana til að starfa innan ferðaþjónustunnar. Fyrst um sinn vann Rannveig í hlutastarfi í fyrirtækinu en naut þess svo mikið að hún ákvað fljótlega að breyta alfarið um starfsferil og einbeita sér að ferðaþjónustunni.</a:t>
            </a:r>
          </a:p>
          <a:p>
            <a:r>
              <a:rPr lang="is-IS" sz="1200" dirty="0"/>
              <a:t>Þegar hún hafði tekið þessa ákvörðun skráði hún sig í MBA nám og notaði námið til að búa til viðskiptastefnu fyrir Eldingu og móta hverskonar ferðaþjónustu það var sem þau vildu byggja upp. </a:t>
            </a:r>
          </a:p>
          <a:p>
            <a:endParaRPr lang="is-IS" sz="1200" dirty="0"/>
          </a:p>
          <a:p>
            <a:endParaRPr lang="is-IS" sz="1200" dirty="0"/>
          </a:p>
          <a:p>
            <a:r>
              <a:rPr lang="is-IS" sz="1200" dirty="0"/>
              <a:t>Því frá upphafi sá hún að ef þau vildu nýta þá náttúruauðlind sem hafið er í sínu starfi þá þurfti fyrirtækið að hafa góða og markvissa stefnu um náttúruvernd og sjálfbærni.</a:t>
            </a:r>
          </a:p>
          <a:p>
            <a:endParaRPr lang="is-IS" sz="1200" dirty="0"/>
          </a:p>
          <a:p>
            <a:r>
              <a:rPr lang="is-IS" sz="1200" dirty="0"/>
              <a:t>Rannveig segist einnig hafa áttað sig snemma á þeim möguleikum sem ferðaþjónustan hefur til að fræða fólk um Ísland, náttúru þess og hvernig sé best að vernda hana. Gestir þeirra séu um borð í bátunum í allt að þrjár klukkustundir og það gefur þeim einstakt tækifæri til að kenna þeim hvernig þeir geta hugsað betur um hafið og um velferð dýra. Hún leitaði sér einnig aðstoðar til að búa til kennsluefni fyrir sína leiðsögumenn um hvernig best væri að fræða og virkja þá ferðamenn sem koma um borð í bátana til þeirra.</a:t>
            </a:r>
          </a:p>
          <a:p>
            <a:endParaRPr lang="is-IS" sz="1200" dirty="0"/>
          </a:p>
          <a:p>
            <a:endParaRPr lang="is-IS" sz="1200" dirty="0"/>
          </a:p>
        </p:txBody>
      </p:sp>
      <p:sp>
        <p:nvSpPr>
          <p:cNvPr id="4" name="Text Placeholder 3">
            <a:extLst>
              <a:ext uri="{FF2B5EF4-FFF2-40B4-BE49-F238E27FC236}">
                <a16:creationId xmlns:a16="http://schemas.microsoft.com/office/drawing/2014/main" id="{8ED2D288-0E4D-BD25-A6C8-A1401DE2F37E}"/>
              </a:ext>
            </a:extLst>
          </p:cNvPr>
          <p:cNvSpPr>
            <a:spLocks noGrp="1"/>
          </p:cNvSpPr>
          <p:nvPr>
            <p:ph type="body" sz="quarter" idx="34"/>
          </p:nvPr>
        </p:nvSpPr>
        <p:spPr>
          <a:xfrm>
            <a:off x="532400" y="5230919"/>
            <a:ext cx="6526988" cy="1064757"/>
          </a:xfrm>
        </p:spPr>
        <p:txBody>
          <a:bodyPr/>
          <a:lstStyle/>
          <a:p>
            <a:r>
              <a:rPr lang="en-US" b="1" u="sng"/>
              <a:t>Stutt </a:t>
            </a:r>
            <a:r>
              <a:rPr lang="en-US" b="1" u="sng" err="1"/>
              <a:t>kynning</a:t>
            </a:r>
            <a:endParaRPr lang="en-US" b="1" u="sng"/>
          </a:p>
          <a:p>
            <a:r>
              <a:rPr lang="en-US"/>
              <a:t>Rannveig er </a:t>
            </a:r>
            <a:r>
              <a:rPr lang="en-US" err="1"/>
              <a:t>framkvæmdastjóri</a:t>
            </a:r>
            <a:r>
              <a:rPr lang="en-US"/>
              <a:t> </a:t>
            </a:r>
            <a:r>
              <a:rPr lang="en-US" err="1"/>
              <a:t>Eldingar</a:t>
            </a:r>
            <a:r>
              <a:rPr lang="en-US"/>
              <a:t> í Reykjavík. </a:t>
            </a:r>
            <a:r>
              <a:rPr lang="en-US" err="1"/>
              <a:t>Elding</a:t>
            </a:r>
            <a:r>
              <a:rPr lang="en-US"/>
              <a:t> er </a:t>
            </a:r>
            <a:r>
              <a:rPr lang="en-US" err="1"/>
              <a:t>hvalaskoðunarfyrirtæki</a:t>
            </a:r>
            <a:r>
              <a:rPr lang="en-US"/>
              <a:t> í </a:t>
            </a:r>
            <a:r>
              <a:rPr lang="en-US" err="1"/>
              <a:t>fjölskyldueigu</a:t>
            </a:r>
            <a:r>
              <a:rPr lang="en-US"/>
              <a:t> </a:t>
            </a:r>
            <a:r>
              <a:rPr lang="en-US" err="1"/>
              <a:t>sem</a:t>
            </a:r>
            <a:r>
              <a:rPr lang="en-US"/>
              <a:t> </a:t>
            </a:r>
            <a:r>
              <a:rPr lang="en-US" err="1"/>
              <a:t>hóf</a:t>
            </a:r>
            <a:r>
              <a:rPr lang="en-US"/>
              <a:t> </a:t>
            </a:r>
            <a:r>
              <a:rPr lang="en-US" err="1"/>
              <a:t>göngu</a:t>
            </a:r>
            <a:r>
              <a:rPr lang="en-US"/>
              <a:t> </a:t>
            </a:r>
            <a:r>
              <a:rPr lang="en-US" err="1"/>
              <a:t>sína</a:t>
            </a:r>
            <a:r>
              <a:rPr lang="en-US"/>
              <a:t> </a:t>
            </a:r>
            <a:r>
              <a:rPr lang="en-US" err="1"/>
              <a:t>árið</a:t>
            </a:r>
            <a:r>
              <a:rPr lang="en-US"/>
              <a:t> 2000 og var </a:t>
            </a:r>
            <a:r>
              <a:rPr lang="en-US" err="1"/>
              <a:t>eitt</a:t>
            </a:r>
            <a:r>
              <a:rPr lang="en-US"/>
              <a:t> </a:t>
            </a:r>
            <a:r>
              <a:rPr lang="en-US" err="1"/>
              <a:t>af</a:t>
            </a:r>
            <a:r>
              <a:rPr lang="en-US"/>
              <a:t> </a:t>
            </a:r>
            <a:r>
              <a:rPr lang="en-US" err="1"/>
              <a:t>fyrstu</a:t>
            </a:r>
            <a:r>
              <a:rPr lang="en-US"/>
              <a:t> </a:t>
            </a:r>
            <a:r>
              <a:rPr lang="en-US" err="1"/>
              <a:t>hvalaskoðunarfyrirtækjunum</a:t>
            </a:r>
            <a:r>
              <a:rPr lang="en-US"/>
              <a:t> á </a:t>
            </a:r>
            <a:r>
              <a:rPr lang="en-US" err="1"/>
              <a:t>höfuðborgarsvæðinu</a:t>
            </a:r>
            <a:r>
              <a:rPr lang="en-US"/>
              <a:t>. Rannveig </a:t>
            </a:r>
            <a:r>
              <a:rPr lang="en-US" err="1"/>
              <a:t>hefur</a:t>
            </a:r>
            <a:r>
              <a:rPr lang="en-US"/>
              <a:t> </a:t>
            </a:r>
            <a:r>
              <a:rPr lang="en-US" err="1"/>
              <a:t>því</a:t>
            </a:r>
            <a:r>
              <a:rPr lang="en-US"/>
              <a:t> </a:t>
            </a:r>
            <a:r>
              <a:rPr lang="en-US" err="1"/>
              <a:t>langa</a:t>
            </a:r>
            <a:r>
              <a:rPr lang="en-US"/>
              <a:t> </a:t>
            </a:r>
            <a:r>
              <a:rPr lang="en-US" err="1"/>
              <a:t>reynslu</a:t>
            </a:r>
            <a:r>
              <a:rPr lang="en-US"/>
              <a:t> </a:t>
            </a:r>
            <a:r>
              <a:rPr lang="en-US" err="1"/>
              <a:t>af</a:t>
            </a:r>
            <a:r>
              <a:rPr lang="en-US"/>
              <a:t> </a:t>
            </a:r>
            <a:r>
              <a:rPr lang="en-US" err="1"/>
              <a:t>ferðaþjónustu</a:t>
            </a:r>
            <a:r>
              <a:rPr lang="en-US"/>
              <a:t> og </a:t>
            </a:r>
            <a:r>
              <a:rPr lang="en-US" err="1"/>
              <a:t>situr</a:t>
            </a:r>
            <a:r>
              <a:rPr lang="en-US"/>
              <a:t> </a:t>
            </a:r>
            <a:r>
              <a:rPr lang="en-US" err="1"/>
              <a:t>meðal</a:t>
            </a:r>
            <a:r>
              <a:rPr lang="en-US"/>
              <a:t> </a:t>
            </a:r>
            <a:r>
              <a:rPr lang="en-US" err="1"/>
              <a:t>annars</a:t>
            </a:r>
            <a:r>
              <a:rPr lang="en-US"/>
              <a:t> í </a:t>
            </a:r>
            <a:r>
              <a:rPr lang="en-US" err="1"/>
              <a:t>stjórn</a:t>
            </a:r>
            <a:r>
              <a:rPr lang="en-US"/>
              <a:t> SAF.</a:t>
            </a:r>
          </a:p>
          <a:p>
            <a:endParaRPr lang="en-IE"/>
          </a:p>
        </p:txBody>
      </p:sp>
      <p:sp>
        <p:nvSpPr>
          <p:cNvPr id="5" name="Text Placeholder 4">
            <a:extLst>
              <a:ext uri="{FF2B5EF4-FFF2-40B4-BE49-F238E27FC236}">
                <a16:creationId xmlns:a16="http://schemas.microsoft.com/office/drawing/2014/main" id="{B102E51C-0B9D-DBBD-3F16-CCB74F53C396}"/>
              </a:ext>
            </a:extLst>
          </p:cNvPr>
          <p:cNvSpPr>
            <a:spLocks noGrp="1"/>
          </p:cNvSpPr>
          <p:nvPr>
            <p:ph type="body" sz="quarter" idx="17"/>
          </p:nvPr>
        </p:nvSpPr>
        <p:spPr>
          <a:xfrm>
            <a:off x="532400" y="1112476"/>
            <a:ext cx="3541182" cy="2289739"/>
          </a:xfrm>
        </p:spPr>
        <p:txBody>
          <a:bodyPr/>
          <a:lstStyle/>
          <a:p>
            <a:pPr>
              <a:lnSpc>
                <a:spcPct val="100000"/>
              </a:lnSpc>
            </a:pPr>
            <a:r>
              <a:rPr lang="en-IE" sz="3600" err="1"/>
              <a:t>Rannveig</a:t>
            </a:r>
            <a:r>
              <a:rPr lang="en-IE" sz="3600"/>
              <a:t> </a:t>
            </a:r>
            <a:r>
              <a:rPr lang="en-IE" sz="3600" err="1"/>
              <a:t>Grétarsdóttir</a:t>
            </a:r>
            <a:r>
              <a:rPr lang="en-IE" sz="3600"/>
              <a:t> </a:t>
            </a:r>
            <a:r>
              <a:rPr lang="en-IE" sz="2400"/>
              <a:t>– </a:t>
            </a:r>
          </a:p>
          <a:p>
            <a:pPr>
              <a:lnSpc>
                <a:spcPct val="100000"/>
              </a:lnSpc>
            </a:pPr>
            <a:r>
              <a:rPr lang="en-US" sz="2400" err="1"/>
              <a:t>Framkvæmdastjóri</a:t>
            </a:r>
            <a:r>
              <a:rPr lang="en-US" sz="2400"/>
              <a:t> </a:t>
            </a:r>
            <a:r>
              <a:rPr lang="en-US" sz="2400" err="1"/>
              <a:t>Eldingar</a:t>
            </a:r>
            <a:r>
              <a:rPr lang="en-US" sz="2400"/>
              <a:t> í Reykjavík, </a:t>
            </a:r>
            <a:endParaRPr lang="en-IE" sz="2400"/>
          </a:p>
        </p:txBody>
      </p:sp>
      <p:sp>
        <p:nvSpPr>
          <p:cNvPr id="6" name="Text Placeholder 5">
            <a:extLst>
              <a:ext uri="{FF2B5EF4-FFF2-40B4-BE49-F238E27FC236}">
                <a16:creationId xmlns:a16="http://schemas.microsoft.com/office/drawing/2014/main" id="{A7CBA722-BE4D-0349-A58C-9FDA8278881C}"/>
              </a:ext>
            </a:extLst>
          </p:cNvPr>
          <p:cNvSpPr>
            <a:spLocks noGrp="1"/>
          </p:cNvSpPr>
          <p:nvPr>
            <p:ph type="body" sz="quarter" idx="14"/>
          </p:nvPr>
        </p:nvSpPr>
        <p:spPr/>
        <p:txBody>
          <a:bodyPr/>
          <a:lstStyle/>
          <a:p>
            <a:r>
              <a:rPr lang="en-IE" sz="1800"/>
              <a:t>ÍSLAND </a:t>
            </a:r>
          </a:p>
        </p:txBody>
      </p:sp>
      <p:sp>
        <p:nvSpPr>
          <p:cNvPr id="8" name="Slide Number Placeholder 7">
            <a:extLst>
              <a:ext uri="{FF2B5EF4-FFF2-40B4-BE49-F238E27FC236}">
                <a16:creationId xmlns:a16="http://schemas.microsoft.com/office/drawing/2014/main" id="{C43EE597-8827-BB40-4C17-DBC49B84710D}"/>
              </a:ext>
            </a:extLst>
          </p:cNvPr>
          <p:cNvSpPr>
            <a:spLocks noGrp="1"/>
          </p:cNvSpPr>
          <p:nvPr>
            <p:ph type="sldNum" sz="quarter" idx="4"/>
          </p:nvPr>
        </p:nvSpPr>
        <p:spPr/>
        <p:txBody>
          <a:bodyPr/>
          <a:lstStyle/>
          <a:p>
            <a:fld id="{9C527BFA-2C0E-4CEC-B6A5-913A56FEF4B4}" type="slidenum">
              <a:rPr lang="fr-CA" smtClean="0"/>
              <a:pPr/>
              <a:t>18</a:t>
            </a:fld>
            <a:endParaRPr lang="fr-CA"/>
          </a:p>
        </p:txBody>
      </p:sp>
      <p:pic>
        <p:nvPicPr>
          <p:cNvPr id="11" name="Picture Placeholder 10">
            <a:extLst>
              <a:ext uri="{FF2B5EF4-FFF2-40B4-BE49-F238E27FC236}">
                <a16:creationId xmlns:a16="http://schemas.microsoft.com/office/drawing/2014/main" id="{9FDC5CD5-FC46-7D59-0BD0-9BD6CF4231C0}"/>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787"/>
          <a:stretch/>
        </p:blipFill>
        <p:spPr>
          <a:xfrm>
            <a:off x="4258320" y="-164891"/>
            <a:ext cx="3631956" cy="6597414"/>
          </a:xfrm>
        </p:spPr>
      </p:pic>
    </p:spTree>
    <p:extLst>
      <p:ext uri="{BB962C8B-B14F-4D97-AF65-F5344CB8AC3E}">
        <p14:creationId xmlns:p14="http://schemas.microsoft.com/office/powerpoint/2010/main" val="897543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524609-9969-A4CE-3AAA-6AE109850F04}"/>
              </a:ext>
            </a:extLst>
          </p:cNvPr>
          <p:cNvSpPr>
            <a:spLocks noGrp="1"/>
          </p:cNvSpPr>
          <p:nvPr>
            <p:ph type="body" sz="quarter" idx="32"/>
          </p:nvPr>
        </p:nvSpPr>
        <p:spPr>
          <a:xfrm>
            <a:off x="578472" y="1738859"/>
            <a:ext cx="6526988" cy="8398369"/>
          </a:xfrm>
        </p:spPr>
        <p:txBody>
          <a:bodyPr/>
          <a:lstStyle/>
          <a:p>
            <a:r>
              <a:rPr lang="is-IS" sz="1100" b="1" dirty="0"/>
              <a:t>Hvert er mikilvægi sjálfbærni og loftslagsbreytinga fyrir ferðaþjónustuna?</a:t>
            </a:r>
          </a:p>
          <a:p>
            <a:r>
              <a:rPr lang="is-IS" sz="1200" dirty="0"/>
              <a:t>Rannveig hefur mikla trú á að þú þurfir að leggja þig fram um að fræðast um þær auðlindir sem þú ert að nýta fyrir þitt fyrirtæki og hvernig sé best að fara með þær. Hún hefur því alla tíð haft metnað fyrir að gera reksturinn eins sjálfbæran og mögulegt er og vera leiðandi í að innleiða aðgerðir til að uppfylla sjálfbærnimarkmið fyrirtækisins.</a:t>
            </a:r>
          </a:p>
          <a:p>
            <a:r>
              <a:rPr lang="is-IS" sz="1200" dirty="0"/>
              <a:t>Náttúruauðlindirnar sem fyrirtækið nýtir sér er hafið og hvalirnir og til þess að fyrirtækið nái árangri, bæði í dag og til framtíðar, þá er brýnt fyrir þau að gera allt sem í þeirra valdi stendur til að vernda þessar auðlindir. Rannveig hefur lagt áherslu á að hrinda ýmsum aðgerðum í framkvæmd sem minnka umhverfisáhrif fyrirtækisins en finnst einnig mikilvægt að taka þátt í rannsóknaverkefnum sem geta leitt til aukinnar sjálfbærni. Því hún telur að ferðaþjónustuaðilar þurfi að vera meðvitaðir um þau áhrif sem fyrirtæki þeirra hafa á umhverfi sitt, bæði náttúru og samfélag, og finna leiðir til að takmarka skaða og auka jákvæðu áhrifin.</a:t>
            </a:r>
          </a:p>
          <a:p>
            <a:r>
              <a:rPr lang="is-IS" sz="1200" dirty="0"/>
              <a:t>Elding byrjaði að fylgja sjálfbærnisvottunarkerfi árið 2006 og notar kerfið sem tæki til að útbúa umhverfis- og sjálfbærni viðmið fyrir allt fyrirtækið. Snemma í ferlinu fékk Rannveig góð ráð um hvernig best væri að setja sér raunhæf markmið í þessum efnum. „Þetta snýst allt um ferðina, ekki áfangastaðinn“. Ekki búast við að uppfylla alla staðla strax á morgun, taktu frekar eitt skref í einu og gerðu þér skýra hugmynd um hvert þú vilt stefna. Hvar viltu vera eftir 5 ár? 10 ár? Hún leggur einnig áherslu á mikilvægi þess að verða ekki of sjálfumglaður heldur alltaf spyrja sig hvernig hægt sé að gera betur.</a:t>
            </a:r>
          </a:p>
          <a:p>
            <a:endParaRPr lang="is-IS" dirty="0"/>
          </a:p>
          <a:p>
            <a:r>
              <a:rPr lang="is-IS" b="1" dirty="0"/>
              <a:t>Afrek til þessa</a:t>
            </a:r>
          </a:p>
          <a:p>
            <a:r>
              <a:rPr lang="is-IS" sz="1200" dirty="0"/>
              <a:t>Elding hefur hlotið fjölda umhverfisverðlauna í gegnum tíðina. Rannveig tekur fram að þótt það sé gott að fá viðurkenningar fyrir starfið sem þau eru að vinna, þá hvetji þau hana áfram til að gera enn betur. </a:t>
            </a:r>
          </a:p>
          <a:p>
            <a:r>
              <a:rPr lang="is-IS" sz="1200" dirty="0"/>
              <a:t>Það sem hún er hins vegar stoltust af er hvernig þau hafa þróað hvalaskoðunarferðir sínar i gegnum árin, hversu ástríðufullir leiðsögumenn þeirra eru um að fræða og þau jákvæðu viðbrögð sem þau fá frá sínum viðskipavinum um upplýsingarnar og reynsluna sem þeir fá í ferðum Eldingar. Jafnvel þá daga sem engir hvalir sjást þá fara þeir af bátunum með góða upplifun.</a:t>
            </a:r>
          </a:p>
          <a:p>
            <a:endParaRPr lang="is-IS" dirty="0"/>
          </a:p>
          <a:p>
            <a:r>
              <a:rPr lang="is-IS" b="1" dirty="0"/>
              <a:t>Næstu skref / Framtíðarsýn </a:t>
            </a:r>
          </a:p>
          <a:p>
            <a:r>
              <a:rPr lang="is-IS" sz="1200" dirty="0"/>
              <a:t>Rannveig telur mikilvægt að ferðaþjónustan vinni saman að því að stíga nauðsynleg skref í átt að sjálfbærari ferðaþjónustu. Sérstaklega í landi eins og íslandi sem byggir svo mikið á náttúruupplifunum. Til þess þarf að vera gott samtal milli stjórnvalda, ferðaþjónustufyrirtækja og annarra hagaðila um þær aðgerðir sem nauðsynlegt sé að fara í.</a:t>
            </a:r>
          </a:p>
          <a:p>
            <a:r>
              <a:rPr lang="en-US" sz="1200" dirty="0"/>
              <a:t> </a:t>
            </a:r>
          </a:p>
          <a:p>
            <a:endParaRPr lang="en-IE" dirty="0"/>
          </a:p>
        </p:txBody>
      </p:sp>
      <p:sp>
        <p:nvSpPr>
          <p:cNvPr id="3" name="Text Placeholder 2">
            <a:extLst>
              <a:ext uri="{FF2B5EF4-FFF2-40B4-BE49-F238E27FC236}">
                <a16:creationId xmlns:a16="http://schemas.microsoft.com/office/drawing/2014/main" id="{D186F14C-9DAD-07F2-C1AD-2FFA0544CA13}"/>
              </a:ext>
            </a:extLst>
          </p:cNvPr>
          <p:cNvSpPr>
            <a:spLocks noGrp="1"/>
          </p:cNvSpPr>
          <p:nvPr>
            <p:ph type="body" sz="quarter" idx="33"/>
          </p:nvPr>
        </p:nvSpPr>
        <p:spPr>
          <a:xfrm>
            <a:off x="534571" y="945398"/>
            <a:ext cx="6570888" cy="793461"/>
          </a:xfrm>
        </p:spPr>
        <p:txBody>
          <a:bodyPr/>
          <a:lstStyle/>
          <a:p>
            <a:r>
              <a:rPr lang="en-IE" sz="1800"/>
              <a:t>Rannveig Grétarsdóttir - </a:t>
            </a:r>
            <a:r>
              <a:rPr lang="en-IE" sz="1800" err="1"/>
              <a:t>framhald</a:t>
            </a:r>
            <a:endParaRPr lang="en-IE" sz="1800"/>
          </a:p>
        </p:txBody>
      </p:sp>
      <p:sp>
        <p:nvSpPr>
          <p:cNvPr id="5" name="Slide Number Placeholder 4">
            <a:extLst>
              <a:ext uri="{FF2B5EF4-FFF2-40B4-BE49-F238E27FC236}">
                <a16:creationId xmlns:a16="http://schemas.microsoft.com/office/drawing/2014/main" id="{8C0992FA-029F-7B89-B7DD-16EF0B1702F4}"/>
              </a:ext>
            </a:extLst>
          </p:cNvPr>
          <p:cNvSpPr>
            <a:spLocks noGrp="1"/>
          </p:cNvSpPr>
          <p:nvPr>
            <p:ph type="sldNum" sz="quarter" idx="4"/>
          </p:nvPr>
        </p:nvSpPr>
        <p:spPr/>
        <p:txBody>
          <a:bodyPr/>
          <a:lstStyle/>
          <a:p>
            <a:fld id="{9C527BFA-2C0E-4CEC-B6A5-913A56FEF4B4}" type="slidenum">
              <a:rPr lang="fr-CA" smtClean="0"/>
              <a:pPr/>
              <a:t>19</a:t>
            </a:fld>
            <a:endParaRPr lang="fr-CA"/>
          </a:p>
        </p:txBody>
      </p:sp>
      <p:grpSp>
        <p:nvGrpSpPr>
          <p:cNvPr id="4" name="Group 3">
            <a:extLst>
              <a:ext uri="{FF2B5EF4-FFF2-40B4-BE49-F238E27FC236}">
                <a16:creationId xmlns:a16="http://schemas.microsoft.com/office/drawing/2014/main" id="{D58D17CF-84E4-2CCA-3652-C0B9723DED4A}"/>
              </a:ext>
            </a:extLst>
          </p:cNvPr>
          <p:cNvGrpSpPr/>
          <p:nvPr/>
        </p:nvGrpSpPr>
        <p:grpSpPr>
          <a:xfrm>
            <a:off x="4062132" y="7526711"/>
            <a:ext cx="3005500" cy="2610517"/>
            <a:chOff x="7252897" y="4427673"/>
            <a:chExt cx="3005500" cy="2610517"/>
          </a:xfrm>
        </p:grpSpPr>
        <p:sp>
          <p:nvSpPr>
            <p:cNvPr id="6" name="TextBox 5">
              <a:extLst>
                <a:ext uri="{FF2B5EF4-FFF2-40B4-BE49-F238E27FC236}">
                  <a16:creationId xmlns:a16="http://schemas.microsoft.com/office/drawing/2014/main" id="{0F1A3D0D-97CA-3531-B32B-416D8D38D283}"/>
                </a:ext>
              </a:extLst>
            </p:cNvPr>
            <p:cNvSpPr txBox="1"/>
            <p:nvPr/>
          </p:nvSpPr>
          <p:spPr>
            <a:xfrm>
              <a:off x="7338264" y="5218472"/>
              <a:ext cx="2920133" cy="1384995"/>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Sjálfbærni</a:t>
              </a:r>
              <a:r>
                <a:rPr lang="en-GB" sz="1400" dirty="0">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GB" sz="1400" dirty="0" err="1">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tímalína</a:t>
              </a:r>
              <a:r>
                <a:rPr lang="en-GB" sz="1400" dirty="0">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 </a:t>
              </a:r>
              <a:r>
                <a:rPr lang="en-GB" sz="1400" dirty="0" err="1">
                  <a:solidFill>
                    <a:srgbClr val="90278E"/>
                  </a:solidFill>
                  <a:effectLst/>
                  <a:latin typeface="Calibri" panose="020F0502020204030204"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Eldingar</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YouTube - </a:t>
              </a:r>
              <a:r>
                <a:rPr lang="en-GB" sz="1400" dirty="0" err="1">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Sjálfbærnistefna</a:t>
              </a:r>
              <a:r>
                <a:rPr lang="en-GB" sz="1400" dirty="0">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 </a:t>
              </a:r>
              <a:r>
                <a:rPr lang="en-GB" sz="1400" dirty="0" err="1">
                  <a:solidFill>
                    <a:srgbClr val="90278E"/>
                  </a:solidFill>
                  <a:effectLst/>
                  <a:latin typeface="Calibri" panose="020F050202020403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Eldingar</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Facebook</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Instagram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TikTok</a:t>
              </a:r>
              <a:endParaRPr lang="en-IE" sz="1400" dirty="0">
                <a:solidFill>
                  <a:srgbClr val="90278E"/>
                </a:solidFill>
                <a:effectLst/>
                <a:latin typeface="Times New Roman" panose="02020603050405020304" pitchFamily="18" charset="0"/>
                <a:ea typeface="Times New Roman" panose="02020603050405020304" pitchFamily="18" charset="0"/>
              </a:endParaRPr>
            </a:p>
          </p:txBody>
        </p:sp>
        <p:sp>
          <p:nvSpPr>
            <p:cNvPr id="8" name="Rounded Rectangle 45">
              <a:extLst>
                <a:ext uri="{FF2B5EF4-FFF2-40B4-BE49-F238E27FC236}">
                  <a16:creationId xmlns:a16="http://schemas.microsoft.com/office/drawing/2014/main" id="{43A7CA60-A755-18F0-1672-9B0D87097820}"/>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61F272-E599-0ECF-DE34-862045ED8AE9}"/>
                </a:ext>
              </a:extLst>
            </p:cNvPr>
            <p:cNvSpPr txBox="1"/>
            <p:nvPr/>
          </p:nvSpPr>
          <p:spPr>
            <a:xfrm>
              <a:off x="7375794" y="4523447"/>
              <a:ext cx="2337968" cy="646331"/>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 ÁHUGAVERÐIR HLEKKIR</a:t>
              </a:r>
              <a:r>
                <a:rPr lang="en-GB" b="1" dirty="0">
                  <a:solidFill>
                    <a:srgbClr val="F15B2A"/>
                  </a:solidFill>
                  <a:effectLst/>
                  <a:highlight>
                    <a:srgbClr val="F15B2A"/>
                  </a:highlight>
                  <a:latin typeface="Calibri" panose="020F0502020204030204" pitchFamily="34" charset="0"/>
                  <a:ea typeface="Times New Roman" panose="02020603050405020304" pitchFamily="18" charset="0"/>
                </a:rPr>
                <a:t>.</a:t>
              </a:r>
              <a:r>
                <a:rPr lang="en-GB" dirty="0">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0" name="Rectangle 9">
              <a:extLst>
                <a:ext uri="{FF2B5EF4-FFF2-40B4-BE49-F238E27FC236}">
                  <a16:creationId xmlns:a16="http://schemas.microsoft.com/office/drawing/2014/main" id="{055080A0-A603-E527-C20E-DC67379788D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aphic 2">
              <a:extLst>
                <a:ext uri="{FF2B5EF4-FFF2-40B4-BE49-F238E27FC236}">
                  <a16:creationId xmlns:a16="http://schemas.microsoft.com/office/drawing/2014/main" id="{9DCC5102-FD28-703B-2BD6-808E21E733B7}"/>
                </a:ext>
              </a:extLst>
            </p:cNvPr>
            <p:cNvGrpSpPr/>
            <p:nvPr/>
          </p:nvGrpSpPr>
          <p:grpSpPr>
            <a:xfrm>
              <a:off x="9480073" y="4427673"/>
              <a:ext cx="555180" cy="555173"/>
              <a:chOff x="10387608" y="788458"/>
              <a:chExt cx="896094" cy="896083"/>
            </a:xfrm>
            <a:solidFill>
              <a:srgbClr val="C5198A"/>
            </a:solidFill>
          </p:grpSpPr>
          <p:grpSp>
            <p:nvGrpSpPr>
              <p:cNvPr id="12" name="Graphic 2">
                <a:extLst>
                  <a:ext uri="{FF2B5EF4-FFF2-40B4-BE49-F238E27FC236}">
                    <a16:creationId xmlns:a16="http://schemas.microsoft.com/office/drawing/2014/main" id="{0D722AF2-4265-3CBB-088E-348CD9CA4297}"/>
                  </a:ext>
                </a:extLst>
              </p:cNvPr>
              <p:cNvGrpSpPr/>
              <p:nvPr/>
            </p:nvGrpSpPr>
            <p:grpSpPr>
              <a:xfrm>
                <a:off x="10647765" y="1164229"/>
                <a:ext cx="375781" cy="505860"/>
                <a:chOff x="10647765" y="1164229"/>
                <a:chExt cx="375781" cy="505860"/>
              </a:xfrm>
              <a:grpFill/>
            </p:grpSpPr>
            <p:sp>
              <p:nvSpPr>
                <p:cNvPr id="18" name="Freeform 55">
                  <a:extLst>
                    <a:ext uri="{FF2B5EF4-FFF2-40B4-BE49-F238E27FC236}">
                      <a16:creationId xmlns:a16="http://schemas.microsoft.com/office/drawing/2014/main" id="{EF11B828-33CE-3247-E229-234AFD65BA93}"/>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6">
                  <a:extLst>
                    <a:ext uri="{FF2B5EF4-FFF2-40B4-BE49-F238E27FC236}">
                      <a16:creationId xmlns:a16="http://schemas.microsoft.com/office/drawing/2014/main" id="{DB1CF1F0-1B67-5A26-B14E-3485B23C3536}"/>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7">
                  <a:extLst>
                    <a:ext uri="{FF2B5EF4-FFF2-40B4-BE49-F238E27FC236}">
                      <a16:creationId xmlns:a16="http://schemas.microsoft.com/office/drawing/2014/main" id="{951184B7-13C6-9ECB-B709-CD24D4291FD2}"/>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3" name="Graphic 2">
                <a:extLst>
                  <a:ext uri="{FF2B5EF4-FFF2-40B4-BE49-F238E27FC236}">
                    <a16:creationId xmlns:a16="http://schemas.microsoft.com/office/drawing/2014/main" id="{50F98DB4-80F1-27C5-73F0-0890D1C17F93}"/>
                  </a:ext>
                </a:extLst>
              </p:cNvPr>
              <p:cNvGrpSpPr/>
              <p:nvPr/>
            </p:nvGrpSpPr>
            <p:grpSpPr>
              <a:xfrm>
                <a:off x="10387608" y="788458"/>
                <a:ext cx="896094" cy="896083"/>
                <a:chOff x="10387608" y="788458"/>
                <a:chExt cx="896094" cy="896083"/>
              </a:xfrm>
              <a:grpFill/>
            </p:grpSpPr>
            <p:sp>
              <p:nvSpPr>
                <p:cNvPr id="14" name="Freeform 51">
                  <a:extLst>
                    <a:ext uri="{FF2B5EF4-FFF2-40B4-BE49-F238E27FC236}">
                      <a16:creationId xmlns:a16="http://schemas.microsoft.com/office/drawing/2014/main" id="{DC8EFE0B-03F8-3204-3B12-F995106A7D3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2">
                  <a:extLst>
                    <a:ext uri="{FF2B5EF4-FFF2-40B4-BE49-F238E27FC236}">
                      <a16:creationId xmlns:a16="http://schemas.microsoft.com/office/drawing/2014/main" id="{B44180C1-968C-6BF1-93FB-454012D63A2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3">
                  <a:extLst>
                    <a:ext uri="{FF2B5EF4-FFF2-40B4-BE49-F238E27FC236}">
                      <a16:creationId xmlns:a16="http://schemas.microsoft.com/office/drawing/2014/main" id="{AA25D5E4-1D6B-2376-128D-A6F8BA856F04}"/>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4">
                  <a:extLst>
                    <a:ext uri="{FF2B5EF4-FFF2-40B4-BE49-F238E27FC236}">
                      <a16:creationId xmlns:a16="http://schemas.microsoft.com/office/drawing/2014/main" id="{EEA674B9-E9E6-0A5A-84F9-B4C110F5DD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2" name="Picture 21">
            <a:extLst>
              <a:ext uri="{FF2B5EF4-FFF2-40B4-BE49-F238E27FC236}">
                <a16:creationId xmlns:a16="http://schemas.microsoft.com/office/drawing/2014/main" id="{F5814828-3CD8-6877-A70B-6E3E6EB6219B}"/>
              </a:ext>
            </a:extLst>
          </p:cNvPr>
          <p:cNvPicPr>
            <a:picLocks noChangeAspect="1"/>
          </p:cNvPicPr>
          <p:nvPr/>
        </p:nvPicPr>
        <p:blipFill rotWithShape="1">
          <a:blip r:embed="rId8"/>
          <a:srcRect l="3649"/>
          <a:stretch/>
        </p:blipFill>
        <p:spPr>
          <a:xfrm>
            <a:off x="3969737" y="4916352"/>
            <a:ext cx="3227366" cy="2527029"/>
          </a:xfrm>
          <a:prstGeom prst="rect">
            <a:avLst/>
          </a:prstGeom>
        </p:spPr>
      </p:pic>
      <p:pic>
        <p:nvPicPr>
          <p:cNvPr id="23" name="Picture 22">
            <a:extLst>
              <a:ext uri="{FF2B5EF4-FFF2-40B4-BE49-F238E27FC236}">
                <a16:creationId xmlns:a16="http://schemas.microsoft.com/office/drawing/2014/main" id="{67C6AE65-588B-FC08-6443-3D3FD33D7D1F}"/>
              </a:ext>
            </a:extLst>
          </p:cNvPr>
          <p:cNvPicPr>
            <a:picLocks noChangeAspect="1"/>
          </p:cNvPicPr>
          <p:nvPr/>
        </p:nvPicPr>
        <p:blipFill>
          <a:blip r:embed="rId9"/>
          <a:stretch>
            <a:fillRect/>
          </a:stretch>
        </p:blipFill>
        <p:spPr>
          <a:xfrm>
            <a:off x="6740723" y="4720714"/>
            <a:ext cx="787440" cy="539778"/>
          </a:xfrm>
          <a:prstGeom prst="rect">
            <a:avLst/>
          </a:prstGeom>
        </p:spPr>
      </p:pic>
    </p:spTree>
    <p:extLst>
      <p:ext uri="{BB962C8B-B14F-4D97-AF65-F5344CB8AC3E}">
        <p14:creationId xmlns:p14="http://schemas.microsoft.com/office/powerpoint/2010/main" val="1891229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E6D07-DBAB-F2A5-BD23-AAC1637603CF}"/>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2</a:t>
            </a:fld>
            <a:endParaRPr lang="fr-CA"/>
          </a:p>
        </p:txBody>
      </p:sp>
      <p:sp>
        <p:nvSpPr>
          <p:cNvPr id="3" name="Text Placeholder 2">
            <a:extLst>
              <a:ext uri="{FF2B5EF4-FFF2-40B4-BE49-F238E27FC236}">
                <a16:creationId xmlns:a16="http://schemas.microsoft.com/office/drawing/2014/main" id="{F5EC107B-79FA-BB9D-F9A7-CB561CD08055}"/>
              </a:ext>
            </a:extLst>
          </p:cNvPr>
          <p:cNvSpPr>
            <a:spLocks noGrp="1"/>
          </p:cNvSpPr>
          <p:nvPr>
            <p:ph type="body" sz="quarter" idx="10"/>
          </p:nvPr>
        </p:nvSpPr>
        <p:spPr/>
        <p:txBody>
          <a:bodyPr/>
          <a:lstStyle/>
          <a:p>
            <a:r>
              <a:rPr lang="en-US"/>
              <a:t>CONTENTS</a:t>
            </a:r>
          </a:p>
        </p:txBody>
      </p:sp>
      <p:sp>
        <p:nvSpPr>
          <p:cNvPr id="4" name="Text Placeholder 3">
            <a:extLst>
              <a:ext uri="{FF2B5EF4-FFF2-40B4-BE49-F238E27FC236}">
                <a16:creationId xmlns:a16="http://schemas.microsoft.com/office/drawing/2014/main" id="{A5D91865-C72F-A44A-B63E-37461FE5AC60}"/>
              </a:ext>
            </a:extLst>
          </p:cNvPr>
          <p:cNvSpPr>
            <a:spLocks noGrp="1"/>
          </p:cNvSpPr>
          <p:nvPr>
            <p:ph type="body" sz="quarter" idx="11"/>
          </p:nvPr>
        </p:nvSpPr>
        <p:spPr>
          <a:xfrm>
            <a:off x="2536367" y="2480653"/>
            <a:ext cx="648000" cy="348400"/>
          </a:xfrm>
        </p:spPr>
        <p:txBody>
          <a:bodyPr/>
          <a:lstStyle/>
          <a:p>
            <a:r>
              <a:rPr lang="en-US"/>
              <a:t>01</a:t>
            </a:r>
          </a:p>
        </p:txBody>
      </p:sp>
      <p:sp>
        <p:nvSpPr>
          <p:cNvPr id="5" name="Text Placeholder 4">
            <a:extLst>
              <a:ext uri="{FF2B5EF4-FFF2-40B4-BE49-F238E27FC236}">
                <a16:creationId xmlns:a16="http://schemas.microsoft.com/office/drawing/2014/main" id="{9C59C56F-72B8-6D23-0551-821D408D22AA}"/>
              </a:ext>
            </a:extLst>
          </p:cNvPr>
          <p:cNvSpPr>
            <a:spLocks noGrp="1"/>
          </p:cNvSpPr>
          <p:nvPr>
            <p:ph type="body" sz="quarter" idx="49"/>
          </p:nvPr>
        </p:nvSpPr>
        <p:spPr>
          <a:xfrm>
            <a:off x="3237496" y="2477017"/>
            <a:ext cx="3544003" cy="348400"/>
          </a:xfrm>
        </p:spPr>
        <p:txBody>
          <a:bodyPr/>
          <a:lstStyle/>
          <a:p>
            <a:r>
              <a:rPr lang="en-US" err="1"/>
              <a:t>Inngangur</a:t>
            </a:r>
            <a:endParaRPr lang="en-US"/>
          </a:p>
        </p:txBody>
      </p:sp>
      <p:sp>
        <p:nvSpPr>
          <p:cNvPr id="6" name="Text Placeholder 5">
            <a:extLst>
              <a:ext uri="{FF2B5EF4-FFF2-40B4-BE49-F238E27FC236}">
                <a16:creationId xmlns:a16="http://schemas.microsoft.com/office/drawing/2014/main" id="{AB038A82-31B2-23F4-2C10-658D0518C1D8}"/>
              </a:ext>
            </a:extLst>
          </p:cNvPr>
          <p:cNvSpPr>
            <a:spLocks noGrp="1"/>
          </p:cNvSpPr>
          <p:nvPr>
            <p:ph type="body" sz="quarter" idx="13"/>
          </p:nvPr>
        </p:nvSpPr>
        <p:spPr>
          <a:xfrm>
            <a:off x="2536367" y="2955895"/>
            <a:ext cx="648000" cy="348400"/>
          </a:xfrm>
        </p:spPr>
        <p:txBody>
          <a:bodyPr/>
          <a:lstStyle/>
          <a:p>
            <a:r>
              <a:rPr lang="en-US"/>
              <a:t>02</a:t>
            </a:r>
          </a:p>
        </p:txBody>
      </p:sp>
      <p:sp>
        <p:nvSpPr>
          <p:cNvPr id="7" name="Text Placeholder 6">
            <a:extLst>
              <a:ext uri="{FF2B5EF4-FFF2-40B4-BE49-F238E27FC236}">
                <a16:creationId xmlns:a16="http://schemas.microsoft.com/office/drawing/2014/main" id="{A811FF5D-F682-6273-1E4F-0D4DEDDF6CA4}"/>
              </a:ext>
            </a:extLst>
          </p:cNvPr>
          <p:cNvSpPr>
            <a:spLocks noGrp="1"/>
          </p:cNvSpPr>
          <p:nvPr>
            <p:ph type="body" sz="quarter" idx="14"/>
          </p:nvPr>
        </p:nvSpPr>
        <p:spPr>
          <a:xfrm>
            <a:off x="3237497" y="2978807"/>
            <a:ext cx="3544003" cy="349200"/>
          </a:xfrm>
        </p:spPr>
        <p:txBody>
          <a:bodyPr/>
          <a:lstStyle/>
          <a:p>
            <a:r>
              <a:rPr lang="en-US"/>
              <a:t>Um </a:t>
            </a:r>
            <a:r>
              <a:rPr lang="en-US" err="1"/>
              <a:t>þetta</a:t>
            </a:r>
            <a:r>
              <a:rPr lang="en-US"/>
              <a:t> </a:t>
            </a:r>
            <a:r>
              <a:rPr lang="en-US" err="1"/>
              <a:t>rit</a:t>
            </a:r>
            <a:endParaRPr lang="en-US"/>
          </a:p>
        </p:txBody>
      </p:sp>
      <p:sp>
        <p:nvSpPr>
          <p:cNvPr id="8" name="Text Placeholder 7">
            <a:extLst>
              <a:ext uri="{FF2B5EF4-FFF2-40B4-BE49-F238E27FC236}">
                <a16:creationId xmlns:a16="http://schemas.microsoft.com/office/drawing/2014/main" id="{D41FECA8-3EE2-71DE-A898-698A9A3BDE73}"/>
              </a:ext>
            </a:extLst>
          </p:cNvPr>
          <p:cNvSpPr>
            <a:spLocks noGrp="1"/>
          </p:cNvSpPr>
          <p:nvPr>
            <p:ph type="body" sz="quarter" idx="15"/>
          </p:nvPr>
        </p:nvSpPr>
        <p:spPr>
          <a:xfrm>
            <a:off x="2536367" y="3457029"/>
            <a:ext cx="648000" cy="348400"/>
          </a:xfrm>
        </p:spPr>
        <p:txBody>
          <a:bodyPr/>
          <a:lstStyle/>
          <a:p>
            <a:r>
              <a:rPr lang="en-US"/>
              <a:t>03</a:t>
            </a:r>
          </a:p>
        </p:txBody>
      </p:sp>
      <p:sp>
        <p:nvSpPr>
          <p:cNvPr id="9" name="Text Placeholder 8">
            <a:extLst>
              <a:ext uri="{FF2B5EF4-FFF2-40B4-BE49-F238E27FC236}">
                <a16:creationId xmlns:a16="http://schemas.microsoft.com/office/drawing/2014/main" id="{908E041E-2293-734C-627C-586DE5F62FD0}"/>
              </a:ext>
            </a:extLst>
          </p:cNvPr>
          <p:cNvSpPr>
            <a:spLocks noGrp="1"/>
          </p:cNvSpPr>
          <p:nvPr>
            <p:ph type="body" sz="quarter" idx="19"/>
          </p:nvPr>
        </p:nvSpPr>
        <p:spPr>
          <a:xfrm>
            <a:off x="3239323" y="3457029"/>
            <a:ext cx="3544003" cy="348400"/>
          </a:xfrm>
        </p:spPr>
        <p:txBody>
          <a:bodyPr/>
          <a:lstStyle/>
          <a:p>
            <a:r>
              <a:rPr lang="en-US" err="1"/>
              <a:t>Kvenfyrirmyndir</a:t>
            </a:r>
            <a:r>
              <a:rPr lang="en-US"/>
              <a:t> </a:t>
            </a:r>
            <a:r>
              <a:rPr lang="en-US" err="1"/>
              <a:t>innan</a:t>
            </a:r>
            <a:r>
              <a:rPr lang="en-US"/>
              <a:t> </a:t>
            </a:r>
            <a:r>
              <a:rPr lang="en-US" err="1"/>
              <a:t>ferðaþjónustunnar</a:t>
            </a:r>
            <a:endParaRPr lang="en-US"/>
          </a:p>
        </p:txBody>
      </p:sp>
      <p:sp>
        <p:nvSpPr>
          <p:cNvPr id="10" name="Text Placeholder 9">
            <a:extLst>
              <a:ext uri="{FF2B5EF4-FFF2-40B4-BE49-F238E27FC236}">
                <a16:creationId xmlns:a16="http://schemas.microsoft.com/office/drawing/2014/main" id="{D3B9440C-68F0-B851-3A6A-E27178280683}"/>
              </a:ext>
            </a:extLst>
          </p:cNvPr>
          <p:cNvSpPr>
            <a:spLocks noGrp="1"/>
          </p:cNvSpPr>
          <p:nvPr>
            <p:ph type="body" sz="quarter" idx="17"/>
          </p:nvPr>
        </p:nvSpPr>
        <p:spPr>
          <a:xfrm>
            <a:off x="2536367" y="3957984"/>
            <a:ext cx="648000" cy="348400"/>
          </a:xfrm>
        </p:spPr>
        <p:txBody>
          <a:bodyPr/>
          <a:lstStyle/>
          <a:p>
            <a:r>
              <a:rPr lang="en-US"/>
              <a:t>04</a:t>
            </a:r>
          </a:p>
        </p:txBody>
      </p:sp>
      <p:sp>
        <p:nvSpPr>
          <p:cNvPr id="11" name="Text Placeholder 10">
            <a:extLst>
              <a:ext uri="{FF2B5EF4-FFF2-40B4-BE49-F238E27FC236}">
                <a16:creationId xmlns:a16="http://schemas.microsoft.com/office/drawing/2014/main" id="{6929A872-CA96-15E7-A8E8-89E6EFBDF6E6}"/>
              </a:ext>
            </a:extLst>
          </p:cNvPr>
          <p:cNvSpPr>
            <a:spLocks noGrp="1"/>
          </p:cNvSpPr>
          <p:nvPr>
            <p:ph type="body" sz="quarter" idx="20"/>
          </p:nvPr>
        </p:nvSpPr>
        <p:spPr>
          <a:xfrm>
            <a:off x="3239323" y="3957984"/>
            <a:ext cx="3544003" cy="348400"/>
          </a:xfrm>
        </p:spPr>
        <p:txBody>
          <a:bodyPr/>
          <a:lstStyle/>
          <a:p>
            <a:r>
              <a:rPr lang="en-US" err="1"/>
              <a:t>Lokaorð</a:t>
            </a:r>
            <a:endParaRPr lang="en-US"/>
          </a:p>
        </p:txBody>
      </p:sp>
      <p:sp>
        <p:nvSpPr>
          <p:cNvPr id="14" name="Text Placeholder 8">
            <a:extLst>
              <a:ext uri="{FF2B5EF4-FFF2-40B4-BE49-F238E27FC236}">
                <a16:creationId xmlns:a16="http://schemas.microsoft.com/office/drawing/2014/main" id="{7E966CB1-790C-BCCD-0D6C-385A92494775}"/>
              </a:ext>
            </a:extLst>
          </p:cNvPr>
          <p:cNvSpPr txBox="1">
            <a:spLocks/>
          </p:cNvSpPr>
          <p:nvPr/>
        </p:nvSpPr>
        <p:spPr>
          <a:xfrm>
            <a:off x="3380801" y="5925484"/>
            <a:ext cx="3257392" cy="1845861"/>
          </a:xfrm>
          <a:prstGeom prst="rect">
            <a:avLst/>
          </a:prstGeom>
        </p:spPr>
        <p:txBody>
          <a:bodyPr anchor="ctr">
            <a:noAutofit/>
          </a:bodyPr>
          <a:lstStyle>
            <a:lvl1pPr marL="0" indent="0" algn="ctr" defTabSz="777514" rtl="0" eaLnBrk="1" latinLnBrk="0" hangingPunct="1">
              <a:lnSpc>
                <a:spcPct val="90000"/>
              </a:lnSpc>
              <a:spcBef>
                <a:spcPts val="850"/>
              </a:spcBef>
              <a:buFont typeface="Arial" panose="020B0604020202020204" pitchFamily="34" charset="0"/>
              <a:buNone/>
              <a:defRPr sz="1800" b="1" i="0" kern="1200">
                <a:solidFill>
                  <a:srgbClr val="90278E"/>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is-IS" sz="2000" i="1">
                <a:solidFill>
                  <a:srgbClr val="000D41"/>
                </a:solidFill>
                <a:latin typeface="UniversLTStd-Bold"/>
              </a:rPr>
              <a:t>Menntun er áhrifamesta vopnið sem við getum nýtt til að breyta heiminum.</a:t>
            </a:r>
            <a:endParaRPr lang="is-IS" sz="2000">
              <a:solidFill>
                <a:srgbClr val="000D41"/>
              </a:solidFill>
            </a:endParaRPr>
          </a:p>
        </p:txBody>
      </p:sp>
      <p:sp>
        <p:nvSpPr>
          <p:cNvPr id="15" name="Text Placeholder 15">
            <a:extLst>
              <a:ext uri="{FF2B5EF4-FFF2-40B4-BE49-F238E27FC236}">
                <a16:creationId xmlns:a16="http://schemas.microsoft.com/office/drawing/2014/main" id="{C56B01F5-67DE-320D-573F-4FBF4F28FE81}"/>
              </a:ext>
            </a:extLst>
          </p:cNvPr>
          <p:cNvSpPr txBox="1">
            <a:spLocks/>
          </p:cNvSpPr>
          <p:nvPr/>
        </p:nvSpPr>
        <p:spPr>
          <a:xfrm>
            <a:off x="5143767" y="7504870"/>
            <a:ext cx="3257392" cy="522755"/>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kern="1200">
                <a:solidFill>
                  <a:srgbClr val="41296C"/>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77514" rtl="0" eaLnBrk="1" latinLnBrk="0" hangingPunct="1">
              <a:lnSpc>
                <a:spcPct val="90000"/>
              </a:lnSpc>
              <a:spcBef>
                <a:spcPts val="425"/>
              </a:spcBef>
              <a:buFont typeface="Arial" panose="020B0604020202020204" pitchFamily="34" charset="0"/>
              <a:buNone/>
              <a:defRPr sz="3265"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US">
                <a:solidFill>
                  <a:srgbClr val="F15B2A"/>
                </a:solidFill>
              </a:rPr>
              <a:t>Nelson Mandela</a:t>
            </a:r>
          </a:p>
          <a:p>
            <a:endParaRPr lang="en-US">
              <a:solidFill>
                <a:srgbClr val="000D41"/>
              </a:solidFill>
            </a:endParaRPr>
          </a:p>
        </p:txBody>
      </p:sp>
      <p:grpSp>
        <p:nvGrpSpPr>
          <p:cNvPr id="16" name="Group 15">
            <a:extLst>
              <a:ext uri="{FF2B5EF4-FFF2-40B4-BE49-F238E27FC236}">
                <a16:creationId xmlns:a16="http://schemas.microsoft.com/office/drawing/2014/main" id="{BCA1790F-5C41-6B8E-7D9E-623812756070}"/>
              </a:ext>
            </a:extLst>
          </p:cNvPr>
          <p:cNvGrpSpPr/>
          <p:nvPr/>
        </p:nvGrpSpPr>
        <p:grpSpPr>
          <a:xfrm>
            <a:off x="2536367" y="5393380"/>
            <a:ext cx="1242097" cy="904267"/>
            <a:chOff x="3400450" y="986392"/>
            <a:chExt cx="1487826" cy="1083162"/>
          </a:xfrm>
          <a:solidFill>
            <a:srgbClr val="F15B2A"/>
          </a:solidFill>
        </p:grpSpPr>
        <p:sp>
          <p:nvSpPr>
            <p:cNvPr id="17" name="Freeform 29">
              <a:extLst>
                <a:ext uri="{FF2B5EF4-FFF2-40B4-BE49-F238E27FC236}">
                  <a16:creationId xmlns:a16="http://schemas.microsoft.com/office/drawing/2014/main" id="{4EA51AE7-F09E-1FE2-5BDF-5A94A8B45D3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solidFill>
                  <a:srgbClr val="90278E"/>
                </a:solidFill>
              </a:endParaRPr>
            </a:p>
          </p:txBody>
        </p:sp>
        <p:sp>
          <p:nvSpPr>
            <p:cNvPr id="18" name="Freeform 30">
              <a:extLst>
                <a:ext uri="{FF2B5EF4-FFF2-40B4-BE49-F238E27FC236}">
                  <a16:creationId xmlns:a16="http://schemas.microsoft.com/office/drawing/2014/main" id="{5DED2C94-BE5E-F50E-880A-52EAD5AEBB5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chemeClr val="tx1"/>
            </a:solidFill>
            <a:ln w="8971" cap="flat">
              <a:noFill/>
              <a:prstDash val="solid"/>
              <a:miter/>
            </a:ln>
          </p:spPr>
          <p:txBody>
            <a:bodyPr rtlCol="0" anchor="ctr"/>
            <a:lstStyle/>
            <a:p>
              <a:endParaRPr lang="en-US"/>
            </a:p>
          </p:txBody>
        </p:sp>
      </p:grpSp>
      <p:sp>
        <p:nvSpPr>
          <p:cNvPr id="23" name="Rectangle 22">
            <a:extLst>
              <a:ext uri="{FF2B5EF4-FFF2-40B4-BE49-F238E27FC236}">
                <a16:creationId xmlns:a16="http://schemas.microsoft.com/office/drawing/2014/main" id="{DEAE1AE4-012B-ACD6-EF12-17D5B0365631}"/>
              </a:ext>
            </a:extLst>
          </p:cNvPr>
          <p:cNvSpPr/>
          <p:nvPr/>
        </p:nvSpPr>
        <p:spPr>
          <a:xfrm>
            <a:off x="2377048" y="4328293"/>
            <a:ext cx="4752000" cy="21600"/>
          </a:xfrm>
          <a:prstGeom prst="rect">
            <a:avLst/>
          </a:prstGeom>
          <a:solidFill>
            <a:srgbClr val="F15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ontserrat" panose="00000500000000000000" pitchFamily="50" charset="0"/>
            </a:endParaRPr>
          </a:p>
        </p:txBody>
      </p:sp>
    </p:spTree>
    <p:extLst>
      <p:ext uri="{BB962C8B-B14F-4D97-AF65-F5344CB8AC3E}">
        <p14:creationId xmlns:p14="http://schemas.microsoft.com/office/powerpoint/2010/main" val="324863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809876"/>
            <a:ext cx="6526988" cy="2234513"/>
          </a:xfrm>
        </p:spPr>
        <p:txBody>
          <a:bodyPr/>
          <a:lstStyle/>
          <a:p>
            <a:r>
              <a:rPr lang="is-IS" sz="1200"/>
              <a:t>Susana er þar að auki lektor við nokkra háskóla og starfar sem verkefnastjóri í þróun og framkvæmd sjálfbærra verkefna tengdum ferðaþjónustu hjá bæði opinberum og einkaaðilum. Hún starfar einnig sem þjálfari, fyrirlesari og ráðgjafi sem sérhæfir sig í sjálfbærri ferðaþjónustu, vistfræði og loftslagsbreytingum.</a:t>
            </a:r>
          </a:p>
          <a:p>
            <a:endParaRPr lang="is-IS" sz="1200"/>
          </a:p>
          <a:p>
            <a:r>
              <a:rPr lang="is-IS" sz="1200" b="1"/>
              <a:t>Af hverju ferðaþjónusta?</a:t>
            </a:r>
          </a:p>
          <a:p>
            <a:r>
              <a:rPr lang="is-IS" sz="1200"/>
              <a:t>Susana hefur alltaf haft áhuga á ferðalögum en fór af alvöru að taka þátt þegar hún ákvað að gera ástríðu sína fyrir ferðalögum að sinni atvinnu. Sú ákvörðun var knúin áfram af slæmu efnahagsástandi og áformum hennar um að skuldbinda sig til að stuðla að ábyrgri ferðaþjónustu.</a:t>
            </a:r>
          </a:p>
          <a:p>
            <a:r>
              <a:rPr lang="is-IS" sz="1200"/>
              <a:t>Hún segist sem betur fer finna fleiri og fleiri samstarfskonur sem gegna mikilvægu hlutverki í ferðaþjónustu. Susana veltir fyrir sér hvort að þátttaka kvenna á sviði sjálfbærrar ferðaþjónustu sé jafnari einmitt vegna þeirra jafnréttissjónarmiða sem felast í henni, en það verði þó að halda áfram að berjast fyrir því að konur taki virkan þátt í uppbyggingu ferðaþjónustu á jafnan og sanngjarnan máta. </a:t>
            </a:r>
          </a:p>
          <a:p>
            <a:endParaRPr lang="is-IS" sz="120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410259"/>
            <a:ext cx="6526988" cy="1064757"/>
          </a:xfrm>
        </p:spPr>
        <p:txBody>
          <a:bodyPr/>
          <a:lstStyle/>
          <a:p>
            <a:r>
              <a:rPr lang="en-US" b="1" u="sng"/>
              <a:t>Stutt </a:t>
            </a:r>
            <a:r>
              <a:rPr lang="en-US" b="1" u="sng" err="1"/>
              <a:t>kynning</a:t>
            </a:r>
            <a:endParaRPr lang="en-US" b="1" u="sng"/>
          </a:p>
          <a:p>
            <a:r>
              <a:rPr lang="en-US" err="1"/>
              <a:t>Stofnandi</a:t>
            </a:r>
            <a:r>
              <a:rPr lang="en-US"/>
              <a:t> og </a:t>
            </a:r>
            <a:r>
              <a:rPr lang="en-US" err="1"/>
              <a:t>forstöðukona</a:t>
            </a:r>
            <a:r>
              <a:rPr lang="en-US"/>
              <a:t> </a:t>
            </a:r>
            <a:r>
              <a:rPr lang="en-US" err="1"/>
              <a:t>ýmissar</a:t>
            </a:r>
            <a:r>
              <a:rPr lang="en-US"/>
              <a:t> </a:t>
            </a:r>
            <a:r>
              <a:rPr lang="en-US" err="1"/>
              <a:t>frumkvöðlastarfsemi</a:t>
            </a:r>
            <a:r>
              <a:rPr lang="en-US"/>
              <a:t> </a:t>
            </a:r>
            <a:r>
              <a:rPr lang="en-US" err="1"/>
              <a:t>innan</a:t>
            </a:r>
            <a:r>
              <a:rPr lang="en-US"/>
              <a:t> </a:t>
            </a:r>
            <a:r>
              <a:rPr lang="en-US" err="1"/>
              <a:t>sjálfbærrar</a:t>
            </a:r>
            <a:r>
              <a:rPr lang="en-US"/>
              <a:t> </a:t>
            </a:r>
            <a:r>
              <a:rPr lang="en-US" err="1"/>
              <a:t>ferðaþjónustu</a:t>
            </a:r>
            <a:r>
              <a:rPr lang="en-US"/>
              <a:t>, </a:t>
            </a:r>
            <a:r>
              <a:rPr lang="en-US" err="1"/>
              <a:t>bæði</a:t>
            </a:r>
            <a:r>
              <a:rPr lang="en-US"/>
              <a:t> </a:t>
            </a:r>
            <a:r>
              <a:rPr lang="en-US" err="1"/>
              <a:t>fyrirtækja</a:t>
            </a:r>
            <a:r>
              <a:rPr lang="en-US"/>
              <a:t> og </a:t>
            </a:r>
            <a:r>
              <a:rPr lang="en-US" err="1"/>
              <a:t>félaga</a:t>
            </a:r>
            <a:r>
              <a:rPr lang="en-US"/>
              <a:t> </a:t>
            </a:r>
            <a:r>
              <a:rPr lang="en-US" err="1"/>
              <a:t>sem</a:t>
            </a:r>
            <a:r>
              <a:rPr lang="en-US"/>
              <a:t> ekki </a:t>
            </a:r>
            <a:r>
              <a:rPr lang="en-US" err="1"/>
              <a:t>eru</a:t>
            </a:r>
            <a:r>
              <a:rPr lang="en-US"/>
              <a:t> </a:t>
            </a:r>
            <a:r>
              <a:rPr lang="en-US" err="1"/>
              <a:t>rekin</a:t>
            </a:r>
            <a:r>
              <a:rPr lang="en-US"/>
              <a:t> í </a:t>
            </a:r>
            <a:r>
              <a:rPr lang="en-US" err="1"/>
              <a:t>hagnaðarskyni</a:t>
            </a:r>
            <a:r>
              <a:rPr lang="en-US"/>
              <a:t> </a:t>
            </a:r>
            <a:r>
              <a:rPr lang="en-US" err="1"/>
              <a:t>eins</a:t>
            </a:r>
            <a:r>
              <a:rPr lang="en-US"/>
              <a:t> og Genuine Spain, </a:t>
            </a:r>
            <a:r>
              <a:rPr lang="en-US" err="1"/>
              <a:t>Agrotravel</a:t>
            </a:r>
            <a:r>
              <a:rPr lang="en-US"/>
              <a:t> Responsible Tourism og Rethink Tourism Sustainably. </a:t>
            </a:r>
            <a:r>
              <a:rPr lang="en-US" err="1"/>
              <a:t>Hún</a:t>
            </a:r>
            <a:r>
              <a:rPr lang="en-US"/>
              <a:t> </a:t>
            </a:r>
            <a:r>
              <a:rPr lang="en-US" err="1"/>
              <a:t>hefur</a:t>
            </a:r>
            <a:r>
              <a:rPr lang="en-US"/>
              <a:t> </a:t>
            </a:r>
            <a:r>
              <a:rPr lang="en-US" err="1"/>
              <a:t>einnig</a:t>
            </a:r>
            <a:r>
              <a:rPr lang="en-US"/>
              <a:t> </a:t>
            </a:r>
            <a:r>
              <a:rPr lang="en-US" err="1"/>
              <a:t>verið</a:t>
            </a:r>
            <a:r>
              <a:rPr lang="en-US"/>
              <a:t> í </a:t>
            </a:r>
            <a:r>
              <a:rPr lang="en-US" err="1"/>
              <a:t>stjórn</a:t>
            </a:r>
            <a:r>
              <a:rPr lang="en-US"/>
              <a:t> </a:t>
            </a:r>
            <a:r>
              <a:rPr lang="en-US" err="1"/>
              <a:t>alþjóðlegra</a:t>
            </a:r>
            <a:r>
              <a:rPr lang="en-US"/>
              <a:t> </a:t>
            </a:r>
            <a:r>
              <a:rPr lang="en-US" err="1"/>
              <a:t>ferðaþjónustusamtaka</a:t>
            </a:r>
            <a:r>
              <a:rPr lang="en-US"/>
              <a:t> </a:t>
            </a:r>
            <a:r>
              <a:rPr lang="en-US" err="1"/>
              <a:t>sem</a:t>
            </a:r>
            <a:r>
              <a:rPr lang="en-US"/>
              <a:t> </a:t>
            </a:r>
            <a:r>
              <a:rPr lang="en-US" err="1"/>
              <a:t>hafa</a:t>
            </a:r>
            <a:r>
              <a:rPr lang="en-US"/>
              <a:t> </a:t>
            </a:r>
            <a:r>
              <a:rPr lang="en-US" err="1"/>
              <a:t>sjálfbærni</a:t>
            </a:r>
            <a:r>
              <a:rPr lang="en-US"/>
              <a:t> </a:t>
            </a:r>
            <a:r>
              <a:rPr lang="en-US" err="1"/>
              <a:t>að</a:t>
            </a:r>
            <a:r>
              <a:rPr lang="en-US"/>
              <a:t> </a:t>
            </a:r>
            <a:r>
              <a:rPr lang="en-US" err="1"/>
              <a:t>leiðarljósi</a:t>
            </a:r>
            <a:r>
              <a:rPr lang="en-US"/>
              <a:t> </a:t>
            </a:r>
            <a:r>
              <a:rPr lang="en-US" err="1"/>
              <a:t>eins</a:t>
            </a:r>
            <a:r>
              <a:rPr lang="en-US"/>
              <a:t> og Global Sustainable Tourism Council og Foundation for European Sustainable Tourism.</a:t>
            </a:r>
            <a:endParaRPr lang="en-IE"/>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a:t>Susana Conde </a:t>
            </a:r>
            <a:r>
              <a:rPr lang="en-IE" sz="2400"/>
              <a:t>– </a:t>
            </a:r>
          </a:p>
          <a:p>
            <a:pPr>
              <a:lnSpc>
                <a:spcPct val="100000"/>
              </a:lnSpc>
            </a:pPr>
            <a:r>
              <a:rPr lang="en-IE" sz="2400" err="1"/>
              <a:t>Forstjóri</a:t>
            </a:r>
            <a:r>
              <a:rPr lang="en-IE" sz="2400"/>
              <a:t> og </a:t>
            </a:r>
            <a:r>
              <a:rPr lang="en-IE" sz="2400" err="1"/>
              <a:t>stofnandi</a:t>
            </a:r>
            <a:r>
              <a:rPr lang="en-IE" sz="2400"/>
              <a:t> </a:t>
            </a:r>
            <a:r>
              <a:rPr lang="en-IE" sz="2400" err="1"/>
              <a:t>Agrotravel</a:t>
            </a:r>
            <a:r>
              <a:rPr lang="en-IE" sz="2400"/>
              <a:t> Turismo Responsible y </a:t>
            </a:r>
            <a:r>
              <a:rPr lang="en-IE" sz="2400" err="1"/>
              <a:t>Genuien</a:t>
            </a:r>
            <a:r>
              <a:rPr lang="en-IE" sz="2400"/>
              <a:t> Spain  </a:t>
            </a:r>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a:t>SPÁNN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57" t="-782" r="34198" b="662"/>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20</a:t>
            </a:fld>
            <a:endParaRPr lang="fr-CA"/>
          </a:p>
        </p:txBody>
      </p:sp>
    </p:spTree>
    <p:extLst>
      <p:ext uri="{BB962C8B-B14F-4D97-AF65-F5344CB8AC3E}">
        <p14:creationId xmlns:p14="http://schemas.microsoft.com/office/powerpoint/2010/main" val="2064709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171891"/>
          </a:xfrm>
        </p:spPr>
        <p:txBody>
          <a:bodyPr lIns="91440" tIns="45720" rIns="91440" bIns="45720" numCol="2" spcCol="288000" anchor="t">
            <a:noAutofit/>
          </a:bodyPr>
          <a:lstStyle/>
          <a:p>
            <a:r>
              <a:rPr lang="is-IS" sz="1200" b="1" dirty="0"/>
              <a:t>Af hverju sjálfbærni?</a:t>
            </a:r>
          </a:p>
          <a:p>
            <a:r>
              <a:rPr lang="is-IS" sz="1200" dirty="0"/>
              <a:t>Fyrir Susönu þýðir það í raun að gera ferðaþjónustuna að tæki til að bæta líf okkar og plánetunnar. Þegar hún uppgötvaði þessa möguleika sem felast í sjálfbærri ferðaþjónustu jókst ánægjan fyrir starfinu; “Við erum að hjálpa, með ferðaþjónustu, til að skapa betri heim”.</a:t>
            </a:r>
          </a:p>
          <a:p>
            <a:endParaRPr lang="is-IS" sz="1200" dirty="0"/>
          </a:p>
          <a:p>
            <a:r>
              <a:rPr lang="is-IS" sz="1200" dirty="0">
                <a:latin typeface="Calibri"/>
                <a:ea typeface="Calibri"/>
                <a:cs typeface="Calibri"/>
              </a:rPr>
              <a:t>Susana reynir á öllum sviðum lífs síns, bæði faglegum og persónulegum, að lifa í samræmi við þau sjónarmið sem hún vill ná fram með starfi sínu innan sjálfbærrar ferðaþjónustu. Hún hefur brennandi áhuga á áfangastöðum með sterka sjálfsmynd, þar sem er varðveittur mikill menningar- og náttúruarfur. Þá sérstaklega stöðum þar sem hægt sé að njóta einstakrar menningararfleifðar á borð við tungumál, þjóðsögur, búninga og matargerð. Áfangastaðir sem bjóða upp á slíkt til viðbótar við annað aðdráttarafl eru hennar ástríða. </a:t>
            </a:r>
            <a:endParaRPr lang="is-IS" sz="1200" dirty="0">
              <a:ea typeface="Calibri"/>
            </a:endParaRPr>
          </a:p>
          <a:p>
            <a:endParaRPr lang="is-IS" sz="1200" dirty="0"/>
          </a:p>
          <a:p>
            <a:r>
              <a:rPr lang="is-IS" sz="1200" dirty="0"/>
              <a:t>Susana hefur einnig brennandi áhuga á náttúruauðlindum og líffræðilegri fjölbreytni plánetunnar en Spánn er einmitt einn af best varðveittu áfangastöðunum hvað þetta varðar.</a:t>
            </a:r>
          </a:p>
          <a:p>
            <a:endParaRPr lang="is-IS" sz="1200" dirty="0"/>
          </a:p>
          <a:p>
            <a:r>
              <a:rPr lang="is-IS" sz="1200" b="1" dirty="0"/>
              <a:t>Afrek til þessa</a:t>
            </a:r>
          </a:p>
          <a:p>
            <a:r>
              <a:rPr lang="is-IS" sz="1200" dirty="0">
                <a:latin typeface="Calibri"/>
                <a:ea typeface="Calibri"/>
                <a:cs typeface="Calibri"/>
              </a:rPr>
              <a:t>Agrotravel Responsible Tourism hefur rutt brautina í að efla og skipuleggja ábyrga og sjálfbæra ferðaþjónustu. Ferðaskrifstofan er ein sú fyrsta sem sérhæfir sig í sjálfbærri ferðaþjónustu í mismunandi löndum. Susana nefnir að fyrirtækið sé orðin fyrirmynd fyrir þessa ferðaspeki á Spáni. Agrotravel Responsible Tourism stuðlar að og vekur athygli á ábyrgri og sjálfbærri ferðaþjónustu. Að auki koma þau með ferðatillögur fyrir meira en 50 áfangastaði um allan heim, bæði til þéttbýlis- og dreifbýlisstaða hvort sem um ræðir vistvæna ferðaþjónustu, brúðkaupsferðir, lúxusferðir, hvataferðir fyrir græn fyrirtæki eða ábyrgar fjölskylduferðir. </a:t>
            </a:r>
            <a:endParaRPr lang="is-IS" sz="1200" dirty="0">
              <a:ea typeface="Calibri"/>
            </a:endParaRPr>
          </a:p>
          <a:p>
            <a:endParaRPr lang="is-IS" sz="1200" dirty="0"/>
          </a:p>
          <a:p>
            <a:r>
              <a:rPr lang="is-IS" sz="1200" dirty="0"/>
              <a:t>Rethink Tourism Sustainability er vettvangur fyrir ferðaþjónustufyrirtæki, ferðamannastaði og fagfólk í greininni til að leita nýstárlegra lausna byggðar á sjálfbærri ferðaþjónustu. RTS veitir sértæka þjónustu með það að markmiði að stuðla  að þróun á sjálfbærri og nærandi ferðaþjónustu.</a:t>
            </a:r>
          </a:p>
          <a:p>
            <a:endParaRPr lang="is-IS" sz="1200" b="1" dirty="0"/>
          </a:p>
          <a:p>
            <a:r>
              <a:rPr lang="is-IS" sz="1200" b="1" dirty="0"/>
              <a:t>Næstu skref / Framtíðarsýn</a:t>
            </a:r>
          </a:p>
          <a:p>
            <a:r>
              <a:rPr lang="is-IS" sz="1200" dirty="0"/>
              <a:t>Samkvæmt Susönu þá verða konur, bæði þær sem starfa nú þegar í ferðaþjónustu og þær sem eru að koma nýjar inn í greinina, að geta metið eigin getu og trúa á sjálfa sig. En það er oft erfitt þegar þær finna sig í karllægu umhverfi eða þar sem karlar gegna flestum stjórnunarstöðum.</a:t>
            </a:r>
          </a:p>
          <a:p>
            <a:endParaRPr lang="is-IS" sz="1200" dirty="0"/>
          </a:p>
          <a:p>
            <a:r>
              <a:rPr lang="is-IS" sz="1200" dirty="0"/>
              <a:t>Út frá markmiðum sjálfbærrar ferðaþjónustu, þá þarf að stuða að og efla konur til að taka að sér stjórnunarstörf í auknum mæli, ásamt því að vinna með öllum fyrirtækjum og samtökum sem stuðla að ábyrgri ferðaþjónustu.</a:t>
            </a:r>
          </a:p>
          <a:p>
            <a:endParaRPr lang="is-IS" sz="1200" dirty="0"/>
          </a:p>
          <a:p>
            <a:r>
              <a:rPr lang="is-IS" sz="1200" dirty="0"/>
              <a:t>Með því að styðja við konur sem frumkvöðla, leiðtoga í samfélaginu, viðskiptum og sem stjórnendur þá erum við að taka virkan þátt í sjálfbærri þróun ferðaþjónustunnar. Því það er mikilvægt að muna að jöfnuður og félagsleg aðild eru mjög mikilvægir þættir sjálfbærni.</a:t>
            </a:r>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21</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b="1"/>
              <a:t>Susana Conde - </a:t>
            </a:r>
            <a:r>
              <a:rPr lang="en-IE" b="1" err="1"/>
              <a:t>framhald</a:t>
            </a:r>
            <a:endParaRPr lang="en-IE" b="1"/>
          </a:p>
        </p:txBody>
      </p:sp>
      <p:grpSp>
        <p:nvGrpSpPr>
          <p:cNvPr id="3" name="Group 2">
            <a:extLst>
              <a:ext uri="{FF2B5EF4-FFF2-40B4-BE49-F238E27FC236}">
                <a16:creationId xmlns:a16="http://schemas.microsoft.com/office/drawing/2014/main" id="{9A2ADA59-CBD7-D867-4353-3300C76AF717}"/>
              </a:ext>
            </a:extLst>
          </p:cNvPr>
          <p:cNvGrpSpPr/>
          <p:nvPr/>
        </p:nvGrpSpPr>
        <p:grpSpPr>
          <a:xfrm>
            <a:off x="3887787" y="6744088"/>
            <a:ext cx="3005500" cy="3001770"/>
            <a:chOff x="7252897" y="4427673"/>
            <a:chExt cx="3005500" cy="2610517"/>
          </a:xfrm>
        </p:grpSpPr>
        <p:sp>
          <p:nvSpPr>
            <p:cNvPr id="4" name="TextBox 3">
              <a:extLst>
                <a:ext uri="{FF2B5EF4-FFF2-40B4-BE49-F238E27FC236}">
                  <a16:creationId xmlns:a16="http://schemas.microsoft.com/office/drawing/2014/main" id="{CD071D19-3E7F-1936-0CFC-D60A4FABAB6D}"/>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2">
                    <a:extLst>
                      <a:ext uri="{A12FA001-AC4F-418D-AE19-62706E023703}">
                        <ahyp:hlinkClr xmlns:ahyp="http://schemas.microsoft.com/office/drawing/2018/hyperlinkcolor" val="tx"/>
                      </a:ext>
                    </a:extLst>
                  </a:hlinkClick>
                </a:rPr>
                <a:t>Heimasíða</a:t>
              </a:r>
              <a:r>
                <a:rPr lang="en-IE" sz="1400" dirty="0">
                  <a:solidFill>
                    <a:srgbClr val="90278E"/>
                  </a:solidFill>
                  <a:hlinkClick r:id="rId2">
                    <a:extLst>
                      <a:ext uri="{A12FA001-AC4F-418D-AE19-62706E023703}">
                        <ahyp:hlinkClr xmlns:ahyp="http://schemas.microsoft.com/office/drawing/2018/hyperlinkcolor" val="tx"/>
                      </a:ext>
                    </a:extLst>
                  </a:hlinkClick>
                </a:rPr>
                <a:t>: Genuine Spain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err="1">
                  <a:solidFill>
                    <a:srgbClr val="90278E"/>
                  </a:solidFill>
                  <a:hlinkClick r:id="rId4">
                    <a:extLst>
                      <a:ext uri="{A12FA001-AC4F-418D-AE19-62706E023703}">
                        <ahyp:hlinkClr xmlns:ahyp="http://schemas.microsoft.com/office/drawing/2018/hyperlinkcolor" val="tx"/>
                      </a:ext>
                    </a:extLst>
                  </a:hlinkClick>
                </a:rPr>
                <a:t>Agrotravel</a:t>
              </a:r>
              <a:r>
                <a:rPr lang="en-US" sz="1400" dirty="0">
                  <a:solidFill>
                    <a:srgbClr val="90278E"/>
                  </a:solidFill>
                  <a:hlinkClick r:id="rId4">
                    <a:extLst>
                      <a:ext uri="{A12FA001-AC4F-418D-AE19-62706E023703}">
                        <ahyp:hlinkClr xmlns:ahyp="http://schemas.microsoft.com/office/drawing/2018/hyperlinkcolor" val="tx"/>
                      </a:ext>
                    </a:extLst>
                  </a:hlinkClick>
                </a:rPr>
                <a:t> Responsible Tourism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err="1">
                  <a:solidFill>
                    <a:srgbClr val="90278E"/>
                  </a:solidFill>
                  <a:hlinkClick r:id="rId5">
                    <a:extLst>
                      <a:ext uri="{A12FA001-AC4F-418D-AE19-62706E023703}">
                        <ahyp:hlinkClr xmlns:ahyp="http://schemas.microsoft.com/office/drawing/2018/hyperlinkcolor" val="tx"/>
                      </a:ext>
                    </a:extLst>
                  </a:hlinkClick>
                </a:rPr>
                <a:t>REthink</a:t>
              </a:r>
              <a:r>
                <a:rPr lang="en-US" sz="1400" dirty="0">
                  <a:solidFill>
                    <a:srgbClr val="90278E"/>
                  </a:solidFill>
                  <a:hlinkClick r:id="rId5">
                    <a:extLst>
                      <a:ext uri="{A12FA001-AC4F-418D-AE19-62706E023703}">
                        <ahyp:hlinkClr xmlns:ahyp="http://schemas.microsoft.com/office/drawing/2018/hyperlinkcolor" val="tx"/>
                      </a:ext>
                    </a:extLst>
                  </a:hlinkClick>
                </a:rPr>
                <a:t> Sustainably </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Forum </a:t>
              </a:r>
              <a:r>
                <a:rPr lang="en-GB" sz="1400" dirty="0" err="1">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TurisTIC</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Viðtal</a:t>
              </a: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við</a:t>
              </a: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 </a:t>
              </a:r>
              <a:r>
                <a:rPr lang="en-GB" sz="1400" dirty="0" err="1">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Travindy</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err="1">
                  <a:solidFill>
                    <a:srgbClr val="90278E"/>
                  </a:solidFill>
                  <a:effectLst/>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Ecoavant</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320187D6-74BF-0F65-9C28-6E1A5933B42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C8237DC-4F75-8BFB-4BA7-31D7F6E140AC}"/>
                </a:ext>
              </a:extLst>
            </p:cNvPr>
            <p:cNvSpPr txBox="1"/>
            <p:nvPr/>
          </p:nvSpPr>
          <p:spPr>
            <a:xfrm>
              <a:off x="7375794" y="4523447"/>
              <a:ext cx="2337968" cy="562088"/>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dirty="0">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A359D0AB-72B6-EF9B-087E-D15907DB58A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7DAEBDD9-225D-809A-197F-8032A3E8DF03}"/>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7DF685C3-66BC-29E4-E127-4301A9A80FE4}"/>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4228B7F9-99AF-6455-E1E3-A6025B00737F}"/>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1BCF748F-1A6B-2D35-C1B3-F8933FFA0D5A}"/>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083B3F30-35D7-395E-463A-206FE2733625}"/>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78AAE694-D08F-5892-E037-DA22AB553A9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CEC2AA44-CFCE-0A32-922A-0DBFA8EE8C4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3972A99-EE2B-5527-EF37-4C0FFD7AC6C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1EA3CF06-F2A9-BC86-9B1F-56DDE0EB7C0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CCE08587-7F5E-61F0-3B4A-A99C5AF7794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56390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2F764-23F3-701F-1D7B-914CD8150BA8}"/>
              </a:ext>
            </a:extLst>
          </p:cNvPr>
          <p:cNvSpPr>
            <a:spLocks noGrp="1"/>
          </p:cNvSpPr>
          <p:nvPr>
            <p:ph type="body" sz="quarter" idx="33"/>
          </p:nvPr>
        </p:nvSpPr>
        <p:spPr>
          <a:xfrm>
            <a:off x="493762" y="710555"/>
            <a:ext cx="6570888" cy="1064757"/>
          </a:xfrm>
        </p:spPr>
        <p:txBody>
          <a:bodyPr/>
          <a:lstStyle/>
          <a:p>
            <a:r>
              <a:rPr lang="en-IE" sz="1800"/>
              <a:t>Susana Conde - </a:t>
            </a:r>
            <a:r>
              <a:rPr lang="en-IE" sz="1800" err="1"/>
              <a:t>framhald</a:t>
            </a:r>
            <a:endParaRPr lang="en-IE" sz="1800"/>
          </a:p>
        </p:txBody>
      </p:sp>
      <p:sp>
        <p:nvSpPr>
          <p:cNvPr id="4" name="Text Placeholder 3">
            <a:extLst>
              <a:ext uri="{FF2B5EF4-FFF2-40B4-BE49-F238E27FC236}">
                <a16:creationId xmlns:a16="http://schemas.microsoft.com/office/drawing/2014/main" id="{F74893E7-2E9D-457F-AD10-091B77F9CE0B}"/>
              </a:ext>
            </a:extLst>
          </p:cNvPr>
          <p:cNvSpPr>
            <a:spLocks noGrp="1"/>
          </p:cNvSpPr>
          <p:nvPr>
            <p:ph type="body" sz="quarter" idx="34"/>
          </p:nvPr>
        </p:nvSpPr>
        <p:spPr>
          <a:xfrm>
            <a:off x="537662" y="1322589"/>
            <a:ext cx="6526988" cy="1064757"/>
          </a:xfrm>
        </p:spPr>
        <p:txBody>
          <a:bodyPr lIns="91440" tIns="45720" rIns="91440" bIns="45720" numCol="1" spcCol="288000" anchor="t">
            <a:noAutofit/>
          </a:bodyPr>
          <a:lstStyle/>
          <a:p>
            <a:r>
              <a:rPr lang="en-IE">
                <a:latin typeface="Calibri"/>
                <a:ea typeface="Calibri"/>
                <a:cs typeface="Calibri"/>
              </a:rPr>
              <a:t>Í </a:t>
            </a:r>
            <a:r>
              <a:rPr lang="en-IE" err="1">
                <a:latin typeface="Calibri"/>
                <a:ea typeface="Calibri"/>
                <a:cs typeface="Calibri"/>
              </a:rPr>
              <a:t>þessu</a:t>
            </a:r>
            <a:r>
              <a:rPr lang="en-IE">
                <a:latin typeface="Calibri"/>
                <a:ea typeface="Calibri"/>
                <a:cs typeface="Calibri"/>
              </a:rPr>
              <a:t> </a:t>
            </a:r>
            <a:r>
              <a:rPr lang="en-IE" err="1">
                <a:latin typeface="Calibri"/>
                <a:ea typeface="Calibri"/>
                <a:cs typeface="Calibri"/>
              </a:rPr>
              <a:t>myndbandi</a:t>
            </a:r>
            <a:r>
              <a:rPr lang="en-IE">
                <a:latin typeface="Calibri"/>
                <a:ea typeface="Calibri"/>
                <a:cs typeface="Calibri"/>
              </a:rPr>
              <a:t> </a:t>
            </a:r>
            <a:r>
              <a:rPr lang="en-IE" err="1">
                <a:latin typeface="Calibri"/>
                <a:ea typeface="Calibri"/>
                <a:cs typeface="Calibri"/>
              </a:rPr>
              <a:t>heyrir</a:t>
            </a:r>
            <a:r>
              <a:rPr lang="en-IE">
                <a:latin typeface="Calibri"/>
                <a:ea typeface="Calibri"/>
                <a:cs typeface="Calibri"/>
              </a:rPr>
              <a:t> </a:t>
            </a:r>
            <a:r>
              <a:rPr lang="en-IE" err="1">
                <a:latin typeface="Calibri"/>
                <a:ea typeface="Calibri"/>
                <a:cs typeface="Calibri"/>
              </a:rPr>
              <a:t>þú</a:t>
            </a:r>
            <a:r>
              <a:rPr lang="en-IE">
                <a:latin typeface="Calibri"/>
                <a:ea typeface="Calibri"/>
                <a:cs typeface="Calibri"/>
              </a:rPr>
              <a:t> </a:t>
            </a:r>
            <a:r>
              <a:rPr lang="en-IE" err="1">
                <a:latin typeface="Calibri"/>
                <a:ea typeface="Calibri"/>
                <a:cs typeface="Calibri"/>
              </a:rPr>
              <a:t>frá</a:t>
            </a:r>
            <a:r>
              <a:rPr lang="en-IE">
                <a:latin typeface="Calibri"/>
                <a:ea typeface="Calibri"/>
                <a:cs typeface="Calibri"/>
              </a:rPr>
              <a:t> </a:t>
            </a:r>
            <a:r>
              <a:rPr lang="en-IE" err="1">
                <a:latin typeface="Calibri"/>
                <a:ea typeface="Calibri"/>
                <a:cs typeface="Calibri"/>
              </a:rPr>
              <a:t>Susönu</a:t>
            </a:r>
            <a:r>
              <a:rPr lang="en-IE">
                <a:latin typeface="Calibri"/>
                <a:ea typeface="Calibri"/>
                <a:cs typeface="Calibri"/>
              </a:rPr>
              <a:t> </a:t>
            </a:r>
            <a:r>
              <a:rPr lang="en-IE" err="1">
                <a:latin typeface="Calibri"/>
                <a:ea typeface="Calibri"/>
                <a:cs typeface="Calibri"/>
              </a:rPr>
              <a:t>þar</a:t>
            </a:r>
            <a:r>
              <a:rPr lang="en-IE">
                <a:latin typeface="Calibri"/>
                <a:ea typeface="Calibri"/>
                <a:cs typeface="Calibri"/>
              </a:rPr>
              <a:t> </a:t>
            </a:r>
            <a:r>
              <a:rPr lang="en-IE" err="1">
                <a:latin typeface="Calibri"/>
                <a:ea typeface="Calibri"/>
                <a:cs typeface="Calibri"/>
              </a:rPr>
              <a:t>sem</a:t>
            </a:r>
            <a:r>
              <a:rPr lang="en-IE">
                <a:latin typeface="Calibri"/>
                <a:ea typeface="Calibri"/>
                <a:cs typeface="Calibri"/>
              </a:rPr>
              <a:t> </a:t>
            </a:r>
            <a:r>
              <a:rPr lang="en-IE" err="1">
                <a:latin typeface="Calibri"/>
                <a:ea typeface="Calibri"/>
                <a:cs typeface="Calibri"/>
              </a:rPr>
              <a:t>hún</a:t>
            </a:r>
            <a:r>
              <a:rPr lang="en-IE">
                <a:latin typeface="Calibri"/>
                <a:ea typeface="Calibri"/>
                <a:cs typeface="Calibri"/>
              </a:rPr>
              <a:t> </a:t>
            </a:r>
            <a:r>
              <a:rPr lang="en-IE" err="1">
                <a:latin typeface="Calibri"/>
                <a:ea typeface="Calibri"/>
                <a:cs typeface="Calibri"/>
              </a:rPr>
              <a:t>fjallar</a:t>
            </a:r>
            <a:r>
              <a:rPr lang="en-IE">
                <a:latin typeface="Calibri"/>
                <a:ea typeface="Calibri"/>
                <a:cs typeface="Calibri"/>
              </a:rPr>
              <a:t> um </a:t>
            </a:r>
            <a:r>
              <a:rPr lang="en-IE" err="1">
                <a:latin typeface="Calibri"/>
                <a:ea typeface="Calibri"/>
                <a:cs typeface="Calibri"/>
              </a:rPr>
              <a:t>fjölgun</a:t>
            </a:r>
            <a:r>
              <a:rPr lang="en-IE">
                <a:latin typeface="Calibri"/>
                <a:ea typeface="Calibri"/>
                <a:cs typeface="Calibri"/>
              </a:rPr>
              <a:t> </a:t>
            </a:r>
            <a:r>
              <a:rPr lang="en-IE" err="1">
                <a:latin typeface="Calibri"/>
                <a:ea typeface="Calibri"/>
                <a:cs typeface="Calibri"/>
              </a:rPr>
              <a:t>kvenna</a:t>
            </a:r>
            <a:r>
              <a:rPr lang="en-IE">
                <a:latin typeface="Calibri"/>
                <a:ea typeface="Calibri"/>
                <a:cs typeface="Calibri"/>
              </a:rPr>
              <a:t> í </a:t>
            </a:r>
            <a:r>
              <a:rPr lang="en-IE" err="1">
                <a:latin typeface="Calibri"/>
                <a:ea typeface="Calibri"/>
                <a:cs typeface="Calibri"/>
              </a:rPr>
              <a:t>æðstu</a:t>
            </a:r>
            <a:r>
              <a:rPr lang="en-IE">
                <a:latin typeface="Calibri"/>
                <a:ea typeface="Calibri"/>
                <a:cs typeface="Calibri"/>
              </a:rPr>
              <a:t> </a:t>
            </a:r>
            <a:r>
              <a:rPr lang="en-IE" err="1">
                <a:latin typeface="Calibri"/>
                <a:ea typeface="Calibri"/>
                <a:cs typeface="Calibri"/>
              </a:rPr>
              <a:t>stjórnunarstöðum</a:t>
            </a:r>
            <a:r>
              <a:rPr lang="en-IE">
                <a:latin typeface="Calibri"/>
                <a:ea typeface="Calibri"/>
                <a:cs typeface="Calibri"/>
              </a:rPr>
              <a:t> í </a:t>
            </a:r>
            <a:r>
              <a:rPr lang="en-IE" err="1">
                <a:latin typeface="Calibri"/>
                <a:ea typeface="Calibri"/>
                <a:cs typeface="Calibri"/>
              </a:rPr>
              <a:t>ferðaþjónustunni</a:t>
            </a:r>
            <a:r>
              <a:rPr lang="en-IE">
                <a:latin typeface="Calibri"/>
                <a:ea typeface="Calibri"/>
                <a:cs typeface="Calibri"/>
              </a:rPr>
              <a:t>, </a:t>
            </a:r>
            <a:r>
              <a:rPr lang="en-IE" err="1">
                <a:latin typeface="Calibri"/>
                <a:ea typeface="Calibri"/>
                <a:cs typeface="Calibri"/>
              </a:rPr>
              <a:t>en</a:t>
            </a:r>
            <a:r>
              <a:rPr lang="en-IE">
                <a:latin typeface="Calibri"/>
                <a:ea typeface="Calibri"/>
                <a:cs typeface="Calibri"/>
              </a:rPr>
              <a:t> </a:t>
            </a:r>
            <a:r>
              <a:rPr lang="en-IE" err="1">
                <a:latin typeface="Calibri"/>
                <a:ea typeface="Calibri"/>
                <a:cs typeface="Calibri"/>
              </a:rPr>
              <a:t>henni</a:t>
            </a:r>
            <a:r>
              <a:rPr lang="en-IE">
                <a:latin typeface="Calibri"/>
                <a:ea typeface="Calibri"/>
                <a:cs typeface="Calibri"/>
              </a:rPr>
              <a:t> </a:t>
            </a:r>
            <a:r>
              <a:rPr lang="en-IE" err="1">
                <a:latin typeface="Calibri"/>
                <a:ea typeface="Calibri"/>
                <a:cs typeface="Calibri"/>
              </a:rPr>
              <a:t>finnst</a:t>
            </a:r>
            <a:r>
              <a:rPr lang="en-IE">
                <a:latin typeface="Calibri"/>
                <a:ea typeface="Calibri"/>
                <a:cs typeface="Calibri"/>
              </a:rPr>
              <a:t> </a:t>
            </a:r>
            <a:r>
              <a:rPr lang="en-IE" err="1">
                <a:latin typeface="Calibri"/>
                <a:ea typeface="Calibri"/>
                <a:cs typeface="Calibri"/>
              </a:rPr>
              <a:t>enn</a:t>
            </a:r>
            <a:r>
              <a:rPr lang="en-IE">
                <a:latin typeface="Calibri"/>
                <a:ea typeface="Calibri"/>
                <a:cs typeface="Calibri"/>
              </a:rPr>
              <a:t> vera </a:t>
            </a:r>
            <a:r>
              <a:rPr lang="en-IE" err="1">
                <a:latin typeface="Calibri"/>
                <a:ea typeface="Calibri"/>
                <a:cs typeface="Calibri"/>
              </a:rPr>
              <a:t>nokkuð</a:t>
            </a:r>
            <a:r>
              <a:rPr lang="en-IE">
                <a:latin typeface="Calibri"/>
                <a:ea typeface="Calibri"/>
                <a:cs typeface="Calibri"/>
              </a:rPr>
              <a:t> í land </a:t>
            </a:r>
            <a:r>
              <a:rPr lang="en-IE" err="1">
                <a:latin typeface="Calibri"/>
                <a:ea typeface="Calibri"/>
                <a:cs typeface="Calibri"/>
              </a:rPr>
              <a:t>til</a:t>
            </a:r>
            <a:r>
              <a:rPr lang="en-IE">
                <a:latin typeface="Calibri"/>
                <a:ea typeface="Calibri"/>
                <a:cs typeface="Calibri"/>
              </a:rPr>
              <a:t> </a:t>
            </a:r>
            <a:r>
              <a:rPr lang="en-IE" err="1">
                <a:latin typeface="Calibri"/>
                <a:ea typeface="Calibri"/>
                <a:cs typeface="Calibri"/>
              </a:rPr>
              <a:t>að</a:t>
            </a:r>
            <a:r>
              <a:rPr lang="en-IE">
                <a:latin typeface="Calibri"/>
                <a:ea typeface="Calibri"/>
                <a:cs typeface="Calibri"/>
              </a:rPr>
              <a:t> </a:t>
            </a:r>
            <a:r>
              <a:rPr lang="en-IE" err="1">
                <a:latin typeface="Calibri"/>
                <a:ea typeface="Calibri"/>
                <a:cs typeface="Calibri"/>
              </a:rPr>
              <a:t>ná</a:t>
            </a:r>
            <a:r>
              <a:rPr lang="en-IE">
                <a:latin typeface="Calibri"/>
                <a:ea typeface="Calibri"/>
                <a:cs typeface="Calibri"/>
              </a:rPr>
              <a:t> </a:t>
            </a:r>
            <a:r>
              <a:rPr lang="en-IE" err="1">
                <a:latin typeface="Calibri"/>
                <a:ea typeface="Calibri"/>
                <a:cs typeface="Calibri"/>
              </a:rPr>
              <a:t>jafnrétti</a:t>
            </a:r>
            <a:r>
              <a:rPr lang="en-IE">
                <a:latin typeface="Calibri"/>
                <a:ea typeface="Calibri"/>
                <a:cs typeface="Calibri"/>
              </a:rPr>
              <a:t> á </a:t>
            </a:r>
            <a:r>
              <a:rPr lang="en-IE" err="1">
                <a:latin typeface="Calibri"/>
                <a:ea typeface="Calibri"/>
                <a:cs typeface="Calibri"/>
              </a:rPr>
              <a:t>því</a:t>
            </a:r>
            <a:r>
              <a:rPr lang="en-IE">
                <a:latin typeface="Calibri"/>
                <a:ea typeface="Calibri"/>
                <a:cs typeface="Calibri"/>
              </a:rPr>
              <a:t> </a:t>
            </a:r>
            <a:r>
              <a:rPr lang="en-IE" err="1">
                <a:latin typeface="Calibri"/>
                <a:ea typeface="Calibri"/>
                <a:cs typeface="Calibri"/>
              </a:rPr>
              <a:t>sviði</a:t>
            </a:r>
            <a:r>
              <a:rPr lang="en-IE">
                <a:latin typeface="Calibri"/>
                <a:ea typeface="Calibri"/>
                <a:cs typeface="Calibri"/>
              </a:rPr>
              <a:t>. </a:t>
            </a:r>
            <a:r>
              <a:rPr lang="en-IE" err="1">
                <a:latin typeface="Calibri"/>
                <a:ea typeface="Calibri"/>
                <a:cs typeface="Calibri"/>
              </a:rPr>
              <a:t>Hún</a:t>
            </a:r>
            <a:r>
              <a:rPr lang="en-IE">
                <a:latin typeface="Calibri"/>
                <a:ea typeface="Calibri"/>
                <a:cs typeface="Calibri"/>
              </a:rPr>
              <a:t> </a:t>
            </a:r>
            <a:r>
              <a:rPr lang="en-IE" err="1">
                <a:latin typeface="Calibri"/>
                <a:ea typeface="Calibri"/>
                <a:cs typeface="Calibri"/>
              </a:rPr>
              <a:t>nefnir</a:t>
            </a:r>
            <a:r>
              <a:rPr lang="en-IE">
                <a:latin typeface="Calibri"/>
                <a:ea typeface="Calibri"/>
                <a:cs typeface="Calibri"/>
              </a:rPr>
              <a:t> </a:t>
            </a:r>
            <a:r>
              <a:rPr lang="en-IE" err="1">
                <a:latin typeface="Calibri"/>
                <a:ea typeface="Calibri"/>
                <a:cs typeface="Calibri"/>
              </a:rPr>
              <a:t>einnig</a:t>
            </a:r>
            <a:r>
              <a:rPr lang="en-IE">
                <a:latin typeface="Calibri"/>
                <a:ea typeface="Calibri"/>
                <a:cs typeface="Calibri"/>
              </a:rPr>
              <a:t> </a:t>
            </a:r>
            <a:r>
              <a:rPr lang="en-IE" err="1">
                <a:latin typeface="Calibri"/>
                <a:ea typeface="Calibri"/>
                <a:cs typeface="Calibri"/>
              </a:rPr>
              <a:t>samtök</a:t>
            </a:r>
            <a:r>
              <a:rPr lang="en-IE">
                <a:latin typeface="Calibri"/>
                <a:ea typeface="Calibri"/>
                <a:cs typeface="Calibri"/>
              </a:rPr>
              <a:t> </a:t>
            </a:r>
            <a:r>
              <a:rPr lang="en-IE" err="1">
                <a:latin typeface="Calibri"/>
                <a:ea typeface="Calibri"/>
                <a:cs typeface="Calibri"/>
              </a:rPr>
              <a:t>sín</a:t>
            </a:r>
            <a:r>
              <a:rPr lang="en-IE">
                <a:latin typeface="Calibri"/>
                <a:ea typeface="Calibri"/>
                <a:cs typeface="Calibri"/>
              </a:rPr>
              <a:t> </a:t>
            </a:r>
            <a:r>
              <a:rPr lang="en-IE" err="1">
                <a:latin typeface="Calibri"/>
                <a:ea typeface="Calibri"/>
                <a:cs typeface="Calibri"/>
              </a:rPr>
              <a:t>Agro</a:t>
            </a:r>
            <a:r>
              <a:rPr lang="en-IE">
                <a:latin typeface="Calibri"/>
                <a:ea typeface="Calibri"/>
                <a:cs typeface="Calibri"/>
              </a:rPr>
              <a:t>-travel Responsible Tourism </a:t>
            </a:r>
            <a:r>
              <a:rPr lang="en-IE" err="1">
                <a:latin typeface="Calibri"/>
                <a:ea typeface="Calibri"/>
                <a:cs typeface="Calibri"/>
              </a:rPr>
              <a:t>og</a:t>
            </a:r>
            <a:r>
              <a:rPr lang="en-IE">
                <a:latin typeface="Calibri"/>
                <a:ea typeface="Calibri"/>
                <a:cs typeface="Calibri"/>
              </a:rPr>
              <a:t> </a:t>
            </a:r>
            <a:r>
              <a:rPr lang="en-IE" err="1">
                <a:latin typeface="Calibri"/>
                <a:ea typeface="Calibri"/>
                <a:cs typeface="Calibri"/>
              </a:rPr>
              <a:t>fyrirtækið</a:t>
            </a:r>
            <a:r>
              <a:rPr lang="en-IE">
                <a:latin typeface="Calibri"/>
                <a:ea typeface="Calibri"/>
                <a:cs typeface="Calibri"/>
              </a:rPr>
              <a:t> Genuine Spain </a:t>
            </a:r>
            <a:r>
              <a:rPr lang="en-IE" err="1">
                <a:latin typeface="Calibri"/>
                <a:ea typeface="Calibri"/>
                <a:cs typeface="Calibri"/>
              </a:rPr>
              <a:t>og</a:t>
            </a:r>
            <a:r>
              <a:rPr lang="en-IE">
                <a:latin typeface="Calibri"/>
                <a:ea typeface="Calibri"/>
                <a:cs typeface="Calibri"/>
              </a:rPr>
              <a:t> </a:t>
            </a:r>
            <a:r>
              <a:rPr lang="en-IE" err="1">
                <a:latin typeface="Calibri"/>
                <a:ea typeface="Calibri"/>
                <a:cs typeface="Calibri"/>
              </a:rPr>
              <a:t>þær</a:t>
            </a:r>
            <a:r>
              <a:rPr lang="en-IE">
                <a:latin typeface="Calibri"/>
                <a:ea typeface="Calibri"/>
                <a:cs typeface="Calibri"/>
              </a:rPr>
              <a:t> </a:t>
            </a:r>
            <a:r>
              <a:rPr lang="en-IE" err="1">
                <a:latin typeface="Calibri"/>
                <a:ea typeface="Calibri"/>
                <a:cs typeface="Calibri"/>
              </a:rPr>
              <a:t>sjálfbæru</a:t>
            </a:r>
            <a:r>
              <a:rPr lang="en-IE">
                <a:latin typeface="Calibri"/>
                <a:ea typeface="Calibri"/>
                <a:cs typeface="Calibri"/>
              </a:rPr>
              <a:t> </a:t>
            </a:r>
            <a:r>
              <a:rPr lang="en-IE" err="1">
                <a:latin typeface="Calibri"/>
                <a:ea typeface="Calibri"/>
                <a:cs typeface="Calibri"/>
              </a:rPr>
              <a:t>aðgerðir</a:t>
            </a:r>
            <a:r>
              <a:rPr lang="en-IE">
                <a:latin typeface="Calibri"/>
                <a:ea typeface="Calibri"/>
                <a:cs typeface="Calibri"/>
              </a:rPr>
              <a:t> </a:t>
            </a:r>
            <a:r>
              <a:rPr lang="en-IE" err="1">
                <a:latin typeface="Calibri"/>
                <a:ea typeface="Calibri"/>
                <a:cs typeface="Calibri"/>
              </a:rPr>
              <a:t>sem</a:t>
            </a:r>
            <a:r>
              <a:rPr lang="en-IE">
                <a:latin typeface="Calibri"/>
                <a:ea typeface="Calibri"/>
                <a:cs typeface="Calibri"/>
              </a:rPr>
              <a:t> </a:t>
            </a:r>
            <a:r>
              <a:rPr lang="en-IE" err="1">
                <a:latin typeface="Calibri"/>
                <a:ea typeface="Calibri"/>
                <a:cs typeface="Calibri"/>
              </a:rPr>
              <a:t>þau</a:t>
            </a:r>
            <a:r>
              <a:rPr lang="en-IE">
                <a:latin typeface="Calibri"/>
                <a:ea typeface="Calibri"/>
                <a:cs typeface="Calibri"/>
              </a:rPr>
              <a:t> </a:t>
            </a:r>
            <a:r>
              <a:rPr lang="en-IE" err="1">
                <a:latin typeface="Calibri"/>
                <a:ea typeface="Calibri"/>
                <a:cs typeface="Calibri"/>
              </a:rPr>
              <a:t>eru</a:t>
            </a:r>
            <a:r>
              <a:rPr lang="en-IE">
                <a:latin typeface="Calibri"/>
                <a:ea typeface="Calibri"/>
                <a:cs typeface="Calibri"/>
              </a:rPr>
              <a:t> </a:t>
            </a:r>
            <a:r>
              <a:rPr lang="en-IE" err="1">
                <a:latin typeface="Calibri"/>
                <a:ea typeface="Calibri"/>
                <a:cs typeface="Calibri"/>
              </a:rPr>
              <a:t>með</a:t>
            </a:r>
            <a:r>
              <a:rPr lang="en-IE">
                <a:latin typeface="Calibri"/>
                <a:ea typeface="Calibri"/>
                <a:cs typeface="Calibri"/>
              </a:rPr>
              <a:t> í </a:t>
            </a:r>
            <a:r>
              <a:rPr lang="en-IE" err="1">
                <a:latin typeface="Calibri"/>
                <a:ea typeface="Calibri"/>
                <a:cs typeface="Calibri"/>
              </a:rPr>
              <a:t>gangi</a:t>
            </a:r>
            <a:r>
              <a:rPr lang="en-IE">
                <a:latin typeface="Calibri"/>
                <a:ea typeface="Calibri"/>
                <a:cs typeface="Calibri"/>
              </a:rPr>
              <a:t> </a:t>
            </a:r>
            <a:r>
              <a:rPr lang="en-IE" err="1">
                <a:latin typeface="Calibri"/>
                <a:ea typeface="Calibri"/>
                <a:cs typeface="Calibri"/>
              </a:rPr>
              <a:t>núna</a:t>
            </a:r>
            <a:r>
              <a:rPr lang="en-IE">
                <a:latin typeface="Calibri"/>
                <a:ea typeface="Calibri"/>
                <a:cs typeface="Calibri"/>
              </a:rPr>
              <a:t>.</a:t>
            </a:r>
          </a:p>
        </p:txBody>
      </p:sp>
      <p:sp>
        <p:nvSpPr>
          <p:cNvPr id="5" name="Slide Number Placeholder 4">
            <a:extLst>
              <a:ext uri="{FF2B5EF4-FFF2-40B4-BE49-F238E27FC236}">
                <a16:creationId xmlns:a16="http://schemas.microsoft.com/office/drawing/2014/main" id="{50E6B196-E980-0024-D612-2CD4DF82D203}"/>
              </a:ext>
            </a:extLst>
          </p:cNvPr>
          <p:cNvSpPr>
            <a:spLocks noGrp="1"/>
          </p:cNvSpPr>
          <p:nvPr>
            <p:ph type="sldNum" sz="quarter" idx="4"/>
          </p:nvPr>
        </p:nvSpPr>
        <p:spPr/>
        <p:txBody>
          <a:bodyPr/>
          <a:lstStyle/>
          <a:p>
            <a:fld id="{9C527BFA-2C0E-4CEC-B6A5-913A56FEF4B4}" type="slidenum">
              <a:rPr lang="fr-CA" smtClean="0"/>
              <a:pPr/>
              <a:t>22</a:t>
            </a:fld>
            <a:endParaRPr lang="fr-CA"/>
          </a:p>
        </p:txBody>
      </p:sp>
      <p:sp>
        <p:nvSpPr>
          <p:cNvPr id="6" name="Picture Placeholder 5">
            <a:extLst>
              <a:ext uri="{FF2B5EF4-FFF2-40B4-BE49-F238E27FC236}">
                <a16:creationId xmlns:a16="http://schemas.microsoft.com/office/drawing/2014/main" id="{B1019BA6-3BE1-28AF-364A-2D89DECACE4E}"/>
              </a:ext>
            </a:extLst>
          </p:cNvPr>
          <p:cNvSpPr>
            <a:spLocks noGrp="1"/>
          </p:cNvSpPr>
          <p:nvPr>
            <p:ph type="pic" sz="quarter" idx="13"/>
          </p:nvPr>
        </p:nvSpPr>
        <p:spPr/>
        <p:txBody>
          <a:bodyPr/>
          <a:lstStyle/>
          <a:p>
            <a:endParaRPr lang="is-IS"/>
          </a:p>
        </p:txBody>
      </p:sp>
      <p:pic>
        <p:nvPicPr>
          <p:cNvPr id="2" name="Online Media 1" title="We Lead - Interview with Susana Conde (Agrotravel Turismo Responsible y GenuienSpain)">
            <a:hlinkClick r:id="" action="ppaction://media"/>
            <a:extLst>
              <a:ext uri="{FF2B5EF4-FFF2-40B4-BE49-F238E27FC236}">
                <a16:creationId xmlns:a16="http://schemas.microsoft.com/office/drawing/2014/main" id="{7ADBAC5A-5D47-4189-0982-B444EFD39942}"/>
              </a:ext>
            </a:extLst>
          </p:cNvPr>
          <p:cNvPicPr>
            <a:picLocks noRot="1" noChangeAspect="1"/>
          </p:cNvPicPr>
          <p:nvPr>
            <a:videoFile r:link="rId1"/>
          </p:nvPr>
        </p:nvPicPr>
        <p:blipFill>
          <a:blip r:embed="rId3"/>
          <a:stretch>
            <a:fillRect/>
          </a:stretch>
        </p:blipFill>
        <p:spPr>
          <a:xfrm>
            <a:off x="1237175" y="6145825"/>
            <a:ext cx="4800753" cy="2958870"/>
          </a:xfrm>
          <a:prstGeom prst="rect">
            <a:avLst/>
          </a:prstGeom>
        </p:spPr>
      </p:pic>
      <p:sp>
        <p:nvSpPr>
          <p:cNvPr id="9" name="TextBox 8">
            <a:extLst>
              <a:ext uri="{FF2B5EF4-FFF2-40B4-BE49-F238E27FC236}">
                <a16:creationId xmlns:a16="http://schemas.microsoft.com/office/drawing/2014/main" id="{FC5478FA-C3FD-B22C-4D5B-C4A38B85450D}"/>
              </a:ext>
            </a:extLst>
          </p:cNvPr>
          <p:cNvSpPr txBox="1"/>
          <p:nvPr/>
        </p:nvSpPr>
        <p:spPr>
          <a:xfrm>
            <a:off x="4046029" y="4902808"/>
            <a:ext cx="3415103" cy="738664"/>
          </a:xfrm>
          <a:prstGeom prst="rect">
            <a:avLst/>
          </a:prstGeom>
          <a:noFill/>
        </p:spPr>
        <p:txBody>
          <a:bodyPr wrap="square" lIns="91440" tIns="45720" rIns="91440" bIns="45720" anchor="t">
            <a:spAutoFit/>
          </a:bodyPr>
          <a:lstStyle/>
          <a:p>
            <a:r>
              <a:rPr lang="en-IE" sz="1400" dirty="0">
                <a:solidFill>
                  <a:srgbClr val="90278E"/>
                </a:solidFill>
                <a:hlinkClick r:id="rId4">
                  <a:extLst>
                    <a:ext uri="{A12FA001-AC4F-418D-AE19-62706E023703}">
                      <ahyp:hlinkClr xmlns:ahyp="http://schemas.microsoft.com/office/drawing/2018/hyperlinkcolor" val="tx"/>
                    </a:ext>
                  </a:extLst>
                </a:hlinkClick>
              </a:rPr>
              <a:t>We Lead - </a:t>
            </a:r>
            <a:r>
              <a:rPr lang="en-IE" sz="1400" dirty="0" err="1">
                <a:solidFill>
                  <a:srgbClr val="90278E"/>
                </a:solidFill>
                <a:hlinkClick r:id="rId4">
                  <a:extLst>
                    <a:ext uri="{A12FA001-AC4F-418D-AE19-62706E023703}">
                      <ahyp:hlinkClr xmlns:ahyp="http://schemas.microsoft.com/office/drawing/2018/hyperlinkcolor" val="tx"/>
                    </a:ext>
                  </a:extLst>
                </a:hlinkClick>
              </a:rPr>
              <a:t>viðtal</a:t>
            </a:r>
            <a:r>
              <a:rPr lang="en-IE" sz="1400" dirty="0">
                <a:solidFill>
                  <a:srgbClr val="90278E"/>
                </a:solidFill>
                <a:hlinkClick r:id="rId4">
                  <a:extLst>
                    <a:ext uri="{A12FA001-AC4F-418D-AE19-62706E023703}">
                      <ahyp:hlinkClr xmlns:ahyp="http://schemas.microsoft.com/office/drawing/2018/hyperlinkcolor" val="tx"/>
                    </a:ext>
                  </a:extLst>
                </a:hlinkClick>
              </a:rPr>
              <a:t> </a:t>
            </a:r>
            <a:r>
              <a:rPr lang="en-IE" sz="1400" dirty="0" err="1">
                <a:solidFill>
                  <a:srgbClr val="90278E"/>
                </a:solidFill>
                <a:hlinkClick r:id="rId4">
                  <a:extLst>
                    <a:ext uri="{A12FA001-AC4F-418D-AE19-62706E023703}">
                      <ahyp:hlinkClr xmlns:ahyp="http://schemas.microsoft.com/office/drawing/2018/hyperlinkcolor" val="tx"/>
                    </a:ext>
                  </a:extLst>
                </a:hlinkClick>
              </a:rPr>
              <a:t>við</a:t>
            </a:r>
            <a:r>
              <a:rPr lang="en-IE" sz="1400" dirty="0">
                <a:solidFill>
                  <a:srgbClr val="90278E"/>
                </a:solidFill>
                <a:hlinkClick r:id="rId4">
                  <a:extLst>
                    <a:ext uri="{A12FA001-AC4F-418D-AE19-62706E023703}">
                      <ahyp:hlinkClr xmlns:ahyp="http://schemas.microsoft.com/office/drawing/2018/hyperlinkcolor" val="tx"/>
                    </a:ext>
                  </a:extLst>
                </a:hlinkClick>
              </a:rPr>
              <a:t> Susana Conde(</a:t>
            </a:r>
            <a:r>
              <a:rPr lang="en-IE" sz="1400" dirty="0" err="1">
                <a:solidFill>
                  <a:srgbClr val="90278E"/>
                </a:solidFill>
                <a:hlinkClick r:id="rId4">
                  <a:extLst>
                    <a:ext uri="{A12FA001-AC4F-418D-AE19-62706E023703}">
                      <ahyp:hlinkClr xmlns:ahyp="http://schemas.microsoft.com/office/drawing/2018/hyperlinkcolor" val="tx"/>
                    </a:ext>
                  </a:extLst>
                </a:hlinkClick>
              </a:rPr>
              <a:t>Agrotravel</a:t>
            </a:r>
            <a:r>
              <a:rPr lang="en-IE" sz="1400" dirty="0">
                <a:solidFill>
                  <a:srgbClr val="90278E"/>
                </a:solidFill>
                <a:hlinkClick r:id="rId4">
                  <a:extLst>
                    <a:ext uri="{A12FA001-AC4F-418D-AE19-62706E023703}">
                      <ahyp:hlinkClr xmlns:ahyp="http://schemas.microsoft.com/office/drawing/2018/hyperlinkcolor" val="tx"/>
                    </a:ext>
                  </a:extLst>
                </a:hlinkClick>
              </a:rPr>
              <a:t> Turismo Responsible y </a:t>
            </a:r>
            <a:r>
              <a:rPr lang="en-IE" sz="1400" dirty="0" err="1">
                <a:solidFill>
                  <a:srgbClr val="90278E"/>
                </a:solidFill>
                <a:hlinkClick r:id="rId4">
                  <a:extLst>
                    <a:ext uri="{A12FA001-AC4F-418D-AE19-62706E023703}">
                      <ahyp:hlinkClr xmlns:ahyp="http://schemas.microsoft.com/office/drawing/2018/hyperlinkcolor" val="tx"/>
                    </a:ext>
                  </a:extLst>
                </a:hlinkClick>
              </a:rPr>
              <a:t>GenuienSpain</a:t>
            </a:r>
            <a:r>
              <a:rPr lang="en-IE" sz="1400" dirty="0">
                <a:solidFill>
                  <a:srgbClr val="90278E"/>
                </a:solidFill>
                <a:hlinkClick r:id="rId4">
                  <a:extLst>
                    <a:ext uri="{A12FA001-AC4F-418D-AE19-62706E023703}">
                      <ahyp:hlinkClr xmlns:ahyp="http://schemas.microsoft.com/office/drawing/2018/hyperlinkcolor" val="tx"/>
                    </a:ext>
                  </a:extLst>
                </a:hlinkClick>
              </a:rPr>
              <a:t>) - YouTube</a:t>
            </a:r>
            <a:endParaRPr lang="en-IE" sz="1400" dirty="0">
              <a:solidFill>
                <a:srgbClr val="90278E"/>
              </a:solidFill>
            </a:endParaRPr>
          </a:p>
        </p:txBody>
      </p:sp>
      <p:pic>
        <p:nvPicPr>
          <p:cNvPr id="25" name="Picture 2" descr="Responsible Tourism">
            <a:extLst>
              <a:ext uri="{FF2B5EF4-FFF2-40B4-BE49-F238E27FC236}">
                <a16:creationId xmlns:a16="http://schemas.microsoft.com/office/drawing/2014/main" id="{F1FF7D2C-B30B-2D58-DB80-92C05EEEA9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625" y="3733848"/>
            <a:ext cx="1181100" cy="657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F9304CF-3F61-EC89-67B6-878BD6BD50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7829" y="3663482"/>
            <a:ext cx="16764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399" y="6914422"/>
            <a:ext cx="6526988" cy="3129967"/>
          </a:xfrm>
        </p:spPr>
        <p:txBody>
          <a:bodyPr lIns="91440" tIns="45720" rIns="91440" bIns="45720" numCol="2" spcCol="288000" anchor="t">
            <a:noAutofit/>
          </a:bodyPr>
          <a:lstStyle/>
          <a:p>
            <a:r>
              <a:rPr lang="is-IS" sz="1200" dirty="0">
                <a:latin typeface="Calibri"/>
                <a:ea typeface="Calibri"/>
                <a:cs typeface="Calibri"/>
              </a:rPr>
              <a:t>Naiara Malavé er umhverfis miðlari og áhugasöm um vist,- virka,- og náttúruferðamennsku. Hún er forseti AKTIBA, samtaka um virka ferðamennsku, ævintýra- og náttúrufyrirtækja í Baskalandi.</a:t>
            </a:r>
          </a:p>
          <a:p>
            <a:r>
              <a:rPr lang="is-IS" sz="1200" dirty="0">
                <a:latin typeface="Calibri"/>
                <a:ea typeface="Calibri"/>
                <a:cs typeface="Calibri"/>
              </a:rPr>
              <a:t>Undanfarin ár hefur Naiara unnið að því að innleiða nokkur ný verkefni. Eitt þeirra snýr að því að auka gildi arfsins sem liggur í hafinu í Gipuzkoa með TERRITORIO ELKANO heimsókna áætluninni. Síðan 2022 hefur hún svo verið að vinna að verkefninu SURF RIDER IN PLASTIC ORIGINS til að draga úr, endurnýta og endurvinna plastúrgang í ám og ströndum sem hluti af tillögu um borgara vísindi. Og í samvinnu við SurfRider og Háskólann í Barcelona er hún að vinna að verkefninu Surfing for Science.</a:t>
            </a:r>
          </a:p>
          <a:p>
            <a:endParaRPr lang="is-IS" sz="1200" b="1" dirty="0"/>
          </a:p>
          <a:p>
            <a:r>
              <a:rPr lang="is-IS" sz="1200" b="1" dirty="0">
                <a:latin typeface="Calibri"/>
                <a:ea typeface="Calibri"/>
                <a:cs typeface="Calibri"/>
              </a:rPr>
              <a:t>Af hverju ferðaþjónusta?</a:t>
            </a:r>
          </a:p>
          <a:p>
            <a:r>
              <a:rPr lang="is-IS" sz="1200" dirty="0">
                <a:latin typeface="Calibri"/>
                <a:ea typeface="Calibri"/>
                <a:cs typeface="Calibri"/>
              </a:rPr>
              <a:t>Frá stofnun Begi Bistan hefur starf hennar verið </a:t>
            </a:r>
          </a:p>
          <a:p>
            <a:endParaRPr lang="is-IS" sz="1200" dirty="0">
              <a:latin typeface="Calibri"/>
              <a:ea typeface="Calibri"/>
              <a:cs typeface="Calibri"/>
            </a:endParaRPr>
          </a:p>
          <a:p>
            <a:r>
              <a:rPr lang="is-IS" sz="1200" dirty="0">
                <a:latin typeface="Calibri"/>
                <a:ea typeface="Calibri"/>
                <a:cs typeface="Calibri"/>
              </a:rPr>
              <a:t>að miðla og kynna þann náttúru- og menningararf sem felast í umhverfinu. Fyrir stofnendurna er Begi Bistan andi forfeðra þeirra, frábærra ævintýramanna, siglingamanna og landkönnuða. Samkvæmt Naiara er Begi Bistan hin óviðjafnanlega fegurð umhverfis okkar, það sem við getum nú þegar séð og það sem á eftir a uppgötva. „Begi Bistan er frelsi, könnun, ævintýri og stolt af að geta deilt heiminum okkar með þér“.</a:t>
            </a:r>
          </a:p>
          <a:p>
            <a:r>
              <a:rPr lang="is-IS" sz="1200" dirty="0">
                <a:latin typeface="Calibri"/>
                <a:ea typeface="Calibri"/>
                <a:cs typeface="Calibri"/>
              </a:rPr>
              <a:t>Flysch er vel þekkt í dag, en þegar þau byrjuðum fyrir 23 árum síðan fór fólk í gegnum svæðið án þess að vita hvers virði þessir smásteinar voru bæði á landsvísu og á alþjóðavettvangi. Þannig fór fólk í auknum mæli að meta það náttúru- og menningarrými sem var í kringum það, sem eykur li´kur á verndun þessara verðmæta til framtíðar.</a:t>
            </a:r>
          </a:p>
          <a:p>
            <a:endParaRPr lang="is-IS"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399" y="5367765"/>
            <a:ext cx="6720497" cy="1064757"/>
          </a:xfrm>
        </p:spPr>
        <p:txBody>
          <a:bodyPr lIns="91440" tIns="45720" rIns="91440" bIns="45720" numCol="1" spcCol="288000" anchor="t">
            <a:noAutofit/>
          </a:bodyPr>
          <a:lstStyle/>
          <a:p>
            <a:pPr algn="l"/>
            <a:r>
              <a:rPr lang="is-IS" b="1" u="sng" dirty="0">
                <a:latin typeface="Calibri"/>
                <a:ea typeface="Calibri"/>
                <a:cs typeface="Calibri"/>
              </a:rPr>
              <a:t>Stutt kynning</a:t>
            </a:r>
          </a:p>
          <a:p>
            <a:pPr algn="l"/>
            <a:r>
              <a:rPr lang="is-IS" dirty="0">
                <a:latin typeface="Calibri"/>
                <a:ea typeface="Calibri"/>
                <a:cs typeface="Calibri"/>
              </a:rPr>
              <a:t>Naiara er einn af stofendum Begi Bistan, ferðaþjónustufyrirtækis sem hefur hannað og boðið upp á starfsemi sem tengist vistfræði, náttúru og tómstundum í 23 ár. Þau starfa aðallega á svæðunum Gipuzkoa, Flysh milli Zumaia og Mutriku sem og í Debabarrena og Orio.</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a:t>Naiara </a:t>
            </a:r>
            <a:r>
              <a:rPr lang="en-IE" sz="3600" err="1"/>
              <a:t>Malavé</a:t>
            </a:r>
            <a:r>
              <a:rPr lang="en-IE" sz="3600"/>
              <a:t> </a:t>
            </a:r>
            <a:r>
              <a:rPr lang="en-IE" sz="2400"/>
              <a:t>– </a:t>
            </a:r>
          </a:p>
          <a:p>
            <a:pPr>
              <a:lnSpc>
                <a:spcPct val="100000"/>
              </a:lnSpc>
            </a:pPr>
            <a:r>
              <a:rPr lang="en-US" sz="2400" err="1"/>
              <a:t>Meðstjórnandi</a:t>
            </a:r>
            <a:r>
              <a:rPr lang="en-US" sz="2400"/>
              <a:t> </a:t>
            </a:r>
            <a:r>
              <a:rPr lang="en-US" sz="2400" err="1"/>
              <a:t>Begi</a:t>
            </a:r>
            <a:r>
              <a:rPr lang="en-US" sz="2400"/>
              <a:t> </a:t>
            </a:r>
            <a:r>
              <a:rPr lang="en-US" sz="2400" err="1"/>
              <a:t>Bistan</a:t>
            </a:r>
            <a:endParaRPr lang="en-US" sz="2400"/>
          </a:p>
          <a:p>
            <a:pPr>
              <a:lnSpc>
                <a:spcPct val="100000"/>
              </a:lnSpc>
            </a:pPr>
            <a:r>
              <a:rPr lang="en-US" sz="2400"/>
              <a:t> &amp; </a:t>
            </a:r>
            <a:r>
              <a:rPr lang="en-US" sz="2400" err="1"/>
              <a:t>forseti</a:t>
            </a:r>
            <a:r>
              <a:rPr lang="en-US" sz="2400"/>
              <a:t> AKTIBA </a:t>
            </a:r>
            <a:endParaRPr lang="en-IE" sz="240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a:t>SPÁNN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23</a:t>
            </a:fld>
            <a:endParaRPr lang="fr-CA"/>
          </a:p>
        </p:txBody>
      </p:sp>
    </p:spTree>
    <p:extLst>
      <p:ext uri="{BB962C8B-B14F-4D97-AF65-F5344CB8AC3E}">
        <p14:creationId xmlns:p14="http://schemas.microsoft.com/office/powerpoint/2010/main" val="4265456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1573968"/>
            <a:ext cx="6526988" cy="8819133"/>
          </a:xfrm>
        </p:spPr>
        <p:txBody>
          <a:bodyPr lIns="91440" tIns="45720" rIns="91440" bIns="45720" numCol="2" spcCol="288000" anchor="t">
            <a:noAutofit/>
          </a:bodyPr>
          <a:lstStyle/>
          <a:p>
            <a:r>
              <a:rPr lang="is-IS" sz="1200" b="1">
                <a:latin typeface="Calibri"/>
                <a:ea typeface="Calibri"/>
                <a:cs typeface="Calibri"/>
              </a:rPr>
              <a:t>Af hverju sjálfbærni?</a:t>
            </a:r>
          </a:p>
          <a:p>
            <a:r>
              <a:rPr lang="is-IS" sz="1200">
                <a:latin typeface="Calibri"/>
                <a:ea typeface="Calibri"/>
                <a:cs typeface="Calibri"/>
              </a:rPr>
              <a:t>Samkvæmt </a:t>
            </a:r>
            <a:r>
              <a:rPr lang="is-IS" sz="1200" err="1">
                <a:latin typeface="Calibri"/>
                <a:ea typeface="Calibri"/>
                <a:cs typeface="Calibri"/>
              </a:rPr>
              <a:t>Naiara</a:t>
            </a:r>
            <a:r>
              <a:rPr lang="is-IS" sz="1200">
                <a:latin typeface="Calibri"/>
                <a:ea typeface="Calibri"/>
                <a:cs typeface="Calibri"/>
              </a:rPr>
              <a:t> er ekki skynsamlegt að starfa innan ferðaþjónustu án þess að hugsa um sjálfbærni. Starf hennar byggist á því að vernda umhverfið, atvinnulíf </a:t>
            </a:r>
            <a:r>
              <a:rPr lang="is-IS" sz="1200" err="1">
                <a:latin typeface="Calibri"/>
                <a:ea typeface="Calibri"/>
                <a:cs typeface="Calibri"/>
              </a:rPr>
              <a:t>nærsamfélagsins</a:t>
            </a:r>
            <a:r>
              <a:rPr lang="is-IS" sz="1200">
                <a:latin typeface="Calibri"/>
                <a:ea typeface="Calibri"/>
                <a:cs typeface="Calibri"/>
              </a:rPr>
              <a:t> og menningu. Markmið hennar er að uppgötva landið sitt án þess að flýta sér, gefa sér tíma til að læra, skilja og meta smáatriðin og njóta augnabliksins.</a:t>
            </a:r>
          </a:p>
          <a:p>
            <a:r>
              <a:rPr lang="is-IS" sz="1200">
                <a:latin typeface="Calibri"/>
                <a:ea typeface="Calibri"/>
                <a:cs typeface="Calibri"/>
              </a:rPr>
              <a:t>Loftslagsbreytingar hafa mjög mikil áhrif á starfsemi þeirra hvort heldur sem er í sjónum eða ánni. </a:t>
            </a:r>
            <a:r>
              <a:rPr lang="is-IS" sz="1200" err="1">
                <a:latin typeface="Calibri"/>
                <a:ea typeface="Calibri"/>
                <a:cs typeface="Calibri"/>
              </a:rPr>
              <a:t>Naira</a:t>
            </a:r>
            <a:r>
              <a:rPr lang="is-IS" sz="1200">
                <a:latin typeface="Calibri"/>
                <a:ea typeface="Calibri"/>
                <a:cs typeface="Calibri"/>
              </a:rPr>
              <a:t> segir að síðustu árin hafi stormar orðið mun hvassari og þeir standa lengur yfir. Annars vegar hefur hlýnun jarðar gefið þeim tækifæri til að vinna meira yfir veturinn sem var óhugsandi hér áður fyrr en hins vegar eru fleiri stormar á sumrin. Þar af leiðandi hefur starfsemi þeirra breyst og þau þurfa að læra hvernig sé best að aðlagast á viðeigandi hátt.</a:t>
            </a:r>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r>
              <a:rPr lang="is-IS" sz="1200" b="1">
                <a:latin typeface="Calibri"/>
                <a:ea typeface="Calibri"/>
                <a:cs typeface="Calibri"/>
              </a:rPr>
              <a:t>Afrek til þessa</a:t>
            </a:r>
          </a:p>
          <a:p>
            <a:r>
              <a:rPr lang="is-IS" sz="1200" err="1">
                <a:latin typeface="Calibri"/>
                <a:ea typeface="Calibri"/>
                <a:cs typeface="Calibri"/>
              </a:rPr>
              <a:t>Euskadi</a:t>
            </a:r>
            <a:r>
              <a:rPr lang="is-IS" sz="1200">
                <a:latin typeface="Calibri"/>
                <a:ea typeface="Calibri"/>
                <a:cs typeface="Calibri"/>
              </a:rPr>
              <a:t> - </a:t>
            </a:r>
            <a:r>
              <a:rPr lang="is-IS" sz="1200" err="1">
                <a:latin typeface="Calibri"/>
                <a:ea typeface="Calibri"/>
                <a:cs typeface="Calibri"/>
              </a:rPr>
              <a:t>Basque</a:t>
            </a:r>
            <a:r>
              <a:rPr lang="is-IS" sz="1200">
                <a:latin typeface="Calibri"/>
                <a:ea typeface="Calibri"/>
                <a:cs typeface="Calibri"/>
              </a:rPr>
              <a:t> Country hefur þróast sem nokkuð sjálfbært vörumerki að þeirra mati og frá </a:t>
            </a:r>
            <a:r>
              <a:rPr lang="is-IS" sz="1200" err="1">
                <a:latin typeface="Calibri"/>
                <a:ea typeface="Calibri"/>
                <a:cs typeface="Calibri"/>
              </a:rPr>
              <a:t>Begi</a:t>
            </a:r>
            <a:r>
              <a:rPr lang="is-IS" sz="1200">
                <a:latin typeface="Calibri"/>
                <a:ea typeface="Calibri"/>
                <a:cs typeface="Calibri"/>
              </a:rPr>
              <a:t> </a:t>
            </a:r>
            <a:r>
              <a:rPr lang="is-IS" sz="1200" err="1">
                <a:latin typeface="Calibri"/>
                <a:ea typeface="Calibri"/>
                <a:cs typeface="Calibri"/>
              </a:rPr>
              <a:t>Bistan</a:t>
            </a:r>
            <a:r>
              <a:rPr lang="is-IS" sz="1200">
                <a:latin typeface="Calibri"/>
                <a:ea typeface="Calibri"/>
                <a:cs typeface="Calibri"/>
              </a:rPr>
              <a:t> leggja þau sitt af mörkun til þeirrar gæða ferðaþjónustu sem er unnið að af opinberum stofnunum og fyrirtækjum í einkaeigu.</a:t>
            </a:r>
          </a:p>
          <a:p>
            <a:r>
              <a:rPr lang="is-IS" sz="1200">
                <a:latin typeface="Calibri"/>
                <a:ea typeface="Calibri"/>
                <a:cs typeface="Calibri"/>
              </a:rPr>
              <a:t>Samkvæmt </a:t>
            </a:r>
            <a:r>
              <a:rPr lang="is-IS" sz="1200" err="1">
                <a:latin typeface="Calibri"/>
                <a:ea typeface="Calibri"/>
                <a:cs typeface="Calibri"/>
              </a:rPr>
              <a:t>Naiara</a:t>
            </a:r>
            <a:r>
              <a:rPr lang="is-IS" sz="1200">
                <a:latin typeface="Calibri"/>
                <a:ea typeface="Calibri"/>
                <a:cs typeface="Calibri"/>
              </a:rPr>
              <a:t> er gæðatengd ferðaþjónusta sem er staðbundin, uppruninn í heimahéraði, sem nýtir vörur og þjónustu framleidda á svæðinu og skilur arðsemina eftir sig á áfangastaðnum það besta sem getur komið fyrir þau og er sú leið sem hefur verið farin hjá þeim og skapar endalaus tækifæri.</a:t>
            </a:r>
          </a:p>
          <a:p>
            <a:endParaRPr lang="is-IS" sz="1200"/>
          </a:p>
          <a:p>
            <a:r>
              <a:rPr lang="is-IS" sz="1200" b="1">
                <a:latin typeface="Calibri"/>
                <a:ea typeface="Calibri"/>
                <a:cs typeface="Calibri"/>
              </a:rPr>
              <a:t>Næstu skref / Framtíðarsýn</a:t>
            </a:r>
          </a:p>
          <a:p>
            <a:r>
              <a:rPr lang="is-IS" sz="1200">
                <a:latin typeface="Calibri"/>
                <a:ea typeface="Calibri"/>
                <a:cs typeface="Calibri"/>
              </a:rPr>
              <a:t>Hennar sýn á framtíðina er jákvæð. „Við erum land sem hefur alltaf aðhyllst nýsköpun og þó að miklar umbætur hafa átt sér stað er enn mikið óunnið“. Að hennar mati eru áætlanir innan sjálfbærni enn ekki mjög vel skilgreindar, og aðgengi fyrirtækja að þeim ekki nógu gott, en þau halda áfram að gera sitt besta og hún sér að möguleikarnir til að auka sjálfbærni eru endalausir.</a:t>
            </a:r>
          </a:p>
          <a:p>
            <a:endParaRPr lang="is-IS" sz="1200">
              <a:ea typeface="Calibri"/>
            </a:endParaRPr>
          </a:p>
          <a:p>
            <a:endParaRPr lang="is-IS" sz="1200"/>
          </a:p>
          <a:p>
            <a:endParaRPr lang="is-IS" sz="1200"/>
          </a:p>
          <a:p>
            <a:endParaRPr lang="is-IS" sz="80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24</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23887" y="981310"/>
            <a:ext cx="6527800" cy="559997"/>
          </a:xfrm>
        </p:spPr>
        <p:txBody>
          <a:bodyPr/>
          <a:lstStyle/>
          <a:p>
            <a:r>
              <a:rPr lang="en-IE" sz="1800" b="1"/>
              <a:t>Naiara </a:t>
            </a:r>
            <a:r>
              <a:rPr lang="en-IE" sz="1800" b="1" err="1"/>
              <a:t>Malavé</a:t>
            </a:r>
            <a:r>
              <a:rPr lang="en-IE" sz="1800" b="1"/>
              <a:t> - </a:t>
            </a:r>
            <a:r>
              <a:rPr lang="en-IE" sz="1800" b="1" err="1"/>
              <a:t>framhald</a:t>
            </a:r>
            <a:endParaRPr lang="en-IE" sz="1800" b="1"/>
          </a:p>
        </p:txBody>
      </p:sp>
      <p:grpSp>
        <p:nvGrpSpPr>
          <p:cNvPr id="3" name="Group 2">
            <a:extLst>
              <a:ext uri="{FF2B5EF4-FFF2-40B4-BE49-F238E27FC236}">
                <a16:creationId xmlns:a16="http://schemas.microsoft.com/office/drawing/2014/main" id="{FF8B346A-7FF1-F643-6CAE-EB24597B3CE0}"/>
              </a:ext>
            </a:extLst>
          </p:cNvPr>
          <p:cNvGrpSpPr/>
          <p:nvPr/>
        </p:nvGrpSpPr>
        <p:grpSpPr>
          <a:xfrm>
            <a:off x="4145375" y="6924633"/>
            <a:ext cx="3005500" cy="3001770"/>
            <a:chOff x="7252897" y="4427673"/>
            <a:chExt cx="3005500" cy="2610517"/>
          </a:xfrm>
        </p:grpSpPr>
        <p:sp>
          <p:nvSpPr>
            <p:cNvPr id="4" name="TextBox 3">
              <a:extLst>
                <a:ext uri="{FF2B5EF4-FFF2-40B4-BE49-F238E27FC236}">
                  <a16:creationId xmlns:a16="http://schemas.microsoft.com/office/drawing/2014/main" id="{5162CD80-C1FE-4952-56DF-2E5BFDBD55B0}"/>
                </a:ext>
              </a:extLst>
            </p:cNvPr>
            <p:cNvSpPr txBox="1"/>
            <p:nvPr/>
          </p:nvSpPr>
          <p:spPr>
            <a:xfrm>
              <a:off x="7338264" y="5218472"/>
              <a:ext cx="2920133" cy="1579199"/>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2">
                    <a:extLst>
                      <a:ext uri="{A12FA001-AC4F-418D-AE19-62706E023703}">
                        <ahyp:hlinkClr xmlns:ahyp="http://schemas.microsoft.com/office/drawing/2018/hyperlinkcolor" val="tx"/>
                      </a:ext>
                    </a:extLst>
                  </a:hlinkClick>
                </a:rPr>
                <a:t>Heimasíða</a:t>
              </a:r>
              <a:r>
                <a:rPr lang="en-IE" sz="1400" dirty="0">
                  <a:solidFill>
                    <a:srgbClr val="90278E"/>
                  </a:solidFill>
                  <a:hlinkClick r:id="rId2">
                    <a:extLst>
                      <a:ext uri="{A12FA001-AC4F-418D-AE19-62706E023703}">
                        <ahyp:hlinkClr xmlns:ahyp="http://schemas.microsoft.com/office/drawing/2018/hyperlinkcolor" val="tx"/>
                      </a:ext>
                    </a:extLst>
                  </a:hlinkClick>
                </a:rPr>
                <a:t>: </a:t>
              </a:r>
              <a:r>
                <a:rPr lang="en-IE" sz="1400" dirty="0" err="1">
                  <a:solidFill>
                    <a:srgbClr val="90278E"/>
                  </a:solidFill>
                  <a:hlinkClick r:id="rId2">
                    <a:extLst>
                      <a:ext uri="{A12FA001-AC4F-418D-AE19-62706E023703}">
                        <ahyp:hlinkClr xmlns:ahyp="http://schemas.microsoft.com/office/drawing/2018/hyperlinkcolor" val="tx"/>
                      </a:ext>
                    </a:extLst>
                  </a:hlinkClick>
                </a:rPr>
                <a:t>Begi-Bistan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3">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4">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6">
                    <a:extLst>
                      <a:ext uri="{A12FA001-AC4F-418D-AE19-62706E023703}">
                        <ahyp:hlinkClr xmlns:ahyp="http://schemas.microsoft.com/office/drawing/2018/hyperlinkcolor" val="tx"/>
                      </a:ext>
                    </a:extLst>
                  </a:hlinkClick>
                </a:rPr>
                <a:t>Euskadi Ecotourism Forum</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Soy Eco Turista- I am an Eco tourist</a:t>
              </a:r>
              <a:endParaRPr lang="en-GB" sz="1400" dirty="0">
                <a:solidFill>
                  <a:srgbClr val="90278E"/>
                </a:solidFill>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PLASTIC ORIGINS</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9">
                    <a:extLst>
                      <a:ext uri="{A12FA001-AC4F-418D-AE19-62706E023703}">
                        <ahyp:hlinkClr xmlns:ahyp="http://schemas.microsoft.com/office/drawing/2018/hyperlinkcolor" val="tx"/>
                      </a:ext>
                    </a:extLst>
                  </a:hlinkClick>
                </a:rPr>
                <a:t>Surfing for Science project</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295939C6-5A49-B8FA-D2DD-BC0531A9B0C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B97B97-94BB-BED4-58D7-603210B4BB84}"/>
                </a:ext>
              </a:extLst>
            </p:cNvPr>
            <p:cNvSpPr txBox="1"/>
            <p:nvPr/>
          </p:nvSpPr>
          <p:spPr>
            <a:xfrm>
              <a:off x="7375794" y="4523447"/>
              <a:ext cx="2337968" cy="562088"/>
            </a:xfrm>
            <a:prstGeom prst="rect">
              <a:avLst/>
            </a:prstGeom>
            <a:noFill/>
          </p:spPr>
          <p:txBody>
            <a:bodyPr wrap="square">
              <a:spAutoFit/>
            </a:bodyPr>
            <a:lstStyle/>
            <a:p>
              <a:pPr algn="just" fontAlgn="base"/>
              <a:r>
                <a:rPr lang="en-GB" b="1">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12" name="Rectangle 11">
              <a:extLst>
                <a:ext uri="{FF2B5EF4-FFF2-40B4-BE49-F238E27FC236}">
                  <a16:creationId xmlns:a16="http://schemas.microsoft.com/office/drawing/2014/main" id="{D02F2913-C323-2DAE-7841-915F000FA32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phic 2">
              <a:extLst>
                <a:ext uri="{FF2B5EF4-FFF2-40B4-BE49-F238E27FC236}">
                  <a16:creationId xmlns:a16="http://schemas.microsoft.com/office/drawing/2014/main" id="{6AB38906-750D-13AC-1C0A-813EDF298223}"/>
                </a:ext>
              </a:extLst>
            </p:cNvPr>
            <p:cNvGrpSpPr/>
            <p:nvPr/>
          </p:nvGrpSpPr>
          <p:grpSpPr>
            <a:xfrm>
              <a:off x="9480073" y="4427673"/>
              <a:ext cx="555180" cy="555173"/>
              <a:chOff x="10387608" y="788458"/>
              <a:chExt cx="896094" cy="896083"/>
            </a:xfrm>
            <a:solidFill>
              <a:srgbClr val="C5198A"/>
            </a:solidFill>
          </p:grpSpPr>
          <p:grpSp>
            <p:nvGrpSpPr>
              <p:cNvPr id="14" name="Graphic 2">
                <a:extLst>
                  <a:ext uri="{FF2B5EF4-FFF2-40B4-BE49-F238E27FC236}">
                    <a16:creationId xmlns:a16="http://schemas.microsoft.com/office/drawing/2014/main" id="{E941E945-BEB6-FD67-ADC0-51E7E0B61AC8}"/>
                  </a:ext>
                </a:extLst>
              </p:cNvPr>
              <p:cNvGrpSpPr/>
              <p:nvPr/>
            </p:nvGrpSpPr>
            <p:grpSpPr>
              <a:xfrm>
                <a:off x="10647765" y="1164229"/>
                <a:ext cx="375781" cy="505860"/>
                <a:chOff x="10647765" y="1164229"/>
                <a:chExt cx="375781" cy="505860"/>
              </a:xfrm>
              <a:grpFill/>
            </p:grpSpPr>
            <p:sp>
              <p:nvSpPr>
                <p:cNvPr id="20" name="Freeform 55">
                  <a:extLst>
                    <a:ext uri="{FF2B5EF4-FFF2-40B4-BE49-F238E27FC236}">
                      <a16:creationId xmlns:a16="http://schemas.microsoft.com/office/drawing/2014/main" id="{6F8AA05B-2A1A-0E5D-FDFE-C6AC5B18F83C}"/>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6">
                  <a:extLst>
                    <a:ext uri="{FF2B5EF4-FFF2-40B4-BE49-F238E27FC236}">
                      <a16:creationId xmlns:a16="http://schemas.microsoft.com/office/drawing/2014/main" id="{3C1B691A-6469-BC45-08F9-F0C1D15ED63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2" name="Freeform 57">
                  <a:extLst>
                    <a:ext uri="{FF2B5EF4-FFF2-40B4-BE49-F238E27FC236}">
                      <a16:creationId xmlns:a16="http://schemas.microsoft.com/office/drawing/2014/main" id="{7C05A0DF-B02C-489E-58EC-F46121CB10CD}"/>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5" name="Graphic 2">
                <a:extLst>
                  <a:ext uri="{FF2B5EF4-FFF2-40B4-BE49-F238E27FC236}">
                    <a16:creationId xmlns:a16="http://schemas.microsoft.com/office/drawing/2014/main" id="{9E9CFE85-2077-D4DD-2AA6-52A27E6B9271}"/>
                  </a:ext>
                </a:extLst>
              </p:cNvPr>
              <p:cNvGrpSpPr/>
              <p:nvPr/>
            </p:nvGrpSpPr>
            <p:grpSpPr>
              <a:xfrm>
                <a:off x="10387608" y="788458"/>
                <a:ext cx="896094" cy="896083"/>
                <a:chOff x="10387608" y="788458"/>
                <a:chExt cx="896094" cy="896083"/>
              </a:xfrm>
              <a:grpFill/>
            </p:grpSpPr>
            <p:sp>
              <p:nvSpPr>
                <p:cNvPr id="16" name="Freeform 51">
                  <a:extLst>
                    <a:ext uri="{FF2B5EF4-FFF2-40B4-BE49-F238E27FC236}">
                      <a16:creationId xmlns:a16="http://schemas.microsoft.com/office/drawing/2014/main" id="{426E9E8F-2E39-2EE7-78E2-225DBCCAFF7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2">
                  <a:extLst>
                    <a:ext uri="{FF2B5EF4-FFF2-40B4-BE49-F238E27FC236}">
                      <a16:creationId xmlns:a16="http://schemas.microsoft.com/office/drawing/2014/main" id="{0F370D07-74B7-9D61-3A31-00E3C26C0F8B}"/>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3">
                  <a:extLst>
                    <a:ext uri="{FF2B5EF4-FFF2-40B4-BE49-F238E27FC236}">
                      <a16:creationId xmlns:a16="http://schemas.microsoft.com/office/drawing/2014/main" id="{748BAAA6-D941-1982-3336-9256B21E96A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4">
                  <a:extLst>
                    <a:ext uri="{FF2B5EF4-FFF2-40B4-BE49-F238E27FC236}">
                      <a16:creationId xmlns:a16="http://schemas.microsoft.com/office/drawing/2014/main" id="{BC60EB24-51DE-B2FC-DF11-41B4ECFA82E9}"/>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3" name="Picture 22">
            <a:extLst>
              <a:ext uri="{FF2B5EF4-FFF2-40B4-BE49-F238E27FC236}">
                <a16:creationId xmlns:a16="http://schemas.microsoft.com/office/drawing/2014/main" id="{9392D0C5-3722-DE0C-D615-0C4820912F82}"/>
              </a:ext>
            </a:extLst>
          </p:cNvPr>
          <p:cNvPicPr>
            <a:picLocks noChangeAspect="1"/>
          </p:cNvPicPr>
          <p:nvPr/>
        </p:nvPicPr>
        <p:blipFill>
          <a:blip r:embed="rId10"/>
          <a:stretch>
            <a:fillRect/>
          </a:stretch>
        </p:blipFill>
        <p:spPr>
          <a:xfrm>
            <a:off x="866335" y="5557735"/>
            <a:ext cx="2793687" cy="704009"/>
          </a:xfrm>
          <a:prstGeom prst="rect">
            <a:avLst/>
          </a:prstGeom>
        </p:spPr>
      </p:pic>
      <p:sp>
        <p:nvSpPr>
          <p:cNvPr id="25" name="TextBox 24">
            <a:extLst>
              <a:ext uri="{FF2B5EF4-FFF2-40B4-BE49-F238E27FC236}">
                <a16:creationId xmlns:a16="http://schemas.microsoft.com/office/drawing/2014/main" id="{133D22B8-C250-1A43-B418-B7E0C7DAF347}"/>
              </a:ext>
            </a:extLst>
          </p:cNvPr>
          <p:cNvSpPr txBox="1"/>
          <p:nvPr/>
        </p:nvSpPr>
        <p:spPr>
          <a:xfrm>
            <a:off x="637867" y="6466901"/>
            <a:ext cx="3889612" cy="369332"/>
          </a:xfrm>
          <a:prstGeom prst="rect">
            <a:avLst/>
          </a:prstGeom>
          <a:noFill/>
        </p:spPr>
        <p:txBody>
          <a:bodyPr wrap="square">
            <a:spAutoFit/>
          </a:bodyPr>
          <a:lstStyle/>
          <a:p>
            <a:pPr algn="l"/>
            <a:r>
              <a:rPr lang="is-IS" b="1" i="1">
                <a:solidFill>
                  <a:srgbClr val="F15B2A"/>
                </a:solidFill>
                <a:effectLst/>
                <a:latin typeface="sen"/>
              </a:rPr>
              <a:t>HVAÐ ÞÝÐIR BEGI BISTAN?</a:t>
            </a:r>
          </a:p>
        </p:txBody>
      </p:sp>
      <p:sp>
        <p:nvSpPr>
          <p:cNvPr id="27" name="TextBox 26">
            <a:extLst>
              <a:ext uri="{FF2B5EF4-FFF2-40B4-BE49-F238E27FC236}">
                <a16:creationId xmlns:a16="http://schemas.microsoft.com/office/drawing/2014/main" id="{87C050FA-FBEC-66A8-F75B-B00FDC812791}"/>
              </a:ext>
            </a:extLst>
          </p:cNvPr>
          <p:cNvSpPr txBox="1"/>
          <p:nvPr/>
        </p:nvSpPr>
        <p:spPr>
          <a:xfrm>
            <a:off x="637867" y="6916682"/>
            <a:ext cx="3166345" cy="646331"/>
          </a:xfrm>
          <a:prstGeom prst="rect">
            <a:avLst/>
          </a:prstGeom>
          <a:noFill/>
        </p:spPr>
        <p:txBody>
          <a:bodyPr wrap="square">
            <a:spAutoFit/>
          </a:bodyPr>
          <a:lstStyle/>
          <a:p>
            <a:pPr algn="ctr"/>
            <a:r>
              <a:rPr lang="is-IS" b="0" i="0" cap="all">
                <a:solidFill>
                  <a:srgbClr val="F15B2A"/>
                </a:solidFill>
                <a:effectLst/>
                <a:latin typeface="worksans"/>
              </a:rPr>
              <a:t>Á basknesku þýðir það “í sjónmáli”</a:t>
            </a:r>
            <a:endParaRPr lang="is-IS" i="1">
              <a:solidFill>
                <a:srgbClr val="F15B2A"/>
              </a:solidFill>
            </a:endParaRPr>
          </a:p>
        </p:txBody>
      </p:sp>
      <p:sp>
        <p:nvSpPr>
          <p:cNvPr id="29" name="TextBox 28">
            <a:extLst>
              <a:ext uri="{FF2B5EF4-FFF2-40B4-BE49-F238E27FC236}">
                <a16:creationId xmlns:a16="http://schemas.microsoft.com/office/drawing/2014/main" id="{01C25B1A-6812-36D9-AF7D-0A443CA71173}"/>
              </a:ext>
            </a:extLst>
          </p:cNvPr>
          <p:cNvSpPr txBox="1"/>
          <p:nvPr/>
        </p:nvSpPr>
        <p:spPr>
          <a:xfrm>
            <a:off x="4045855" y="4338687"/>
            <a:ext cx="3233631" cy="1323439"/>
          </a:xfrm>
          <a:prstGeom prst="rect">
            <a:avLst/>
          </a:prstGeom>
          <a:noFill/>
        </p:spPr>
        <p:txBody>
          <a:bodyPr wrap="square">
            <a:spAutoFit/>
          </a:bodyPr>
          <a:lstStyle/>
          <a:p>
            <a:pPr algn="ctr"/>
            <a:r>
              <a:rPr lang="en-US" sz="2000" b="0" i="1" err="1">
                <a:solidFill>
                  <a:srgbClr val="C5198A"/>
                </a:solidFill>
                <a:effectLst/>
              </a:rPr>
              <a:t>Begi</a:t>
            </a:r>
            <a:r>
              <a:rPr lang="en-US" sz="2000" b="0" i="1">
                <a:solidFill>
                  <a:srgbClr val="C5198A"/>
                </a:solidFill>
                <a:effectLst/>
              </a:rPr>
              <a:t> </a:t>
            </a:r>
            <a:r>
              <a:rPr lang="en-US" sz="2000" b="0" i="1" err="1">
                <a:solidFill>
                  <a:srgbClr val="C5198A"/>
                </a:solidFill>
                <a:effectLst/>
              </a:rPr>
              <a:t>Bistan</a:t>
            </a:r>
            <a:r>
              <a:rPr lang="en-US" sz="2000" b="0" i="1">
                <a:solidFill>
                  <a:srgbClr val="C5198A"/>
                </a:solidFill>
                <a:effectLst/>
              </a:rPr>
              <a:t> er </a:t>
            </a:r>
            <a:r>
              <a:rPr lang="en-US" sz="2000" b="1" i="1" err="1">
                <a:solidFill>
                  <a:srgbClr val="C5198A"/>
                </a:solidFill>
                <a:effectLst/>
              </a:rPr>
              <a:t>óviðjafnanleg</a:t>
            </a:r>
            <a:r>
              <a:rPr lang="en-US" sz="2000" b="1" i="1">
                <a:solidFill>
                  <a:srgbClr val="C5198A"/>
                </a:solidFill>
                <a:effectLst/>
              </a:rPr>
              <a:t> </a:t>
            </a:r>
            <a:r>
              <a:rPr lang="en-US" sz="2000" b="1" i="1" err="1">
                <a:solidFill>
                  <a:srgbClr val="C5198A"/>
                </a:solidFill>
                <a:effectLst/>
              </a:rPr>
              <a:t>fegurð</a:t>
            </a:r>
            <a:r>
              <a:rPr lang="en-US" sz="2000" b="1" i="1">
                <a:solidFill>
                  <a:srgbClr val="C5198A"/>
                </a:solidFill>
                <a:effectLst/>
              </a:rPr>
              <a:t> </a:t>
            </a:r>
            <a:r>
              <a:rPr lang="en-US" sz="2000" b="0" i="1" err="1">
                <a:solidFill>
                  <a:srgbClr val="C5198A"/>
                </a:solidFill>
                <a:effectLst/>
              </a:rPr>
              <a:t>umhverfis</a:t>
            </a:r>
            <a:r>
              <a:rPr lang="en-US" sz="2000" b="0" i="1">
                <a:solidFill>
                  <a:srgbClr val="C5198A"/>
                </a:solidFill>
                <a:effectLst/>
              </a:rPr>
              <a:t> </a:t>
            </a:r>
            <a:r>
              <a:rPr lang="en-US" sz="2000" b="0" i="1" err="1">
                <a:solidFill>
                  <a:srgbClr val="C5198A"/>
                </a:solidFill>
                <a:effectLst/>
              </a:rPr>
              <a:t>okkar</a:t>
            </a:r>
            <a:r>
              <a:rPr lang="en-US" sz="2000" b="0" i="1">
                <a:solidFill>
                  <a:srgbClr val="C5198A"/>
                </a:solidFill>
                <a:effectLst/>
              </a:rPr>
              <a:t>: </a:t>
            </a:r>
            <a:r>
              <a:rPr lang="en-US" sz="2000" b="0" i="1" err="1">
                <a:solidFill>
                  <a:srgbClr val="C5198A"/>
                </a:solidFill>
                <a:effectLst/>
              </a:rPr>
              <a:t>sú</a:t>
            </a:r>
            <a:r>
              <a:rPr lang="en-US" sz="2000" b="0" i="1">
                <a:solidFill>
                  <a:srgbClr val="C5198A"/>
                </a:solidFill>
                <a:effectLst/>
              </a:rPr>
              <a:t> </a:t>
            </a:r>
            <a:r>
              <a:rPr lang="en-US" sz="2000" b="0" i="1" err="1">
                <a:solidFill>
                  <a:srgbClr val="C5198A"/>
                </a:solidFill>
                <a:effectLst/>
              </a:rPr>
              <a:t>sem</a:t>
            </a:r>
            <a:r>
              <a:rPr lang="en-US" sz="2000" b="0" i="1">
                <a:solidFill>
                  <a:srgbClr val="C5198A"/>
                </a:solidFill>
                <a:effectLst/>
              </a:rPr>
              <a:t> er í </a:t>
            </a:r>
            <a:r>
              <a:rPr lang="en-US" sz="2000" b="0" i="1" err="1">
                <a:solidFill>
                  <a:srgbClr val="C5198A"/>
                </a:solidFill>
                <a:effectLst/>
              </a:rPr>
              <a:t>sjónmáli</a:t>
            </a:r>
            <a:r>
              <a:rPr lang="en-US" sz="2000" b="0" i="1">
                <a:solidFill>
                  <a:srgbClr val="C5198A"/>
                </a:solidFill>
                <a:effectLst/>
              </a:rPr>
              <a:t> </a:t>
            </a:r>
            <a:r>
              <a:rPr lang="en-US" sz="2000" b="0" i="1" err="1">
                <a:solidFill>
                  <a:srgbClr val="C5198A"/>
                </a:solidFill>
                <a:effectLst/>
              </a:rPr>
              <a:t>og</a:t>
            </a:r>
            <a:r>
              <a:rPr lang="en-US" sz="2000" b="0" i="1">
                <a:solidFill>
                  <a:srgbClr val="C5198A"/>
                </a:solidFill>
                <a:effectLst/>
              </a:rPr>
              <a:t> </a:t>
            </a:r>
            <a:r>
              <a:rPr lang="en-US" sz="2000" b="0" i="1" err="1">
                <a:solidFill>
                  <a:srgbClr val="C5198A"/>
                </a:solidFill>
                <a:effectLst/>
              </a:rPr>
              <a:t>sú</a:t>
            </a:r>
            <a:r>
              <a:rPr lang="en-US" sz="2000" b="0" i="1">
                <a:solidFill>
                  <a:srgbClr val="C5198A"/>
                </a:solidFill>
                <a:effectLst/>
              </a:rPr>
              <a:t> </a:t>
            </a:r>
            <a:r>
              <a:rPr lang="en-US" sz="2000" b="0" i="1" err="1">
                <a:solidFill>
                  <a:srgbClr val="C5198A"/>
                </a:solidFill>
                <a:effectLst/>
              </a:rPr>
              <a:t>sem</a:t>
            </a:r>
            <a:r>
              <a:rPr lang="en-US" sz="2000" b="0" i="1">
                <a:solidFill>
                  <a:srgbClr val="C5198A"/>
                </a:solidFill>
                <a:effectLst/>
              </a:rPr>
              <a:t> á </a:t>
            </a:r>
            <a:r>
              <a:rPr lang="en-US" sz="2000" b="0" i="1" err="1">
                <a:solidFill>
                  <a:srgbClr val="C5198A"/>
                </a:solidFill>
                <a:effectLst/>
              </a:rPr>
              <a:t>enn</a:t>
            </a:r>
            <a:r>
              <a:rPr lang="en-US" sz="2000" b="0" i="1">
                <a:solidFill>
                  <a:srgbClr val="C5198A"/>
                </a:solidFill>
                <a:effectLst/>
              </a:rPr>
              <a:t> </a:t>
            </a:r>
            <a:r>
              <a:rPr lang="en-US" sz="2000" b="0" i="1" err="1">
                <a:solidFill>
                  <a:srgbClr val="C5198A"/>
                </a:solidFill>
                <a:effectLst/>
              </a:rPr>
              <a:t>eftir</a:t>
            </a:r>
            <a:r>
              <a:rPr lang="en-US" sz="2000" b="0" i="1">
                <a:solidFill>
                  <a:srgbClr val="C5198A"/>
                </a:solidFill>
                <a:effectLst/>
              </a:rPr>
              <a:t> </a:t>
            </a:r>
            <a:r>
              <a:rPr lang="en-US" sz="2000" b="0" i="1" err="1">
                <a:solidFill>
                  <a:srgbClr val="C5198A"/>
                </a:solidFill>
                <a:effectLst/>
              </a:rPr>
              <a:t>að</a:t>
            </a:r>
            <a:r>
              <a:rPr lang="en-US" sz="2000" b="0" i="1">
                <a:solidFill>
                  <a:srgbClr val="C5198A"/>
                </a:solidFill>
                <a:effectLst/>
              </a:rPr>
              <a:t> </a:t>
            </a:r>
            <a:r>
              <a:rPr lang="en-US" sz="2000" b="0" i="1" err="1">
                <a:solidFill>
                  <a:srgbClr val="C5198A"/>
                </a:solidFill>
                <a:effectLst/>
              </a:rPr>
              <a:t>uppgötva</a:t>
            </a:r>
            <a:r>
              <a:rPr lang="en-US" sz="2000" b="0" i="1">
                <a:solidFill>
                  <a:srgbClr val="C5198A"/>
                </a:solidFill>
                <a:effectLst/>
              </a:rPr>
              <a:t>.</a:t>
            </a:r>
            <a:endParaRPr lang="en-IE" sz="2000" i="1">
              <a:solidFill>
                <a:srgbClr val="C5198A"/>
              </a:solidFill>
            </a:endParaRPr>
          </a:p>
        </p:txBody>
      </p:sp>
      <p:grpSp>
        <p:nvGrpSpPr>
          <p:cNvPr id="30" name="Group 29">
            <a:extLst>
              <a:ext uri="{FF2B5EF4-FFF2-40B4-BE49-F238E27FC236}">
                <a16:creationId xmlns:a16="http://schemas.microsoft.com/office/drawing/2014/main" id="{E856ADB0-3AC5-508D-62F2-D242C65B59E7}"/>
              </a:ext>
            </a:extLst>
          </p:cNvPr>
          <p:cNvGrpSpPr/>
          <p:nvPr/>
        </p:nvGrpSpPr>
        <p:grpSpPr>
          <a:xfrm>
            <a:off x="6408369" y="3645230"/>
            <a:ext cx="1078753" cy="705731"/>
            <a:chOff x="3400450" y="986392"/>
            <a:chExt cx="1487826" cy="1083162"/>
          </a:xfrm>
          <a:solidFill>
            <a:srgbClr val="F15B2A"/>
          </a:solidFill>
        </p:grpSpPr>
        <p:sp>
          <p:nvSpPr>
            <p:cNvPr id="31" name="Freeform 17">
              <a:extLst>
                <a:ext uri="{FF2B5EF4-FFF2-40B4-BE49-F238E27FC236}">
                  <a16:creationId xmlns:a16="http://schemas.microsoft.com/office/drawing/2014/main" id="{EAAFA3CF-1CC8-9C88-7C3D-9A461CBF0CAC}"/>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solidFill>
                  <a:srgbClr val="90278E"/>
                </a:solidFill>
              </a:endParaRPr>
            </a:p>
          </p:txBody>
        </p:sp>
        <p:sp>
          <p:nvSpPr>
            <p:cNvPr id="32" name="Freeform 18">
              <a:extLst>
                <a:ext uri="{FF2B5EF4-FFF2-40B4-BE49-F238E27FC236}">
                  <a16:creationId xmlns:a16="http://schemas.microsoft.com/office/drawing/2014/main" id="{DDD3A085-E003-3CA0-202E-29CCADD2542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3296757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err="1"/>
              <a:t>Naiara</a:t>
            </a:r>
            <a:r>
              <a:rPr lang="en-IE" sz="1800"/>
              <a:t> </a:t>
            </a:r>
            <a:r>
              <a:rPr lang="en-IE" sz="1800" err="1"/>
              <a:t>Malavé</a:t>
            </a:r>
            <a:r>
              <a:rPr lang="en-IE" sz="1800"/>
              <a:t>- </a:t>
            </a:r>
            <a:r>
              <a:rPr lang="en-IE" sz="1800" err="1"/>
              <a:t>framhald</a:t>
            </a:r>
            <a:endParaRPr lang="en-IE" sz="1800"/>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is-IS"/>
              <a:t>Í þessu stutta myndbandi hittum við </a:t>
            </a:r>
            <a:r>
              <a:rPr lang="is-IS" err="1"/>
              <a:t>Naiara</a:t>
            </a:r>
            <a:r>
              <a:rPr lang="is-IS"/>
              <a:t> sem segir okkur meira um starfið sem þau vinna hjá </a:t>
            </a:r>
            <a:r>
              <a:rPr lang="is-IS" err="1"/>
              <a:t>Begi</a:t>
            </a:r>
            <a:r>
              <a:rPr lang="is-IS"/>
              <a:t> </a:t>
            </a:r>
            <a:r>
              <a:rPr lang="is-IS" err="1"/>
              <a:t>Bistan</a:t>
            </a:r>
            <a:r>
              <a:rPr lang="is-IS"/>
              <a:t> og hver sé hvati þeirra með starfinu. Hún nefnir hvernig „það er ekki skynsamlegt að vinna innan ferðaþjónustunnar án þess að hugsa um sjálfbærni“ og hvernig konur á </a:t>
            </a:r>
            <a:r>
              <a:rPr lang="is-IS" err="1"/>
              <a:t>Baskasvæðinu</a:t>
            </a:r>
            <a:r>
              <a:rPr lang="is-IS"/>
              <a:t> eru mjög áberandi í loftslagsaðgerðum.</a:t>
            </a:r>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25</a:t>
            </a:fld>
            <a:endParaRPr lang="fr-CA"/>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is-IS"/>
          </a:p>
        </p:txBody>
      </p:sp>
      <p:pic>
        <p:nvPicPr>
          <p:cNvPr id="9" name="Picture 8">
            <a:extLst>
              <a:ext uri="{FF2B5EF4-FFF2-40B4-BE49-F238E27FC236}">
                <a16:creationId xmlns:a16="http://schemas.microsoft.com/office/drawing/2014/main" id="{7383B1A6-8565-F7BA-B619-AC5008681FCC}"/>
              </a:ext>
            </a:extLst>
          </p:cNvPr>
          <p:cNvPicPr>
            <a:picLocks noChangeAspect="1"/>
          </p:cNvPicPr>
          <p:nvPr/>
        </p:nvPicPr>
        <p:blipFill>
          <a:blip r:embed="rId3"/>
          <a:stretch>
            <a:fillRect/>
          </a:stretch>
        </p:blipFill>
        <p:spPr>
          <a:xfrm>
            <a:off x="1237175" y="3590540"/>
            <a:ext cx="1827339" cy="618342"/>
          </a:xfrm>
          <a:prstGeom prst="rect">
            <a:avLst/>
          </a:prstGeom>
        </p:spPr>
      </p:pic>
      <p:pic>
        <p:nvPicPr>
          <p:cNvPr id="10" name="Online Media 9" title="We Lead - Interview with Naiara Malavé (Begi Bistan)">
            <a:hlinkClick r:id="" action="ppaction://media"/>
            <a:extLst>
              <a:ext uri="{FF2B5EF4-FFF2-40B4-BE49-F238E27FC236}">
                <a16:creationId xmlns:a16="http://schemas.microsoft.com/office/drawing/2014/main" id="{4AA7029E-8C71-C6D6-9A3C-9AA8620E94F9}"/>
              </a:ext>
            </a:extLst>
          </p:cNvPr>
          <p:cNvPicPr>
            <a:picLocks noRot="1" noChangeAspect="1"/>
          </p:cNvPicPr>
          <p:nvPr>
            <a:videoFile r:link="rId1"/>
          </p:nvPr>
        </p:nvPicPr>
        <p:blipFill>
          <a:blip r:embed="rId4"/>
          <a:stretch>
            <a:fillRect/>
          </a:stretch>
        </p:blipFill>
        <p:spPr>
          <a:xfrm>
            <a:off x="1237175" y="6145825"/>
            <a:ext cx="4751938" cy="2958870"/>
          </a:xfrm>
          <a:prstGeom prst="rect">
            <a:avLst/>
          </a:prstGeom>
        </p:spPr>
      </p:pic>
      <p:sp>
        <p:nvSpPr>
          <p:cNvPr id="12" name="TextBox 11">
            <a:extLst>
              <a:ext uri="{FF2B5EF4-FFF2-40B4-BE49-F238E27FC236}">
                <a16:creationId xmlns:a16="http://schemas.microsoft.com/office/drawing/2014/main" id="{B2F25436-E76D-2567-4AD2-F3FCFD83EBB5}"/>
              </a:ext>
            </a:extLst>
          </p:cNvPr>
          <p:cNvSpPr txBox="1"/>
          <p:nvPr/>
        </p:nvSpPr>
        <p:spPr>
          <a:xfrm>
            <a:off x="3887787" y="5221943"/>
            <a:ext cx="3198813" cy="523220"/>
          </a:xfrm>
          <a:prstGeom prst="rect">
            <a:avLst/>
          </a:prstGeom>
          <a:noFill/>
        </p:spPr>
        <p:txBody>
          <a:bodyPr wrap="square" lIns="91440" tIns="45720" rIns="91440" bIns="45720" anchor="t">
            <a:spAutoFit/>
          </a:bodyPr>
          <a:lstStyle/>
          <a:p>
            <a:r>
              <a:rPr lang="en-US" sz="1400" dirty="0">
                <a:solidFill>
                  <a:srgbClr val="90278E"/>
                </a:solidFill>
                <a:hlinkClick r:id="rId5">
                  <a:extLst>
                    <a:ext uri="{A12FA001-AC4F-418D-AE19-62706E023703}">
                      <ahyp:hlinkClr xmlns:ahyp="http://schemas.microsoft.com/office/drawing/2018/hyperlinkcolor" val="tx"/>
                    </a:ext>
                  </a:extLst>
                </a:hlinkClick>
              </a:rPr>
              <a:t>We Lead - </a:t>
            </a:r>
            <a:r>
              <a:rPr lang="en-US" sz="1400" dirty="0" err="1">
                <a:solidFill>
                  <a:srgbClr val="90278E"/>
                </a:solidFill>
                <a:hlinkClick r:id="rId5">
                  <a:extLst>
                    <a:ext uri="{A12FA001-AC4F-418D-AE19-62706E023703}">
                      <ahyp:hlinkClr xmlns:ahyp="http://schemas.microsoft.com/office/drawing/2018/hyperlinkcolor" val="tx"/>
                    </a:ext>
                  </a:extLst>
                </a:hlinkClick>
              </a:rPr>
              <a:t>viðtal</a:t>
            </a:r>
            <a:r>
              <a:rPr lang="en-US" sz="1400" dirty="0">
                <a:solidFill>
                  <a:srgbClr val="90278E"/>
                </a:solidFill>
                <a:hlinkClick r:id="rId5">
                  <a:extLst>
                    <a:ext uri="{A12FA001-AC4F-418D-AE19-62706E023703}">
                      <ahyp:hlinkClr xmlns:ahyp="http://schemas.microsoft.com/office/drawing/2018/hyperlinkcolor" val="tx"/>
                    </a:ext>
                  </a:extLst>
                </a:hlinkClick>
              </a:rPr>
              <a:t> </a:t>
            </a:r>
            <a:r>
              <a:rPr lang="en-US" sz="1400" dirty="0" err="1">
                <a:solidFill>
                  <a:srgbClr val="90278E"/>
                </a:solidFill>
                <a:hlinkClick r:id="rId5">
                  <a:extLst>
                    <a:ext uri="{A12FA001-AC4F-418D-AE19-62706E023703}">
                      <ahyp:hlinkClr xmlns:ahyp="http://schemas.microsoft.com/office/drawing/2018/hyperlinkcolor" val="tx"/>
                    </a:ext>
                  </a:extLst>
                </a:hlinkClick>
              </a:rPr>
              <a:t>við</a:t>
            </a:r>
            <a:r>
              <a:rPr lang="en-US" sz="1400" dirty="0">
                <a:solidFill>
                  <a:srgbClr val="90278E"/>
                </a:solidFill>
                <a:hlinkClick r:id="rId5">
                  <a:extLst>
                    <a:ext uri="{A12FA001-AC4F-418D-AE19-62706E023703}">
                      <ahyp:hlinkClr xmlns:ahyp="http://schemas.microsoft.com/office/drawing/2018/hyperlinkcolor" val="tx"/>
                    </a:ext>
                  </a:extLst>
                </a:hlinkClick>
              </a:rPr>
              <a:t> </a:t>
            </a:r>
            <a:r>
              <a:rPr lang="en-US" sz="1400" dirty="0" err="1">
                <a:solidFill>
                  <a:srgbClr val="90278E"/>
                </a:solidFill>
                <a:hlinkClick r:id="rId5">
                  <a:extLst>
                    <a:ext uri="{A12FA001-AC4F-418D-AE19-62706E023703}">
                      <ahyp:hlinkClr xmlns:ahyp="http://schemas.microsoft.com/office/drawing/2018/hyperlinkcolor" val="tx"/>
                    </a:ext>
                  </a:extLst>
                </a:hlinkClick>
              </a:rPr>
              <a:t>Naiara</a:t>
            </a:r>
            <a:r>
              <a:rPr lang="en-US" sz="1400" dirty="0">
                <a:solidFill>
                  <a:srgbClr val="90278E"/>
                </a:solidFill>
                <a:hlinkClick r:id="rId5">
                  <a:extLst>
                    <a:ext uri="{A12FA001-AC4F-418D-AE19-62706E023703}">
                      <ahyp:hlinkClr xmlns:ahyp="http://schemas.microsoft.com/office/drawing/2018/hyperlinkcolor" val="tx"/>
                    </a:ext>
                  </a:extLst>
                </a:hlinkClick>
              </a:rPr>
              <a:t> </a:t>
            </a:r>
            <a:r>
              <a:rPr lang="en-US" sz="1400" dirty="0" err="1">
                <a:solidFill>
                  <a:srgbClr val="90278E"/>
                </a:solidFill>
                <a:hlinkClick r:id="rId5">
                  <a:extLst>
                    <a:ext uri="{A12FA001-AC4F-418D-AE19-62706E023703}">
                      <ahyp:hlinkClr xmlns:ahyp="http://schemas.microsoft.com/office/drawing/2018/hyperlinkcolor" val="tx"/>
                    </a:ext>
                  </a:extLst>
                </a:hlinkClick>
              </a:rPr>
              <a:t>Malavé</a:t>
            </a:r>
            <a:r>
              <a:rPr lang="en-US" sz="1400" dirty="0">
                <a:solidFill>
                  <a:srgbClr val="90278E"/>
                </a:solidFill>
                <a:hlinkClick r:id="rId5">
                  <a:extLst>
                    <a:ext uri="{A12FA001-AC4F-418D-AE19-62706E023703}">
                      <ahyp:hlinkClr xmlns:ahyp="http://schemas.microsoft.com/office/drawing/2018/hyperlinkcolor" val="tx"/>
                    </a:ext>
                  </a:extLst>
                </a:hlinkClick>
              </a:rPr>
              <a:t> (</a:t>
            </a:r>
            <a:r>
              <a:rPr lang="en-US" sz="1400" dirty="0" err="1">
                <a:solidFill>
                  <a:srgbClr val="90278E"/>
                </a:solidFill>
                <a:hlinkClick r:id="rId5">
                  <a:extLst>
                    <a:ext uri="{A12FA001-AC4F-418D-AE19-62706E023703}">
                      <ahyp:hlinkClr xmlns:ahyp="http://schemas.microsoft.com/office/drawing/2018/hyperlinkcolor" val="tx"/>
                    </a:ext>
                  </a:extLst>
                </a:hlinkClick>
              </a:rPr>
              <a:t>Begi</a:t>
            </a:r>
            <a:r>
              <a:rPr lang="en-US" sz="1400" dirty="0">
                <a:solidFill>
                  <a:srgbClr val="90278E"/>
                </a:solidFill>
                <a:hlinkClick r:id="rId5">
                  <a:extLst>
                    <a:ext uri="{A12FA001-AC4F-418D-AE19-62706E023703}">
                      <ahyp:hlinkClr xmlns:ahyp="http://schemas.microsoft.com/office/drawing/2018/hyperlinkcolor" val="tx"/>
                    </a:ext>
                  </a:extLst>
                </a:hlinkClick>
              </a:rPr>
              <a:t> </a:t>
            </a:r>
            <a:r>
              <a:rPr lang="en-US" sz="1400" dirty="0" err="1">
                <a:solidFill>
                  <a:srgbClr val="90278E"/>
                </a:solidFill>
                <a:hlinkClick r:id="rId5">
                  <a:extLst>
                    <a:ext uri="{A12FA001-AC4F-418D-AE19-62706E023703}">
                      <ahyp:hlinkClr xmlns:ahyp="http://schemas.microsoft.com/office/drawing/2018/hyperlinkcolor" val="tx"/>
                    </a:ext>
                  </a:extLst>
                </a:hlinkClick>
              </a:rPr>
              <a:t>Bistan</a:t>
            </a:r>
            <a:r>
              <a:rPr lang="en-US" sz="1400" dirty="0">
                <a:solidFill>
                  <a:srgbClr val="90278E"/>
                </a:solidFill>
                <a:hlinkClick r:id="rId5">
                  <a:extLst>
                    <a:ext uri="{A12FA001-AC4F-418D-AE19-62706E023703}">
                      <ahyp:hlinkClr xmlns:ahyp="http://schemas.microsoft.com/office/drawing/2018/hyperlinkcolor" val="tx"/>
                    </a:ext>
                  </a:extLst>
                </a:hlinkClick>
              </a:rPr>
              <a:t>) - YouTube</a:t>
            </a:r>
            <a:endParaRPr lang="en-IE" sz="1400" dirty="0">
              <a:solidFill>
                <a:srgbClr val="90278E"/>
              </a:solidFill>
            </a:endParaRPr>
          </a:p>
        </p:txBody>
      </p:sp>
      <p:pic>
        <p:nvPicPr>
          <p:cNvPr id="14" name="Picture 13">
            <a:extLst>
              <a:ext uri="{FF2B5EF4-FFF2-40B4-BE49-F238E27FC236}">
                <a16:creationId xmlns:a16="http://schemas.microsoft.com/office/drawing/2014/main" id="{8BAFA378-AC14-5758-4CCD-22349E0CED05}"/>
              </a:ext>
            </a:extLst>
          </p:cNvPr>
          <p:cNvPicPr>
            <a:picLocks noChangeAspect="1"/>
          </p:cNvPicPr>
          <p:nvPr/>
        </p:nvPicPr>
        <p:blipFill rotWithShape="1">
          <a:blip r:embed="rId6"/>
          <a:srcRect b="13727"/>
          <a:stretch/>
        </p:blipFill>
        <p:spPr>
          <a:xfrm>
            <a:off x="3955292" y="2981357"/>
            <a:ext cx="2845563" cy="2240586"/>
          </a:xfrm>
          <a:prstGeom prst="rect">
            <a:avLst/>
          </a:prstGeom>
        </p:spPr>
      </p:pic>
    </p:spTree>
    <p:extLst>
      <p:ext uri="{BB962C8B-B14F-4D97-AF65-F5344CB8AC3E}">
        <p14:creationId xmlns:p14="http://schemas.microsoft.com/office/powerpoint/2010/main" val="13489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06826" y="7356007"/>
            <a:ext cx="6526988" cy="2503610"/>
          </a:xfrm>
        </p:spPr>
        <p:txBody>
          <a:bodyPr lIns="91440" tIns="45720" rIns="91440" bIns="45720" numCol="2" spcCol="288000" anchor="t">
            <a:noAutofit/>
          </a:bodyPr>
          <a:lstStyle/>
          <a:p>
            <a:r>
              <a:rPr lang="is-IS" sz="1200" dirty="0">
                <a:latin typeface="Calibri"/>
                <a:ea typeface="Calibri"/>
                <a:cs typeface="Calibri"/>
              </a:rPr>
              <a:t>Undanfarin 25 ár hef ég rekið Pyrenean Experience Ltd ein – og sem einstæð móðir – frá heimili mínu, uppgerðu 200 ára gömlu steinhúsi í pínulitla þorpinu Amestia í Basknesku Pýreneafjöllunum. Ég vinn með teymi kennara, matreiðslumanna, sagnfræðinga, leiðsögumanna, umhverfisverndarsinna, hirðingja og tónlistarmanna og enginn dagur er eins. Okkur líkar það þannig.</a:t>
            </a:r>
          </a:p>
          <a:p>
            <a:endParaRPr lang="is-IS" sz="1200" b="1" dirty="0"/>
          </a:p>
          <a:p>
            <a:r>
              <a:rPr lang="is-IS" sz="1200" b="1" dirty="0">
                <a:latin typeface="Calibri"/>
                <a:ea typeface="Calibri"/>
                <a:cs typeface="Calibri"/>
              </a:rPr>
              <a:t>Af hverju ferðaþjónusta?</a:t>
            </a:r>
          </a:p>
          <a:p>
            <a:r>
              <a:rPr lang="is-IS" sz="1200" dirty="0">
                <a:latin typeface="Calibri"/>
                <a:ea typeface="Calibri"/>
                <a:cs typeface="Calibri"/>
              </a:rPr>
              <a:t>Það voru skrif mín sem leiddu mig til þessa arnargarðs í Pýreneafjöllunum þaðan sem ég sit og tala við þig núna. Fyrsta bókin mín, „Frelsi til </a:t>
            </a:r>
          </a:p>
          <a:p>
            <a:endParaRPr lang="is-IS" sz="1200" dirty="0">
              <a:latin typeface="Calibri"/>
              <a:ea typeface="Calibri"/>
              <a:cs typeface="Calibri"/>
            </a:endParaRPr>
          </a:p>
          <a:p>
            <a:r>
              <a:rPr lang="is-IS" sz="1200" dirty="0">
                <a:latin typeface="Calibri"/>
                <a:ea typeface="Calibri"/>
                <a:cs typeface="Calibri"/>
              </a:rPr>
              <a:t>að velja“ útskýrði ferlið milli þess að setja drauma sína í orð og láta þá rætast.</a:t>
            </a:r>
          </a:p>
          <a:p>
            <a:r>
              <a:rPr lang="is-IS" sz="1200" dirty="0">
                <a:latin typeface="Calibri"/>
                <a:ea typeface="Calibri"/>
                <a:cs typeface="Calibri"/>
              </a:rPr>
              <a:t>Með enga hugmynd um hvað það þýddi í raun ákvað ég að hrinda hugmyndum mínum í framkvæmd og hélt suður á bóginn með kort, nokkra danska kertastjaka, krukku af marmelaði og kassa af Earl Grey tei. Ferð mín leiddi mig til þessa afskekkta þorps í Pýreneafjöllunum þar sem ég hef búið meðal baskneskra hirðingja undanfarna tvo áratugi. Draumurinn var að stofna lítið, frumlegt en vinalegt göngu-, menningar- og tungumálafyrirtæki, sem myndi sameina fólk úr öllum áttum – og Pyrenea Experience hefur einmitt orðið að því.</a:t>
            </a:r>
          </a:p>
          <a:p>
            <a:endParaRPr lang="is-IS" sz="1200"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06826" y="5225634"/>
            <a:ext cx="6526988" cy="1064757"/>
          </a:xfrm>
        </p:spPr>
        <p:txBody>
          <a:bodyPr/>
          <a:lstStyle/>
          <a:p>
            <a:r>
              <a:rPr lang="is-IS" b="1" u="sng"/>
              <a:t>Stutt kynning</a:t>
            </a:r>
          </a:p>
          <a:p>
            <a:r>
              <a:rPr lang="is-IS" err="1"/>
              <a:t>Georgina</a:t>
            </a:r>
            <a:r>
              <a:rPr lang="is-IS"/>
              <a:t> Howard, er fædd og menntuð í Englandi þar sem hún lærði Evrópufræði og frönsku og síðan framhaldsnám í alþjóðlegri markaðssetningu. Hún hefur búið í Frakklandi, Ítalíu og Danmörku, þar sem hún starfaði sem rithöfundur, tungumálakennari og þjálfari í menningarvitund áður en hún ók suður til Spánar árið 1999 til að stofna fyrirtækið sitt, </a:t>
            </a:r>
            <a:r>
              <a:rPr lang="is-IS" err="1"/>
              <a:t>Pyrenean</a:t>
            </a:r>
            <a:r>
              <a:rPr lang="is-IS"/>
              <a:t> </a:t>
            </a:r>
            <a:r>
              <a:rPr lang="is-IS" err="1"/>
              <a:t>Experience</a:t>
            </a:r>
            <a:r>
              <a:rPr lang="is-IS"/>
              <a:t> </a:t>
            </a:r>
            <a:r>
              <a:rPr lang="is-IS" err="1"/>
              <a:t>Ltd</a:t>
            </a:r>
            <a:r>
              <a:rPr lang="is-IS"/>
              <a:t>.</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a:t>Georgina Howard </a:t>
            </a:r>
            <a:r>
              <a:rPr lang="en-IE" sz="2400"/>
              <a:t>– </a:t>
            </a:r>
          </a:p>
          <a:p>
            <a:pPr>
              <a:lnSpc>
                <a:spcPct val="100000"/>
              </a:lnSpc>
            </a:pPr>
            <a:r>
              <a:rPr lang="en-US" sz="2400" err="1"/>
              <a:t>Rithöfundur</a:t>
            </a:r>
            <a:r>
              <a:rPr lang="en-US" sz="2400"/>
              <a:t> </a:t>
            </a:r>
            <a:r>
              <a:rPr lang="en-US" sz="2400" err="1"/>
              <a:t>og</a:t>
            </a:r>
            <a:r>
              <a:rPr lang="en-US" sz="2400"/>
              <a:t> </a:t>
            </a:r>
            <a:r>
              <a:rPr lang="en-US" sz="2400" err="1"/>
              <a:t>stofnandi</a:t>
            </a:r>
            <a:r>
              <a:rPr lang="en-US" sz="2400"/>
              <a:t> Pyrenean Experience Lt,</a:t>
            </a:r>
            <a:endParaRPr lang="en-IE" sz="240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p:txBody>
          <a:bodyPr/>
          <a:lstStyle/>
          <a:p>
            <a:r>
              <a:rPr lang="en-IE" sz="1800" b="1"/>
              <a:t>SPÁNN</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t="-6545"/>
          <a:stretch/>
        </p:blipFill>
        <p:spPr>
          <a:xfrm>
            <a:off x="4258320"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26</a:t>
            </a:fld>
            <a:endParaRPr lang="fr-CA"/>
          </a:p>
        </p:txBody>
      </p:sp>
    </p:spTree>
    <p:extLst>
      <p:ext uri="{BB962C8B-B14F-4D97-AF65-F5344CB8AC3E}">
        <p14:creationId xmlns:p14="http://schemas.microsoft.com/office/powerpoint/2010/main" val="228242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623887" y="1573969"/>
            <a:ext cx="6526988" cy="7392610"/>
          </a:xfrm>
        </p:spPr>
        <p:txBody>
          <a:bodyPr lIns="91440" tIns="45720" rIns="91440" bIns="45720" numCol="2" spcCol="288000" anchor="t">
            <a:noAutofit/>
          </a:bodyPr>
          <a:lstStyle/>
          <a:p>
            <a:r>
              <a:rPr lang="is-IS" sz="1200" b="1">
                <a:latin typeface="Calibri"/>
                <a:ea typeface="Calibri"/>
                <a:cs typeface="Calibri"/>
              </a:rPr>
              <a:t>Hvers vegna sjálfbærni?</a:t>
            </a:r>
          </a:p>
          <a:p>
            <a:r>
              <a:rPr lang="is-IS" sz="1200">
                <a:latin typeface="Calibri"/>
                <a:ea typeface="Calibri"/>
                <a:cs typeface="Calibri"/>
              </a:rPr>
              <a:t>Í </a:t>
            </a:r>
            <a:r>
              <a:rPr lang="is-IS" sz="1200" err="1">
                <a:latin typeface="Calibri"/>
                <a:ea typeface="Calibri"/>
                <a:cs typeface="Calibri"/>
              </a:rPr>
              <a:t>Ameztia</a:t>
            </a:r>
            <a:r>
              <a:rPr lang="is-IS" sz="1200">
                <a:latin typeface="Calibri"/>
                <a:ea typeface="Calibri"/>
                <a:cs typeface="Calibri"/>
              </a:rPr>
              <a:t> eru nokkrir hefðbundnir bóndabæir og hlöður, um 20 baskneskir bændur og yfir 1000 kindur. Lífið hér er nánast sjálfbært og bændur ala upp sínar eigin kýr, kindur, svín og hænur sem sjá þeim fyrir kjöti, eggjum og mjólk. Þeir rækta einnig eigið grænmeti, t.a.m. kartöflur, lauk, tómata, papriku, maís, svartar baunir og rófur. Sumir bæir nota enn sína gömlu brauðofna og búa einnig til sinn eigin sauðaost, pylsur, sultur og líkjöra.</a:t>
            </a:r>
          </a:p>
          <a:p>
            <a:r>
              <a:rPr lang="is-IS" sz="1200">
                <a:latin typeface="Calibri"/>
                <a:ea typeface="Calibri"/>
                <a:cs typeface="Calibri"/>
              </a:rPr>
              <a:t>Það er í þessu hefðbundna baskneska búskaparlandslagi sem fyrirtækið mitt opnar dyr sínar fyrir gestum og býður upp á persónuleg göngu-, menningar- og tungumálafrí fyrir litla hópa göngufólks alls staðar að úr heiminum. Þar sem ég hef alltaf haft ástríðu fyrir tungumálum og menningarlegri fjölbreytilega virtist rökrétt og frelsandi næsta skref að gefa þessum greinum hagnýtt og áþreifanlegt umhverfi innan ferðaþjónustunnar. Reyndar tel ég að ferðaþjónustufyrirtækjum beri skylda til að kynna fólk fyrir nýrri menningu og ólíkri nálgun. Þau geta (og eiga) að gegna mikilvægu hlutverki í að fræða fólk með umburðarlyndi og skilningi að leiðarljósi.</a:t>
            </a:r>
          </a:p>
          <a:p>
            <a:r>
              <a:rPr lang="is-IS" sz="1200">
                <a:latin typeface="Calibri"/>
                <a:ea typeface="Calibri"/>
                <a:cs typeface="Calibri"/>
              </a:rPr>
              <a:t>Það er auðvitað hagnýtt fyrir okkur að fá eins mikið af matvöru og við getum frá basknesku bæjunum í þorpinu okkar, þegar árstíminn leyfir það. Við nýtum okkur lindarvatn í húsinu okkar og upp a vissu marki eru hægt að nota eldivið af föllnum greinum og kvistum fengnar af jarðareigninni okkar til að kynda. Endurvinnsla og orkusparnaður er viðmiðið. Hins vegar er eitt af stærri skrefum okkar í átt að sjálfbærni og vistvænum ferðamáta að hafa kortlagt margar gönguleiðir eftir gömlum smala- og smyglleiðum. Allar gönguferðir okkar byrja og enda við bæjardyrnar sem þýðir að þegar gestir koma heim til okkar (venjulega með almenningssamgöngum) er engin þörf á bíl alla vikuna.</a:t>
            </a:r>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r>
              <a:rPr lang="is-IS" sz="1200">
                <a:latin typeface="Calibri"/>
                <a:ea typeface="Calibri"/>
                <a:cs typeface="Calibri"/>
              </a:rPr>
              <a:t>Virðing fyrir umhverfinu hefur margar birtingarmyndir. Auk þess að gæta þess að varðveita áþreifanlegar auðlindir okkar er mikilvæg áhersla í mínu starfi að kenna gestum mínum skilning og virðingu fyrir menningu baskneskra frumbyggja. Öllum gönguferðum fylgja sínar sögur þar sem áherslan er á að fræða gestina um hefðbundnar baskneskar búskaparaðferðir (svo sem að gróðursetja samkvæmt tunglinu) sem og mikilvæg áhrif baskneskra menningargilda eins og samfélag, heiðarleiki, dugnaður og auðmýkt. Þar sem það er hægt aðlaga ég gesti mína að daglegu lífi í þorpinu. Bæklingur með algengum baskneskum orðum og orðasamböndum er skilinn eftir á herbergi gestanna og þeir eru hvattir til að nota hann þegar þeir hitta bændur í þorpinu, fyrst og fremst sem virðingarvott en einnig sem byrjun á mögulegum samskiptum. Með því að byggja brýr í gegnum tungumála- og menningarskipti trú ég því að við öðlumst skilning, samkennd og virðingu fyrir öðrum. Þegar horft er til óneitanlegra áhrifa loftlagsbreytinga á fólksflutninga og stöðunga blöndun, sameiningu og árekstra mismunandi menningarheima, er menningarleg næmni og virðing afar mikilvæg.</a:t>
            </a:r>
          </a:p>
          <a:p>
            <a:endParaRPr lang="is-IS" sz="1200"/>
          </a:p>
          <a:p>
            <a:endParaRPr lang="is-IS" sz="1200">
              <a:ea typeface="Calibri"/>
            </a:endParaRPr>
          </a:p>
          <a:p>
            <a:endParaRPr lang="is-IS" sz="1200"/>
          </a:p>
          <a:p>
            <a:endParaRPr lang="is-IS" sz="1200"/>
          </a:p>
          <a:p>
            <a:endParaRPr lang="is-IS" sz="80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27</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623887" y="981310"/>
            <a:ext cx="6527800" cy="559997"/>
          </a:xfrm>
        </p:spPr>
        <p:txBody>
          <a:bodyPr/>
          <a:lstStyle/>
          <a:p>
            <a:r>
              <a:rPr lang="en-IE" sz="1800" b="1"/>
              <a:t>Georgina Howard - </a:t>
            </a:r>
            <a:r>
              <a:rPr lang="en-IE" b="1" err="1"/>
              <a:t>framhald</a:t>
            </a:r>
            <a:endParaRPr lang="en-IE" sz="1800" b="1"/>
          </a:p>
        </p:txBody>
      </p:sp>
      <p:pic>
        <p:nvPicPr>
          <p:cNvPr id="3" name="Picture 2">
            <a:extLst>
              <a:ext uri="{FF2B5EF4-FFF2-40B4-BE49-F238E27FC236}">
                <a16:creationId xmlns:a16="http://schemas.microsoft.com/office/drawing/2014/main" id="{B680D226-CEB4-9AEF-2B51-8E86CD827A97}"/>
              </a:ext>
            </a:extLst>
          </p:cNvPr>
          <p:cNvPicPr>
            <a:picLocks noChangeAspect="1"/>
          </p:cNvPicPr>
          <p:nvPr/>
        </p:nvPicPr>
        <p:blipFill>
          <a:blip r:embed="rId2"/>
          <a:stretch>
            <a:fillRect/>
          </a:stretch>
        </p:blipFill>
        <p:spPr>
          <a:xfrm>
            <a:off x="3958616" y="1700258"/>
            <a:ext cx="3068332" cy="2297315"/>
          </a:xfrm>
          <a:prstGeom prst="rect">
            <a:avLst/>
          </a:prstGeom>
        </p:spPr>
      </p:pic>
    </p:spTree>
    <p:extLst>
      <p:ext uri="{BB962C8B-B14F-4D97-AF65-F5344CB8AC3E}">
        <p14:creationId xmlns:p14="http://schemas.microsoft.com/office/powerpoint/2010/main" val="39749812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6F94E-E252-07FC-6530-5FFA6B592E58}"/>
              </a:ext>
            </a:extLst>
          </p:cNvPr>
          <p:cNvSpPr>
            <a:spLocks noGrp="1"/>
          </p:cNvSpPr>
          <p:nvPr>
            <p:ph type="body" sz="quarter" idx="32"/>
          </p:nvPr>
        </p:nvSpPr>
        <p:spPr>
          <a:xfrm>
            <a:off x="578472" y="1558977"/>
            <a:ext cx="6526988" cy="7982588"/>
          </a:xfrm>
        </p:spPr>
        <p:txBody>
          <a:bodyPr lIns="91440" tIns="45720" rIns="91440" bIns="45720" numCol="2" spcCol="288000" anchor="t">
            <a:noAutofit/>
          </a:bodyPr>
          <a:lstStyle/>
          <a:p>
            <a:r>
              <a:rPr lang="is-IS" sz="1200" b="1" dirty="0">
                <a:latin typeface="Calibri"/>
                <a:ea typeface="Calibri"/>
                <a:cs typeface="Calibri"/>
              </a:rPr>
              <a:t>Afrek til þessa</a:t>
            </a:r>
          </a:p>
          <a:p>
            <a:pPr>
              <a:lnSpc>
                <a:spcPts val="1265"/>
              </a:lnSpc>
              <a:spcAft>
                <a:spcPts val="1000"/>
              </a:spcAft>
            </a:pPr>
            <a:r>
              <a:rPr lang="is-IS" sz="1200" dirty="0">
                <a:effectLst/>
                <a:latin typeface="Calibri"/>
                <a:ea typeface="Calibri"/>
                <a:cs typeface="Calibri"/>
              </a:rPr>
              <a:t>Í dag eru </a:t>
            </a:r>
            <a:r>
              <a:rPr lang="is-IS" sz="1200" u="sng" dirty="0">
                <a:effectLst/>
                <a:latin typeface="Calibri"/>
                <a:ea typeface="Calibri"/>
                <a:cs typeface="Calibri"/>
                <a:hlinkClick r:id="rId2">
                  <a:extLst>
                    <a:ext uri="{A12FA001-AC4F-418D-AE19-62706E023703}">
                      <ahyp:hlinkClr xmlns:ahyp="http://schemas.microsoft.com/office/drawing/2018/hyperlinkcolor" val="tx"/>
                    </a:ext>
                  </a:extLst>
                </a:hlinkClick>
              </a:rPr>
              <a:t>Basque Mountain Experience Walking Holidays </a:t>
            </a:r>
            <a:r>
              <a:rPr lang="is-IS" sz="1200" dirty="0">
                <a:effectLst/>
                <a:latin typeface="Calibri"/>
                <a:ea typeface="Calibri"/>
                <a:cs typeface="Calibri"/>
              </a:rPr>
              <a:t>þekkt um allan heim.</a:t>
            </a:r>
          </a:p>
          <a:p>
            <a:pPr>
              <a:lnSpc>
                <a:spcPts val="1265"/>
              </a:lnSpc>
              <a:spcAft>
                <a:spcPts val="1000"/>
              </a:spcAft>
            </a:pPr>
            <a:r>
              <a:rPr lang="is-IS" sz="1200" dirty="0">
                <a:effectLst/>
                <a:latin typeface="Calibri"/>
                <a:ea typeface="Times New Roman" panose="02020603050405020304" pitchFamily="18" charset="0"/>
                <a:cs typeface="Calibri"/>
              </a:rPr>
              <a:t>Ég get átt samræður á 7 tungumálum og hef tekið upp hanskann fyrir basknesku, sem er flókið en fallegt tungumál. Ég hef </a:t>
            </a:r>
            <a:r>
              <a:rPr lang="is-IS" sz="1200" dirty="0">
                <a:latin typeface="Calibri"/>
                <a:ea typeface="Times New Roman" panose="02020603050405020304" pitchFamily="18" charset="0"/>
                <a:cs typeface="Calibri"/>
              </a:rPr>
              <a:t>gefið út tvær fræðibækur, sú fyrri var „Freedom to Choose“ (1998), bók um sjálfs-ákvarðanir og hvernig hægt sé að breyta draumum sínum í áþreifanleg markmið, og sú síðari „Breaking the Language Barrier“ (2001) er sjálfshjálparbók til að aðstoða aðra en tungumálafræðinga (sérstaklega enskumælandi) að takast á við það verkefni að læra erlent tungumál. Til samans hafa þessar tvær bækur veitt mér hugmyndir og kenningar ásamt sjálfstrausti til að þróa Pyrenean Experience í alþjóðlega viðurkennt fyrirtæki.</a:t>
            </a:r>
          </a:p>
          <a:p>
            <a:pPr>
              <a:lnSpc>
                <a:spcPts val="1265"/>
              </a:lnSpc>
              <a:spcAft>
                <a:spcPts val="1000"/>
              </a:spcAft>
            </a:pPr>
            <a:r>
              <a:rPr lang="is-IS" sz="1200" dirty="0">
                <a:latin typeface="Calibri"/>
                <a:ea typeface="Calibri"/>
                <a:cs typeface="Calibri"/>
              </a:rPr>
              <a:t>„Life on a Basque Mountain“ (hjá útgefanda) er nýjasta bókin mín sem lýsir flóknu ferðalagi þess að byggja upp fyrirtækið – sem útlendingur, kona og einstæð móðir – og segir frá aldarfjórðungs reynslu í ferðaþjónustu með gestum alls staðar að úr heiminum. „Life on a Basue Mountain“ fer einnig ítarlega í að skrásetja og varðveita sögu, daglegar hefðir og gildi baskneskra frumbyggja og fjallamenningar sem byggir á umfangsmiklum rannsóknum og óteljandi sögum sem teknar eru úr minni eigin persónulegu reynslu.</a:t>
            </a:r>
          </a:p>
          <a:p>
            <a:pPr>
              <a:lnSpc>
                <a:spcPts val="1265"/>
              </a:lnSpc>
              <a:spcAft>
                <a:spcPts val="1000"/>
              </a:spcAft>
            </a:pPr>
            <a:r>
              <a:rPr lang="is-IS" sz="1200" dirty="0">
                <a:latin typeface="Calibri"/>
                <a:ea typeface="Calibri"/>
                <a:cs typeface="Calibri"/>
              </a:rPr>
              <a:t>Ég er einnig blaðamaður fyrir Sunday Times og spænsku tungumálavikurnar okkar (byggðar á annarri bók minni) komust á listann hjá The Times yfir 10 bestu námsfríin í heiminum árið 2021.</a:t>
            </a:r>
          </a:p>
          <a:p>
            <a:pPr>
              <a:lnSpc>
                <a:spcPts val="1265"/>
              </a:lnSpc>
              <a:spcAft>
                <a:spcPts val="1000"/>
              </a:spcAft>
            </a:pPr>
            <a:r>
              <a:rPr lang="is-IS" sz="1200" b="1" dirty="0">
                <a:latin typeface="Calibri"/>
                <a:ea typeface="Calibri"/>
                <a:cs typeface="Calibri"/>
              </a:rPr>
              <a:t>Næstu skref / Framtíðarsýn</a:t>
            </a:r>
          </a:p>
          <a:p>
            <a:pPr>
              <a:lnSpc>
                <a:spcPts val="1265"/>
              </a:lnSpc>
              <a:spcAft>
                <a:spcPts val="1000"/>
              </a:spcAft>
            </a:pPr>
            <a:r>
              <a:rPr lang="is-IS" sz="1200" dirty="0">
                <a:latin typeface="Calibri"/>
                <a:ea typeface="Calibri"/>
                <a:cs typeface="Calibri"/>
              </a:rPr>
              <a:t>Hvað framtíðina varðar þá hlakka ég til að hitta gestina mína á hverju sumri og kynna þá fyrir þessum fallega hluta jarðarinnar sem ég er svo heppin að búa í – þar sem hver manneskja er heimur út af fyrir sig. Ég er einnig hægt og rólega að leita að einhverjum af næstu kynslóð til að taka þátt í starfi mínu og taka fyrirtækið áfram inn í framtíðina. </a:t>
            </a:r>
          </a:p>
          <a:p>
            <a:pPr>
              <a:lnSpc>
                <a:spcPts val="1265"/>
              </a:lnSpc>
              <a:spcAft>
                <a:spcPts val="1000"/>
              </a:spcAft>
            </a:pPr>
            <a:r>
              <a:rPr lang="is-IS" sz="1200" dirty="0">
                <a:latin typeface="Calibri"/>
                <a:ea typeface="Calibri"/>
                <a:cs typeface="Calibri"/>
              </a:rPr>
              <a:t>Ég hef engan áhuga á að stækka fyrirtækið, en vil </a:t>
            </a:r>
          </a:p>
          <a:p>
            <a:pPr>
              <a:lnSpc>
                <a:spcPts val="1265"/>
              </a:lnSpc>
              <a:spcAft>
                <a:spcPts val="1000"/>
              </a:spcAft>
            </a:pPr>
            <a:endParaRPr lang="is-IS" sz="800" dirty="0">
              <a:latin typeface="Calibri"/>
              <a:ea typeface="Calibri"/>
              <a:cs typeface="Calibri"/>
            </a:endParaRPr>
          </a:p>
          <a:p>
            <a:pPr>
              <a:lnSpc>
                <a:spcPts val="1265"/>
              </a:lnSpc>
              <a:spcAft>
                <a:spcPts val="1000"/>
              </a:spcAft>
            </a:pPr>
            <a:r>
              <a:rPr lang="is-IS" sz="1200" dirty="0">
                <a:latin typeface="Calibri"/>
                <a:ea typeface="Calibri"/>
                <a:cs typeface="Calibri"/>
              </a:rPr>
              <a:t>aðlagast umhverfinu og gera þessa tilteknu ferðaþjónustuvöru eins sjálfbæra og mögulegt er. Ég hef mun meiri áhuga á gæðum, heilindum og áreiðanleika heldur en magni og hagnaði. </a:t>
            </a:r>
            <a:endParaRPr lang="is-IS" sz="1200" dirty="0">
              <a:ea typeface="Calibri"/>
            </a:endParaRPr>
          </a:p>
          <a:p>
            <a:pPr>
              <a:lnSpc>
                <a:spcPts val="1265"/>
              </a:lnSpc>
              <a:spcAft>
                <a:spcPts val="1000"/>
              </a:spcAft>
            </a:pPr>
            <a:r>
              <a:rPr lang="is-IS" sz="1200" dirty="0">
                <a:latin typeface="Calibri"/>
                <a:ea typeface="Calibri"/>
                <a:cs typeface="Calibri"/>
              </a:rPr>
              <a:t>Hvað mig varðar, nú þegar dóttir mín er orðin fullorðin, iðar mig í skinninu til að skrifa meira og sjá meira af heiminum í kringum mig – jafnvel halda fyrirlestra og hvetja aðra til að fylgja draumum sínum og þróa sjálfbær og metnaðarfull verkefni fyrir aðra til að njóta.</a:t>
            </a:r>
          </a:p>
          <a:p>
            <a:pPr>
              <a:lnSpc>
                <a:spcPts val="1265"/>
              </a:lnSpc>
              <a:spcAft>
                <a:spcPts val="1000"/>
              </a:spcAft>
            </a:pPr>
            <a:endParaRPr lang="is-IS" sz="1200" dirty="0"/>
          </a:p>
        </p:txBody>
      </p:sp>
      <p:sp>
        <p:nvSpPr>
          <p:cNvPr id="5" name="Slide Number Placeholder 4">
            <a:extLst>
              <a:ext uri="{FF2B5EF4-FFF2-40B4-BE49-F238E27FC236}">
                <a16:creationId xmlns:a16="http://schemas.microsoft.com/office/drawing/2014/main" id="{6329009D-EA1B-5AA2-7732-34775A789D5B}"/>
              </a:ext>
            </a:extLst>
          </p:cNvPr>
          <p:cNvSpPr>
            <a:spLocks noGrp="1"/>
          </p:cNvSpPr>
          <p:nvPr>
            <p:ph type="sldNum" sz="quarter" idx="4"/>
          </p:nvPr>
        </p:nvSpPr>
        <p:spPr/>
        <p:txBody>
          <a:bodyPr/>
          <a:lstStyle/>
          <a:p>
            <a:fld id="{9C527BFA-2C0E-4CEC-B6A5-913A56FEF4B4}" type="slidenum">
              <a:rPr lang="fr-CA" smtClean="0"/>
              <a:pPr/>
              <a:t>28</a:t>
            </a:fld>
            <a:endParaRPr lang="fr-CA"/>
          </a:p>
        </p:txBody>
      </p:sp>
      <p:pic>
        <p:nvPicPr>
          <p:cNvPr id="4" name="Picture 3">
            <a:extLst>
              <a:ext uri="{FF2B5EF4-FFF2-40B4-BE49-F238E27FC236}">
                <a16:creationId xmlns:a16="http://schemas.microsoft.com/office/drawing/2014/main" id="{F48E4F60-8925-7AE4-D9F8-04B42830ED14}"/>
              </a:ext>
            </a:extLst>
          </p:cNvPr>
          <p:cNvPicPr>
            <a:picLocks noChangeAspect="1"/>
          </p:cNvPicPr>
          <p:nvPr/>
        </p:nvPicPr>
        <p:blipFill>
          <a:blip r:embed="rId3"/>
          <a:stretch>
            <a:fillRect/>
          </a:stretch>
        </p:blipFill>
        <p:spPr>
          <a:xfrm>
            <a:off x="4001033" y="4301407"/>
            <a:ext cx="3038428" cy="2359389"/>
          </a:xfrm>
          <a:prstGeom prst="rect">
            <a:avLst/>
          </a:prstGeom>
        </p:spPr>
      </p:pic>
      <p:grpSp>
        <p:nvGrpSpPr>
          <p:cNvPr id="10" name="Group 9">
            <a:extLst>
              <a:ext uri="{FF2B5EF4-FFF2-40B4-BE49-F238E27FC236}">
                <a16:creationId xmlns:a16="http://schemas.microsoft.com/office/drawing/2014/main" id="{6263E6F5-BF69-D9AA-A3B5-B018B46808DC}"/>
              </a:ext>
            </a:extLst>
          </p:cNvPr>
          <p:cNvGrpSpPr/>
          <p:nvPr/>
        </p:nvGrpSpPr>
        <p:grpSpPr>
          <a:xfrm>
            <a:off x="4017497" y="7229814"/>
            <a:ext cx="3005500" cy="2232389"/>
            <a:chOff x="7252897" y="4427673"/>
            <a:chExt cx="3005500" cy="2610517"/>
          </a:xfrm>
        </p:grpSpPr>
        <p:sp>
          <p:nvSpPr>
            <p:cNvPr id="11" name="TextBox 10">
              <a:extLst>
                <a:ext uri="{FF2B5EF4-FFF2-40B4-BE49-F238E27FC236}">
                  <a16:creationId xmlns:a16="http://schemas.microsoft.com/office/drawing/2014/main" id="{D56E1300-B383-941B-0963-B74204675EC5}"/>
                </a:ext>
              </a:extLst>
            </p:cNvPr>
            <p:cNvSpPr txBox="1"/>
            <p:nvPr/>
          </p:nvSpPr>
          <p:spPr>
            <a:xfrm>
              <a:off x="7338264" y="5424457"/>
              <a:ext cx="2920133" cy="111571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4">
                    <a:extLst>
                      <a:ext uri="{A12FA001-AC4F-418D-AE19-62706E023703}">
                        <ahyp:hlinkClr xmlns:ahyp="http://schemas.microsoft.com/office/drawing/2018/hyperlinkcolor" val="tx"/>
                      </a:ext>
                    </a:extLst>
                  </a:hlinkClick>
                </a:rPr>
                <a:t>Heimasíða</a:t>
              </a:r>
              <a:r>
                <a:rPr lang="en-IE" sz="1400" dirty="0">
                  <a:solidFill>
                    <a:srgbClr val="90278E"/>
                  </a:solidFill>
                  <a:hlinkClick r:id="rId4">
                    <a:extLst>
                      <a:ext uri="{A12FA001-AC4F-418D-AE19-62706E023703}">
                        <ahyp:hlinkClr xmlns:ahyp="http://schemas.microsoft.com/office/drawing/2018/hyperlinkcolor" val="tx"/>
                      </a:ext>
                    </a:extLst>
                  </a:hlinkClick>
                </a:rPr>
                <a:t>: Pyrenean Experience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Instagram</a:t>
              </a:r>
              <a:endParaRPr lang="en-US" sz="1400" dirty="0">
                <a:solidFill>
                  <a:srgbClr val="90278E"/>
                </a:solidFill>
              </a:endParaRPr>
            </a:p>
          </p:txBody>
        </p:sp>
        <p:sp>
          <p:nvSpPr>
            <p:cNvPr id="12" name="Rounded Rectangle 45">
              <a:extLst>
                <a:ext uri="{FF2B5EF4-FFF2-40B4-BE49-F238E27FC236}">
                  <a16:creationId xmlns:a16="http://schemas.microsoft.com/office/drawing/2014/main" id="{36B16570-2644-A3BA-18C0-D1D261862893}"/>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5AF83F3-5609-AAF8-9FAE-02025143FE9F}"/>
                </a:ext>
              </a:extLst>
            </p:cNvPr>
            <p:cNvSpPr txBox="1"/>
            <p:nvPr/>
          </p:nvSpPr>
          <p:spPr>
            <a:xfrm>
              <a:off x="7375794" y="4523447"/>
              <a:ext cx="2337968" cy="755808"/>
            </a:xfrm>
            <a:prstGeom prst="rect">
              <a:avLst/>
            </a:prstGeom>
            <a:noFill/>
          </p:spPr>
          <p:txBody>
            <a:bodyPr wrap="square">
              <a:spAutoFit/>
            </a:bodyPr>
            <a:lstStyle/>
            <a:p>
              <a:pPr algn="just" fontAlgn="base"/>
              <a:r>
                <a:rPr lang="en-GB" b="1">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14" name="Rectangle 13">
              <a:extLst>
                <a:ext uri="{FF2B5EF4-FFF2-40B4-BE49-F238E27FC236}">
                  <a16:creationId xmlns:a16="http://schemas.microsoft.com/office/drawing/2014/main" id="{88A637D0-9D8B-F578-1A1C-EAFF630229D5}"/>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aphic 2">
              <a:extLst>
                <a:ext uri="{FF2B5EF4-FFF2-40B4-BE49-F238E27FC236}">
                  <a16:creationId xmlns:a16="http://schemas.microsoft.com/office/drawing/2014/main" id="{4BB740D8-2F1E-5B6A-666C-5ACE44214E80}"/>
                </a:ext>
              </a:extLst>
            </p:cNvPr>
            <p:cNvGrpSpPr/>
            <p:nvPr/>
          </p:nvGrpSpPr>
          <p:grpSpPr>
            <a:xfrm>
              <a:off x="9480073" y="4427673"/>
              <a:ext cx="555180" cy="555173"/>
              <a:chOff x="10387608" y="788458"/>
              <a:chExt cx="896094" cy="896083"/>
            </a:xfrm>
            <a:solidFill>
              <a:srgbClr val="C5198A"/>
            </a:solidFill>
          </p:grpSpPr>
          <p:grpSp>
            <p:nvGrpSpPr>
              <p:cNvPr id="16" name="Graphic 2">
                <a:extLst>
                  <a:ext uri="{FF2B5EF4-FFF2-40B4-BE49-F238E27FC236}">
                    <a16:creationId xmlns:a16="http://schemas.microsoft.com/office/drawing/2014/main" id="{231C62B3-9599-ED5B-0D9A-5B3EC98D6E4D}"/>
                  </a:ext>
                </a:extLst>
              </p:cNvPr>
              <p:cNvGrpSpPr/>
              <p:nvPr/>
            </p:nvGrpSpPr>
            <p:grpSpPr>
              <a:xfrm>
                <a:off x="10647765" y="1164229"/>
                <a:ext cx="375781" cy="505860"/>
                <a:chOff x="10647765" y="1164229"/>
                <a:chExt cx="375781" cy="505860"/>
              </a:xfrm>
              <a:grpFill/>
            </p:grpSpPr>
            <p:sp>
              <p:nvSpPr>
                <p:cNvPr id="22" name="Freeform 55">
                  <a:extLst>
                    <a:ext uri="{FF2B5EF4-FFF2-40B4-BE49-F238E27FC236}">
                      <a16:creationId xmlns:a16="http://schemas.microsoft.com/office/drawing/2014/main" id="{6BAE1531-625E-DB0F-0CD7-7E72D6E2345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56">
                  <a:extLst>
                    <a:ext uri="{FF2B5EF4-FFF2-40B4-BE49-F238E27FC236}">
                      <a16:creationId xmlns:a16="http://schemas.microsoft.com/office/drawing/2014/main" id="{820AC4EC-451E-88D5-E47F-33102D7AFD78}"/>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57">
                  <a:extLst>
                    <a:ext uri="{FF2B5EF4-FFF2-40B4-BE49-F238E27FC236}">
                      <a16:creationId xmlns:a16="http://schemas.microsoft.com/office/drawing/2014/main" id="{98DC93AD-C9F2-0802-1DD7-0603A80767DE}"/>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 name="Graphic 2">
                <a:extLst>
                  <a:ext uri="{FF2B5EF4-FFF2-40B4-BE49-F238E27FC236}">
                    <a16:creationId xmlns:a16="http://schemas.microsoft.com/office/drawing/2014/main" id="{8AC26C6E-618F-0798-4F2F-7A006E42CFF5}"/>
                  </a:ext>
                </a:extLst>
              </p:cNvPr>
              <p:cNvGrpSpPr/>
              <p:nvPr/>
            </p:nvGrpSpPr>
            <p:grpSpPr>
              <a:xfrm>
                <a:off x="10387608" y="788458"/>
                <a:ext cx="896094" cy="896083"/>
                <a:chOff x="10387608" y="788458"/>
                <a:chExt cx="896094" cy="896083"/>
              </a:xfrm>
              <a:grpFill/>
            </p:grpSpPr>
            <p:sp>
              <p:nvSpPr>
                <p:cNvPr id="18" name="Freeform 51">
                  <a:extLst>
                    <a:ext uri="{FF2B5EF4-FFF2-40B4-BE49-F238E27FC236}">
                      <a16:creationId xmlns:a16="http://schemas.microsoft.com/office/drawing/2014/main" id="{942ED51B-0ED2-C56B-053A-99566F60E2AC}"/>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2">
                  <a:extLst>
                    <a:ext uri="{FF2B5EF4-FFF2-40B4-BE49-F238E27FC236}">
                      <a16:creationId xmlns:a16="http://schemas.microsoft.com/office/drawing/2014/main" id="{FBF1D07A-55F7-A20B-4BCA-382837AAD2B9}"/>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3">
                  <a:extLst>
                    <a:ext uri="{FF2B5EF4-FFF2-40B4-BE49-F238E27FC236}">
                      <a16:creationId xmlns:a16="http://schemas.microsoft.com/office/drawing/2014/main" id="{F4BA47B8-540A-EEFC-921D-D61CF995F41A}"/>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4">
                  <a:extLst>
                    <a:ext uri="{FF2B5EF4-FFF2-40B4-BE49-F238E27FC236}">
                      <a16:creationId xmlns:a16="http://schemas.microsoft.com/office/drawing/2014/main" id="{F6BF1549-773A-11F0-1FAF-51F3E301ED35}"/>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6" name="Picture 25">
            <a:extLst>
              <a:ext uri="{FF2B5EF4-FFF2-40B4-BE49-F238E27FC236}">
                <a16:creationId xmlns:a16="http://schemas.microsoft.com/office/drawing/2014/main" id="{50B3F40D-BB35-CEC0-759E-8754FB544395}"/>
              </a:ext>
            </a:extLst>
          </p:cNvPr>
          <p:cNvPicPr>
            <a:picLocks noChangeAspect="1"/>
          </p:cNvPicPr>
          <p:nvPr/>
        </p:nvPicPr>
        <p:blipFill>
          <a:blip r:embed="rId8"/>
          <a:stretch>
            <a:fillRect/>
          </a:stretch>
        </p:blipFill>
        <p:spPr>
          <a:xfrm>
            <a:off x="6130823" y="4800787"/>
            <a:ext cx="1122074" cy="1423527"/>
          </a:xfrm>
          <a:prstGeom prst="rect">
            <a:avLst/>
          </a:prstGeom>
        </p:spPr>
      </p:pic>
    </p:spTree>
    <p:extLst>
      <p:ext uri="{BB962C8B-B14F-4D97-AF65-F5344CB8AC3E}">
        <p14:creationId xmlns:p14="http://schemas.microsoft.com/office/powerpoint/2010/main" val="1763226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AE6E54-E94E-E433-679B-D8260C61F42D}"/>
              </a:ext>
            </a:extLst>
          </p:cNvPr>
          <p:cNvSpPr>
            <a:spLocks noGrp="1"/>
          </p:cNvSpPr>
          <p:nvPr>
            <p:ph type="body" sz="quarter" idx="33"/>
          </p:nvPr>
        </p:nvSpPr>
        <p:spPr/>
        <p:txBody>
          <a:bodyPr/>
          <a:lstStyle/>
          <a:p>
            <a:r>
              <a:rPr lang="en-IE" sz="1800"/>
              <a:t>Georgina Howard - </a:t>
            </a:r>
            <a:r>
              <a:rPr lang="en-IE" sz="1800" err="1"/>
              <a:t>framhald</a:t>
            </a:r>
            <a:endParaRPr lang="en-IE" sz="1800"/>
          </a:p>
        </p:txBody>
      </p:sp>
      <p:sp>
        <p:nvSpPr>
          <p:cNvPr id="4" name="Text Placeholder 3">
            <a:extLst>
              <a:ext uri="{FF2B5EF4-FFF2-40B4-BE49-F238E27FC236}">
                <a16:creationId xmlns:a16="http://schemas.microsoft.com/office/drawing/2014/main" id="{5DA9F214-8F0A-8757-CE8C-1C338CD3683A}"/>
              </a:ext>
            </a:extLst>
          </p:cNvPr>
          <p:cNvSpPr>
            <a:spLocks noGrp="1"/>
          </p:cNvSpPr>
          <p:nvPr>
            <p:ph type="body" sz="quarter" idx="34"/>
          </p:nvPr>
        </p:nvSpPr>
        <p:spPr>
          <a:xfrm>
            <a:off x="559613" y="1428751"/>
            <a:ext cx="6526988" cy="1501000"/>
          </a:xfrm>
        </p:spPr>
        <p:txBody>
          <a:bodyPr/>
          <a:lstStyle/>
          <a:p>
            <a:r>
              <a:rPr lang="en-IE"/>
              <a:t>Í </a:t>
            </a:r>
            <a:r>
              <a:rPr lang="en-IE" err="1"/>
              <a:t>þessu</a:t>
            </a:r>
            <a:r>
              <a:rPr lang="en-IE"/>
              <a:t> </a:t>
            </a:r>
            <a:r>
              <a:rPr lang="en-IE" err="1"/>
              <a:t>myndbandi</a:t>
            </a:r>
            <a:r>
              <a:rPr lang="en-IE"/>
              <a:t> </a:t>
            </a:r>
            <a:r>
              <a:rPr lang="en-IE" err="1"/>
              <a:t>segir</a:t>
            </a:r>
            <a:r>
              <a:rPr lang="en-IE"/>
              <a:t> </a:t>
            </a:r>
            <a:r>
              <a:rPr lang="en-IE" err="1"/>
              <a:t>rithöfundurinn</a:t>
            </a:r>
            <a:r>
              <a:rPr lang="en-IE"/>
              <a:t> Georgina Howard </a:t>
            </a:r>
            <a:r>
              <a:rPr lang="en-IE" err="1"/>
              <a:t>okkur</a:t>
            </a:r>
            <a:r>
              <a:rPr lang="en-IE"/>
              <a:t> </a:t>
            </a:r>
            <a:r>
              <a:rPr lang="en-IE" err="1"/>
              <a:t>sögu</a:t>
            </a:r>
            <a:r>
              <a:rPr lang="en-IE"/>
              <a:t> </a:t>
            </a:r>
            <a:r>
              <a:rPr lang="en-IE" err="1"/>
              <a:t>sína</a:t>
            </a:r>
            <a:r>
              <a:rPr lang="en-IE"/>
              <a:t> </a:t>
            </a:r>
            <a:r>
              <a:rPr lang="en-IE" err="1"/>
              <a:t>og</a:t>
            </a:r>
            <a:r>
              <a:rPr lang="en-IE"/>
              <a:t> </a:t>
            </a:r>
            <a:r>
              <a:rPr lang="en-IE" err="1"/>
              <a:t>vegferð</a:t>
            </a:r>
            <a:r>
              <a:rPr lang="en-IE"/>
              <a:t> </a:t>
            </a:r>
            <a:r>
              <a:rPr lang="en-IE" err="1"/>
              <a:t>að</a:t>
            </a:r>
            <a:r>
              <a:rPr lang="en-IE"/>
              <a:t> </a:t>
            </a:r>
            <a:r>
              <a:rPr lang="en-IE" err="1"/>
              <a:t>sjálfbærri</a:t>
            </a:r>
            <a:r>
              <a:rPr lang="en-IE"/>
              <a:t> </a:t>
            </a:r>
            <a:r>
              <a:rPr lang="en-IE" err="1"/>
              <a:t>ferðaþjónustu</a:t>
            </a:r>
            <a:r>
              <a:rPr lang="en-IE"/>
              <a:t>. </a:t>
            </a:r>
            <a:r>
              <a:rPr lang="en-IE" err="1"/>
              <a:t>Trú</a:t>
            </a:r>
            <a:r>
              <a:rPr lang="en-IE"/>
              <a:t> </a:t>
            </a:r>
            <a:r>
              <a:rPr lang="en-IE" err="1"/>
              <a:t>hennar</a:t>
            </a:r>
            <a:r>
              <a:rPr lang="en-IE"/>
              <a:t> er </a:t>
            </a:r>
            <a:r>
              <a:rPr lang="en-IE" err="1"/>
              <a:t>sú</a:t>
            </a:r>
            <a:r>
              <a:rPr lang="en-IE"/>
              <a:t> </a:t>
            </a:r>
            <a:r>
              <a:rPr lang="en-IE" err="1"/>
              <a:t>að</a:t>
            </a:r>
            <a:r>
              <a:rPr lang="en-IE"/>
              <a:t> </a:t>
            </a:r>
            <a:r>
              <a:rPr lang="en-IE" err="1"/>
              <a:t>ef</a:t>
            </a:r>
            <a:r>
              <a:rPr lang="en-IE"/>
              <a:t> </a:t>
            </a:r>
            <a:r>
              <a:rPr lang="en-IE" err="1"/>
              <a:t>þú</a:t>
            </a:r>
            <a:r>
              <a:rPr lang="en-IE"/>
              <a:t> </a:t>
            </a:r>
            <a:r>
              <a:rPr lang="en-IE" err="1"/>
              <a:t>virðir</a:t>
            </a:r>
            <a:r>
              <a:rPr lang="en-IE"/>
              <a:t> </a:t>
            </a:r>
            <a:r>
              <a:rPr lang="en-IE" err="1"/>
              <a:t>umhverfi</a:t>
            </a:r>
            <a:r>
              <a:rPr lang="en-IE"/>
              <a:t> </a:t>
            </a:r>
            <a:r>
              <a:rPr lang="en-IE" err="1"/>
              <a:t>þitt</a:t>
            </a:r>
            <a:r>
              <a:rPr lang="en-IE"/>
              <a:t> </a:t>
            </a:r>
            <a:r>
              <a:rPr lang="en-IE" err="1"/>
              <a:t>þá</a:t>
            </a:r>
            <a:r>
              <a:rPr lang="en-IE"/>
              <a:t> </a:t>
            </a:r>
            <a:r>
              <a:rPr lang="en-IE" err="1"/>
              <a:t>getur</a:t>
            </a:r>
            <a:r>
              <a:rPr lang="en-IE"/>
              <a:t> </a:t>
            </a:r>
            <a:r>
              <a:rPr lang="en-IE" err="1"/>
              <a:t>þú</a:t>
            </a:r>
            <a:r>
              <a:rPr lang="en-IE"/>
              <a:t> </a:t>
            </a:r>
            <a:r>
              <a:rPr lang="en-IE" err="1"/>
              <a:t>varðveitt</a:t>
            </a:r>
            <a:r>
              <a:rPr lang="en-IE"/>
              <a:t> </a:t>
            </a:r>
            <a:r>
              <a:rPr lang="en-IE" err="1"/>
              <a:t>það</a:t>
            </a:r>
            <a:r>
              <a:rPr lang="en-IE"/>
              <a:t>. Georgina </a:t>
            </a:r>
            <a:r>
              <a:rPr lang="en-IE" err="1"/>
              <a:t>nefnir</a:t>
            </a:r>
            <a:r>
              <a:rPr lang="en-IE"/>
              <a:t> </a:t>
            </a:r>
            <a:r>
              <a:rPr lang="en-IE" err="1"/>
              <a:t>mikilvægi</a:t>
            </a:r>
            <a:r>
              <a:rPr lang="en-IE"/>
              <a:t> </a:t>
            </a:r>
            <a:r>
              <a:rPr lang="en-IE" err="1"/>
              <a:t>tengsla</a:t>
            </a:r>
            <a:r>
              <a:rPr lang="en-IE"/>
              <a:t> milli </a:t>
            </a:r>
            <a:r>
              <a:rPr lang="en-IE" err="1"/>
              <a:t>tungumála</a:t>
            </a:r>
            <a:r>
              <a:rPr lang="en-IE"/>
              <a:t>, </a:t>
            </a:r>
            <a:r>
              <a:rPr lang="en-IE" err="1"/>
              <a:t>menningar</a:t>
            </a:r>
            <a:r>
              <a:rPr lang="en-IE"/>
              <a:t> </a:t>
            </a:r>
            <a:r>
              <a:rPr lang="en-IE" err="1"/>
              <a:t>og</a:t>
            </a:r>
            <a:r>
              <a:rPr lang="en-IE"/>
              <a:t> </a:t>
            </a:r>
            <a:r>
              <a:rPr lang="en-IE" err="1"/>
              <a:t>umhverfis</a:t>
            </a:r>
            <a:r>
              <a:rPr lang="en-IE"/>
              <a:t> </a:t>
            </a:r>
            <a:r>
              <a:rPr lang="en-IE" err="1"/>
              <a:t>innan</a:t>
            </a:r>
            <a:r>
              <a:rPr lang="en-IE"/>
              <a:t> </a:t>
            </a:r>
            <a:r>
              <a:rPr lang="en-IE" err="1"/>
              <a:t>samfélaga</a:t>
            </a:r>
            <a:r>
              <a:rPr lang="en-IE"/>
              <a:t>.</a:t>
            </a:r>
          </a:p>
        </p:txBody>
      </p:sp>
      <p:sp>
        <p:nvSpPr>
          <p:cNvPr id="5" name="Slide Number Placeholder 4">
            <a:extLst>
              <a:ext uri="{FF2B5EF4-FFF2-40B4-BE49-F238E27FC236}">
                <a16:creationId xmlns:a16="http://schemas.microsoft.com/office/drawing/2014/main" id="{DE583B19-E5FE-5520-8D85-74E20F67ADD9}"/>
              </a:ext>
            </a:extLst>
          </p:cNvPr>
          <p:cNvSpPr>
            <a:spLocks noGrp="1"/>
          </p:cNvSpPr>
          <p:nvPr>
            <p:ph type="sldNum" sz="quarter" idx="4"/>
          </p:nvPr>
        </p:nvSpPr>
        <p:spPr/>
        <p:txBody>
          <a:bodyPr/>
          <a:lstStyle/>
          <a:p>
            <a:fld id="{9C527BFA-2C0E-4CEC-B6A5-913A56FEF4B4}" type="slidenum">
              <a:rPr lang="fr-CA" smtClean="0"/>
              <a:pPr/>
              <a:t>29</a:t>
            </a:fld>
            <a:endParaRPr lang="fr-CA"/>
          </a:p>
        </p:txBody>
      </p:sp>
      <p:sp>
        <p:nvSpPr>
          <p:cNvPr id="6" name="Picture Placeholder 5">
            <a:extLst>
              <a:ext uri="{FF2B5EF4-FFF2-40B4-BE49-F238E27FC236}">
                <a16:creationId xmlns:a16="http://schemas.microsoft.com/office/drawing/2014/main" id="{3053481F-EE0D-6462-7E3C-34D8901FF8AE}"/>
              </a:ext>
            </a:extLst>
          </p:cNvPr>
          <p:cNvSpPr>
            <a:spLocks noGrp="1"/>
          </p:cNvSpPr>
          <p:nvPr>
            <p:ph type="pic" sz="quarter" idx="13"/>
          </p:nvPr>
        </p:nvSpPr>
        <p:spPr/>
        <p:txBody>
          <a:bodyPr/>
          <a:lstStyle/>
          <a:p>
            <a:endParaRPr lang="is-IS"/>
          </a:p>
        </p:txBody>
      </p:sp>
      <p:pic>
        <p:nvPicPr>
          <p:cNvPr id="6146" name="Picture 2" descr="Pyrenean Experience">
            <a:extLst>
              <a:ext uri="{FF2B5EF4-FFF2-40B4-BE49-F238E27FC236}">
                <a16:creationId xmlns:a16="http://schemas.microsoft.com/office/drawing/2014/main" id="{7B23CF1B-9EB1-B1B3-4D8A-D75B11253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6" y="3481814"/>
            <a:ext cx="2395462" cy="756827"/>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We Lead - Interview with Georgina Howard (Pyrenean Experience)">
            <a:hlinkClick r:id="" action="ppaction://media"/>
            <a:extLst>
              <a:ext uri="{FF2B5EF4-FFF2-40B4-BE49-F238E27FC236}">
                <a16:creationId xmlns:a16="http://schemas.microsoft.com/office/drawing/2014/main" id="{7213A25D-F962-A9FD-A4A1-ECE0DADEF4F6}"/>
              </a:ext>
            </a:extLst>
          </p:cNvPr>
          <p:cNvPicPr>
            <a:picLocks noRot="1" noChangeAspect="1"/>
          </p:cNvPicPr>
          <p:nvPr>
            <a:videoFile r:link="rId1"/>
          </p:nvPr>
        </p:nvPicPr>
        <p:blipFill>
          <a:blip r:embed="rId4"/>
          <a:stretch>
            <a:fillRect/>
          </a:stretch>
        </p:blipFill>
        <p:spPr>
          <a:xfrm>
            <a:off x="1237175" y="6145825"/>
            <a:ext cx="4718222" cy="2958870"/>
          </a:xfrm>
          <a:prstGeom prst="rect">
            <a:avLst/>
          </a:prstGeom>
        </p:spPr>
      </p:pic>
      <p:sp>
        <p:nvSpPr>
          <p:cNvPr id="8" name="TextBox 7">
            <a:extLst>
              <a:ext uri="{FF2B5EF4-FFF2-40B4-BE49-F238E27FC236}">
                <a16:creationId xmlns:a16="http://schemas.microsoft.com/office/drawing/2014/main" id="{423AD01A-756C-484A-86BF-34925C5C75E0}"/>
              </a:ext>
            </a:extLst>
          </p:cNvPr>
          <p:cNvSpPr txBox="1"/>
          <p:nvPr/>
        </p:nvSpPr>
        <p:spPr>
          <a:xfrm>
            <a:off x="3887787" y="5192246"/>
            <a:ext cx="3886200" cy="523220"/>
          </a:xfrm>
          <a:prstGeom prst="rect">
            <a:avLst/>
          </a:prstGeom>
          <a:noFill/>
        </p:spPr>
        <p:txBody>
          <a:bodyPr wrap="square">
            <a:spAutoFit/>
          </a:bodyPr>
          <a:lstStyle/>
          <a:p>
            <a:r>
              <a:rPr lang="en-US" sz="1400">
                <a:hlinkClick r:id="rId5"/>
              </a:rPr>
              <a:t>We Lead - Interview with Georgina Howard (Pyrenean Experience) - YouTube</a:t>
            </a:r>
            <a:endParaRPr lang="en-IE" sz="1400"/>
          </a:p>
        </p:txBody>
      </p:sp>
      <p:pic>
        <p:nvPicPr>
          <p:cNvPr id="13" name="Picture 12">
            <a:extLst>
              <a:ext uri="{FF2B5EF4-FFF2-40B4-BE49-F238E27FC236}">
                <a16:creationId xmlns:a16="http://schemas.microsoft.com/office/drawing/2014/main" id="{4D24B896-146A-4FA4-C661-7AC475A56402}"/>
              </a:ext>
            </a:extLst>
          </p:cNvPr>
          <p:cNvPicPr>
            <a:picLocks noChangeAspect="1"/>
          </p:cNvPicPr>
          <p:nvPr/>
        </p:nvPicPr>
        <p:blipFill>
          <a:blip r:embed="rId6"/>
          <a:stretch>
            <a:fillRect/>
          </a:stretch>
        </p:blipFill>
        <p:spPr>
          <a:xfrm>
            <a:off x="4220256" y="3090297"/>
            <a:ext cx="2395462" cy="1757256"/>
          </a:xfrm>
          <a:prstGeom prst="rect">
            <a:avLst/>
          </a:prstGeom>
        </p:spPr>
      </p:pic>
    </p:spTree>
    <p:extLst>
      <p:ext uri="{BB962C8B-B14F-4D97-AF65-F5344CB8AC3E}">
        <p14:creationId xmlns:p14="http://schemas.microsoft.com/office/powerpoint/2010/main" val="106373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a:t>INNGANGUR</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3</a:t>
            </a:fld>
            <a:endParaRPr lang="fr-CA"/>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a:t>01</a:t>
            </a:r>
          </a:p>
        </p:txBody>
      </p:sp>
      <p:pic>
        <p:nvPicPr>
          <p:cNvPr id="8" name="Picture Placeholder 7" descr="Person blowing flower">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207"/>
          <a:stretch/>
        </p:blipFill>
        <p:spPr>
          <a:xfrm>
            <a:off x="0" y="2924295"/>
            <a:ext cx="3621157" cy="7241015"/>
          </a:xfrm>
        </p:spPr>
      </p:pic>
    </p:spTree>
    <p:extLst>
      <p:ext uri="{BB962C8B-B14F-4D97-AF65-F5344CB8AC3E}">
        <p14:creationId xmlns:p14="http://schemas.microsoft.com/office/powerpoint/2010/main" val="1955347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365075"/>
            <a:ext cx="6526988" cy="2564297"/>
          </a:xfrm>
        </p:spPr>
        <p:txBody>
          <a:bodyPr lIns="91440" tIns="45720" rIns="91440" bIns="45720" numCol="2" spcCol="288000" anchor="t">
            <a:noAutofit/>
          </a:bodyPr>
          <a:lstStyle/>
          <a:p>
            <a:r>
              <a:rPr lang="is-IS" sz="1200">
                <a:latin typeface="Calibri"/>
                <a:ea typeface="Calibri"/>
                <a:cs typeface="Calibri"/>
              </a:rPr>
              <a:t>Sierra y </a:t>
            </a:r>
            <a:r>
              <a:rPr lang="is-IS" sz="1200" err="1">
                <a:latin typeface="Calibri"/>
                <a:ea typeface="Calibri"/>
                <a:cs typeface="Calibri"/>
              </a:rPr>
              <a:t>Sol</a:t>
            </a:r>
            <a:r>
              <a:rPr lang="is-IS" sz="1200">
                <a:latin typeface="Calibri"/>
                <a:ea typeface="Calibri"/>
                <a:cs typeface="Calibri"/>
              </a:rPr>
              <a:t>, varð til með þeim markmiðum að færa náttúruna nær gestum, kenna, miðla þekkingu og njóta náttúrusvæða. Starfið byggðist í fyrstu á að útbúa ferðaáætlanir en ég fann fljótlega að ég þyrfti að stækka starfsemina og bjóða upp á lengri ferðir, sem kallaði á að fá atvinnuleyfi sem ferðaskipuleggjandi. Ég stofnaði því </a:t>
            </a:r>
            <a:r>
              <a:rPr lang="is-IS" sz="1200" err="1">
                <a:latin typeface="Calibri"/>
                <a:ea typeface="Calibri"/>
                <a:cs typeface="Calibri"/>
              </a:rPr>
              <a:t>Ecoturismo</a:t>
            </a:r>
            <a:r>
              <a:rPr lang="is-IS" sz="1200">
                <a:latin typeface="Calibri"/>
                <a:ea typeface="Calibri"/>
                <a:cs typeface="Calibri"/>
              </a:rPr>
              <a:t> </a:t>
            </a:r>
            <a:r>
              <a:rPr lang="is-IS" sz="1200" err="1">
                <a:latin typeface="Calibri"/>
                <a:ea typeface="Calibri"/>
                <a:cs typeface="Calibri"/>
              </a:rPr>
              <a:t>Granada</a:t>
            </a:r>
            <a:r>
              <a:rPr lang="is-IS" sz="1200">
                <a:latin typeface="Calibri"/>
                <a:ea typeface="Calibri"/>
                <a:cs typeface="Calibri"/>
              </a:rPr>
              <a:t> </a:t>
            </a:r>
            <a:r>
              <a:rPr lang="is-IS" sz="1200" err="1">
                <a:latin typeface="Calibri"/>
                <a:ea typeface="Calibri"/>
                <a:cs typeface="Calibri"/>
              </a:rPr>
              <a:t>Travel</a:t>
            </a:r>
            <a:r>
              <a:rPr lang="is-IS" sz="1200">
                <a:latin typeface="Calibri"/>
                <a:ea typeface="Calibri"/>
                <a:cs typeface="Calibri"/>
              </a:rPr>
              <a:t> </a:t>
            </a:r>
            <a:r>
              <a:rPr lang="is-IS" sz="1200" err="1">
                <a:latin typeface="Calibri"/>
                <a:ea typeface="Calibri"/>
                <a:cs typeface="Calibri"/>
              </a:rPr>
              <a:t>Agency</a:t>
            </a:r>
            <a:r>
              <a:rPr lang="is-IS" sz="1200">
                <a:latin typeface="Calibri"/>
                <a:ea typeface="Calibri"/>
                <a:cs typeface="Calibri"/>
              </a:rPr>
              <a:t> árið 2018 þar sem ég hanna og sel ferðir með leiðsögn í gegnum nokkur mismunandi svæði.</a:t>
            </a:r>
          </a:p>
          <a:p>
            <a:r>
              <a:rPr lang="is-IS" sz="1200">
                <a:latin typeface="Calibri"/>
                <a:ea typeface="Calibri"/>
                <a:cs typeface="Calibri"/>
              </a:rPr>
              <a:t>Síðan ég byrjaði að starfa innan vistferðamennsku hef ég tekið virkan þátt í að vinna með evrópska sáttmálann um sjálfbæra ferðaþjónustu í Sierra Nevada. Og ég er sem stendur forseti Charter Forum Association.</a:t>
            </a:r>
          </a:p>
          <a:p>
            <a:r>
              <a:rPr lang="is-IS" sz="1200">
                <a:latin typeface="Calibri"/>
                <a:ea typeface="Calibri"/>
                <a:cs typeface="Calibri"/>
              </a:rPr>
              <a:t>Kynningarstarf mitt er ekki aðeins bundið við vinnu mína sem leiðsögumaður, heldur hef ég einnig unnið með mörgum vísindalegum fræðiritum sem tengjast náttúrulegum svæðum.</a:t>
            </a:r>
          </a:p>
          <a:p>
            <a:endParaRPr lang="is-IS" sz="1200"/>
          </a:p>
          <a:p>
            <a:r>
              <a:rPr lang="is-IS" sz="1200" b="1">
                <a:latin typeface="Calibri"/>
                <a:ea typeface="Calibri"/>
                <a:cs typeface="Calibri"/>
              </a:rPr>
              <a:t>Af hverju ferðaþjónusta?</a:t>
            </a:r>
          </a:p>
          <a:p>
            <a:r>
              <a:rPr lang="is-IS" sz="1200">
                <a:latin typeface="Calibri"/>
                <a:ea typeface="Calibri"/>
                <a:cs typeface="Calibri"/>
              </a:rPr>
              <a:t>Ferðaþjónustan er gluggi inn í ólíka menningarheima, vettvangur fyrir okkur til að endurmeta okkar stöðu í heiminum. Þetta er efnahagslega nauðsynleg starfsemi en síðast en ekki síst, er þetta auðgandi starfsemi sem getur gefið okkur betri skilning á jörðinni og komið af stað fyrirbyggjandi aðgerðum til að standa  vörð um ríka menningar- og náttúruarfleifð.</a:t>
            </a:r>
          </a:p>
          <a:p>
            <a:endParaRPr lang="is-IS" sz="120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is-IS" b="1" u="sng"/>
              <a:t>Stutt kynning</a:t>
            </a:r>
          </a:p>
          <a:p>
            <a:r>
              <a:rPr lang="is-IS"/>
              <a:t>Kennsla og menntun og viðskipti tengd umhverfismálum hafa verið megin þemu starfs míns. Ég byrjaði starfsferil minn á því að kenna líffræði og jarðfræði  en eftir 11 ár sem kennari söðlaði ég um og gerðist frumkvöðull, fyrst sem ráðgjafi í umhverfismálum í önnur 11 ár og síðar stofnaði ég tvö fyrirtæki sem einblína á vistferðaþjónustu.</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259863" y="835682"/>
            <a:ext cx="4533877" cy="2289739"/>
          </a:xfrm>
        </p:spPr>
        <p:txBody>
          <a:bodyPr/>
          <a:lstStyle/>
          <a:p>
            <a:pPr>
              <a:lnSpc>
                <a:spcPct val="100000"/>
              </a:lnSpc>
            </a:pPr>
            <a:r>
              <a:rPr lang="en-IE" sz="3600"/>
              <a:t>Maria Teresa Madrona Moreno </a:t>
            </a:r>
            <a:r>
              <a:rPr lang="en-IE" sz="2400"/>
              <a:t>– </a:t>
            </a:r>
          </a:p>
          <a:p>
            <a:pPr>
              <a:lnSpc>
                <a:spcPct val="100000"/>
              </a:lnSpc>
            </a:pPr>
            <a:r>
              <a:rPr lang="es-ES" sz="2400" err="1"/>
              <a:t>Stjórnandi</a:t>
            </a:r>
            <a:r>
              <a:rPr lang="es-ES" sz="2400"/>
              <a:t> Ecoturismo Granada AV &amp; Sierra y Sol</a:t>
            </a:r>
            <a:endParaRPr lang="en-IE" sz="240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259863" y="3281259"/>
            <a:ext cx="3257392" cy="522755"/>
          </a:xfrm>
        </p:spPr>
        <p:txBody>
          <a:bodyPr/>
          <a:lstStyle/>
          <a:p>
            <a:r>
              <a:rPr lang="en-IE" sz="1800" b="1"/>
              <a:t>SPÁNN</a:t>
            </a:r>
          </a:p>
        </p:txBody>
      </p:sp>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30</a:t>
            </a:fld>
            <a:endParaRPr lang="fr-CA"/>
          </a:p>
        </p:txBody>
      </p:sp>
      <p:pic>
        <p:nvPicPr>
          <p:cNvPr id="11" name="Picture Placeholder 10">
            <a:extLst>
              <a:ext uri="{FF2B5EF4-FFF2-40B4-BE49-F238E27FC236}">
                <a16:creationId xmlns:a16="http://schemas.microsoft.com/office/drawing/2014/main" id="{46104E82-923C-2C98-95F8-9FFAD74B0EB3}"/>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25310" r="26408"/>
          <a:stretch/>
        </p:blipFill>
        <p:spPr>
          <a:xfrm>
            <a:off x="4258320" y="-1"/>
            <a:ext cx="3541182" cy="6432523"/>
          </a:xfrm>
        </p:spPr>
      </p:pic>
    </p:spTree>
    <p:extLst>
      <p:ext uri="{BB962C8B-B14F-4D97-AF65-F5344CB8AC3E}">
        <p14:creationId xmlns:p14="http://schemas.microsoft.com/office/powerpoint/2010/main" val="120267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lIns="91440" tIns="45720" rIns="91440" bIns="45720" numCol="2" spcCol="288000" anchor="t">
            <a:noAutofit/>
          </a:bodyPr>
          <a:lstStyle/>
          <a:p>
            <a:r>
              <a:rPr lang="is-IS" sz="1200" b="1">
                <a:latin typeface="Calibri"/>
                <a:ea typeface="Calibri"/>
                <a:cs typeface="Calibri"/>
              </a:rPr>
              <a:t>Hvers vegna sjálfbærni?</a:t>
            </a:r>
          </a:p>
          <a:p>
            <a:r>
              <a:rPr lang="is-IS" sz="1200">
                <a:latin typeface="Calibri"/>
                <a:ea typeface="Calibri"/>
                <a:cs typeface="Calibri"/>
              </a:rPr>
              <a:t>Konur gegna mikilvægu hlutverki í vistferðamennsku og ferðaþjónustu úti á landsbyggðinni. Mörg þeirra fyrirtækja sem bjóða upp á vistvæna ferðaþjónustu eru rekin af konum, sérstaklega er gisting í dreifbýli yfirleitt rekið af konum. Konur eru miðja lífsins í sveitinni vegna þess að þær halda venjulega utan um þekkingu á hefðbundnu handverki og þekkingu sem vistferðamennska byggir á. Konur skapa félagsleg tengsl og mynda tengslanet við fólk og umhverfis sem eru oft sterkari og skilvirkari en karlanna.</a:t>
            </a:r>
          </a:p>
          <a:p>
            <a:r>
              <a:rPr lang="is-IS" sz="1200">
                <a:latin typeface="Calibri"/>
                <a:ea typeface="Calibri"/>
                <a:cs typeface="Calibri"/>
              </a:rPr>
              <a:t>Fyrir mér er sjálfbærni nauðsynleg í allri atvinnustarfsemi vegna þess að ef við getum ekki haldið uppi efnahag fólksins og auðlindunum sem það byggir á mun starfsemin sjálf hverfa. Vistferðamennska er fyrir sitt leiti eina mögulega tegund ferðamennsku til að stunda í náttúrunni. Hún upplýsir, kennir, eykur vitund og leyfir ferðamönnum að njóta sín á meðan þeir stuðla að varðveislu auðlinda og halda uppi byggðarlögum.</a:t>
            </a:r>
          </a:p>
          <a:p>
            <a:r>
              <a:rPr lang="is-IS" sz="1200">
                <a:latin typeface="Calibri"/>
                <a:ea typeface="Calibri"/>
                <a:cs typeface="Calibri"/>
              </a:rPr>
              <a:t>Baráttan gegn loftslagsbreytingum er brýn þar sem lífsnauðsynlegar auðlindir eru í húfi. Loftslagsbreytingar, réttlæti, fátækt og lífsgæði helst allt í hendur og því er mikilvægt að grípa þau tækifæri sem aðstoða okkur við að ná mikilvægum markmiðum fyrir framtíð okkar.</a:t>
            </a:r>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r>
              <a:rPr lang="is-IS" sz="1200" b="1">
                <a:latin typeface="Calibri"/>
                <a:ea typeface="Calibri"/>
                <a:cs typeface="Calibri"/>
              </a:rPr>
              <a:t>Afrek til þessa</a:t>
            </a:r>
          </a:p>
          <a:p>
            <a:r>
              <a:rPr lang="is-IS" sz="1200" err="1">
                <a:latin typeface="Calibri"/>
                <a:ea typeface="Calibri"/>
                <a:cs typeface="Calibri"/>
              </a:rPr>
              <a:t>Hundruðir</a:t>
            </a:r>
            <a:r>
              <a:rPr lang="is-IS" sz="1200">
                <a:latin typeface="Calibri"/>
                <a:ea typeface="Calibri"/>
                <a:cs typeface="Calibri"/>
              </a:rPr>
              <a:t> viðskiptavina hafa fengið öðruvísi upplifun með okkur. Þeir hafa lært að lesa í landslagið, skilja tengsl vistkerfa og samfélaga og hafa upplifað raunverulega og ekta ferðaþjónustu í </a:t>
            </a:r>
            <a:r>
              <a:rPr lang="is-IS" sz="1200" err="1">
                <a:latin typeface="Calibri"/>
                <a:ea typeface="Calibri"/>
                <a:cs typeface="Calibri"/>
              </a:rPr>
              <a:t>náttúrnni</a:t>
            </a:r>
            <a:r>
              <a:rPr lang="is-IS" sz="1200">
                <a:latin typeface="Calibri"/>
                <a:ea typeface="Calibri"/>
                <a:cs typeface="Calibri"/>
              </a:rPr>
              <a:t> sem þeir heimsækja. Þegar gestur segir þér að núna skilji hann og skynji náttúruna á annan hátt, að hann skilji tilganginn með náttúruvernd, þá er það mikil umbun fyrir okkur.</a:t>
            </a:r>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r>
              <a:rPr lang="is-IS" sz="1200" b="1">
                <a:latin typeface="Calibri"/>
                <a:ea typeface="Calibri"/>
                <a:cs typeface="Calibri"/>
              </a:rPr>
              <a:t>Næstu skref / Framtíðarsýn</a:t>
            </a:r>
          </a:p>
          <a:p>
            <a:r>
              <a:rPr lang="is-IS" sz="1200">
                <a:latin typeface="Calibri"/>
                <a:ea typeface="Calibri"/>
                <a:cs typeface="Calibri"/>
              </a:rPr>
              <a:t>Við verðum að halda áfram vinnunni við að skilja áhrif og fótspor af starfsemi okkar og við verðum að halda áfram að fjárfesta í verkefnum tengdum náttúruvernd. Það má bæði bæta forvarnaraðgerðir og mótvægisaðgerðir í umhverfismálum.</a:t>
            </a:r>
          </a:p>
          <a:p>
            <a:endParaRPr lang="is-IS" sz="1200"/>
          </a:p>
          <a:p>
            <a:endParaRPr lang="is-IS" sz="120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31</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a:t>M Teresa Madrona Moreno - </a:t>
            </a:r>
            <a:r>
              <a:rPr lang="en-IE" sz="1800" b="1" err="1"/>
              <a:t>framhald</a:t>
            </a:r>
            <a:endParaRPr lang="en-IE" sz="1800" b="1"/>
          </a:p>
        </p:txBody>
      </p:sp>
      <p:grpSp>
        <p:nvGrpSpPr>
          <p:cNvPr id="3" name="Group 2">
            <a:extLst>
              <a:ext uri="{FF2B5EF4-FFF2-40B4-BE49-F238E27FC236}">
                <a16:creationId xmlns:a16="http://schemas.microsoft.com/office/drawing/2014/main" id="{1A4E8DAE-D333-EB04-921A-3E2C7D064BED}"/>
              </a:ext>
            </a:extLst>
          </p:cNvPr>
          <p:cNvGrpSpPr/>
          <p:nvPr/>
        </p:nvGrpSpPr>
        <p:grpSpPr>
          <a:xfrm>
            <a:off x="4084321" y="7026366"/>
            <a:ext cx="3005500" cy="3001770"/>
            <a:chOff x="7252897" y="4427673"/>
            <a:chExt cx="3005500" cy="2610517"/>
          </a:xfrm>
        </p:grpSpPr>
        <p:sp>
          <p:nvSpPr>
            <p:cNvPr id="4" name="TextBox 3">
              <a:extLst>
                <a:ext uri="{FF2B5EF4-FFF2-40B4-BE49-F238E27FC236}">
                  <a16:creationId xmlns:a16="http://schemas.microsoft.com/office/drawing/2014/main" id="{90220CEB-D1AA-ECE3-A748-F8F08565FA9D}"/>
                </a:ext>
              </a:extLst>
            </p:cNvPr>
            <p:cNvSpPr txBox="1"/>
            <p:nvPr/>
          </p:nvSpPr>
          <p:spPr>
            <a:xfrm>
              <a:off x="7338264" y="5218472"/>
              <a:ext cx="2920133" cy="139183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2">
                    <a:extLst>
                      <a:ext uri="{A12FA001-AC4F-418D-AE19-62706E023703}">
                        <ahyp:hlinkClr xmlns:ahyp="http://schemas.microsoft.com/office/drawing/2018/hyperlinkcolor" val="tx"/>
                      </a:ext>
                    </a:extLst>
                  </a:hlinkClick>
                </a:rPr>
                <a:t>Heimasíða</a:t>
              </a:r>
              <a:r>
                <a:rPr lang="en-IE" sz="1400" dirty="0">
                  <a:solidFill>
                    <a:srgbClr val="90278E"/>
                  </a:solidFill>
                  <a:hlinkClick r:id="rId2">
                    <a:extLst>
                      <a:ext uri="{A12FA001-AC4F-418D-AE19-62706E023703}">
                        <ahyp:hlinkClr xmlns:ahyp="http://schemas.microsoft.com/office/drawing/2018/hyperlinkcolor" val="tx"/>
                      </a:ext>
                    </a:extLst>
                  </a:hlinkClick>
                </a:rPr>
                <a:t>: Sierra y Sol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err="1">
                  <a:solidFill>
                    <a:srgbClr val="90278E"/>
                  </a:solidFill>
                  <a:hlinkClick r:id="rId3">
                    <a:extLst>
                      <a:ext uri="{A12FA001-AC4F-418D-AE19-62706E023703}">
                        <ahyp:hlinkClr xmlns:ahyp="http://schemas.microsoft.com/office/drawing/2018/hyperlinkcolor" val="tx"/>
                      </a:ext>
                    </a:extLst>
                  </a:hlinkClick>
                </a:rPr>
                <a:t>Heimasíða</a:t>
              </a:r>
              <a:r>
                <a:rPr lang="en-IE" sz="1400" dirty="0">
                  <a:solidFill>
                    <a:srgbClr val="90278E"/>
                  </a:solidFill>
                  <a:hlinkClick r:id="rId3">
                    <a:extLst>
                      <a:ext uri="{A12FA001-AC4F-418D-AE19-62706E023703}">
                        <ahyp:hlinkClr xmlns:ahyp="http://schemas.microsoft.com/office/drawing/2018/hyperlinkcolor" val="tx"/>
                      </a:ext>
                    </a:extLst>
                  </a:hlinkClick>
                </a:rPr>
                <a:t>: Eco Turismo Granada</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4">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5">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7">
                    <a:extLst>
                      <a:ext uri="{A12FA001-AC4F-418D-AE19-62706E023703}">
                        <ahyp:hlinkClr xmlns:ahyp="http://schemas.microsoft.com/office/drawing/2018/hyperlinkcolor" val="tx"/>
                      </a:ext>
                    </a:extLst>
                  </a:hlinkClick>
                </a:rPr>
                <a:t>Twitter – Eco Turismo</a:t>
              </a:r>
              <a:endParaRPr lang="en-GB" sz="1400" dirty="0">
                <a:solidFill>
                  <a:srgbClr val="90278E"/>
                </a:solidFill>
                <a:effectLst/>
                <a:latin typeface="Calibri" panose="020F0502020204030204" pitchFamily="34" charset="0"/>
                <a:ea typeface="Times New Roman" panose="02020603050405020304" pitchFamily="18" charset="0"/>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8">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7585C230-27DD-37AB-F174-CF5E65730DED}"/>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0D74A1B-34E4-758C-B2F5-9DC5D4A8781A}"/>
                </a:ext>
              </a:extLst>
            </p:cNvPr>
            <p:cNvSpPr txBox="1"/>
            <p:nvPr/>
          </p:nvSpPr>
          <p:spPr>
            <a:xfrm>
              <a:off x="7375794" y="4523447"/>
              <a:ext cx="2337968" cy="562088"/>
            </a:xfrm>
            <a:prstGeom prst="rect">
              <a:avLst/>
            </a:prstGeom>
            <a:noFill/>
          </p:spPr>
          <p:txBody>
            <a:bodyPr wrap="square">
              <a:spAutoFit/>
            </a:bodyPr>
            <a:lstStyle/>
            <a:p>
              <a:pPr algn="just" fontAlgn="base"/>
              <a:r>
                <a:rPr lang="en-GB" b="1">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41E0121D-5BF4-E840-DDC9-FE768BBBE8B6}"/>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31EF30F9-68A1-6BA0-9C5B-E96E287F6079}"/>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DF98C75D-5FA7-B320-C0CD-1816DAEE3B0A}"/>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B6C56554-6737-A289-69DB-F6285CDA01DD}"/>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7E8365D9-63F6-E428-514D-1EFF8DF40B0E}"/>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EEEA3564-9A5E-560A-C6D6-9228933C46A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D5379ABB-695C-00AF-50DF-02DC0082B733}"/>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A4287E75-38C2-F175-684E-126F8958D605}"/>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9AA9EE65-C045-AA82-8821-9AC0BE498A37}"/>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0739E02D-602F-4F79-0014-861D2E3382A1}"/>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E56455FA-1225-05CB-A5ED-56C776FEB266}"/>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2C74FCAB-7A4D-9994-B0FC-C97403467EFB}"/>
              </a:ext>
            </a:extLst>
          </p:cNvPr>
          <p:cNvPicPr>
            <a:picLocks noChangeAspect="1"/>
          </p:cNvPicPr>
          <p:nvPr/>
        </p:nvPicPr>
        <p:blipFill>
          <a:blip r:embed="rId9"/>
          <a:stretch>
            <a:fillRect/>
          </a:stretch>
        </p:blipFill>
        <p:spPr>
          <a:xfrm>
            <a:off x="672441" y="7022450"/>
            <a:ext cx="3112181" cy="2999633"/>
          </a:xfrm>
          <a:prstGeom prst="rect">
            <a:avLst/>
          </a:prstGeom>
        </p:spPr>
      </p:pic>
      <p:sp>
        <p:nvSpPr>
          <p:cNvPr id="23" name="TextBox 22">
            <a:extLst>
              <a:ext uri="{FF2B5EF4-FFF2-40B4-BE49-F238E27FC236}">
                <a16:creationId xmlns:a16="http://schemas.microsoft.com/office/drawing/2014/main" id="{FA3DEC43-4019-A64D-19FE-00493B0FD059}"/>
              </a:ext>
            </a:extLst>
          </p:cNvPr>
          <p:cNvSpPr txBox="1"/>
          <p:nvPr/>
        </p:nvSpPr>
        <p:spPr>
          <a:xfrm>
            <a:off x="3865615" y="3443894"/>
            <a:ext cx="3264912" cy="1323439"/>
          </a:xfrm>
          <a:prstGeom prst="rect">
            <a:avLst/>
          </a:prstGeom>
          <a:noFill/>
        </p:spPr>
        <p:txBody>
          <a:bodyPr wrap="square" lIns="91440" tIns="45720" rIns="91440" bIns="45720" anchor="t">
            <a:spAutoFit/>
          </a:bodyPr>
          <a:lstStyle/>
          <a:p>
            <a:pPr algn="ctr"/>
            <a:r>
              <a:rPr lang="en-US" sz="2000" b="1" i="1" err="1">
                <a:solidFill>
                  <a:srgbClr val="90278E"/>
                </a:solidFill>
                <a:latin typeface="Content"/>
              </a:rPr>
              <a:t>Ferðaþjónusta</a:t>
            </a:r>
            <a:r>
              <a:rPr lang="en-US" sz="2000" b="1" i="1">
                <a:solidFill>
                  <a:srgbClr val="90278E"/>
                </a:solidFill>
                <a:latin typeface="Content"/>
              </a:rPr>
              <a:t> í </a:t>
            </a:r>
            <a:r>
              <a:rPr lang="en-US" sz="2000" b="1" i="1" err="1">
                <a:solidFill>
                  <a:srgbClr val="90278E"/>
                </a:solidFill>
                <a:latin typeface="Content"/>
              </a:rPr>
              <a:t>náttúrunni</a:t>
            </a:r>
            <a:r>
              <a:rPr lang="en-US" sz="2000" b="1" i="1">
                <a:solidFill>
                  <a:srgbClr val="90278E"/>
                </a:solidFill>
                <a:latin typeface="Content"/>
              </a:rPr>
              <a:t> </a:t>
            </a:r>
            <a:r>
              <a:rPr lang="en-US" sz="2000" b="1" i="1" err="1">
                <a:solidFill>
                  <a:srgbClr val="90278E"/>
                </a:solidFill>
                <a:latin typeface="Content"/>
              </a:rPr>
              <a:t>getur</a:t>
            </a:r>
            <a:r>
              <a:rPr lang="en-US" sz="2000" b="1" i="1">
                <a:solidFill>
                  <a:srgbClr val="90278E"/>
                </a:solidFill>
                <a:latin typeface="Content"/>
              </a:rPr>
              <a:t> haft neikvæð áhrif, </a:t>
            </a:r>
            <a:r>
              <a:rPr lang="en-US" sz="2000" b="1" i="1" err="1">
                <a:solidFill>
                  <a:srgbClr val="90278E"/>
                </a:solidFill>
                <a:latin typeface="Content"/>
              </a:rPr>
              <a:t>en</a:t>
            </a:r>
            <a:r>
              <a:rPr lang="en-US" sz="2000" b="1" i="1">
                <a:solidFill>
                  <a:srgbClr val="90278E"/>
                </a:solidFill>
                <a:latin typeface="Content"/>
              </a:rPr>
              <a:t> </a:t>
            </a:r>
            <a:r>
              <a:rPr lang="en-US" sz="2000" b="1" i="1" err="1">
                <a:solidFill>
                  <a:srgbClr val="90278E"/>
                </a:solidFill>
                <a:latin typeface="Content"/>
              </a:rPr>
              <a:t>hún</a:t>
            </a:r>
            <a:r>
              <a:rPr lang="en-US" sz="2000" b="1" i="1">
                <a:solidFill>
                  <a:srgbClr val="90278E"/>
                </a:solidFill>
                <a:latin typeface="Content"/>
              </a:rPr>
              <a:t> </a:t>
            </a:r>
            <a:r>
              <a:rPr lang="en-US" sz="2000" b="1" i="1" err="1">
                <a:solidFill>
                  <a:srgbClr val="90278E"/>
                </a:solidFill>
                <a:latin typeface="Content"/>
              </a:rPr>
              <a:t>getur</a:t>
            </a:r>
            <a:r>
              <a:rPr lang="en-US" sz="2000" b="1" i="1">
                <a:solidFill>
                  <a:srgbClr val="90278E"/>
                </a:solidFill>
                <a:latin typeface="Content"/>
              </a:rPr>
              <a:t> </a:t>
            </a:r>
            <a:r>
              <a:rPr lang="en-US" sz="2000" b="1" i="1" err="1">
                <a:solidFill>
                  <a:srgbClr val="90278E"/>
                </a:solidFill>
                <a:latin typeface="Content"/>
              </a:rPr>
              <a:t>líka</a:t>
            </a:r>
            <a:r>
              <a:rPr lang="en-US" sz="2000" b="1" i="1">
                <a:solidFill>
                  <a:srgbClr val="90278E"/>
                </a:solidFill>
                <a:latin typeface="Content"/>
              </a:rPr>
              <a:t> </a:t>
            </a:r>
            <a:r>
              <a:rPr lang="en-US" sz="2000" b="1" i="1" err="1">
                <a:solidFill>
                  <a:srgbClr val="90278E"/>
                </a:solidFill>
                <a:latin typeface="Content"/>
              </a:rPr>
              <a:t>verið</a:t>
            </a:r>
            <a:r>
              <a:rPr lang="en-US" sz="2000" b="1" i="1">
                <a:solidFill>
                  <a:srgbClr val="90278E"/>
                </a:solidFill>
                <a:latin typeface="Content"/>
              </a:rPr>
              <a:t> </a:t>
            </a:r>
            <a:r>
              <a:rPr lang="en-US" sz="2000" b="1" i="1" err="1">
                <a:solidFill>
                  <a:srgbClr val="90278E"/>
                </a:solidFill>
                <a:latin typeface="Content"/>
              </a:rPr>
              <a:t>hluti</a:t>
            </a:r>
            <a:r>
              <a:rPr lang="en-US" sz="2000" b="1" i="1">
                <a:solidFill>
                  <a:srgbClr val="90278E"/>
                </a:solidFill>
                <a:latin typeface="Content"/>
              </a:rPr>
              <a:t> </a:t>
            </a:r>
            <a:r>
              <a:rPr lang="en-US" sz="2000" b="1" i="1" err="1">
                <a:solidFill>
                  <a:srgbClr val="90278E"/>
                </a:solidFill>
                <a:latin typeface="Content"/>
              </a:rPr>
              <a:t>af</a:t>
            </a:r>
            <a:r>
              <a:rPr lang="en-US" sz="2000" b="1" i="1">
                <a:solidFill>
                  <a:srgbClr val="90278E"/>
                </a:solidFill>
                <a:latin typeface="Content"/>
              </a:rPr>
              <a:t> </a:t>
            </a:r>
            <a:r>
              <a:rPr lang="en-US" sz="2000" b="1" i="1" err="1">
                <a:solidFill>
                  <a:srgbClr val="90278E"/>
                </a:solidFill>
                <a:latin typeface="Content"/>
              </a:rPr>
              <a:t>lausninni</a:t>
            </a:r>
            <a:endParaRPr lang="en-IE" sz="2000" b="1" i="1">
              <a:solidFill>
                <a:srgbClr val="90278E"/>
              </a:solidFill>
              <a:ea typeface="Calibri" panose="020F0502020204030204"/>
              <a:cs typeface="Calibri" panose="020F0502020204030204"/>
            </a:endParaRPr>
          </a:p>
        </p:txBody>
      </p:sp>
    </p:spTree>
    <p:extLst>
      <p:ext uri="{BB962C8B-B14F-4D97-AF65-F5344CB8AC3E}">
        <p14:creationId xmlns:p14="http://schemas.microsoft.com/office/powerpoint/2010/main" val="418819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7581825"/>
            <a:ext cx="6526988" cy="2564297"/>
          </a:xfrm>
        </p:spPr>
        <p:txBody>
          <a:bodyPr lIns="91440" tIns="45720" rIns="91440" bIns="45720" numCol="2" spcCol="288000" anchor="t">
            <a:noAutofit/>
          </a:bodyPr>
          <a:lstStyle/>
          <a:p>
            <a:r>
              <a:rPr lang="is-IS" sz="1200">
                <a:latin typeface="Calibri"/>
                <a:ea typeface="Calibri"/>
                <a:cs typeface="Calibri"/>
              </a:rPr>
              <a:t>Ferill Mary spanner næstum 60 ár og mun setrið blása lífi í arfleifð hennar og </a:t>
            </a:r>
            <a:r>
              <a:rPr lang="is-IS" sz="1200" err="1">
                <a:latin typeface="Calibri"/>
                <a:ea typeface="Calibri"/>
                <a:cs typeface="Calibri"/>
              </a:rPr>
              <a:t>hvejta</a:t>
            </a:r>
            <a:r>
              <a:rPr lang="is-IS" sz="1200">
                <a:latin typeface="Calibri"/>
                <a:ea typeface="Calibri"/>
                <a:cs typeface="Calibri"/>
              </a:rPr>
              <a:t> komandi kynslóðir – ásamt því að fræða, upplýsa og hvetja til breytinga til góðs, bæði í samfélaginu okkar hér í </a:t>
            </a:r>
            <a:r>
              <a:rPr lang="is-IS" sz="1200" err="1">
                <a:latin typeface="Calibri"/>
                <a:ea typeface="Calibri"/>
                <a:cs typeface="Calibri"/>
              </a:rPr>
              <a:t>Ballina</a:t>
            </a:r>
            <a:r>
              <a:rPr lang="is-IS" sz="1200">
                <a:latin typeface="Calibri"/>
                <a:ea typeface="Calibri"/>
                <a:cs typeface="Calibri"/>
              </a:rPr>
              <a:t> og meðal almennra gesta – hvort heldur sem er í eigin persónu eða á netinu.</a:t>
            </a:r>
          </a:p>
          <a:p>
            <a:r>
              <a:rPr lang="is-IS" sz="1200">
                <a:latin typeface="Calibri"/>
                <a:ea typeface="Calibri"/>
                <a:cs typeface="Calibri"/>
              </a:rPr>
              <a:t>Ég er Susan </a:t>
            </a:r>
            <a:r>
              <a:rPr lang="is-IS" sz="1200" err="1">
                <a:latin typeface="Calibri"/>
                <a:ea typeface="Calibri"/>
                <a:cs typeface="Calibri"/>
              </a:rPr>
              <a:t>Heffernan</a:t>
            </a:r>
            <a:r>
              <a:rPr lang="is-IS" sz="1200">
                <a:latin typeface="Calibri"/>
                <a:ea typeface="Calibri"/>
                <a:cs typeface="Calibri"/>
              </a:rPr>
              <a:t>, verkefnastjóri Mary Robinson setursins og til að komast á þetta stig starfsferils míns hef ég mætt nokkrum áskorunum. Meðal þeirra eru áskoranir svo sem skortur á tækifærum til framfara í starfi, tiltölulega lágra launa og tímabundinna starfa utan opinbera geirans. Ferðaþjónustan (þegar kemur að ráðgjöf og </a:t>
            </a:r>
            <a:r>
              <a:rPr lang="is-IS" sz="1200" err="1">
                <a:latin typeface="Calibri"/>
                <a:ea typeface="Calibri"/>
                <a:cs typeface="Calibri"/>
              </a:rPr>
              <a:t>verkefnastjórnun</a:t>
            </a:r>
            <a:r>
              <a:rPr lang="is-IS" sz="1200">
                <a:latin typeface="Calibri"/>
                <a:ea typeface="Calibri"/>
                <a:cs typeface="Calibri"/>
              </a:rPr>
              <a:t>) er að miklu leiti einyrkjastarf eða innan smærri ráðgjafafyrirtækja, svo frumkvöðlastarf er oft eina raunverulega tækifærið til framfara í starfi.</a:t>
            </a:r>
          </a:p>
          <a:p>
            <a:endParaRPr lang="is-IS" sz="1200"/>
          </a:p>
          <a:p>
            <a:r>
              <a:rPr lang="is-IS" sz="1200" b="1">
                <a:latin typeface="Calibri"/>
                <a:ea typeface="Calibri"/>
                <a:cs typeface="Calibri"/>
              </a:rPr>
              <a:t>Af hverju ferðaþjónusta?</a:t>
            </a:r>
          </a:p>
          <a:p>
            <a:r>
              <a:rPr lang="is-IS" sz="1200">
                <a:latin typeface="Calibri"/>
                <a:ea typeface="Calibri"/>
                <a:cs typeface="Calibri"/>
              </a:rPr>
              <a:t>Ferðaþjónustan býður upp á fjölda tækifæra en einnig miklar áskoranir fyrir samfélög, bæði hvað varðar getu þeirra til að taka á móti fjölda gesta og hugsanleg neikvæð/jákvæð áhrif þeirra á </a:t>
            </a:r>
            <a:r>
              <a:rPr lang="is-IS" sz="1200" err="1">
                <a:latin typeface="Calibri"/>
                <a:ea typeface="Calibri"/>
                <a:cs typeface="Calibri"/>
              </a:rPr>
              <a:t>nærsamfélag</a:t>
            </a:r>
            <a:r>
              <a:rPr lang="is-IS" sz="1200">
                <a:latin typeface="Calibri"/>
                <a:ea typeface="Calibri"/>
                <a:cs typeface="Calibri"/>
              </a:rPr>
              <a:t> og umhverfi. Að sama skapi felst mikil áskorun í kringum flugiðnaðinn í losun á gróðurhúsalofttegundum og mengun.</a:t>
            </a:r>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a:lstStyle/>
          <a:p>
            <a:r>
              <a:rPr lang="is-IS" b="1" u="sng"/>
              <a:t>Stutt kynning</a:t>
            </a:r>
          </a:p>
          <a:p>
            <a:r>
              <a:rPr lang="is-IS"/>
              <a:t>Mary Robinson er ein af afkastamestu leiðtogum Írlands, bæði innanlands og á alþjóðavettvangi. Hún umbreytti forsetaembættinu á Írlandi og hóf víðtækar samfélagslegar breytingar þar í landi. Eftir forsetatíð sína hefur ferill hennar snúist um að vera talsmaður fyrir mannréttindum, loftslagsmálum og sjálfbærri nálgun á þróunarmálum sem viðurkennir alþjóðlega ábyrgt okkar gagnvart hvert öðru.</a:t>
            </a:r>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a:t>Susan Heffernan </a:t>
            </a:r>
            <a:r>
              <a:rPr lang="en-IE" sz="2400"/>
              <a:t>– </a:t>
            </a:r>
          </a:p>
          <a:p>
            <a:pPr>
              <a:lnSpc>
                <a:spcPct val="100000"/>
              </a:lnSpc>
            </a:pPr>
            <a:r>
              <a:rPr lang="es-ES" sz="2400" err="1"/>
              <a:t>Verkefnastjóri</a:t>
            </a:r>
            <a:r>
              <a:rPr lang="es-ES" sz="2400"/>
              <a:t> </a:t>
            </a:r>
            <a:r>
              <a:rPr lang="es-ES" sz="2400" err="1"/>
              <a:t>hjá</a:t>
            </a:r>
            <a:endParaRPr lang="es-ES" sz="2400"/>
          </a:p>
          <a:p>
            <a:pPr>
              <a:lnSpc>
                <a:spcPct val="100000"/>
              </a:lnSpc>
            </a:pPr>
            <a:r>
              <a:rPr lang="es-ES" sz="2400"/>
              <a:t>Mary Robinson </a:t>
            </a:r>
            <a:r>
              <a:rPr lang="es-ES" sz="2400" err="1"/>
              <a:t>setrinu</a:t>
            </a:r>
            <a:r>
              <a:rPr lang="es-ES" sz="2400"/>
              <a:t> </a:t>
            </a:r>
            <a:endParaRPr lang="en-IE" sz="240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324726" y="2954882"/>
            <a:ext cx="3257392" cy="522755"/>
          </a:xfrm>
        </p:spPr>
        <p:txBody>
          <a:bodyPr/>
          <a:lstStyle/>
          <a:p>
            <a:r>
              <a:rPr lang="en-IE" sz="1800" b="1"/>
              <a:t>ÍRLAND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8632" r="28793"/>
          <a:stretch/>
        </p:blipFill>
        <p:spPr>
          <a:xfrm>
            <a:off x="4234393" y="-3"/>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32</a:t>
            </a:fld>
            <a:endParaRPr lang="fr-CA"/>
          </a:p>
        </p:txBody>
      </p:sp>
    </p:spTree>
    <p:extLst>
      <p:ext uri="{BB962C8B-B14F-4D97-AF65-F5344CB8AC3E}">
        <p14:creationId xmlns:p14="http://schemas.microsoft.com/office/powerpoint/2010/main" val="1471396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4775E-A444-87D4-C288-8937B08350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843" t="13274" r="6254"/>
          <a:stretch/>
        </p:blipFill>
        <p:spPr>
          <a:xfrm>
            <a:off x="569735" y="6494697"/>
            <a:ext cx="3179929" cy="2509678"/>
          </a:xfrm>
          <a:prstGeom prst="rect">
            <a:avLst/>
          </a:prstGeom>
        </p:spPr>
      </p:pic>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68296" y="1404425"/>
            <a:ext cx="6526988" cy="8917463"/>
          </a:xfrm>
        </p:spPr>
        <p:txBody>
          <a:bodyPr lIns="91440" tIns="45720" rIns="91440" bIns="45720" numCol="2" spcCol="288000" anchor="t">
            <a:noAutofit/>
          </a:bodyPr>
          <a:lstStyle/>
          <a:p>
            <a:r>
              <a:rPr lang="is-IS" sz="1200" b="1">
                <a:latin typeface="Calibri"/>
                <a:ea typeface="Calibri"/>
                <a:cs typeface="Calibri"/>
              </a:rPr>
              <a:t>Af hverju sjálfbærni?</a:t>
            </a:r>
          </a:p>
          <a:p>
            <a:r>
              <a:rPr lang="is-IS" sz="1200">
                <a:latin typeface="Calibri"/>
                <a:ea typeface="Calibri"/>
                <a:cs typeface="Calibri"/>
              </a:rPr>
              <a:t>Bæði í </a:t>
            </a:r>
            <a:r>
              <a:rPr lang="is-IS" sz="1200" err="1">
                <a:latin typeface="Calibri"/>
                <a:ea typeface="Calibri"/>
                <a:cs typeface="Calibri"/>
              </a:rPr>
              <a:t>Ballina</a:t>
            </a:r>
            <a:r>
              <a:rPr lang="is-IS" sz="1200">
                <a:latin typeface="Calibri"/>
                <a:ea typeface="Calibri"/>
                <a:cs typeface="Calibri"/>
              </a:rPr>
              <a:t> og á setrinu höfum við lagt áherslu á stuðning við fyrirtæki í næsta nágrenni og tengingu við </a:t>
            </a:r>
            <a:r>
              <a:rPr lang="is-IS" sz="1200" err="1">
                <a:latin typeface="Calibri"/>
                <a:ea typeface="Calibri"/>
                <a:cs typeface="Calibri"/>
              </a:rPr>
              <a:t>nærsamfélagið</a:t>
            </a:r>
            <a:r>
              <a:rPr lang="is-IS" sz="1200">
                <a:latin typeface="Calibri"/>
                <a:ea typeface="Calibri"/>
                <a:cs typeface="Calibri"/>
              </a:rPr>
              <a:t>. Og þar sem mögulegt munum við hvetja gesti til að nýta sér sjálfbærar samgöngur. Ég er meðlimur í </a:t>
            </a:r>
            <a:r>
              <a:rPr lang="is-IS" sz="1200" err="1">
                <a:latin typeface="Calibri"/>
                <a:ea typeface="Calibri"/>
                <a:cs typeface="Calibri"/>
              </a:rPr>
              <a:t>Ballina‘s</a:t>
            </a:r>
            <a:r>
              <a:rPr lang="is-IS" sz="1200">
                <a:latin typeface="Calibri"/>
                <a:ea typeface="Calibri"/>
                <a:cs typeface="Calibri"/>
              </a:rPr>
              <a:t> </a:t>
            </a:r>
            <a:r>
              <a:rPr lang="is-IS" sz="1200" err="1">
                <a:latin typeface="Calibri"/>
                <a:ea typeface="Calibri"/>
                <a:cs typeface="Calibri"/>
              </a:rPr>
              <a:t>Green</a:t>
            </a:r>
            <a:r>
              <a:rPr lang="is-IS" sz="1200">
                <a:latin typeface="Calibri"/>
                <a:ea typeface="Calibri"/>
                <a:cs typeface="Calibri"/>
              </a:rPr>
              <a:t> </a:t>
            </a:r>
            <a:r>
              <a:rPr lang="is-IS" sz="1200" err="1">
                <a:latin typeface="Calibri"/>
                <a:ea typeface="Calibri"/>
                <a:cs typeface="Calibri"/>
              </a:rPr>
              <a:t>Town</a:t>
            </a:r>
            <a:r>
              <a:rPr lang="is-IS" sz="1200">
                <a:latin typeface="Calibri"/>
                <a:ea typeface="Calibri"/>
                <a:cs typeface="Calibri"/>
              </a:rPr>
              <a:t>, sem er samfélagsverkefni með það að markmiði að gera </a:t>
            </a:r>
            <a:r>
              <a:rPr lang="is-IS" sz="1200" err="1">
                <a:latin typeface="Calibri"/>
                <a:ea typeface="Calibri"/>
                <a:cs typeface="Calibri"/>
              </a:rPr>
              <a:t>Ballina</a:t>
            </a:r>
            <a:r>
              <a:rPr lang="is-IS" sz="1200">
                <a:latin typeface="Calibri"/>
                <a:ea typeface="Calibri"/>
                <a:cs typeface="Calibri"/>
              </a:rPr>
              <a:t> að grænasta bænum á Írlandi og ég er stjórnarmaður í </a:t>
            </a:r>
            <a:r>
              <a:rPr lang="is-IS" sz="1200" err="1">
                <a:latin typeface="Calibri"/>
                <a:ea typeface="Calibri"/>
                <a:cs typeface="Calibri"/>
              </a:rPr>
              <a:t>Sligo</a:t>
            </a:r>
            <a:r>
              <a:rPr lang="is-IS" sz="1200">
                <a:latin typeface="Calibri"/>
                <a:ea typeface="Calibri"/>
                <a:cs typeface="Calibri"/>
              </a:rPr>
              <a:t> sjálfboðamiðstöðinni. Ég hef unnið með mörgum sveitarfélögum, ríkisstofnunum og samfélögum víðsvegar um Írland þar sem þemað hefur verið samfélagsþróun, þátttaka erlendra ríkisborgara og sjálfbærnimarkmið, með sérstaka áherslu á sjálfbæra ferðaþjónustu.</a:t>
            </a:r>
          </a:p>
          <a:p>
            <a:r>
              <a:rPr lang="is-IS" sz="1200">
                <a:latin typeface="Calibri"/>
                <a:ea typeface="Calibri"/>
                <a:cs typeface="Calibri"/>
              </a:rPr>
              <a:t>Sjálfbær ferðaþjónusta á Írlandi hefur þróað sjálfbært gæðamat sem samræmist alþjóðlegum viðmiðum Sameinuðu þjóðanna sem ég tel vera mikilvægan alþjóðlegan staðall sem við getum stefnt að.</a:t>
            </a:r>
          </a:p>
          <a:p>
            <a:r>
              <a:rPr lang="is-IS" sz="1200">
                <a:latin typeface="Calibri"/>
                <a:ea typeface="Calibri"/>
                <a:cs typeface="Calibri"/>
              </a:rPr>
              <a:t>Hvatinn minn til að vinna hjá setri Mary Robinson er að það gefur mér gott tækifæri til að vinna að verkefni sem skilur eftir sig áþreifanlega arfleifð; vinna með leiðtoga sem ég dáist mjög að; og tækifæri til að vera hluti af þróun sem hefur gildi sem ég get samsamað mig við og tel að geti skapað mikilvæga arfleifð.</a:t>
            </a:r>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a:p>
          <a:p>
            <a:endParaRPr lang="is-IS" sz="1200" b="1"/>
          </a:p>
          <a:p>
            <a:endParaRPr lang="is-IS" sz="1200"/>
          </a:p>
          <a:p>
            <a:endParaRPr lang="is-IS" sz="1200"/>
          </a:p>
          <a:p>
            <a:endParaRPr lang="is-IS" sz="1200"/>
          </a:p>
          <a:p>
            <a:endParaRPr lang="is-IS" sz="900"/>
          </a:p>
          <a:p>
            <a:r>
              <a:rPr lang="is-IS" sz="1200" b="1">
                <a:latin typeface="Calibri"/>
                <a:ea typeface="Calibri"/>
                <a:cs typeface="Calibri"/>
              </a:rPr>
              <a:t>Áskoranir í ferðaþjónustu</a:t>
            </a:r>
          </a:p>
          <a:p>
            <a:r>
              <a:rPr lang="is-IS" sz="1200">
                <a:latin typeface="Calibri"/>
                <a:ea typeface="Calibri"/>
                <a:cs typeface="Calibri"/>
              </a:rPr>
              <a:t>Það eru gríðarlegar áskoranir sem ferðaþjónustan stendur frammi fyrir, hækkandi kostnaður, skortur á starfsfólki og að horfa til framtíðar. Ég held að á Írlandi hafi verið horft of mikið á vöxt frekar en sérhæfingu, en það er í sérhæfingunni sem við getum mögulega best í stakk búin til að ná sjálfbærum vexti í ferðaþjónustu. Ég held að nýlegar áherslubreytingar í átt að hægari og virkari ferðaþjónustu sé mjög jákvæð og ég held að hún muni færa Írlandi – og ferðamönnum – meiri ávinning og tækifæri.</a:t>
            </a:r>
          </a:p>
          <a:p>
            <a:endParaRPr lang="is-IS" sz="900" b="1"/>
          </a:p>
          <a:p>
            <a:r>
              <a:rPr lang="is-IS" sz="1200" b="1">
                <a:latin typeface="Calibri"/>
                <a:ea typeface="Calibri"/>
                <a:cs typeface="Calibri"/>
              </a:rPr>
              <a:t>Næstu skref / Framtíðarsýn</a:t>
            </a:r>
          </a:p>
          <a:p>
            <a:r>
              <a:rPr lang="is-IS" sz="1200">
                <a:latin typeface="Calibri"/>
                <a:ea typeface="Calibri"/>
                <a:cs typeface="Calibri"/>
              </a:rPr>
              <a:t>Ég held að </a:t>
            </a:r>
            <a:r>
              <a:rPr lang="is-IS" sz="1200" err="1">
                <a:latin typeface="Calibri"/>
                <a:ea typeface="Calibri"/>
                <a:cs typeface="Calibri"/>
              </a:rPr>
              <a:t>lykilárskoranir</a:t>
            </a:r>
            <a:r>
              <a:rPr lang="is-IS" sz="1200">
                <a:latin typeface="Calibri"/>
                <a:ea typeface="Calibri"/>
                <a:cs typeface="Calibri"/>
              </a:rPr>
              <a:t> ferðaþjónustunnar sé árstíðarbundin og vaktavinnu eðli starfanna, sem getur fækkað tækifærum, sérstaklega fyrir konur. Það er erfitt að finna tækifæri til að sækjast eftir starfsframa. Ég held það sé mikilvægt að skoða hvernig sé hægt að skipuleggja starfsþróun og iðnnám þannig að það verði aðgengilegra – kennsla í heimabyggð, á netinu, sveigjanlegt nám og tækifæri til að vaxa í starfi. Að borga sanngjörn laun frekar en lágmarkslaun væri einnig góð þróun í átt að fleiri tækifærum. </a:t>
            </a:r>
            <a:endParaRPr lang="is-IS" sz="1200">
              <a:ea typeface="Calibri"/>
            </a:endParaRPr>
          </a:p>
          <a:p>
            <a:endParaRPr lang="is-IS" sz="1200"/>
          </a:p>
          <a:p>
            <a:endParaRPr lang="is-IS" sz="1200"/>
          </a:p>
          <a:p>
            <a:endParaRPr lang="is-IS" sz="120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33</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a:t>Susan Heffernan - continued</a:t>
            </a:r>
          </a:p>
        </p:txBody>
      </p:sp>
      <p:pic>
        <p:nvPicPr>
          <p:cNvPr id="4" name="Picture 3">
            <a:extLst>
              <a:ext uri="{FF2B5EF4-FFF2-40B4-BE49-F238E27FC236}">
                <a16:creationId xmlns:a16="http://schemas.microsoft.com/office/drawing/2014/main" id="{0D774307-3432-A1AC-9234-523D6FEA6B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7387"/>
          <a:stretch/>
        </p:blipFill>
        <p:spPr>
          <a:xfrm>
            <a:off x="4156160" y="7436476"/>
            <a:ext cx="2827081" cy="2727465"/>
          </a:xfrm>
          <a:prstGeom prst="rect">
            <a:avLst/>
          </a:prstGeom>
        </p:spPr>
      </p:pic>
      <p:grpSp>
        <p:nvGrpSpPr>
          <p:cNvPr id="7" name="Group 6">
            <a:extLst>
              <a:ext uri="{FF2B5EF4-FFF2-40B4-BE49-F238E27FC236}">
                <a16:creationId xmlns:a16="http://schemas.microsoft.com/office/drawing/2014/main" id="{154BE6E9-A63A-76A5-178D-B917BAA056D7}"/>
              </a:ext>
            </a:extLst>
          </p:cNvPr>
          <p:cNvGrpSpPr/>
          <p:nvPr/>
        </p:nvGrpSpPr>
        <p:grpSpPr>
          <a:xfrm>
            <a:off x="3979368" y="5161445"/>
            <a:ext cx="3005500" cy="2198469"/>
            <a:chOff x="7252897" y="4427673"/>
            <a:chExt cx="3005500" cy="2610517"/>
          </a:xfrm>
        </p:grpSpPr>
        <p:sp>
          <p:nvSpPr>
            <p:cNvPr id="8" name="TextBox 7">
              <a:extLst>
                <a:ext uri="{FF2B5EF4-FFF2-40B4-BE49-F238E27FC236}">
                  <a16:creationId xmlns:a16="http://schemas.microsoft.com/office/drawing/2014/main" id="{C379201E-8FEC-4274-E44C-60762986DE44}"/>
                </a:ext>
              </a:extLst>
            </p:cNvPr>
            <p:cNvSpPr txBox="1"/>
            <p:nvPr/>
          </p:nvSpPr>
          <p:spPr>
            <a:xfrm>
              <a:off x="7338264" y="5218472"/>
              <a:ext cx="2920133" cy="1644578"/>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4">
                    <a:extLst>
                      <a:ext uri="{A12FA001-AC4F-418D-AE19-62706E023703}">
                        <ahyp:hlinkClr xmlns:ahyp="http://schemas.microsoft.com/office/drawing/2018/hyperlinkcolor" val="tx"/>
                      </a:ext>
                    </a:extLst>
                  </a:hlinkClick>
                </a:rPr>
                <a:t>Heimasíða</a:t>
              </a:r>
              <a:r>
                <a:rPr lang="en-IE" sz="1400" dirty="0">
                  <a:solidFill>
                    <a:srgbClr val="90278E"/>
                  </a:solidFill>
                  <a:hlinkClick r:id="rId4">
                    <a:extLst>
                      <a:ext uri="{A12FA001-AC4F-418D-AE19-62706E023703}">
                        <ahyp:hlinkClr xmlns:ahyp="http://schemas.microsoft.com/office/drawing/2018/hyperlinkcolor" val="tx"/>
                      </a:ext>
                    </a:extLst>
                  </a:hlinkClick>
                </a:rPr>
                <a:t>: Mary Robinson Centre</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err="1">
                  <a:solidFill>
                    <a:srgbClr val="90278E"/>
                  </a:solidFill>
                  <a:hlinkClick r:id="rId5">
                    <a:extLst>
                      <a:ext uri="{A12FA001-AC4F-418D-AE19-62706E023703}">
                        <ahyp:hlinkClr xmlns:ahyp="http://schemas.microsoft.com/office/drawing/2018/hyperlinkcolor" val="tx"/>
                      </a:ext>
                    </a:extLst>
                  </a:hlinkClick>
                </a:rPr>
                <a:t>Heimasíða</a:t>
              </a:r>
              <a:r>
                <a:rPr lang="en-IE" sz="1400" dirty="0">
                  <a:solidFill>
                    <a:srgbClr val="90278E"/>
                  </a:solidFill>
                  <a:hlinkClick r:id="rId5">
                    <a:extLst>
                      <a:ext uri="{A12FA001-AC4F-418D-AE19-62706E023703}">
                        <ahyp:hlinkClr xmlns:ahyp="http://schemas.microsoft.com/office/drawing/2018/hyperlinkcolor" val="tx"/>
                      </a:ext>
                    </a:extLst>
                  </a:hlinkClick>
                </a:rPr>
                <a:t>: </a:t>
              </a:r>
              <a:r>
                <a:rPr lang="en-IE" sz="1400" dirty="0">
                  <a:solidFill>
                    <a:srgbClr val="90278E"/>
                  </a:solidFill>
                </a:rPr>
                <a:t>Sustainable Tourism </a:t>
              </a:r>
              <a:r>
                <a:rPr lang="en-IE" sz="1400" dirty="0" err="1">
                  <a:solidFill>
                    <a:srgbClr val="90278E"/>
                  </a:solidFill>
                </a:rPr>
                <a:t>Irl</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Twitter – Mary Robinson Centre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9" name="Rounded Rectangle 45">
              <a:extLst>
                <a:ext uri="{FF2B5EF4-FFF2-40B4-BE49-F238E27FC236}">
                  <a16:creationId xmlns:a16="http://schemas.microsoft.com/office/drawing/2014/main" id="{A8C7E5F5-9AA1-92C1-7EE5-BC03678357CE}"/>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9463ED-6CFF-2571-DDEB-05EFDC4D6695}"/>
                </a:ext>
              </a:extLst>
            </p:cNvPr>
            <p:cNvSpPr txBox="1"/>
            <p:nvPr/>
          </p:nvSpPr>
          <p:spPr>
            <a:xfrm>
              <a:off x="7375794" y="4523447"/>
              <a:ext cx="2337968" cy="767470"/>
            </a:xfrm>
            <a:prstGeom prst="rect">
              <a:avLst/>
            </a:prstGeom>
            <a:noFill/>
          </p:spPr>
          <p:txBody>
            <a:bodyPr wrap="square">
              <a:spAutoFit/>
            </a:bodyPr>
            <a:lstStyle/>
            <a:p>
              <a:pPr algn="just" fontAlgn="base"/>
              <a:r>
                <a:rPr lang="en-GB" b="1">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11" name="Rectangle 10">
              <a:extLst>
                <a:ext uri="{FF2B5EF4-FFF2-40B4-BE49-F238E27FC236}">
                  <a16:creationId xmlns:a16="http://schemas.microsoft.com/office/drawing/2014/main" id="{44EF448C-8DF2-8D87-7156-4895DEBAAE93}"/>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2">
              <a:extLst>
                <a:ext uri="{FF2B5EF4-FFF2-40B4-BE49-F238E27FC236}">
                  <a16:creationId xmlns:a16="http://schemas.microsoft.com/office/drawing/2014/main" id="{BEB1697B-7CFC-4601-9535-E8B8B98271D6}"/>
                </a:ext>
              </a:extLst>
            </p:cNvPr>
            <p:cNvGrpSpPr/>
            <p:nvPr/>
          </p:nvGrpSpPr>
          <p:grpSpPr>
            <a:xfrm>
              <a:off x="9480073" y="4427673"/>
              <a:ext cx="555180" cy="555173"/>
              <a:chOff x="10387608" y="788458"/>
              <a:chExt cx="896094" cy="896083"/>
            </a:xfrm>
            <a:solidFill>
              <a:srgbClr val="C5198A"/>
            </a:solidFill>
          </p:grpSpPr>
          <p:grpSp>
            <p:nvGrpSpPr>
              <p:cNvPr id="13" name="Graphic 2">
                <a:extLst>
                  <a:ext uri="{FF2B5EF4-FFF2-40B4-BE49-F238E27FC236}">
                    <a16:creationId xmlns:a16="http://schemas.microsoft.com/office/drawing/2014/main" id="{965D0B9F-E96F-C865-D2CE-84D4B57BA5B2}"/>
                  </a:ext>
                </a:extLst>
              </p:cNvPr>
              <p:cNvGrpSpPr/>
              <p:nvPr/>
            </p:nvGrpSpPr>
            <p:grpSpPr>
              <a:xfrm>
                <a:off x="10647765" y="1164229"/>
                <a:ext cx="375781" cy="505860"/>
                <a:chOff x="10647765" y="1164229"/>
                <a:chExt cx="375781" cy="505860"/>
              </a:xfrm>
              <a:grpFill/>
            </p:grpSpPr>
            <p:sp>
              <p:nvSpPr>
                <p:cNvPr id="19" name="Freeform 55">
                  <a:extLst>
                    <a:ext uri="{FF2B5EF4-FFF2-40B4-BE49-F238E27FC236}">
                      <a16:creationId xmlns:a16="http://schemas.microsoft.com/office/drawing/2014/main" id="{C1CBF37D-84A0-F6CC-6A05-82FEE90AB5C9}"/>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6">
                  <a:extLst>
                    <a:ext uri="{FF2B5EF4-FFF2-40B4-BE49-F238E27FC236}">
                      <a16:creationId xmlns:a16="http://schemas.microsoft.com/office/drawing/2014/main" id="{1889030B-829B-66C5-EE8E-13A1DA27776F}"/>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7">
                  <a:extLst>
                    <a:ext uri="{FF2B5EF4-FFF2-40B4-BE49-F238E27FC236}">
                      <a16:creationId xmlns:a16="http://schemas.microsoft.com/office/drawing/2014/main" id="{EBBC6B31-0D51-431D-8F78-343FDFFDEE5C}"/>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4" name="Graphic 2">
                <a:extLst>
                  <a:ext uri="{FF2B5EF4-FFF2-40B4-BE49-F238E27FC236}">
                    <a16:creationId xmlns:a16="http://schemas.microsoft.com/office/drawing/2014/main" id="{585A2B9B-C169-A9FE-D4D3-BB00F6C6BDD6}"/>
                  </a:ext>
                </a:extLst>
              </p:cNvPr>
              <p:cNvGrpSpPr/>
              <p:nvPr/>
            </p:nvGrpSpPr>
            <p:grpSpPr>
              <a:xfrm>
                <a:off x="10387608" y="788458"/>
                <a:ext cx="896094" cy="896083"/>
                <a:chOff x="10387608" y="788458"/>
                <a:chExt cx="896094" cy="896083"/>
              </a:xfrm>
              <a:grpFill/>
            </p:grpSpPr>
            <p:sp>
              <p:nvSpPr>
                <p:cNvPr id="15" name="Freeform 51">
                  <a:extLst>
                    <a:ext uri="{FF2B5EF4-FFF2-40B4-BE49-F238E27FC236}">
                      <a16:creationId xmlns:a16="http://schemas.microsoft.com/office/drawing/2014/main" id="{E8566DF0-34CF-7503-DFAE-765290373233}"/>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2">
                  <a:extLst>
                    <a:ext uri="{FF2B5EF4-FFF2-40B4-BE49-F238E27FC236}">
                      <a16:creationId xmlns:a16="http://schemas.microsoft.com/office/drawing/2014/main" id="{126E0CDC-B016-8597-DF87-A5909A0C2C6C}"/>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7" name="Freeform 53">
                  <a:extLst>
                    <a:ext uri="{FF2B5EF4-FFF2-40B4-BE49-F238E27FC236}">
                      <a16:creationId xmlns:a16="http://schemas.microsoft.com/office/drawing/2014/main" id="{3C08D69D-AD8D-0177-F25D-9A505D36A803}"/>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4">
                  <a:extLst>
                    <a:ext uri="{FF2B5EF4-FFF2-40B4-BE49-F238E27FC236}">
                      <a16:creationId xmlns:a16="http://schemas.microsoft.com/office/drawing/2014/main" id="{3974E0AF-AA23-AFBB-7B0C-63267A6CF24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32121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D4B9E5-9FFE-D91F-95CF-AAC9E3922D5D}"/>
              </a:ext>
            </a:extLst>
          </p:cNvPr>
          <p:cNvSpPr>
            <a:spLocks noGrp="1"/>
          </p:cNvSpPr>
          <p:nvPr>
            <p:ph type="body" sz="quarter" idx="32"/>
          </p:nvPr>
        </p:nvSpPr>
        <p:spPr>
          <a:xfrm>
            <a:off x="532400" y="6986109"/>
            <a:ext cx="6526988" cy="2564297"/>
          </a:xfrm>
        </p:spPr>
        <p:txBody>
          <a:bodyPr lIns="91440" tIns="45720" rIns="91440" bIns="45720" numCol="2" spcCol="288000" anchor="t">
            <a:noAutofit/>
          </a:bodyPr>
          <a:lstStyle/>
          <a:p>
            <a:r>
              <a:rPr lang="is-IS" sz="1200" dirty="0">
                <a:latin typeface="Calibri"/>
                <a:ea typeface="Calibri"/>
                <a:cs typeface="Calibri"/>
              </a:rPr>
              <a:t>Ég vinn innan veitingageirans og er sem stendur yfirmatreiðslumaður á Hooked veitingastaðnum í Sligo sem leggur áherslu á staðbundinn og árstíðarbundinn mat. Og sem talsmaður ungmenna há Chef‘s Network Ireland tala ég fyrir jákvæðri menningu í eldhúsum, gagnkvæmri virðingu á vinnustaðnum, jöfnum tækifærum og að hvetja unga matreiðslumenn innan greinarinnar. Ég fékk hlutverkið sem Taste the Atlantic Young Chef 2022 sem fólst í því að heimsækja framleiðslur meðfram Taste the Atlantic Trail, kynna smærri framleiðendur og fræða aðra um hvernig írskt sjávarfang er framleitt meðfram Wild Atlantic Way.</a:t>
            </a:r>
          </a:p>
          <a:p>
            <a:endParaRPr lang="is-IS" sz="900" b="1" dirty="0"/>
          </a:p>
          <a:p>
            <a:r>
              <a:rPr lang="is-IS" sz="1200" b="1" dirty="0">
                <a:latin typeface="Calibri"/>
                <a:ea typeface="Calibri"/>
                <a:cs typeface="Calibri"/>
              </a:rPr>
              <a:t>Af hverju ferðaþjónusta / veitingageirinn?</a:t>
            </a:r>
          </a:p>
          <a:p>
            <a:r>
              <a:rPr lang="is-IS" sz="1200" dirty="0">
                <a:latin typeface="Calibri"/>
                <a:ea typeface="Calibri"/>
                <a:cs typeface="Calibri"/>
              </a:rPr>
              <a:t>Í fyrsta lagi þá er ég stolt af því að starfi mínu sem yfirmatreiðslumaður hjá Hooked, en ég tók við því starfi fyrir ári síðan. Þar er mikið frelsi til </a:t>
            </a:r>
          </a:p>
          <a:p>
            <a:endParaRPr lang="is-IS" sz="1200" dirty="0">
              <a:latin typeface="Calibri"/>
              <a:ea typeface="Calibri"/>
              <a:cs typeface="Calibri"/>
            </a:endParaRPr>
          </a:p>
          <a:p>
            <a:r>
              <a:rPr lang="is-IS" sz="1200" dirty="0">
                <a:latin typeface="Calibri"/>
                <a:ea typeface="Calibri"/>
                <a:cs typeface="Calibri"/>
              </a:rPr>
              <a:t>að vera skapandi. Ég er ánægð með starfið mitt sem gerir mér kleift að veita öðrum innblástur og skapa rými fyrir teymið mitt af frábærum kokkum að vera skapandi og vaxa í starfi. Það hafa bara verið jákvæðar hliðar við starfið síðan ég tók við og ég hlakka til að sjá hvernig við þróumst sem teymi í gegnum árin saman. </a:t>
            </a:r>
            <a:endParaRPr lang="is-IS" sz="1200" dirty="0">
              <a:ea typeface="Calibri"/>
            </a:endParaRPr>
          </a:p>
          <a:p>
            <a:r>
              <a:rPr lang="is-IS" sz="1200" dirty="0">
                <a:latin typeface="Calibri"/>
                <a:ea typeface="Calibri"/>
                <a:cs typeface="Calibri"/>
              </a:rPr>
              <a:t>Ég er einnig stolt af því að hafa fengið það hlutverk að vera talsmaður ungra kokka. Mér finnst nauðsynlegt að það sé til samfélag og rödd fyrir ungt fólk innan greinarinnar. Ég er því ánægð með að geta verið sú rödd, sérstaklega sem kvenkyns kokkur. Ég skil þær áskoranir sem felast í að vera hluti af greininni og vil vinna bug á staðalímyndum og koma af stað breytingum. Tímarnir eru að breytast og það er kominn tími til að stefna að jákvæðri er og ánægjulegri starfsgrein án neikvæðrar umfjöllunar frá fjölmiðlum.</a:t>
            </a:r>
          </a:p>
          <a:p>
            <a:endParaRPr lang="is-IS" sz="1200" b="1" dirty="0"/>
          </a:p>
        </p:txBody>
      </p:sp>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247447"/>
            <a:ext cx="6526988" cy="1064757"/>
          </a:xfrm>
        </p:spPr>
        <p:txBody>
          <a:bodyPr/>
          <a:lstStyle/>
          <a:p>
            <a:r>
              <a:rPr lang="en-US" b="1" u="sng"/>
              <a:t>Stutt </a:t>
            </a:r>
            <a:r>
              <a:rPr lang="en-US" b="1" u="sng" err="1"/>
              <a:t>kynning</a:t>
            </a:r>
            <a:endParaRPr lang="en-US" b="1" u="sng"/>
          </a:p>
          <a:p>
            <a:r>
              <a:rPr lang="en-US" err="1"/>
              <a:t>Ég</a:t>
            </a:r>
            <a:r>
              <a:rPr lang="en-US"/>
              <a:t> </a:t>
            </a:r>
            <a:r>
              <a:rPr lang="en-US" err="1"/>
              <a:t>heiti</a:t>
            </a:r>
            <a:r>
              <a:rPr lang="en-US"/>
              <a:t> Becca Sweeney. </a:t>
            </a:r>
            <a:r>
              <a:rPr lang="en-US" err="1"/>
              <a:t>Ég</a:t>
            </a:r>
            <a:r>
              <a:rPr lang="en-US"/>
              <a:t> </a:t>
            </a:r>
            <a:r>
              <a:rPr lang="en-US" err="1"/>
              <a:t>kem</a:t>
            </a:r>
            <a:r>
              <a:rPr lang="en-US"/>
              <a:t> </a:t>
            </a:r>
            <a:r>
              <a:rPr lang="en-US" err="1"/>
              <a:t>frá</a:t>
            </a:r>
            <a:r>
              <a:rPr lang="en-US"/>
              <a:t> </a:t>
            </a:r>
            <a:r>
              <a:rPr lang="en-US" err="1"/>
              <a:t>Kilcolgan</a:t>
            </a:r>
            <a:r>
              <a:rPr lang="en-US"/>
              <a:t>, Galway </a:t>
            </a:r>
            <a:r>
              <a:rPr lang="en-US" err="1"/>
              <a:t>sýslu</a:t>
            </a:r>
            <a:r>
              <a:rPr lang="en-US"/>
              <a:t> </a:t>
            </a:r>
            <a:r>
              <a:rPr lang="en-US" err="1"/>
              <a:t>en</a:t>
            </a:r>
            <a:r>
              <a:rPr lang="en-US"/>
              <a:t> er </a:t>
            </a:r>
            <a:r>
              <a:rPr lang="en-US" err="1"/>
              <a:t>yfirmatreiðslumaður</a:t>
            </a:r>
            <a:r>
              <a:rPr lang="en-US"/>
              <a:t> Hooked </a:t>
            </a:r>
            <a:r>
              <a:rPr lang="en-US" err="1"/>
              <a:t>veitingastaðarins</a:t>
            </a:r>
            <a:r>
              <a:rPr lang="en-US"/>
              <a:t> í </a:t>
            </a:r>
            <a:r>
              <a:rPr lang="en-US" err="1"/>
              <a:t>bænum</a:t>
            </a:r>
            <a:r>
              <a:rPr lang="en-US"/>
              <a:t> Sligo. </a:t>
            </a:r>
            <a:r>
              <a:rPr lang="en-US" err="1"/>
              <a:t>Ég</a:t>
            </a:r>
            <a:r>
              <a:rPr lang="en-US"/>
              <a:t> </a:t>
            </a:r>
            <a:r>
              <a:rPr lang="en-US" err="1"/>
              <a:t>hef</a:t>
            </a:r>
            <a:r>
              <a:rPr lang="en-US"/>
              <a:t> </a:t>
            </a:r>
            <a:r>
              <a:rPr lang="en-US" err="1"/>
              <a:t>lokið</a:t>
            </a:r>
            <a:r>
              <a:rPr lang="en-US"/>
              <a:t> </a:t>
            </a:r>
            <a:r>
              <a:rPr lang="en-US" err="1"/>
              <a:t>námi</a:t>
            </a:r>
            <a:r>
              <a:rPr lang="en-US"/>
              <a:t> í Culinary Arts Management </a:t>
            </a:r>
            <a:r>
              <a:rPr lang="en-US" err="1"/>
              <a:t>frá</a:t>
            </a:r>
            <a:r>
              <a:rPr lang="en-US"/>
              <a:t> ATU Galway. </a:t>
            </a:r>
            <a:r>
              <a:rPr lang="en-US" err="1"/>
              <a:t>Ég</a:t>
            </a:r>
            <a:r>
              <a:rPr lang="en-US"/>
              <a:t> er </a:t>
            </a:r>
            <a:r>
              <a:rPr lang="en-US" err="1"/>
              <a:t>einnig</a:t>
            </a:r>
            <a:r>
              <a:rPr lang="en-US"/>
              <a:t> </a:t>
            </a:r>
            <a:r>
              <a:rPr lang="en-US" err="1"/>
              <a:t>talsmaður</a:t>
            </a:r>
            <a:r>
              <a:rPr lang="en-US"/>
              <a:t> Chef Networks Youth </a:t>
            </a:r>
            <a:r>
              <a:rPr lang="en-US" err="1"/>
              <a:t>og</a:t>
            </a:r>
            <a:r>
              <a:rPr lang="en-US"/>
              <a:t> </a:t>
            </a:r>
            <a:r>
              <a:rPr lang="en-US" err="1"/>
              <a:t>sendifulltrúi</a:t>
            </a:r>
            <a:r>
              <a:rPr lang="en-US"/>
              <a:t> Bord </a:t>
            </a:r>
            <a:r>
              <a:rPr lang="en-US" err="1"/>
              <a:t>Iascaigh</a:t>
            </a:r>
            <a:r>
              <a:rPr lang="en-US"/>
              <a:t> </a:t>
            </a:r>
            <a:r>
              <a:rPr lang="en-US" err="1"/>
              <a:t>Mharas</a:t>
            </a:r>
            <a:r>
              <a:rPr lang="en-US"/>
              <a:t> (BIM) Taste the Atlantic </a:t>
            </a:r>
            <a:r>
              <a:rPr lang="en-US" err="1"/>
              <a:t>fyrir</a:t>
            </a:r>
            <a:r>
              <a:rPr lang="en-US"/>
              <a:t> 2022.</a:t>
            </a:r>
          </a:p>
          <a:p>
            <a:endParaRPr lang="en-US"/>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88499" y="863324"/>
            <a:ext cx="3888629" cy="2289739"/>
          </a:xfrm>
        </p:spPr>
        <p:txBody>
          <a:bodyPr/>
          <a:lstStyle/>
          <a:p>
            <a:pPr>
              <a:lnSpc>
                <a:spcPct val="100000"/>
              </a:lnSpc>
            </a:pPr>
            <a:r>
              <a:rPr lang="en-IE" sz="3600"/>
              <a:t>Becca Sweeney </a:t>
            </a:r>
            <a:r>
              <a:rPr lang="en-IE" sz="2400"/>
              <a:t>– </a:t>
            </a:r>
          </a:p>
          <a:p>
            <a:pPr>
              <a:lnSpc>
                <a:spcPct val="100000"/>
              </a:lnSpc>
            </a:pPr>
            <a:r>
              <a:rPr lang="es-ES" sz="2400" err="1"/>
              <a:t>Kokkur</a:t>
            </a:r>
            <a:r>
              <a:rPr lang="es-ES" sz="2400"/>
              <a:t>, </a:t>
            </a:r>
            <a:r>
              <a:rPr lang="es-ES" sz="2400" err="1"/>
              <a:t>talsmaður</a:t>
            </a:r>
            <a:r>
              <a:rPr lang="es-ES" sz="2400"/>
              <a:t> </a:t>
            </a:r>
            <a:r>
              <a:rPr lang="es-ES" sz="2400" err="1"/>
              <a:t>ungra</a:t>
            </a:r>
            <a:r>
              <a:rPr lang="es-ES" sz="2400"/>
              <a:t> </a:t>
            </a:r>
            <a:r>
              <a:rPr lang="es-ES" sz="2400" err="1"/>
              <a:t>kokka</a:t>
            </a:r>
            <a:r>
              <a:rPr lang="es-ES" sz="2400"/>
              <a:t> </a:t>
            </a:r>
            <a:r>
              <a:rPr lang="es-ES" sz="2400" err="1"/>
              <a:t>hjá</a:t>
            </a:r>
            <a:r>
              <a:rPr lang="es-ES" sz="2400"/>
              <a:t> </a:t>
            </a:r>
            <a:r>
              <a:rPr lang="es-ES" sz="2400" err="1"/>
              <a:t>Chef’s</a:t>
            </a:r>
            <a:r>
              <a:rPr lang="es-ES" sz="2400"/>
              <a:t> Network </a:t>
            </a:r>
            <a:r>
              <a:rPr lang="es-ES" sz="2400" err="1"/>
              <a:t>Ireland</a:t>
            </a:r>
            <a:r>
              <a:rPr lang="es-ES" sz="2400"/>
              <a:t> &amp; Taste </a:t>
            </a:r>
            <a:r>
              <a:rPr lang="es-ES" sz="2400" err="1"/>
              <a:t>the</a:t>
            </a:r>
            <a:r>
              <a:rPr lang="es-ES" sz="2400"/>
              <a:t> Atlantic </a:t>
            </a:r>
            <a:r>
              <a:rPr lang="es-ES" sz="2400" err="1"/>
              <a:t>sendifulltrúi</a:t>
            </a:r>
            <a:endParaRPr lang="en-IE" sz="2400"/>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a:t>ÍRLAND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a:stretch/>
        </p:blipFill>
        <p:spPr>
          <a:xfrm>
            <a:off x="4234393" y="-1"/>
            <a:ext cx="3541182" cy="6432523"/>
          </a:xfrm>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34</a:t>
            </a:fld>
            <a:endParaRPr lang="fr-CA"/>
          </a:p>
        </p:txBody>
      </p:sp>
    </p:spTree>
    <p:extLst>
      <p:ext uri="{BB962C8B-B14F-4D97-AF65-F5344CB8AC3E}">
        <p14:creationId xmlns:p14="http://schemas.microsoft.com/office/powerpoint/2010/main" val="2594236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1EA2F2-F3BB-ED00-B820-2FAACB4D431F}"/>
              </a:ext>
            </a:extLst>
          </p:cNvPr>
          <p:cNvSpPr>
            <a:spLocks noGrp="1"/>
          </p:cNvSpPr>
          <p:nvPr>
            <p:ph type="body" sz="quarter" idx="32"/>
          </p:nvPr>
        </p:nvSpPr>
        <p:spPr>
          <a:xfrm>
            <a:off x="578472" y="1573967"/>
            <a:ext cx="6526988" cy="8819133"/>
          </a:xfrm>
        </p:spPr>
        <p:txBody>
          <a:bodyPr lIns="91440" tIns="45720" rIns="91440" bIns="45720" numCol="2" spcCol="288000" anchor="t">
            <a:noAutofit/>
          </a:bodyPr>
          <a:lstStyle/>
          <a:p>
            <a:r>
              <a:rPr lang="is-IS" sz="1200" b="1"/>
              <a:t>Áskoranir í ferðaþjónustu</a:t>
            </a:r>
          </a:p>
          <a:p>
            <a:r>
              <a:rPr lang="is-IS" sz="1200">
                <a:latin typeface="Calibri"/>
                <a:ea typeface="Calibri"/>
                <a:cs typeface="Calibri"/>
              </a:rPr>
              <a:t>Þegar ég byrjaði að starfa innan ferðaþjónustu þá tók ég strax eftir að það voru vandamál við að halda í starfsfólk og nemendur. Af persónulegri reynslu og af því sem ég hef heyrt frá samstarfsmönnum í gegnum tíðina, þá vinna margir langar vaktir án hléa, krossa fingur að fá frídaga (kannski tvo) og gróft orðalag er almennt liðið. Þetta kristaðalist sérstaklega eftir </a:t>
            </a:r>
            <a:r>
              <a:rPr lang="is-IS" sz="1200" err="1">
                <a:latin typeface="Calibri"/>
                <a:ea typeface="Calibri"/>
                <a:cs typeface="Calibri"/>
              </a:rPr>
              <a:t>Covid</a:t>
            </a:r>
            <a:r>
              <a:rPr lang="is-IS" sz="1200">
                <a:latin typeface="Calibri"/>
                <a:ea typeface="Calibri"/>
                <a:cs typeface="Calibri"/>
              </a:rPr>
              <a:t>. Þegar takmörkunum var aflétt vildu sumir matreiðslumenn og aðrir innan greinarinnar ekki snúa aftur vegna vinnuaðstæðnanna. Það fækkaði matreiðslumönnum í greininni sem hafði mikil áhrif á þá sem eftir voru. Þetta hefur haft þau áhrif að fyrirtæki neyðast til að breyta um starfshætti. Vinnuveitendur gera sér grein fyrir að það þarf að gera róttækar breytingar til að halda í og bæta þátttöku starfsmanna. Svo það hafa orðið miklar breytingar síðastliðin tvö ár og matreiðslumenn eru tilbúnir til að standa up og segja nei við óeðlilegum vinnuskilyrðum. Hins vegar má nefna að aðrir hafa upplifað hið gagnstæða eða njóta þess að vinna langa vinnudaga. Það eru mörg frábær, opin og jákvæð eldhús víðsvegar um Írland. Þú verður að leita að því umhverfi sem þú munt blómstra í.</a:t>
            </a:r>
          </a:p>
          <a:p>
            <a:endParaRPr lang="is-IS" sz="1200"/>
          </a:p>
          <a:p>
            <a:r>
              <a:rPr lang="is-IS" sz="1200" b="1"/>
              <a:t>Núverandi staða kvenna sem leiðtoga innan greinarinnar</a:t>
            </a:r>
          </a:p>
          <a:p>
            <a:r>
              <a:rPr lang="is-IS" sz="1200"/>
              <a:t>Ég held það hafi orðið veruleg aukning í fjölda áhrifamikilla kvenleiðtoga innan greinarinnar, sérstaklega undanfarin tvö ár. Listinn stækkar sífellt yfir kvenleiðtoga sem eru frábærar fyrirmyndir fyrir samfélagið okkar og dæmi um hverju er hægt að áorka. Sem dæmi má nefna Danni Barry, Jess Murphy og Aishling Moore. Persónulega finnst mér að það sé meiri samheldni en nokkru sinni fyrr og fleiri konur eru komnar inn í tengslanetið og taka iðnaðinn með stormi. Þrátt fyrir öll áföllin finnst mér að konur séu nú hægt og rólega að auka sýnileika sinn innan greinarinnar og draga úr staðalímyndum um kvenkyns kokka. Mér finnst þetta sé einn besti tíminn til að vera kvenkokkur vegna þróunarinnar í samfélaginu, stuðningsins og aukinnar valdeflingu kvenna.</a:t>
            </a:r>
          </a:p>
          <a:p>
            <a:endParaRPr lang="is-IS" sz="1200"/>
          </a:p>
          <a:p>
            <a:r>
              <a:rPr lang="is-IS" sz="1200" b="1"/>
              <a:t>Næstu skref / Framtíðarsýn</a:t>
            </a:r>
          </a:p>
          <a:p>
            <a:r>
              <a:rPr lang="is-IS" sz="1200">
                <a:latin typeface="Calibri"/>
                <a:ea typeface="Calibri"/>
                <a:cs typeface="Calibri"/>
              </a:rPr>
              <a:t>Ég tel að þróunin muni halda áfram að vera jákvæð. Mér finnst ferðaþjónustan vera að færast á þá átt að mæta þörfum starfsmanna í meira mæli. Gamla staðalímyndin um hvernig fageldhús starfa mun að lokum breytast eftir því sem við stuðlum að betri vinnustöðum og segjum nei við þá sem fara illa með starfsólk sitt. Við getum gert það að vinna í eldhúsi að eftirsóknarverðu starfi með bættum vinnuaðstæðum.</a:t>
            </a:r>
            <a:endParaRPr lang="is-IS" sz="1200">
              <a:ea typeface="Calibri"/>
            </a:endParaRPr>
          </a:p>
          <a:p>
            <a:endParaRPr lang="is-IS" sz="1200" b="1"/>
          </a:p>
          <a:p>
            <a:r>
              <a:rPr lang="is-IS" sz="2000" i="1">
                <a:solidFill>
                  <a:srgbClr val="90278E"/>
                </a:solidFill>
                <a:latin typeface="Calibri"/>
                <a:ea typeface="Calibri"/>
                <a:cs typeface="Calibri"/>
              </a:rPr>
              <a:t>Ég tel að konur muni halda áfram að skara fram úr í greininni. Það er kominn tími fyrir konur að blómstra því við höfum barist hart fyrir að vera í þeirri stöðu sem við erum í núna og öðlast þá virðingu sem við eigum skilið. Framtíðin er konur.</a:t>
            </a:r>
          </a:p>
          <a:p>
            <a:endParaRPr lang="is-IS" sz="1200"/>
          </a:p>
          <a:p>
            <a:endParaRPr lang="is-IS" sz="1200"/>
          </a:p>
          <a:p>
            <a:endParaRPr lang="is-IS" sz="1200"/>
          </a:p>
          <a:p>
            <a:endParaRPr lang="is-IS" sz="1200"/>
          </a:p>
          <a:p>
            <a:endParaRPr lang="is-IS" sz="1200"/>
          </a:p>
          <a:p>
            <a:endParaRPr lang="is-IS" sz="1200"/>
          </a:p>
        </p:txBody>
      </p:sp>
      <p:sp>
        <p:nvSpPr>
          <p:cNvPr id="5" name="Slide Number Placeholder 4">
            <a:extLst>
              <a:ext uri="{FF2B5EF4-FFF2-40B4-BE49-F238E27FC236}">
                <a16:creationId xmlns:a16="http://schemas.microsoft.com/office/drawing/2014/main" id="{64C0B4D3-00A9-6000-4824-0093E74D269C}"/>
              </a:ext>
            </a:extLst>
          </p:cNvPr>
          <p:cNvSpPr>
            <a:spLocks noGrp="1"/>
          </p:cNvSpPr>
          <p:nvPr>
            <p:ph type="sldNum" sz="quarter" idx="4"/>
          </p:nvPr>
        </p:nvSpPr>
        <p:spPr/>
        <p:txBody>
          <a:bodyPr/>
          <a:lstStyle/>
          <a:p>
            <a:fld id="{9C527BFA-2C0E-4CEC-B6A5-913A56FEF4B4}" type="slidenum">
              <a:rPr lang="fr-CA" smtClean="0"/>
              <a:pPr/>
              <a:t>35</a:t>
            </a:fld>
            <a:endParaRPr lang="fr-CA"/>
          </a:p>
        </p:txBody>
      </p:sp>
      <p:sp>
        <p:nvSpPr>
          <p:cNvPr id="6" name="Text Placeholder 2">
            <a:extLst>
              <a:ext uri="{FF2B5EF4-FFF2-40B4-BE49-F238E27FC236}">
                <a16:creationId xmlns:a16="http://schemas.microsoft.com/office/drawing/2014/main" id="{FFD453FA-42EC-132B-E4A4-8507B67486FB}"/>
              </a:ext>
            </a:extLst>
          </p:cNvPr>
          <p:cNvSpPr>
            <a:spLocks noGrp="1"/>
          </p:cNvSpPr>
          <p:nvPr>
            <p:ph type="body" sz="quarter" idx="34"/>
          </p:nvPr>
        </p:nvSpPr>
        <p:spPr>
          <a:xfrm>
            <a:off x="577660" y="1013970"/>
            <a:ext cx="6527800" cy="559997"/>
          </a:xfrm>
        </p:spPr>
        <p:txBody>
          <a:bodyPr/>
          <a:lstStyle/>
          <a:p>
            <a:r>
              <a:rPr lang="en-IE" sz="1800" b="1"/>
              <a:t>Becca Sweeney - </a:t>
            </a:r>
            <a:r>
              <a:rPr lang="en-IE" sz="1800" b="1" err="1"/>
              <a:t>framhald</a:t>
            </a:r>
            <a:endParaRPr lang="en-IE" sz="1800" b="1"/>
          </a:p>
        </p:txBody>
      </p:sp>
      <p:grpSp>
        <p:nvGrpSpPr>
          <p:cNvPr id="3" name="Group 2">
            <a:extLst>
              <a:ext uri="{FF2B5EF4-FFF2-40B4-BE49-F238E27FC236}">
                <a16:creationId xmlns:a16="http://schemas.microsoft.com/office/drawing/2014/main" id="{D0D884EF-C43E-E15E-1D24-C11E663A2716}"/>
              </a:ext>
            </a:extLst>
          </p:cNvPr>
          <p:cNvGrpSpPr/>
          <p:nvPr/>
        </p:nvGrpSpPr>
        <p:grpSpPr>
          <a:xfrm>
            <a:off x="4099960" y="6976752"/>
            <a:ext cx="3005500" cy="2916991"/>
            <a:chOff x="7252897" y="4427673"/>
            <a:chExt cx="3005500" cy="2610517"/>
          </a:xfrm>
        </p:grpSpPr>
        <p:sp>
          <p:nvSpPr>
            <p:cNvPr id="4" name="TextBox 3">
              <a:extLst>
                <a:ext uri="{FF2B5EF4-FFF2-40B4-BE49-F238E27FC236}">
                  <a16:creationId xmlns:a16="http://schemas.microsoft.com/office/drawing/2014/main" id="{12F86C6B-70BC-D591-3FCD-92FA4322BC87}"/>
                </a:ext>
              </a:extLst>
            </p:cNvPr>
            <p:cNvSpPr txBox="1"/>
            <p:nvPr/>
          </p:nvSpPr>
          <p:spPr>
            <a:xfrm>
              <a:off x="7338264" y="5218472"/>
              <a:ext cx="2920133" cy="1625097"/>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2">
                    <a:extLst>
                      <a:ext uri="{A12FA001-AC4F-418D-AE19-62706E023703}">
                        <ahyp:hlinkClr xmlns:ahyp="http://schemas.microsoft.com/office/drawing/2018/hyperlinkcolor" val="tx"/>
                      </a:ext>
                    </a:extLst>
                  </a:hlinkClick>
                </a:rPr>
                <a:t>Heimasíða</a:t>
              </a:r>
              <a:r>
                <a:rPr lang="en-IE" sz="1400" dirty="0">
                  <a:solidFill>
                    <a:srgbClr val="90278E"/>
                  </a:solidFill>
                  <a:hlinkClick r:id="rId2">
                    <a:extLst>
                      <a:ext uri="{A12FA001-AC4F-418D-AE19-62706E023703}">
                        <ahyp:hlinkClr xmlns:ahyp="http://schemas.microsoft.com/office/drawing/2018/hyperlinkcolor" val="tx"/>
                      </a:ext>
                    </a:extLst>
                  </a:hlinkClick>
                </a:rPr>
                <a:t>: Hooked Restaurant</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err="1">
                  <a:solidFill>
                    <a:srgbClr val="90278E"/>
                  </a:solidFill>
                  <a:hlinkClick r:id="rId3">
                    <a:extLst>
                      <a:ext uri="{A12FA001-AC4F-418D-AE19-62706E023703}">
                        <ahyp:hlinkClr xmlns:ahyp="http://schemas.microsoft.com/office/drawing/2018/hyperlinkcolor" val="tx"/>
                      </a:ext>
                    </a:extLst>
                  </a:hlinkClick>
                </a:rPr>
                <a:t>Heimasíða</a:t>
              </a:r>
              <a:r>
                <a:rPr lang="en-IE" sz="1400" dirty="0">
                  <a:solidFill>
                    <a:srgbClr val="90278E"/>
                  </a:solidFill>
                  <a:hlinkClick r:id="rId3">
                    <a:extLst>
                      <a:ext uri="{A12FA001-AC4F-418D-AE19-62706E023703}">
                        <ahyp:hlinkClr xmlns:ahyp="http://schemas.microsoft.com/office/drawing/2018/hyperlinkcolor" val="tx"/>
                      </a:ext>
                    </a:extLst>
                  </a:hlinkClick>
                </a:rPr>
                <a:t>: Taste the Atlantic</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err="1">
                  <a:solidFill>
                    <a:srgbClr val="90278E"/>
                  </a:solidFill>
                  <a:hlinkClick r:id="rId4">
                    <a:extLst>
                      <a:ext uri="{A12FA001-AC4F-418D-AE19-62706E023703}">
                        <ahyp:hlinkClr xmlns:ahyp="http://schemas.microsoft.com/office/drawing/2018/hyperlinkcolor" val="tx"/>
                      </a:ext>
                    </a:extLst>
                  </a:hlinkClick>
                </a:rPr>
                <a:t>Heimasíða</a:t>
              </a:r>
              <a:r>
                <a:rPr lang="en-IE" sz="1400" dirty="0">
                  <a:solidFill>
                    <a:srgbClr val="90278E"/>
                  </a:solidFill>
                  <a:hlinkClick r:id="rId4">
                    <a:extLst>
                      <a:ext uri="{A12FA001-AC4F-418D-AE19-62706E023703}">
                        <ahyp:hlinkClr xmlns:ahyp="http://schemas.microsoft.com/office/drawing/2018/hyperlinkcolor" val="tx"/>
                      </a:ext>
                    </a:extLst>
                  </a:hlinkClick>
                </a:rPr>
                <a:t>: The Chef Network</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err="1">
                  <a:solidFill>
                    <a:srgbClr val="90278E"/>
                  </a:solidFill>
                  <a:hlinkClick r:id="rId5">
                    <a:extLst>
                      <a:ext uri="{A12FA001-AC4F-418D-AE19-62706E023703}">
                        <ahyp:hlinkClr xmlns:ahyp="http://schemas.microsoft.com/office/drawing/2018/hyperlinkcolor" val="tx"/>
                      </a:ext>
                    </a:extLst>
                  </a:hlinkClick>
                </a:rPr>
                <a:t>Heimasíða</a:t>
              </a:r>
              <a:r>
                <a:rPr lang="en-US" sz="1400" dirty="0">
                  <a:solidFill>
                    <a:srgbClr val="90278E"/>
                  </a:solidFill>
                  <a:hlinkClick r:id="rId5">
                    <a:extLst>
                      <a:ext uri="{A12FA001-AC4F-418D-AE19-62706E023703}">
                        <ahyp:hlinkClr xmlns:ahyp="http://schemas.microsoft.com/office/drawing/2018/hyperlinkcolor" val="tx"/>
                      </a:ext>
                    </a:extLst>
                  </a:hlinkClick>
                </a:rPr>
                <a:t>: The Wild Atlantic Way</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6">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8">
                    <a:extLst>
                      <a:ext uri="{A12FA001-AC4F-418D-AE19-62706E023703}">
                        <ahyp:hlinkClr xmlns:ahyp="http://schemas.microsoft.com/office/drawing/2018/hyperlinkcolor" val="tx"/>
                      </a:ext>
                    </a:extLst>
                  </a:hlinkClick>
                </a:rPr>
                <a:t>Instagram</a:t>
              </a:r>
              <a:endParaRPr lang="en-US" sz="1400" dirty="0">
                <a:solidFill>
                  <a:srgbClr val="90278E"/>
                </a:solidFill>
              </a:endParaRPr>
            </a:p>
            <a:p>
              <a:pPr marL="182563" indent="-182563" fontAlgn="base">
                <a:buClr>
                  <a:srgbClr val="F15B2A"/>
                </a:buClr>
                <a:buFont typeface="Arial" panose="020B0604020202020204" pitchFamily="34" charset="0"/>
                <a:buChar char="•"/>
              </a:pPr>
              <a:r>
                <a:rPr lang="en-GB" sz="1400" dirty="0">
                  <a:solidFill>
                    <a:srgbClr val="90278E"/>
                  </a:solidFill>
                  <a:effectLst/>
                  <a:latin typeface="Calibri" panose="020F0502020204030204" pitchFamily="34" charset="0"/>
                  <a:ea typeface="Times New Roman" panose="02020603050405020304" pitchFamily="18" charset="0"/>
                  <a:hlinkClick r:id="rId9">
                    <a:extLst>
                      <a:ext uri="{A12FA001-AC4F-418D-AE19-62706E023703}">
                        <ahyp:hlinkClr xmlns:ahyp="http://schemas.microsoft.com/office/drawing/2018/hyperlinkcolor" val="tx"/>
                      </a:ext>
                    </a:extLst>
                  </a:hlinkClick>
                </a:rPr>
                <a:t>YouTube</a:t>
              </a:r>
              <a:endParaRPr lang="en-GB" sz="1400" dirty="0">
                <a:solidFill>
                  <a:srgbClr val="90278E"/>
                </a:solidFill>
                <a:effectLst/>
                <a:latin typeface="Calibri" panose="020F0502020204030204" pitchFamily="34" charset="0"/>
                <a:ea typeface="Times New Roman" panose="02020603050405020304" pitchFamily="18" charset="0"/>
              </a:endParaRPr>
            </a:p>
          </p:txBody>
        </p:sp>
        <p:sp>
          <p:nvSpPr>
            <p:cNvPr id="7" name="Rounded Rectangle 45">
              <a:extLst>
                <a:ext uri="{FF2B5EF4-FFF2-40B4-BE49-F238E27FC236}">
                  <a16:creationId xmlns:a16="http://schemas.microsoft.com/office/drawing/2014/main" id="{41CAF74D-3C95-F1C5-04ED-4337F9F6078C}"/>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86632BA-6F5D-1DAB-2A3D-626D5FDC0859}"/>
                </a:ext>
              </a:extLst>
            </p:cNvPr>
            <p:cNvSpPr txBox="1"/>
            <p:nvPr/>
          </p:nvSpPr>
          <p:spPr>
            <a:xfrm>
              <a:off x="7375794" y="4523447"/>
              <a:ext cx="2337968" cy="578424"/>
            </a:xfrm>
            <a:prstGeom prst="rect">
              <a:avLst/>
            </a:prstGeom>
            <a:noFill/>
          </p:spPr>
          <p:txBody>
            <a:bodyPr wrap="square">
              <a:spAutoFit/>
            </a:bodyPr>
            <a:lstStyle/>
            <a:p>
              <a:pPr algn="just" fontAlgn="base"/>
              <a:r>
                <a:rPr lang="en-GB" b="1" dirty="0">
                  <a:solidFill>
                    <a:schemeClr val="bg1"/>
                  </a:solidFill>
                  <a:highlight>
                    <a:srgbClr val="F15B2A"/>
                  </a:highlight>
                  <a:latin typeface="Calibri" panose="020F0502020204030204" pitchFamily="34" charset="0"/>
                  <a:ea typeface="Times New Roman" panose="02020603050405020304" pitchFamily="18" charset="0"/>
                </a:rPr>
                <a:t>ÁHUGAVERÐIR HLEKKIR</a:t>
              </a:r>
              <a:endParaRPr lang="en-GB" dirty="0">
                <a:solidFill>
                  <a:schemeClr val="bg1"/>
                </a:solidFill>
                <a:effectLst/>
                <a:highlight>
                  <a:srgbClr val="F15B2A"/>
                </a:highlight>
                <a:latin typeface="Calibri" panose="020F050202020403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10ACF950-1C0F-05E6-B6D6-B71874E26BBE}"/>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aphic 2">
              <a:extLst>
                <a:ext uri="{FF2B5EF4-FFF2-40B4-BE49-F238E27FC236}">
                  <a16:creationId xmlns:a16="http://schemas.microsoft.com/office/drawing/2014/main" id="{53280585-A871-DCF0-603F-B106F9115157}"/>
                </a:ext>
              </a:extLst>
            </p:cNvPr>
            <p:cNvGrpSpPr/>
            <p:nvPr/>
          </p:nvGrpSpPr>
          <p:grpSpPr>
            <a:xfrm>
              <a:off x="9480073" y="4427673"/>
              <a:ext cx="555180" cy="555173"/>
              <a:chOff x="10387608" y="788458"/>
              <a:chExt cx="896094" cy="896083"/>
            </a:xfrm>
            <a:solidFill>
              <a:srgbClr val="C5198A"/>
            </a:solidFill>
          </p:grpSpPr>
          <p:grpSp>
            <p:nvGrpSpPr>
              <p:cNvPr id="11" name="Graphic 2">
                <a:extLst>
                  <a:ext uri="{FF2B5EF4-FFF2-40B4-BE49-F238E27FC236}">
                    <a16:creationId xmlns:a16="http://schemas.microsoft.com/office/drawing/2014/main" id="{08DE50A9-50A3-CAEA-F4C6-E12BF9255A41}"/>
                  </a:ext>
                </a:extLst>
              </p:cNvPr>
              <p:cNvGrpSpPr/>
              <p:nvPr/>
            </p:nvGrpSpPr>
            <p:grpSpPr>
              <a:xfrm>
                <a:off x="10647765" y="1164229"/>
                <a:ext cx="375781" cy="505860"/>
                <a:chOff x="10647765" y="1164229"/>
                <a:chExt cx="375781" cy="505860"/>
              </a:xfrm>
              <a:grpFill/>
            </p:grpSpPr>
            <p:sp>
              <p:nvSpPr>
                <p:cNvPr id="17" name="Freeform 55">
                  <a:extLst>
                    <a:ext uri="{FF2B5EF4-FFF2-40B4-BE49-F238E27FC236}">
                      <a16:creationId xmlns:a16="http://schemas.microsoft.com/office/drawing/2014/main" id="{2F6F22A7-9267-B7A7-2FCC-1DFB5C2DAEF2}"/>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8" name="Freeform 56">
                  <a:extLst>
                    <a:ext uri="{FF2B5EF4-FFF2-40B4-BE49-F238E27FC236}">
                      <a16:creationId xmlns:a16="http://schemas.microsoft.com/office/drawing/2014/main" id="{85B64954-07A4-FCB9-B4E4-0761F4FC0509}"/>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7">
                  <a:extLst>
                    <a:ext uri="{FF2B5EF4-FFF2-40B4-BE49-F238E27FC236}">
                      <a16:creationId xmlns:a16="http://schemas.microsoft.com/office/drawing/2014/main" id="{A13047D0-9DCF-C86D-4543-4BD75864F58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2" name="Graphic 2">
                <a:extLst>
                  <a:ext uri="{FF2B5EF4-FFF2-40B4-BE49-F238E27FC236}">
                    <a16:creationId xmlns:a16="http://schemas.microsoft.com/office/drawing/2014/main" id="{3FDC1170-FEDD-6756-9A43-C9A60D91BB15}"/>
                  </a:ext>
                </a:extLst>
              </p:cNvPr>
              <p:cNvGrpSpPr/>
              <p:nvPr/>
            </p:nvGrpSpPr>
            <p:grpSpPr>
              <a:xfrm>
                <a:off x="10387608" y="788458"/>
                <a:ext cx="896094" cy="896083"/>
                <a:chOff x="10387608" y="788458"/>
                <a:chExt cx="896094" cy="896083"/>
              </a:xfrm>
              <a:grpFill/>
            </p:grpSpPr>
            <p:sp>
              <p:nvSpPr>
                <p:cNvPr id="13" name="Freeform 51">
                  <a:extLst>
                    <a:ext uri="{FF2B5EF4-FFF2-40B4-BE49-F238E27FC236}">
                      <a16:creationId xmlns:a16="http://schemas.microsoft.com/office/drawing/2014/main" id="{D95D3A33-A62B-9969-B5DF-3704D60F2EFA}"/>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52">
                  <a:extLst>
                    <a:ext uri="{FF2B5EF4-FFF2-40B4-BE49-F238E27FC236}">
                      <a16:creationId xmlns:a16="http://schemas.microsoft.com/office/drawing/2014/main" id="{D576F1CA-00BF-8870-2164-E3EBB3A3E9A1}"/>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53">
                  <a:extLst>
                    <a:ext uri="{FF2B5EF4-FFF2-40B4-BE49-F238E27FC236}">
                      <a16:creationId xmlns:a16="http://schemas.microsoft.com/office/drawing/2014/main" id="{6F6D5764-EE70-EB49-26BA-996BE8E53757}"/>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Freeform 54">
                  <a:extLst>
                    <a:ext uri="{FF2B5EF4-FFF2-40B4-BE49-F238E27FC236}">
                      <a16:creationId xmlns:a16="http://schemas.microsoft.com/office/drawing/2014/main" id="{13500B1F-CB29-2BAB-378D-963DE10AC631}"/>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21" name="Picture 20">
            <a:extLst>
              <a:ext uri="{FF2B5EF4-FFF2-40B4-BE49-F238E27FC236}">
                <a16:creationId xmlns:a16="http://schemas.microsoft.com/office/drawing/2014/main" id="{56EF6BE4-28E5-9D94-CA42-9E3F04704D2F}"/>
              </a:ext>
            </a:extLst>
          </p:cNvPr>
          <p:cNvPicPr>
            <a:picLocks noChangeAspect="1"/>
          </p:cNvPicPr>
          <p:nvPr/>
        </p:nvPicPr>
        <p:blipFill>
          <a:blip r:embed="rId10"/>
          <a:stretch>
            <a:fillRect/>
          </a:stretch>
        </p:blipFill>
        <p:spPr>
          <a:xfrm>
            <a:off x="9555966" y="2931184"/>
            <a:ext cx="3101231" cy="2247411"/>
          </a:xfrm>
          <a:prstGeom prst="rect">
            <a:avLst/>
          </a:prstGeom>
        </p:spPr>
      </p:pic>
    </p:spTree>
    <p:extLst>
      <p:ext uri="{BB962C8B-B14F-4D97-AF65-F5344CB8AC3E}">
        <p14:creationId xmlns:p14="http://schemas.microsoft.com/office/powerpoint/2010/main" val="2716315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5DCF048-3132-510C-16B8-CF93700303EC}"/>
              </a:ext>
            </a:extLst>
          </p:cNvPr>
          <p:cNvSpPr>
            <a:spLocks noGrp="1"/>
          </p:cNvSpPr>
          <p:nvPr>
            <p:ph type="body" sz="quarter" idx="34"/>
          </p:nvPr>
        </p:nvSpPr>
        <p:spPr>
          <a:xfrm>
            <a:off x="532400" y="5367765"/>
            <a:ext cx="6526988" cy="1064757"/>
          </a:xfrm>
        </p:spPr>
        <p:txBody>
          <a:bodyPr lIns="91440" tIns="45720" rIns="91440" bIns="45720" numCol="1" spcCol="288000" anchor="t">
            <a:noAutofit/>
          </a:bodyPr>
          <a:lstStyle/>
          <a:p>
            <a:r>
              <a:rPr lang="en-US" b="1" u="sng">
                <a:latin typeface="Calibri"/>
                <a:ea typeface="Calibri"/>
                <a:cs typeface="Calibri"/>
              </a:rPr>
              <a:t>Stutt </a:t>
            </a:r>
            <a:r>
              <a:rPr lang="en-US" b="1" u="sng" err="1">
                <a:latin typeface="Calibri"/>
                <a:ea typeface="Calibri"/>
                <a:cs typeface="Calibri"/>
              </a:rPr>
              <a:t>kynning</a:t>
            </a:r>
            <a:endParaRPr lang="en-US" b="1" u="sng" err="1">
              <a:ea typeface="Calibri"/>
            </a:endParaRPr>
          </a:p>
          <a:p>
            <a:r>
              <a:rPr lang="en-US" err="1">
                <a:latin typeface="Calibri"/>
                <a:ea typeface="Calibri"/>
                <a:cs typeface="Calibri"/>
              </a:rPr>
              <a:t>Drumhierny</a:t>
            </a:r>
            <a:r>
              <a:rPr lang="en-US">
                <a:latin typeface="Calibri"/>
                <a:ea typeface="Calibri"/>
                <a:cs typeface="Calibri"/>
              </a:rPr>
              <a:t> Woodland Hideaway </a:t>
            </a:r>
            <a:r>
              <a:rPr lang="is-IS">
                <a:latin typeface="Calibri"/>
                <a:ea typeface="Calibri"/>
                <a:cs typeface="Calibri"/>
              </a:rPr>
              <a:t>er í eigu ekta sveitafólks þar sem allir eru samtaka í að fjárfesta tilfinningalega, líkamlega og persónulega í að tryggja búið fyrir komandi kynslóðir – á meðan þeir vinna og þróa góð sambönd til að auðga </a:t>
            </a:r>
            <a:r>
              <a:rPr lang="is-IS" err="1">
                <a:latin typeface="Calibri"/>
                <a:ea typeface="Calibri"/>
                <a:cs typeface="Calibri"/>
              </a:rPr>
              <a:t>nærsamfélagið</a:t>
            </a:r>
            <a:r>
              <a:rPr lang="is-IS">
                <a:latin typeface="Calibri"/>
                <a:ea typeface="Calibri"/>
                <a:cs typeface="Calibri"/>
              </a:rPr>
              <a:t> og umhverfið.</a:t>
            </a:r>
            <a:endParaRPr lang="en-IE">
              <a:latin typeface="Calibri"/>
              <a:ea typeface="Calibri"/>
              <a:cs typeface="Calibri"/>
            </a:endParaRPr>
          </a:p>
          <a:p>
            <a:endParaRPr lang="en-US"/>
          </a:p>
        </p:txBody>
      </p:sp>
      <p:sp>
        <p:nvSpPr>
          <p:cNvPr id="5" name="Text Placeholder 4">
            <a:extLst>
              <a:ext uri="{FF2B5EF4-FFF2-40B4-BE49-F238E27FC236}">
                <a16:creationId xmlns:a16="http://schemas.microsoft.com/office/drawing/2014/main" id="{5B7F82CB-867C-537D-655B-D84E8FABE64B}"/>
              </a:ext>
            </a:extLst>
          </p:cNvPr>
          <p:cNvSpPr>
            <a:spLocks noGrp="1"/>
          </p:cNvSpPr>
          <p:nvPr>
            <p:ph type="body" sz="quarter" idx="17"/>
          </p:nvPr>
        </p:nvSpPr>
        <p:spPr>
          <a:xfrm>
            <a:off x="439082" y="918392"/>
            <a:ext cx="3888629" cy="2289739"/>
          </a:xfrm>
        </p:spPr>
        <p:txBody>
          <a:bodyPr/>
          <a:lstStyle/>
          <a:p>
            <a:pPr>
              <a:lnSpc>
                <a:spcPct val="100000"/>
              </a:lnSpc>
            </a:pPr>
            <a:r>
              <a:rPr lang="en-US" sz="3600"/>
              <a:t>Michelle Coghlan – </a:t>
            </a:r>
            <a:r>
              <a:rPr lang="en-US" sz="2400" err="1"/>
              <a:t>Meðstofnandi</a:t>
            </a:r>
            <a:r>
              <a:rPr lang="en-US" sz="2400"/>
              <a:t> </a:t>
            </a:r>
            <a:r>
              <a:rPr lang="en-US" sz="2400" err="1"/>
              <a:t>og</a:t>
            </a:r>
            <a:r>
              <a:rPr lang="en-US" sz="2400"/>
              <a:t> </a:t>
            </a:r>
            <a:r>
              <a:rPr lang="en-US" sz="2400" err="1"/>
              <a:t>framkvæmdastjóri</a:t>
            </a:r>
            <a:r>
              <a:rPr lang="en-US" sz="2400"/>
              <a:t> </a:t>
            </a:r>
            <a:r>
              <a:rPr lang="en-US" sz="2400" err="1"/>
              <a:t>Drumhierny</a:t>
            </a:r>
            <a:r>
              <a:rPr lang="en-US" sz="2400"/>
              <a:t> Woodland Hideaway, Leitrim.</a:t>
            </a:r>
          </a:p>
        </p:txBody>
      </p:sp>
      <p:sp>
        <p:nvSpPr>
          <p:cNvPr id="6" name="Text Placeholder 5">
            <a:extLst>
              <a:ext uri="{FF2B5EF4-FFF2-40B4-BE49-F238E27FC236}">
                <a16:creationId xmlns:a16="http://schemas.microsoft.com/office/drawing/2014/main" id="{C199431D-2343-FEC3-B011-73102BA26B01}"/>
              </a:ext>
            </a:extLst>
          </p:cNvPr>
          <p:cNvSpPr>
            <a:spLocks noGrp="1"/>
          </p:cNvSpPr>
          <p:nvPr>
            <p:ph type="body" sz="quarter" idx="14"/>
          </p:nvPr>
        </p:nvSpPr>
        <p:spPr>
          <a:xfrm>
            <a:off x="109270" y="3328449"/>
            <a:ext cx="3257392" cy="522755"/>
          </a:xfrm>
        </p:spPr>
        <p:txBody>
          <a:bodyPr/>
          <a:lstStyle/>
          <a:p>
            <a:r>
              <a:rPr lang="en-IE" sz="1800" b="1"/>
              <a:t>ÍRLAND</a:t>
            </a:r>
          </a:p>
        </p:txBody>
      </p:sp>
      <p:pic>
        <p:nvPicPr>
          <p:cNvPr id="10" name="Picture Placeholder 9">
            <a:extLst>
              <a:ext uri="{FF2B5EF4-FFF2-40B4-BE49-F238E27FC236}">
                <a16:creationId xmlns:a16="http://schemas.microsoft.com/office/drawing/2014/main" id="{69E9287D-1197-44E5-6FCA-235148972EBE}"/>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0719" t="8276" r="35027" b="-8276"/>
          <a:stretch/>
        </p:blipFill>
        <p:spPr>
          <a:xfrm>
            <a:off x="4234393" y="-1"/>
            <a:ext cx="3541182" cy="6432523"/>
          </a:xfrm>
          <a:solidFill>
            <a:schemeClr val="bg1"/>
          </a:solidFill>
        </p:spPr>
      </p:pic>
      <p:sp>
        <p:nvSpPr>
          <p:cNvPr id="8" name="Slide Number Placeholder 7">
            <a:extLst>
              <a:ext uri="{FF2B5EF4-FFF2-40B4-BE49-F238E27FC236}">
                <a16:creationId xmlns:a16="http://schemas.microsoft.com/office/drawing/2014/main" id="{05428336-608C-7799-8C03-A416951049FB}"/>
              </a:ext>
            </a:extLst>
          </p:cNvPr>
          <p:cNvSpPr>
            <a:spLocks noGrp="1"/>
          </p:cNvSpPr>
          <p:nvPr>
            <p:ph type="sldNum" sz="quarter" idx="4"/>
          </p:nvPr>
        </p:nvSpPr>
        <p:spPr/>
        <p:txBody>
          <a:bodyPr/>
          <a:lstStyle/>
          <a:p>
            <a:fld id="{9C527BFA-2C0E-4CEC-B6A5-913A56FEF4B4}" type="slidenum">
              <a:rPr lang="fr-CA" smtClean="0"/>
              <a:pPr/>
              <a:t>36</a:t>
            </a:fld>
            <a:endParaRPr lang="fr-CA"/>
          </a:p>
        </p:txBody>
      </p:sp>
      <p:sp>
        <p:nvSpPr>
          <p:cNvPr id="9" name="Text Placeholder 1">
            <a:extLst>
              <a:ext uri="{FF2B5EF4-FFF2-40B4-BE49-F238E27FC236}">
                <a16:creationId xmlns:a16="http://schemas.microsoft.com/office/drawing/2014/main" id="{8C2CAF3C-BF06-FA80-3490-39C0C35EB82E}"/>
              </a:ext>
            </a:extLst>
          </p:cNvPr>
          <p:cNvSpPr>
            <a:spLocks noGrp="1"/>
          </p:cNvSpPr>
          <p:nvPr>
            <p:ph type="body" sz="quarter" idx="32"/>
          </p:nvPr>
        </p:nvSpPr>
        <p:spPr>
          <a:xfrm>
            <a:off x="532400" y="7246218"/>
            <a:ext cx="6526988" cy="2418722"/>
          </a:xfrm>
        </p:spPr>
        <p:txBody>
          <a:bodyPr lIns="91440" tIns="45720" rIns="91440" bIns="45720" numCol="2" spcCol="288000" anchor="t">
            <a:noAutofit/>
          </a:bodyPr>
          <a:lstStyle/>
          <a:p>
            <a:r>
              <a:rPr lang="is-IS" sz="1200">
                <a:latin typeface="Calibri"/>
                <a:ea typeface="Calibri"/>
                <a:cs typeface="Calibri"/>
              </a:rPr>
              <a:t>Michelle </a:t>
            </a:r>
            <a:r>
              <a:rPr lang="is-IS" sz="1200" err="1">
                <a:latin typeface="Calibri"/>
                <a:ea typeface="Calibri"/>
                <a:cs typeface="Calibri"/>
              </a:rPr>
              <a:t>Coghlan</a:t>
            </a:r>
            <a:r>
              <a:rPr lang="is-IS" sz="1200">
                <a:latin typeface="Calibri"/>
                <a:ea typeface="Calibri"/>
                <a:cs typeface="Calibri"/>
              </a:rPr>
              <a:t> er meðeigandi og stofnandi </a:t>
            </a:r>
            <a:r>
              <a:rPr lang="is-IS" sz="1200" err="1">
                <a:latin typeface="Calibri"/>
                <a:ea typeface="Calibri"/>
                <a:cs typeface="Calibri"/>
              </a:rPr>
              <a:t>Drumhierny</a:t>
            </a:r>
            <a:r>
              <a:rPr lang="is-IS" sz="1200">
                <a:latin typeface="Calibri"/>
                <a:ea typeface="Calibri"/>
                <a:cs typeface="Calibri"/>
              </a:rPr>
              <a:t> </a:t>
            </a:r>
            <a:r>
              <a:rPr lang="is-IS" sz="1200" err="1">
                <a:latin typeface="Calibri"/>
                <a:ea typeface="Calibri"/>
                <a:cs typeface="Calibri"/>
              </a:rPr>
              <a:t>Woodland</a:t>
            </a:r>
            <a:r>
              <a:rPr lang="is-IS" sz="1200">
                <a:latin typeface="Calibri"/>
                <a:ea typeface="Calibri"/>
                <a:cs typeface="Calibri"/>
              </a:rPr>
              <a:t> </a:t>
            </a:r>
            <a:r>
              <a:rPr lang="is-IS" sz="1200" err="1">
                <a:latin typeface="Calibri"/>
                <a:ea typeface="Calibri"/>
                <a:cs typeface="Calibri"/>
              </a:rPr>
              <a:t>Hideaway</a:t>
            </a:r>
            <a:r>
              <a:rPr lang="is-IS" sz="1200">
                <a:latin typeface="Calibri"/>
                <a:ea typeface="Calibri"/>
                <a:cs typeface="Calibri"/>
              </a:rPr>
              <a:t> í </a:t>
            </a:r>
            <a:r>
              <a:rPr lang="is-IS" sz="1200" err="1">
                <a:latin typeface="Calibri"/>
                <a:ea typeface="Calibri"/>
                <a:cs typeface="Calibri"/>
              </a:rPr>
              <a:t>Leitrim</a:t>
            </a:r>
            <a:r>
              <a:rPr lang="is-IS" sz="1200">
                <a:latin typeface="Calibri"/>
                <a:ea typeface="Calibri"/>
                <a:cs typeface="Calibri"/>
              </a:rPr>
              <a:t> á Írlandi. Sýn þeirra í starfið er – Að efla vellíðan viðskipavina okkar, starfsmanna, byggðarlags og samfélags, á sem umhverfisvænlegan og sjálfbæran hátt og mögulegt er.</a:t>
            </a:r>
          </a:p>
          <a:p>
            <a:r>
              <a:rPr lang="is-IS" sz="1200">
                <a:latin typeface="Calibri"/>
                <a:ea typeface="Calibri"/>
                <a:cs typeface="Calibri"/>
              </a:rPr>
              <a:t>Þau viðurkenna að starfsemin þeirra hefur áhrif á umhverfið en eru staðráðin í að meta þau og lágmarka þau skaðlegu áhrif sem geta átt sér stað. Með því að vinna saman telja þau sig geta stuðlað að hreinna og öruggara umhverfi og tryggt að umhverfismál verði áfram þungamiðjan í sínu starfi og fái viðeigandi athygli. Þau trúa því að sjálfbær ferðaþjónusta sé ferðaþjónusta sem tekur fullt tillit til núverandi og framtíðar áhrifum hennar – hvort heldur sem er efnahagslegra, félagslegra eða umhverfisáhrifa – á sama tíma og hún sinnir þörfum gesta, greinarinnar, umhverfisins og </a:t>
            </a:r>
            <a:r>
              <a:rPr lang="is-IS" sz="1200" err="1">
                <a:latin typeface="Calibri"/>
                <a:ea typeface="Calibri"/>
                <a:cs typeface="Calibri"/>
              </a:rPr>
              <a:t>nærsamfélagsins</a:t>
            </a:r>
            <a:r>
              <a:rPr lang="is-IS" sz="1200">
                <a:latin typeface="Calibri"/>
                <a:ea typeface="Calibri"/>
                <a:cs typeface="Calibri"/>
              </a:rPr>
              <a:t>. Þau miða að því að draga úr neikvæðum áhrifum sinnar starfsemi og auka jákvæð áhrif á náttúruna.</a:t>
            </a:r>
          </a:p>
        </p:txBody>
      </p:sp>
    </p:spTree>
    <p:extLst>
      <p:ext uri="{BB962C8B-B14F-4D97-AF65-F5344CB8AC3E}">
        <p14:creationId xmlns:p14="http://schemas.microsoft.com/office/powerpoint/2010/main" val="1874614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2F764-23F3-701F-1D7B-914CD8150BA8}"/>
              </a:ext>
            </a:extLst>
          </p:cNvPr>
          <p:cNvSpPr>
            <a:spLocks noGrp="1"/>
          </p:cNvSpPr>
          <p:nvPr>
            <p:ph type="body" sz="quarter" idx="33"/>
          </p:nvPr>
        </p:nvSpPr>
        <p:spPr>
          <a:xfrm>
            <a:off x="537662" y="435283"/>
            <a:ext cx="6570888" cy="1064757"/>
          </a:xfrm>
        </p:spPr>
        <p:txBody>
          <a:bodyPr/>
          <a:lstStyle/>
          <a:p>
            <a:r>
              <a:rPr lang="en-IE" sz="2400"/>
              <a:t>Michelle Coghlan - </a:t>
            </a:r>
            <a:r>
              <a:rPr lang="en-IE" sz="2400" err="1"/>
              <a:t>framhald</a:t>
            </a:r>
            <a:endParaRPr lang="en-IE" sz="2400"/>
          </a:p>
        </p:txBody>
      </p:sp>
      <p:sp>
        <p:nvSpPr>
          <p:cNvPr id="4" name="Text Placeholder 3">
            <a:extLst>
              <a:ext uri="{FF2B5EF4-FFF2-40B4-BE49-F238E27FC236}">
                <a16:creationId xmlns:a16="http://schemas.microsoft.com/office/drawing/2014/main" id="{F74893E7-2E9D-457F-AD10-091B77F9CE0B}"/>
              </a:ext>
            </a:extLst>
          </p:cNvPr>
          <p:cNvSpPr>
            <a:spLocks noGrp="1"/>
          </p:cNvSpPr>
          <p:nvPr>
            <p:ph type="body" sz="quarter" idx="34"/>
          </p:nvPr>
        </p:nvSpPr>
        <p:spPr>
          <a:xfrm>
            <a:off x="476608" y="1108950"/>
            <a:ext cx="6526988" cy="1064757"/>
          </a:xfrm>
        </p:spPr>
        <p:txBody>
          <a:bodyPr lIns="91440" tIns="45720" rIns="91440" bIns="45720" numCol="1" spcCol="288000" anchor="t">
            <a:noAutofit/>
          </a:bodyPr>
          <a:lstStyle/>
          <a:p>
            <a:r>
              <a:rPr lang="en-IE">
                <a:latin typeface="Calibri"/>
                <a:ea typeface="Calibri"/>
                <a:cs typeface="Calibri"/>
              </a:rPr>
              <a:t>Í </a:t>
            </a:r>
            <a:r>
              <a:rPr lang="en-IE" err="1">
                <a:latin typeface="Calibri"/>
                <a:ea typeface="Calibri"/>
                <a:cs typeface="Calibri"/>
              </a:rPr>
              <a:t>þessu</a:t>
            </a:r>
            <a:r>
              <a:rPr lang="en-IE">
                <a:latin typeface="Calibri"/>
                <a:ea typeface="Calibri"/>
                <a:cs typeface="Calibri"/>
              </a:rPr>
              <a:t> </a:t>
            </a:r>
            <a:r>
              <a:rPr lang="en-IE" err="1">
                <a:latin typeface="Calibri"/>
                <a:ea typeface="Calibri"/>
                <a:cs typeface="Calibri"/>
              </a:rPr>
              <a:t>myndbandi</a:t>
            </a:r>
            <a:r>
              <a:rPr lang="en-IE">
                <a:latin typeface="Calibri"/>
                <a:ea typeface="Calibri"/>
                <a:cs typeface="Calibri"/>
              </a:rPr>
              <a:t> </a:t>
            </a:r>
            <a:r>
              <a:rPr lang="en-IE" err="1">
                <a:latin typeface="Calibri"/>
                <a:ea typeface="Calibri"/>
                <a:cs typeface="Calibri"/>
              </a:rPr>
              <a:t>heyrir</a:t>
            </a:r>
            <a:r>
              <a:rPr lang="en-IE">
                <a:latin typeface="Calibri"/>
                <a:ea typeface="Calibri"/>
                <a:cs typeface="Calibri"/>
              </a:rPr>
              <a:t> </a:t>
            </a:r>
            <a:r>
              <a:rPr lang="en-IE" err="1">
                <a:latin typeface="Calibri"/>
                <a:ea typeface="Calibri"/>
                <a:cs typeface="Calibri"/>
              </a:rPr>
              <a:t>þú</a:t>
            </a:r>
            <a:r>
              <a:rPr lang="en-IE">
                <a:latin typeface="Calibri"/>
                <a:ea typeface="Calibri"/>
                <a:cs typeface="Calibri"/>
              </a:rPr>
              <a:t> </a:t>
            </a:r>
            <a:r>
              <a:rPr lang="en-IE" err="1">
                <a:latin typeface="Calibri"/>
                <a:ea typeface="Calibri"/>
                <a:cs typeface="Calibri"/>
              </a:rPr>
              <a:t>frá</a:t>
            </a:r>
            <a:r>
              <a:rPr lang="en-IE">
                <a:latin typeface="Calibri"/>
                <a:ea typeface="Calibri"/>
                <a:cs typeface="Calibri"/>
              </a:rPr>
              <a:t> Michelle </a:t>
            </a:r>
            <a:r>
              <a:rPr lang="en-IE" err="1">
                <a:latin typeface="Calibri"/>
                <a:ea typeface="Calibri"/>
                <a:cs typeface="Calibri"/>
              </a:rPr>
              <a:t>þar</a:t>
            </a:r>
            <a:r>
              <a:rPr lang="en-IE">
                <a:latin typeface="Calibri"/>
                <a:ea typeface="Calibri"/>
                <a:cs typeface="Calibri"/>
              </a:rPr>
              <a:t> </a:t>
            </a:r>
            <a:r>
              <a:rPr lang="en-IE" err="1">
                <a:latin typeface="Calibri"/>
                <a:ea typeface="Calibri"/>
                <a:cs typeface="Calibri"/>
              </a:rPr>
              <a:t>sem</a:t>
            </a:r>
            <a:r>
              <a:rPr lang="en-IE">
                <a:latin typeface="Calibri"/>
                <a:ea typeface="Calibri"/>
                <a:cs typeface="Calibri"/>
              </a:rPr>
              <a:t> </a:t>
            </a:r>
            <a:r>
              <a:rPr lang="en-IE" err="1">
                <a:latin typeface="Calibri"/>
                <a:ea typeface="Calibri"/>
                <a:cs typeface="Calibri"/>
              </a:rPr>
              <a:t>hún</a:t>
            </a:r>
            <a:r>
              <a:rPr lang="en-IE">
                <a:latin typeface="Calibri"/>
                <a:ea typeface="Calibri"/>
                <a:cs typeface="Calibri"/>
              </a:rPr>
              <a:t> </a:t>
            </a:r>
            <a:r>
              <a:rPr lang="en-IE" err="1">
                <a:latin typeface="Calibri"/>
                <a:ea typeface="Calibri"/>
                <a:cs typeface="Calibri"/>
              </a:rPr>
              <a:t>ræðir</a:t>
            </a:r>
            <a:r>
              <a:rPr lang="en-IE">
                <a:latin typeface="Calibri"/>
                <a:ea typeface="Calibri"/>
                <a:cs typeface="Calibri"/>
              </a:rPr>
              <a:t> </a:t>
            </a:r>
            <a:r>
              <a:rPr lang="en-IE" err="1">
                <a:latin typeface="Calibri"/>
                <a:ea typeface="Calibri"/>
                <a:cs typeface="Calibri"/>
              </a:rPr>
              <a:t>út</a:t>
            </a:r>
            <a:r>
              <a:rPr lang="en-IE">
                <a:latin typeface="Calibri"/>
                <a:ea typeface="Calibri"/>
                <a:cs typeface="Calibri"/>
              </a:rPr>
              <a:t> </a:t>
            </a:r>
            <a:r>
              <a:rPr lang="en-IE" err="1">
                <a:latin typeface="Calibri"/>
                <a:ea typeface="Calibri"/>
                <a:cs typeface="Calibri"/>
              </a:rPr>
              <a:t>frá</a:t>
            </a:r>
            <a:r>
              <a:rPr lang="en-IE">
                <a:latin typeface="Calibri"/>
                <a:ea typeface="Calibri"/>
                <a:cs typeface="Calibri"/>
              </a:rPr>
              <a:t> </a:t>
            </a:r>
            <a:r>
              <a:rPr lang="en-IE" err="1">
                <a:latin typeface="Calibri"/>
                <a:ea typeface="Calibri"/>
                <a:cs typeface="Calibri"/>
              </a:rPr>
              <a:t>sinni</a:t>
            </a:r>
            <a:r>
              <a:rPr lang="en-IE">
                <a:latin typeface="Calibri"/>
                <a:ea typeface="Calibri"/>
                <a:cs typeface="Calibri"/>
              </a:rPr>
              <a:t> </a:t>
            </a:r>
            <a:r>
              <a:rPr lang="en-IE" err="1">
                <a:latin typeface="Calibri"/>
                <a:ea typeface="Calibri"/>
                <a:cs typeface="Calibri"/>
              </a:rPr>
              <a:t>eigin</a:t>
            </a:r>
            <a:r>
              <a:rPr lang="en-IE">
                <a:latin typeface="Calibri"/>
                <a:ea typeface="Calibri"/>
                <a:cs typeface="Calibri"/>
              </a:rPr>
              <a:t> </a:t>
            </a:r>
            <a:r>
              <a:rPr lang="en-IE" err="1">
                <a:latin typeface="Calibri"/>
                <a:ea typeface="Calibri"/>
                <a:cs typeface="Calibri"/>
              </a:rPr>
              <a:t>reynslu</a:t>
            </a:r>
            <a:r>
              <a:rPr lang="en-IE">
                <a:latin typeface="Calibri"/>
                <a:ea typeface="Calibri"/>
                <a:cs typeface="Calibri"/>
              </a:rPr>
              <a:t> </a:t>
            </a:r>
            <a:r>
              <a:rPr lang="en-IE" err="1">
                <a:latin typeface="Calibri"/>
                <a:ea typeface="Calibri"/>
                <a:cs typeface="Calibri"/>
              </a:rPr>
              <a:t>sjálfbærar</a:t>
            </a:r>
            <a:r>
              <a:rPr lang="en-IE">
                <a:latin typeface="Calibri"/>
                <a:ea typeface="Calibri"/>
                <a:cs typeface="Calibri"/>
              </a:rPr>
              <a:t> </a:t>
            </a:r>
            <a:r>
              <a:rPr lang="en-IE" err="1">
                <a:latin typeface="Calibri"/>
                <a:ea typeface="Calibri"/>
                <a:cs typeface="Calibri"/>
              </a:rPr>
              <a:t>aðgerðir</a:t>
            </a:r>
            <a:r>
              <a:rPr lang="en-IE">
                <a:latin typeface="Calibri"/>
                <a:ea typeface="Calibri"/>
                <a:cs typeface="Calibri"/>
              </a:rPr>
              <a:t> í </a:t>
            </a:r>
            <a:r>
              <a:rPr lang="en-IE" err="1">
                <a:latin typeface="Calibri"/>
                <a:ea typeface="Calibri"/>
                <a:cs typeface="Calibri"/>
              </a:rPr>
              <a:t>ferðaþjónustuog</a:t>
            </a:r>
            <a:r>
              <a:rPr lang="en-IE">
                <a:latin typeface="Calibri"/>
                <a:ea typeface="Calibri"/>
                <a:cs typeface="Calibri"/>
              </a:rPr>
              <a:t> </a:t>
            </a:r>
            <a:r>
              <a:rPr lang="en-IE" err="1">
                <a:latin typeface="Calibri"/>
                <a:ea typeface="Calibri"/>
                <a:cs typeface="Calibri"/>
              </a:rPr>
              <a:t>þær</a:t>
            </a:r>
            <a:r>
              <a:rPr lang="en-IE">
                <a:latin typeface="Calibri"/>
                <a:ea typeface="Calibri"/>
                <a:cs typeface="Calibri"/>
              </a:rPr>
              <a:t> </a:t>
            </a:r>
            <a:r>
              <a:rPr lang="en-IE" err="1">
                <a:latin typeface="Calibri"/>
                <a:ea typeface="Calibri"/>
                <a:cs typeface="Calibri"/>
              </a:rPr>
              <a:t>áskoranir</a:t>
            </a:r>
            <a:r>
              <a:rPr lang="en-IE">
                <a:latin typeface="Calibri"/>
                <a:ea typeface="Calibri"/>
                <a:cs typeface="Calibri"/>
              </a:rPr>
              <a:t> </a:t>
            </a:r>
            <a:r>
              <a:rPr lang="en-IE" err="1">
                <a:latin typeface="Calibri"/>
                <a:ea typeface="Calibri"/>
                <a:cs typeface="Calibri"/>
              </a:rPr>
              <a:t>sem</a:t>
            </a:r>
            <a:r>
              <a:rPr lang="en-IE">
                <a:latin typeface="Calibri"/>
                <a:ea typeface="Calibri"/>
                <a:cs typeface="Calibri"/>
              </a:rPr>
              <a:t> </a:t>
            </a:r>
            <a:r>
              <a:rPr lang="en-IE" err="1">
                <a:latin typeface="Calibri"/>
                <a:ea typeface="Calibri"/>
                <a:cs typeface="Calibri"/>
              </a:rPr>
              <a:t>konur</a:t>
            </a:r>
            <a:r>
              <a:rPr lang="en-IE">
                <a:latin typeface="Calibri"/>
                <a:ea typeface="Calibri"/>
                <a:cs typeface="Calibri"/>
              </a:rPr>
              <a:t> í </a:t>
            </a:r>
            <a:r>
              <a:rPr lang="en-IE" err="1">
                <a:latin typeface="Calibri"/>
                <a:ea typeface="Calibri"/>
                <a:cs typeface="Calibri"/>
              </a:rPr>
              <a:t>ferðaþjónustu</a:t>
            </a:r>
            <a:r>
              <a:rPr lang="en-IE">
                <a:latin typeface="Calibri"/>
                <a:ea typeface="Calibri"/>
                <a:cs typeface="Calibri"/>
              </a:rPr>
              <a:t> </a:t>
            </a:r>
            <a:r>
              <a:rPr lang="en-IE" err="1">
                <a:latin typeface="Calibri"/>
                <a:ea typeface="Calibri"/>
                <a:cs typeface="Calibri"/>
              </a:rPr>
              <a:t>standa</a:t>
            </a:r>
            <a:r>
              <a:rPr lang="en-IE">
                <a:latin typeface="Calibri"/>
                <a:ea typeface="Calibri"/>
                <a:cs typeface="Calibri"/>
              </a:rPr>
              <a:t> </a:t>
            </a:r>
            <a:r>
              <a:rPr lang="en-IE" err="1">
                <a:latin typeface="Calibri"/>
                <a:ea typeface="Calibri"/>
                <a:cs typeface="Calibri"/>
              </a:rPr>
              <a:t>frammi</a:t>
            </a:r>
            <a:r>
              <a:rPr lang="en-IE">
                <a:latin typeface="Calibri"/>
                <a:ea typeface="Calibri"/>
                <a:cs typeface="Calibri"/>
              </a:rPr>
              <a:t> </a:t>
            </a:r>
            <a:r>
              <a:rPr lang="en-IE" err="1">
                <a:latin typeface="Calibri"/>
                <a:ea typeface="Calibri"/>
                <a:cs typeface="Calibri"/>
              </a:rPr>
              <a:t>fyrir</a:t>
            </a:r>
            <a:r>
              <a:rPr lang="en-IE">
                <a:latin typeface="Calibri"/>
                <a:ea typeface="Calibri"/>
                <a:cs typeface="Calibri"/>
              </a:rPr>
              <a:t> </a:t>
            </a:r>
            <a:r>
              <a:rPr lang="en-IE" err="1">
                <a:latin typeface="Calibri"/>
                <a:ea typeface="Calibri"/>
                <a:cs typeface="Calibri"/>
              </a:rPr>
              <a:t>og</a:t>
            </a:r>
            <a:r>
              <a:rPr lang="en-IE">
                <a:latin typeface="Calibri"/>
                <a:ea typeface="Calibri"/>
                <a:cs typeface="Calibri"/>
              </a:rPr>
              <a:t> </a:t>
            </a:r>
            <a:r>
              <a:rPr lang="en-IE" err="1">
                <a:latin typeface="Calibri"/>
                <a:ea typeface="Calibri"/>
                <a:cs typeface="Calibri"/>
              </a:rPr>
              <a:t>gefur</a:t>
            </a:r>
            <a:r>
              <a:rPr lang="en-IE">
                <a:latin typeface="Calibri"/>
                <a:ea typeface="Calibri"/>
                <a:cs typeface="Calibri"/>
              </a:rPr>
              <a:t> </a:t>
            </a:r>
            <a:r>
              <a:rPr lang="en-IE" err="1">
                <a:latin typeface="Calibri"/>
                <a:ea typeface="Calibri"/>
                <a:cs typeface="Calibri"/>
              </a:rPr>
              <a:t>nokkur</a:t>
            </a:r>
            <a:r>
              <a:rPr lang="en-IE">
                <a:latin typeface="Calibri"/>
                <a:ea typeface="Calibri"/>
                <a:cs typeface="Calibri"/>
              </a:rPr>
              <a:t> </a:t>
            </a:r>
            <a:r>
              <a:rPr lang="en-IE" err="1">
                <a:latin typeface="Calibri"/>
                <a:ea typeface="Calibri"/>
                <a:cs typeface="Calibri"/>
              </a:rPr>
              <a:t>ráð</a:t>
            </a:r>
            <a:r>
              <a:rPr lang="en-IE">
                <a:latin typeface="Calibri"/>
                <a:ea typeface="Calibri"/>
                <a:cs typeface="Calibri"/>
              </a:rPr>
              <a:t> um </a:t>
            </a:r>
            <a:r>
              <a:rPr lang="en-IE" err="1">
                <a:latin typeface="Calibri"/>
                <a:ea typeface="Calibri"/>
                <a:cs typeface="Calibri"/>
              </a:rPr>
              <a:t>hvernig</a:t>
            </a:r>
            <a:r>
              <a:rPr lang="en-IE">
                <a:latin typeface="Calibri"/>
                <a:ea typeface="Calibri"/>
                <a:cs typeface="Calibri"/>
              </a:rPr>
              <a:t> </a:t>
            </a:r>
            <a:r>
              <a:rPr lang="en-IE" err="1">
                <a:latin typeface="Calibri"/>
                <a:ea typeface="Calibri"/>
                <a:cs typeface="Calibri"/>
              </a:rPr>
              <a:t>þú</a:t>
            </a:r>
            <a:r>
              <a:rPr lang="en-IE">
                <a:latin typeface="Calibri"/>
                <a:ea typeface="Calibri"/>
                <a:cs typeface="Calibri"/>
              </a:rPr>
              <a:t> </a:t>
            </a:r>
            <a:r>
              <a:rPr lang="en-IE" err="1">
                <a:latin typeface="Calibri"/>
                <a:ea typeface="Calibri"/>
                <a:cs typeface="Calibri"/>
              </a:rPr>
              <a:t>sem</a:t>
            </a:r>
            <a:r>
              <a:rPr lang="en-IE">
                <a:latin typeface="Calibri"/>
                <a:ea typeface="Calibri"/>
                <a:cs typeface="Calibri"/>
              </a:rPr>
              <a:t> </a:t>
            </a:r>
            <a:r>
              <a:rPr lang="en-IE" err="1">
                <a:latin typeface="Calibri"/>
                <a:ea typeface="Calibri"/>
                <a:cs typeface="Calibri"/>
              </a:rPr>
              <a:t>vinnuveitandi</a:t>
            </a:r>
            <a:r>
              <a:rPr lang="en-IE">
                <a:latin typeface="Calibri"/>
                <a:ea typeface="Calibri"/>
                <a:cs typeface="Calibri"/>
              </a:rPr>
              <a:t> </a:t>
            </a:r>
            <a:r>
              <a:rPr lang="en-IE" err="1">
                <a:latin typeface="Calibri"/>
                <a:ea typeface="Calibri"/>
                <a:cs typeface="Calibri"/>
              </a:rPr>
              <a:t>getur</a:t>
            </a:r>
            <a:r>
              <a:rPr lang="en-IE">
                <a:latin typeface="Calibri"/>
                <a:ea typeface="Calibri"/>
                <a:cs typeface="Calibri"/>
              </a:rPr>
              <a:t> </a:t>
            </a:r>
            <a:r>
              <a:rPr lang="en-IE" err="1">
                <a:latin typeface="Calibri"/>
                <a:ea typeface="Calibri"/>
                <a:cs typeface="Calibri"/>
              </a:rPr>
              <a:t>stutt</a:t>
            </a:r>
            <a:r>
              <a:rPr lang="en-IE">
                <a:latin typeface="Calibri"/>
                <a:ea typeface="Calibri"/>
                <a:cs typeface="Calibri"/>
              </a:rPr>
              <a:t> </a:t>
            </a:r>
            <a:r>
              <a:rPr lang="en-IE" err="1">
                <a:latin typeface="Calibri"/>
                <a:ea typeface="Calibri"/>
                <a:cs typeface="Calibri"/>
              </a:rPr>
              <a:t>og</a:t>
            </a:r>
            <a:r>
              <a:rPr lang="en-IE">
                <a:latin typeface="Calibri"/>
                <a:ea typeface="Calibri"/>
                <a:cs typeface="Calibri"/>
              </a:rPr>
              <a:t> </a:t>
            </a:r>
            <a:r>
              <a:rPr lang="en-IE" err="1">
                <a:latin typeface="Calibri"/>
                <a:ea typeface="Calibri"/>
                <a:cs typeface="Calibri"/>
              </a:rPr>
              <a:t>styrkt</a:t>
            </a:r>
            <a:r>
              <a:rPr lang="en-IE">
                <a:latin typeface="Calibri"/>
                <a:ea typeface="Calibri"/>
                <a:cs typeface="Calibri"/>
              </a:rPr>
              <a:t> </a:t>
            </a:r>
            <a:r>
              <a:rPr lang="en-IE" err="1">
                <a:latin typeface="Calibri"/>
                <a:ea typeface="Calibri"/>
                <a:cs typeface="Calibri"/>
              </a:rPr>
              <a:t>konur</a:t>
            </a:r>
            <a:r>
              <a:rPr lang="en-IE">
                <a:latin typeface="Calibri"/>
                <a:ea typeface="Calibri"/>
                <a:cs typeface="Calibri"/>
              </a:rPr>
              <a:t> í </a:t>
            </a:r>
            <a:r>
              <a:rPr lang="en-IE" err="1">
                <a:latin typeface="Calibri"/>
                <a:ea typeface="Calibri"/>
                <a:cs typeface="Calibri"/>
              </a:rPr>
              <a:t>starfi</a:t>
            </a:r>
            <a:r>
              <a:rPr lang="en-IE">
                <a:latin typeface="Calibri"/>
                <a:ea typeface="Calibri"/>
                <a:cs typeface="Calibri"/>
              </a:rPr>
              <a:t>.</a:t>
            </a:r>
          </a:p>
        </p:txBody>
      </p:sp>
      <p:sp>
        <p:nvSpPr>
          <p:cNvPr id="5" name="Slide Number Placeholder 4">
            <a:extLst>
              <a:ext uri="{FF2B5EF4-FFF2-40B4-BE49-F238E27FC236}">
                <a16:creationId xmlns:a16="http://schemas.microsoft.com/office/drawing/2014/main" id="{50E6B196-E980-0024-D612-2CD4DF82D203}"/>
              </a:ext>
            </a:extLst>
          </p:cNvPr>
          <p:cNvSpPr>
            <a:spLocks noGrp="1"/>
          </p:cNvSpPr>
          <p:nvPr>
            <p:ph type="sldNum" sz="quarter" idx="4"/>
          </p:nvPr>
        </p:nvSpPr>
        <p:spPr/>
        <p:txBody>
          <a:bodyPr/>
          <a:lstStyle/>
          <a:p>
            <a:fld id="{9C527BFA-2C0E-4CEC-B6A5-913A56FEF4B4}" type="slidenum">
              <a:rPr lang="fr-CA" smtClean="0"/>
              <a:pPr/>
              <a:t>37</a:t>
            </a:fld>
            <a:endParaRPr lang="fr-CA"/>
          </a:p>
        </p:txBody>
      </p:sp>
      <p:sp>
        <p:nvSpPr>
          <p:cNvPr id="6" name="Picture Placeholder 5">
            <a:extLst>
              <a:ext uri="{FF2B5EF4-FFF2-40B4-BE49-F238E27FC236}">
                <a16:creationId xmlns:a16="http://schemas.microsoft.com/office/drawing/2014/main" id="{B1019BA6-3BE1-28AF-364A-2D89DECACE4E}"/>
              </a:ext>
            </a:extLst>
          </p:cNvPr>
          <p:cNvSpPr>
            <a:spLocks noGrp="1"/>
          </p:cNvSpPr>
          <p:nvPr>
            <p:ph type="pic" sz="quarter" idx="13"/>
          </p:nvPr>
        </p:nvSpPr>
        <p:spPr/>
        <p:txBody>
          <a:bodyPr/>
          <a:lstStyle/>
          <a:p>
            <a:endParaRPr lang="is-IS"/>
          </a:p>
        </p:txBody>
      </p:sp>
      <p:pic>
        <p:nvPicPr>
          <p:cNvPr id="7" name="Online Media 6" title="We Lead - Interview with Michelle Coghlan (Drumhierny Woodland Hideaway)">
            <a:hlinkClick r:id="" action="ppaction://media"/>
            <a:extLst>
              <a:ext uri="{FF2B5EF4-FFF2-40B4-BE49-F238E27FC236}">
                <a16:creationId xmlns:a16="http://schemas.microsoft.com/office/drawing/2014/main" id="{2818D3E4-C90F-1D08-5F03-34BAC5FD2874}"/>
              </a:ext>
            </a:extLst>
          </p:cNvPr>
          <p:cNvPicPr>
            <a:picLocks noRot="1" noChangeAspect="1"/>
          </p:cNvPicPr>
          <p:nvPr>
            <a:videoFile r:link="rId1"/>
          </p:nvPr>
        </p:nvPicPr>
        <p:blipFill>
          <a:blip r:embed="rId3"/>
          <a:stretch>
            <a:fillRect/>
          </a:stretch>
        </p:blipFill>
        <p:spPr>
          <a:xfrm>
            <a:off x="1102963" y="6026046"/>
            <a:ext cx="4938073" cy="3152576"/>
          </a:xfrm>
          <a:prstGeom prst="rect">
            <a:avLst/>
          </a:prstGeom>
        </p:spPr>
      </p:pic>
      <p:grpSp>
        <p:nvGrpSpPr>
          <p:cNvPr id="10" name="Group 9">
            <a:extLst>
              <a:ext uri="{FF2B5EF4-FFF2-40B4-BE49-F238E27FC236}">
                <a16:creationId xmlns:a16="http://schemas.microsoft.com/office/drawing/2014/main" id="{51CE64A2-CE25-EDA1-DA1E-4D476A7E4EBF}"/>
              </a:ext>
            </a:extLst>
          </p:cNvPr>
          <p:cNvGrpSpPr/>
          <p:nvPr/>
        </p:nvGrpSpPr>
        <p:grpSpPr>
          <a:xfrm>
            <a:off x="4103050" y="2572049"/>
            <a:ext cx="3005500" cy="2232389"/>
            <a:chOff x="7252897" y="4427673"/>
            <a:chExt cx="3005500" cy="2610517"/>
          </a:xfrm>
        </p:grpSpPr>
        <p:sp>
          <p:nvSpPr>
            <p:cNvPr id="11" name="TextBox 10">
              <a:extLst>
                <a:ext uri="{FF2B5EF4-FFF2-40B4-BE49-F238E27FC236}">
                  <a16:creationId xmlns:a16="http://schemas.microsoft.com/office/drawing/2014/main" id="{5EAD58B7-2F13-56E1-C239-1BB19729F8DA}"/>
                </a:ext>
              </a:extLst>
            </p:cNvPr>
            <p:cNvSpPr txBox="1"/>
            <p:nvPr/>
          </p:nvSpPr>
          <p:spPr>
            <a:xfrm>
              <a:off x="7338264" y="5424457"/>
              <a:ext cx="2920133" cy="1115716"/>
            </a:xfrm>
            <a:prstGeom prst="rect">
              <a:avLst/>
            </a:prstGeom>
            <a:noFill/>
          </p:spPr>
          <p:txBody>
            <a:bodyPr wrap="square">
              <a:spAutoFit/>
            </a:bodyPr>
            <a:lstStyle/>
            <a:p>
              <a:pPr marL="182563" indent="-182563" fontAlgn="base">
                <a:buClr>
                  <a:srgbClr val="F15B2A"/>
                </a:buClr>
                <a:buFont typeface="Arial" panose="020B0604020202020204" pitchFamily="34" charset="0"/>
                <a:buChar char="•"/>
              </a:pPr>
              <a:r>
                <a:rPr lang="en-IE" sz="1400" dirty="0" err="1">
                  <a:solidFill>
                    <a:srgbClr val="90278E"/>
                  </a:solidFill>
                  <a:hlinkClick r:id="rId4">
                    <a:extLst>
                      <a:ext uri="{A12FA001-AC4F-418D-AE19-62706E023703}">
                        <ahyp:hlinkClr xmlns:ahyp="http://schemas.microsoft.com/office/drawing/2018/hyperlinkcolor" val="tx"/>
                      </a:ext>
                    </a:extLst>
                  </a:hlinkClick>
                </a:rPr>
                <a:t>Heimasíða</a:t>
              </a:r>
              <a:r>
                <a:rPr lang="en-IE" sz="1400" dirty="0">
                  <a:solidFill>
                    <a:srgbClr val="90278E"/>
                  </a:solidFill>
                  <a:hlinkClick r:id="rId4">
                    <a:extLst>
                      <a:ext uri="{A12FA001-AC4F-418D-AE19-62706E023703}">
                        <ahyp:hlinkClr xmlns:ahyp="http://schemas.microsoft.com/office/drawing/2018/hyperlinkcolor" val="tx"/>
                      </a:ext>
                    </a:extLst>
                  </a:hlinkClick>
                </a:rPr>
                <a:t>: Drumhierny Hideaway</a:t>
              </a:r>
              <a:endParaRPr lang="en-IE" sz="1400" dirty="0">
                <a:solidFill>
                  <a:srgbClr val="90278E"/>
                </a:solidFill>
              </a:endParaRPr>
            </a:p>
            <a:p>
              <a:pPr marL="182563" indent="-182563" fontAlgn="base">
                <a:buClr>
                  <a:srgbClr val="F15B2A"/>
                </a:buClr>
                <a:buFont typeface="Arial" panose="020B0604020202020204" pitchFamily="34" charset="0"/>
                <a:buChar char="•"/>
              </a:pPr>
              <a:r>
                <a:rPr lang="en-IE" sz="1400" dirty="0">
                  <a:solidFill>
                    <a:srgbClr val="90278E"/>
                  </a:solidFill>
                  <a:hlinkClick r:id="rId5">
                    <a:extLst>
                      <a:ext uri="{A12FA001-AC4F-418D-AE19-62706E023703}">
                        <ahyp:hlinkClr xmlns:ahyp="http://schemas.microsoft.com/office/drawing/2018/hyperlinkcolor" val="tx"/>
                      </a:ext>
                    </a:extLst>
                  </a:hlinkClick>
                </a:rPr>
                <a:t>LinkedIn</a:t>
              </a:r>
              <a:endParaRPr lang="en-IE"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6">
                    <a:extLst>
                      <a:ext uri="{A12FA001-AC4F-418D-AE19-62706E023703}">
                        <ahyp:hlinkClr xmlns:ahyp="http://schemas.microsoft.com/office/drawing/2018/hyperlinkcolor" val="tx"/>
                      </a:ext>
                    </a:extLst>
                  </a:hlinkClick>
                </a:rPr>
                <a:t>Facebook</a:t>
              </a:r>
              <a:endParaRPr lang="en-US" sz="1400" dirty="0">
                <a:solidFill>
                  <a:srgbClr val="90278E"/>
                </a:solidFill>
              </a:endParaRPr>
            </a:p>
            <a:p>
              <a:pPr marL="182563" indent="-182563" fontAlgn="base">
                <a:buClr>
                  <a:srgbClr val="F15B2A"/>
                </a:buClr>
                <a:buFont typeface="Arial" panose="020B0604020202020204" pitchFamily="34" charset="0"/>
                <a:buChar char="•"/>
              </a:pPr>
              <a:r>
                <a:rPr lang="en-US" sz="1400" dirty="0">
                  <a:solidFill>
                    <a:srgbClr val="90278E"/>
                  </a:solidFill>
                  <a:hlinkClick r:id="rId7">
                    <a:extLst>
                      <a:ext uri="{A12FA001-AC4F-418D-AE19-62706E023703}">
                        <ahyp:hlinkClr xmlns:ahyp="http://schemas.microsoft.com/office/drawing/2018/hyperlinkcolor" val="tx"/>
                      </a:ext>
                    </a:extLst>
                  </a:hlinkClick>
                </a:rPr>
                <a:t>Instagram</a:t>
              </a:r>
              <a:endParaRPr lang="en-US" sz="1400" dirty="0">
                <a:solidFill>
                  <a:srgbClr val="90278E"/>
                </a:solidFill>
              </a:endParaRPr>
            </a:p>
          </p:txBody>
        </p:sp>
        <p:sp>
          <p:nvSpPr>
            <p:cNvPr id="12" name="Rounded Rectangle 45">
              <a:extLst>
                <a:ext uri="{FF2B5EF4-FFF2-40B4-BE49-F238E27FC236}">
                  <a16:creationId xmlns:a16="http://schemas.microsoft.com/office/drawing/2014/main" id="{6A179141-EF83-97A5-8C41-C1C24BAE3251}"/>
                </a:ext>
              </a:extLst>
            </p:cNvPr>
            <p:cNvSpPr/>
            <p:nvPr/>
          </p:nvSpPr>
          <p:spPr>
            <a:xfrm>
              <a:off x="7252897" y="4705260"/>
              <a:ext cx="3005500" cy="2332930"/>
            </a:xfrm>
            <a:prstGeom prst="roundRect">
              <a:avLst>
                <a:gd name="adj" fmla="val 6903"/>
              </a:avLst>
            </a:prstGeom>
            <a:noFill/>
            <a:ln>
              <a:solidFill>
                <a:srgbClr val="C519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895B7A6-0308-C2E2-6FC7-5FC9A2171CE8}"/>
                </a:ext>
              </a:extLst>
            </p:cNvPr>
            <p:cNvSpPr txBox="1"/>
            <p:nvPr/>
          </p:nvSpPr>
          <p:spPr>
            <a:xfrm>
              <a:off x="7375794" y="4523447"/>
              <a:ext cx="2337968" cy="755808"/>
            </a:xfrm>
            <a:prstGeom prst="rect">
              <a:avLst/>
            </a:prstGeom>
            <a:noFill/>
          </p:spPr>
          <p:txBody>
            <a:bodyPr wrap="square">
              <a:spAutoFit/>
            </a:bodyPr>
            <a:lstStyle/>
            <a:p>
              <a:pPr algn="just" fontAlgn="base"/>
              <a:r>
                <a:rPr lang="en-GB" b="1">
                  <a:solidFill>
                    <a:schemeClr val="bg1"/>
                  </a:solidFill>
                  <a:highlight>
                    <a:srgbClr val="F15B2A"/>
                  </a:highlight>
                  <a:latin typeface="Calibri" panose="020F0502020204030204" pitchFamily="34" charset="0"/>
                  <a:ea typeface="Times New Roman" panose="02020603050405020304" pitchFamily="18" charset="0"/>
                </a:rPr>
                <a:t> ÁHUGAVERÐIR HLEKKIR</a:t>
              </a:r>
              <a:r>
                <a:rPr lang="en-GB" b="1">
                  <a:solidFill>
                    <a:srgbClr val="F15B2A"/>
                  </a:solidFill>
                  <a:effectLst/>
                  <a:highlight>
                    <a:srgbClr val="F15B2A"/>
                  </a:highlight>
                  <a:latin typeface="Calibri" panose="020F0502020204030204" pitchFamily="34" charset="0"/>
                  <a:ea typeface="Times New Roman" panose="02020603050405020304" pitchFamily="18" charset="0"/>
                </a:rPr>
                <a:t>.</a:t>
              </a:r>
              <a:r>
                <a:rPr lang="en-GB">
                  <a:solidFill>
                    <a:schemeClr val="bg1"/>
                  </a:solidFill>
                  <a:effectLst/>
                  <a:highlight>
                    <a:srgbClr val="F15B2A"/>
                  </a:highlight>
                  <a:latin typeface="Calibri" panose="020F0502020204030204" pitchFamily="34" charset="0"/>
                  <a:ea typeface="Times New Roman" panose="02020603050405020304" pitchFamily="18" charset="0"/>
                </a:rPr>
                <a:t> </a:t>
              </a:r>
            </a:p>
          </p:txBody>
        </p:sp>
        <p:sp>
          <p:nvSpPr>
            <p:cNvPr id="14" name="Rectangle 13">
              <a:extLst>
                <a:ext uri="{FF2B5EF4-FFF2-40B4-BE49-F238E27FC236}">
                  <a16:creationId xmlns:a16="http://schemas.microsoft.com/office/drawing/2014/main" id="{AEA4119C-F5A7-CA1B-139A-997B7455D438}"/>
                </a:ext>
              </a:extLst>
            </p:cNvPr>
            <p:cNvSpPr/>
            <p:nvPr/>
          </p:nvSpPr>
          <p:spPr>
            <a:xfrm>
              <a:off x="9501212" y="4523447"/>
              <a:ext cx="637309"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aphic 2">
              <a:extLst>
                <a:ext uri="{FF2B5EF4-FFF2-40B4-BE49-F238E27FC236}">
                  <a16:creationId xmlns:a16="http://schemas.microsoft.com/office/drawing/2014/main" id="{CE17CEC6-99DA-1E13-FBC1-B9494CF50E62}"/>
                </a:ext>
              </a:extLst>
            </p:cNvPr>
            <p:cNvGrpSpPr/>
            <p:nvPr/>
          </p:nvGrpSpPr>
          <p:grpSpPr>
            <a:xfrm>
              <a:off x="9480073" y="4427673"/>
              <a:ext cx="555180" cy="555173"/>
              <a:chOff x="10387608" y="788458"/>
              <a:chExt cx="896094" cy="896083"/>
            </a:xfrm>
            <a:solidFill>
              <a:srgbClr val="C5198A"/>
            </a:solidFill>
          </p:grpSpPr>
          <p:grpSp>
            <p:nvGrpSpPr>
              <p:cNvPr id="16" name="Graphic 2">
                <a:extLst>
                  <a:ext uri="{FF2B5EF4-FFF2-40B4-BE49-F238E27FC236}">
                    <a16:creationId xmlns:a16="http://schemas.microsoft.com/office/drawing/2014/main" id="{5F2E6FDC-9881-8550-545A-78A3B42CA3D5}"/>
                  </a:ext>
                </a:extLst>
              </p:cNvPr>
              <p:cNvGrpSpPr/>
              <p:nvPr/>
            </p:nvGrpSpPr>
            <p:grpSpPr>
              <a:xfrm>
                <a:off x="10647765" y="1164229"/>
                <a:ext cx="375781" cy="505860"/>
                <a:chOff x="10647765" y="1164229"/>
                <a:chExt cx="375781" cy="505860"/>
              </a:xfrm>
              <a:grpFill/>
            </p:grpSpPr>
            <p:sp>
              <p:nvSpPr>
                <p:cNvPr id="22" name="Freeform 55">
                  <a:extLst>
                    <a:ext uri="{FF2B5EF4-FFF2-40B4-BE49-F238E27FC236}">
                      <a16:creationId xmlns:a16="http://schemas.microsoft.com/office/drawing/2014/main" id="{32F9F4D4-D804-2634-734F-F53BA4E6E485}"/>
                    </a:ext>
                  </a:extLst>
                </p:cNvPr>
                <p:cNvSpPr/>
                <p:nvPr/>
              </p:nvSpPr>
              <p:spPr>
                <a:xfrm>
                  <a:off x="10647765" y="1626729"/>
                  <a:ext cx="375781" cy="43359"/>
                </a:xfrm>
                <a:custGeom>
                  <a:avLst/>
                  <a:gdLst>
                    <a:gd name="connsiteX0" fmla="*/ 0 w 375781"/>
                    <a:gd name="connsiteY0" fmla="*/ 0 h 43359"/>
                    <a:gd name="connsiteX1" fmla="*/ 375782 w 375781"/>
                    <a:gd name="connsiteY1" fmla="*/ 0 h 43359"/>
                    <a:gd name="connsiteX2" fmla="*/ 375782 w 375781"/>
                    <a:gd name="connsiteY2" fmla="*/ 43360 h 43359"/>
                    <a:gd name="connsiteX3" fmla="*/ 0 w 375781"/>
                    <a:gd name="connsiteY3" fmla="*/ 43360 h 43359"/>
                    <a:gd name="connsiteX4" fmla="*/ 0 w 375781"/>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781" h="43359">
                      <a:moveTo>
                        <a:pt x="0" y="0"/>
                      </a:moveTo>
                      <a:lnTo>
                        <a:pt x="375782" y="0"/>
                      </a:lnTo>
                      <a:lnTo>
                        <a:pt x="375782" y="43360"/>
                      </a:lnTo>
                      <a:lnTo>
                        <a:pt x="0" y="4336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3" name="Freeform 56">
                  <a:extLst>
                    <a:ext uri="{FF2B5EF4-FFF2-40B4-BE49-F238E27FC236}">
                      <a16:creationId xmlns:a16="http://schemas.microsoft.com/office/drawing/2014/main" id="{CECA6EFC-17F1-CB3F-0B78-9E3127789382}"/>
                    </a:ext>
                  </a:extLst>
                </p:cNvPr>
                <p:cNvSpPr/>
                <p:nvPr/>
              </p:nvSpPr>
              <p:spPr>
                <a:xfrm>
                  <a:off x="10734483" y="1164229"/>
                  <a:ext cx="202344" cy="43359"/>
                </a:xfrm>
                <a:custGeom>
                  <a:avLst/>
                  <a:gdLst>
                    <a:gd name="connsiteX0" fmla="*/ 0 w 202344"/>
                    <a:gd name="connsiteY0" fmla="*/ 0 h 43359"/>
                    <a:gd name="connsiteX1" fmla="*/ 202344 w 202344"/>
                    <a:gd name="connsiteY1" fmla="*/ 0 h 43359"/>
                    <a:gd name="connsiteX2" fmla="*/ 202344 w 202344"/>
                    <a:gd name="connsiteY2" fmla="*/ 43359 h 43359"/>
                    <a:gd name="connsiteX3" fmla="*/ 0 w 202344"/>
                    <a:gd name="connsiteY3" fmla="*/ 43359 h 43359"/>
                    <a:gd name="connsiteX4" fmla="*/ 0 w 202344"/>
                    <a:gd name="connsiteY4" fmla="*/ 0 h 4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344" h="43359">
                      <a:moveTo>
                        <a:pt x="0" y="0"/>
                      </a:moveTo>
                      <a:lnTo>
                        <a:pt x="202344" y="0"/>
                      </a:lnTo>
                      <a:lnTo>
                        <a:pt x="202344" y="43359"/>
                      </a:lnTo>
                      <a:lnTo>
                        <a:pt x="0" y="43359"/>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57">
                  <a:extLst>
                    <a:ext uri="{FF2B5EF4-FFF2-40B4-BE49-F238E27FC236}">
                      <a16:creationId xmlns:a16="http://schemas.microsoft.com/office/drawing/2014/main" id="{1327FE31-72C5-B133-5F46-526210D873F6}"/>
                    </a:ext>
                  </a:extLst>
                </p:cNvPr>
                <p:cNvSpPr/>
                <p:nvPr/>
              </p:nvSpPr>
              <p:spPr>
                <a:xfrm>
                  <a:off x="10806749" y="1294307"/>
                  <a:ext cx="57812" cy="43359"/>
                </a:xfrm>
                <a:custGeom>
                  <a:avLst/>
                  <a:gdLst>
                    <a:gd name="connsiteX0" fmla="*/ 0 w 57812"/>
                    <a:gd name="connsiteY0" fmla="*/ 0 h 43359"/>
                    <a:gd name="connsiteX1" fmla="*/ 57813 w 57812"/>
                    <a:gd name="connsiteY1" fmla="*/ 0 h 43359"/>
                    <a:gd name="connsiteX2" fmla="*/ 57813 w 57812"/>
                    <a:gd name="connsiteY2" fmla="*/ 0 h 43359"/>
                    <a:gd name="connsiteX3" fmla="*/ 57813 w 57812"/>
                    <a:gd name="connsiteY3" fmla="*/ 14453 h 43359"/>
                    <a:gd name="connsiteX4" fmla="*/ 28906 w 57812"/>
                    <a:gd name="connsiteY4" fmla="*/ 43359 h 43359"/>
                    <a:gd name="connsiteX5" fmla="*/ 0 w 57812"/>
                    <a:gd name="connsiteY5" fmla="*/ 14453 h 43359"/>
                    <a:gd name="connsiteX6" fmla="*/ 0 w 57812"/>
                    <a:gd name="connsiteY6" fmla="*/ 0 h 43359"/>
                    <a:gd name="connsiteX7" fmla="*/ 0 w 57812"/>
                    <a:gd name="connsiteY7" fmla="*/ 0 h 43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12" h="43359">
                      <a:moveTo>
                        <a:pt x="0" y="0"/>
                      </a:moveTo>
                      <a:lnTo>
                        <a:pt x="57813" y="0"/>
                      </a:lnTo>
                      <a:lnTo>
                        <a:pt x="57813" y="0"/>
                      </a:lnTo>
                      <a:lnTo>
                        <a:pt x="57813" y="14453"/>
                      </a:lnTo>
                      <a:cubicBezTo>
                        <a:pt x="57813" y="30713"/>
                        <a:pt x="45166" y="43359"/>
                        <a:pt x="28906" y="43359"/>
                      </a:cubicBezTo>
                      <a:cubicBezTo>
                        <a:pt x="12647" y="43359"/>
                        <a:pt x="0" y="30713"/>
                        <a:pt x="0" y="14453"/>
                      </a:cubicBezTo>
                      <a:lnTo>
                        <a:pt x="0" y="0"/>
                      </a:lnTo>
                      <a:lnTo>
                        <a:pt x="0" y="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17" name="Graphic 2">
                <a:extLst>
                  <a:ext uri="{FF2B5EF4-FFF2-40B4-BE49-F238E27FC236}">
                    <a16:creationId xmlns:a16="http://schemas.microsoft.com/office/drawing/2014/main" id="{81F6683D-6410-8BEB-B78C-5E1D00D40DB9}"/>
                  </a:ext>
                </a:extLst>
              </p:cNvPr>
              <p:cNvGrpSpPr/>
              <p:nvPr/>
            </p:nvGrpSpPr>
            <p:grpSpPr>
              <a:xfrm>
                <a:off x="10387608" y="788458"/>
                <a:ext cx="896094" cy="896083"/>
                <a:chOff x="10387608" y="788458"/>
                <a:chExt cx="896094" cy="896083"/>
              </a:xfrm>
              <a:grpFill/>
            </p:grpSpPr>
            <p:sp>
              <p:nvSpPr>
                <p:cNvPr id="18" name="Freeform 51">
                  <a:extLst>
                    <a:ext uri="{FF2B5EF4-FFF2-40B4-BE49-F238E27FC236}">
                      <a16:creationId xmlns:a16="http://schemas.microsoft.com/office/drawing/2014/main" id="{5538784A-F63B-BDFC-EF00-D1B97EAE9F28}"/>
                    </a:ext>
                  </a:extLst>
                </p:cNvPr>
                <p:cNvSpPr/>
                <p:nvPr/>
              </p:nvSpPr>
              <p:spPr>
                <a:xfrm>
                  <a:off x="10387608" y="788458"/>
                  <a:ext cx="896094" cy="896083"/>
                </a:xfrm>
                <a:custGeom>
                  <a:avLst/>
                  <a:gdLst>
                    <a:gd name="connsiteX0" fmla="*/ 845509 w 896094"/>
                    <a:gd name="connsiteY0" fmla="*/ 130067 h 896083"/>
                    <a:gd name="connsiteX1" fmla="*/ 616065 w 896094"/>
                    <a:gd name="connsiteY1" fmla="*/ 130067 h 896083"/>
                    <a:gd name="connsiteX2" fmla="*/ 404688 w 896094"/>
                    <a:gd name="connsiteY2" fmla="*/ 5408 h 896083"/>
                    <a:gd name="connsiteX3" fmla="*/ 280030 w 896094"/>
                    <a:gd name="connsiteY3" fmla="*/ 130067 h 896083"/>
                    <a:gd name="connsiteX4" fmla="*/ 50586 w 896094"/>
                    <a:gd name="connsiteY4" fmla="*/ 130067 h 896083"/>
                    <a:gd name="connsiteX5" fmla="*/ 0 w 896094"/>
                    <a:gd name="connsiteY5" fmla="*/ 180653 h 896083"/>
                    <a:gd name="connsiteX6" fmla="*/ 0 w 896094"/>
                    <a:gd name="connsiteY6" fmla="*/ 715419 h 896083"/>
                    <a:gd name="connsiteX7" fmla="*/ 50586 w 896094"/>
                    <a:gd name="connsiteY7" fmla="*/ 766005 h 896083"/>
                    <a:gd name="connsiteX8" fmla="*/ 330615 w 896094"/>
                    <a:gd name="connsiteY8" fmla="*/ 766005 h 896083"/>
                    <a:gd name="connsiteX9" fmla="*/ 320679 w 896094"/>
                    <a:gd name="connsiteY9" fmla="*/ 823818 h 896083"/>
                    <a:gd name="connsiteX10" fmla="*/ 261060 w 896094"/>
                    <a:gd name="connsiteY10" fmla="*/ 823818 h 896083"/>
                    <a:gd name="connsiteX11" fmla="*/ 246607 w 896094"/>
                    <a:gd name="connsiteY11" fmla="*/ 838271 h 896083"/>
                    <a:gd name="connsiteX12" fmla="*/ 246607 w 896094"/>
                    <a:gd name="connsiteY12" fmla="*/ 867177 h 896083"/>
                    <a:gd name="connsiteX13" fmla="*/ 188794 w 896094"/>
                    <a:gd name="connsiteY13" fmla="*/ 867177 h 896083"/>
                    <a:gd name="connsiteX14" fmla="*/ 174341 w 896094"/>
                    <a:gd name="connsiteY14" fmla="*/ 881630 h 896083"/>
                    <a:gd name="connsiteX15" fmla="*/ 188794 w 896094"/>
                    <a:gd name="connsiteY15" fmla="*/ 896083 h 896083"/>
                    <a:gd name="connsiteX16" fmla="*/ 709107 w 896094"/>
                    <a:gd name="connsiteY16" fmla="*/ 896083 h 896083"/>
                    <a:gd name="connsiteX17" fmla="*/ 723560 w 896094"/>
                    <a:gd name="connsiteY17" fmla="*/ 881630 h 896083"/>
                    <a:gd name="connsiteX18" fmla="*/ 709107 w 896094"/>
                    <a:gd name="connsiteY18" fmla="*/ 867177 h 896083"/>
                    <a:gd name="connsiteX19" fmla="*/ 651295 w 896094"/>
                    <a:gd name="connsiteY19" fmla="*/ 867177 h 896083"/>
                    <a:gd name="connsiteX20" fmla="*/ 651295 w 896094"/>
                    <a:gd name="connsiteY20" fmla="*/ 838271 h 896083"/>
                    <a:gd name="connsiteX21" fmla="*/ 636842 w 896094"/>
                    <a:gd name="connsiteY21" fmla="*/ 823818 h 896083"/>
                    <a:gd name="connsiteX22" fmla="*/ 577222 w 896094"/>
                    <a:gd name="connsiteY22" fmla="*/ 823818 h 896083"/>
                    <a:gd name="connsiteX23" fmla="*/ 567286 w 896094"/>
                    <a:gd name="connsiteY23" fmla="*/ 766005 h 896083"/>
                    <a:gd name="connsiteX24" fmla="*/ 845509 w 896094"/>
                    <a:gd name="connsiteY24" fmla="*/ 766005 h 896083"/>
                    <a:gd name="connsiteX25" fmla="*/ 896094 w 896094"/>
                    <a:gd name="connsiteY25" fmla="*/ 715419 h 896083"/>
                    <a:gd name="connsiteX26" fmla="*/ 896094 w 896094"/>
                    <a:gd name="connsiteY26" fmla="*/ 180653 h 896083"/>
                    <a:gd name="connsiteX27" fmla="*/ 845509 w 896094"/>
                    <a:gd name="connsiteY27" fmla="*/ 130067 h 896083"/>
                    <a:gd name="connsiteX28" fmla="*/ 448047 w 896094"/>
                    <a:gd name="connsiteY28" fmla="*/ 28895 h 896083"/>
                    <a:gd name="connsiteX29" fmla="*/ 592579 w 896094"/>
                    <a:gd name="connsiteY29" fmla="*/ 173426 h 896083"/>
                    <a:gd name="connsiteX30" fmla="*/ 513990 w 896094"/>
                    <a:gd name="connsiteY30" fmla="*/ 302601 h 896083"/>
                    <a:gd name="connsiteX31" fmla="*/ 505860 w 896094"/>
                    <a:gd name="connsiteY31" fmla="*/ 315248 h 896083"/>
                    <a:gd name="connsiteX32" fmla="*/ 505860 w 896094"/>
                    <a:gd name="connsiteY32" fmla="*/ 361317 h 896083"/>
                    <a:gd name="connsiteX33" fmla="*/ 491407 w 896094"/>
                    <a:gd name="connsiteY33" fmla="*/ 361317 h 896083"/>
                    <a:gd name="connsiteX34" fmla="*/ 491407 w 896094"/>
                    <a:gd name="connsiteY34" fmla="*/ 216786 h 896083"/>
                    <a:gd name="connsiteX35" fmla="*/ 476954 w 896094"/>
                    <a:gd name="connsiteY35" fmla="*/ 202333 h 896083"/>
                    <a:gd name="connsiteX36" fmla="*/ 462500 w 896094"/>
                    <a:gd name="connsiteY36" fmla="*/ 216786 h 896083"/>
                    <a:gd name="connsiteX37" fmla="*/ 462500 w 896094"/>
                    <a:gd name="connsiteY37" fmla="*/ 361317 h 896083"/>
                    <a:gd name="connsiteX38" fmla="*/ 433594 w 896094"/>
                    <a:gd name="connsiteY38" fmla="*/ 361317 h 896083"/>
                    <a:gd name="connsiteX39" fmla="*/ 433594 w 896094"/>
                    <a:gd name="connsiteY39" fmla="*/ 216786 h 896083"/>
                    <a:gd name="connsiteX40" fmla="*/ 419141 w 896094"/>
                    <a:gd name="connsiteY40" fmla="*/ 202333 h 896083"/>
                    <a:gd name="connsiteX41" fmla="*/ 404688 w 896094"/>
                    <a:gd name="connsiteY41" fmla="*/ 216786 h 896083"/>
                    <a:gd name="connsiteX42" fmla="*/ 404688 w 896094"/>
                    <a:gd name="connsiteY42" fmla="*/ 361317 h 896083"/>
                    <a:gd name="connsiteX43" fmla="*/ 390234 w 896094"/>
                    <a:gd name="connsiteY43" fmla="*/ 361317 h 896083"/>
                    <a:gd name="connsiteX44" fmla="*/ 390234 w 896094"/>
                    <a:gd name="connsiteY44" fmla="*/ 315248 h 896083"/>
                    <a:gd name="connsiteX45" fmla="*/ 382105 w 896094"/>
                    <a:gd name="connsiteY45" fmla="*/ 302601 h 896083"/>
                    <a:gd name="connsiteX46" fmla="*/ 318872 w 896094"/>
                    <a:gd name="connsiteY46" fmla="*/ 108387 h 896083"/>
                    <a:gd name="connsiteX47" fmla="*/ 448047 w 896094"/>
                    <a:gd name="connsiteY47" fmla="*/ 28895 h 896083"/>
                    <a:gd name="connsiteX48" fmla="*/ 411914 w 896094"/>
                    <a:gd name="connsiteY48" fmla="*/ 491395 h 896083"/>
                    <a:gd name="connsiteX49" fmla="*/ 390234 w 896094"/>
                    <a:gd name="connsiteY49" fmla="*/ 469716 h 896083"/>
                    <a:gd name="connsiteX50" fmla="*/ 390234 w 896094"/>
                    <a:gd name="connsiteY50" fmla="*/ 433583 h 896083"/>
                    <a:gd name="connsiteX51" fmla="*/ 505860 w 896094"/>
                    <a:gd name="connsiteY51" fmla="*/ 433583 h 896083"/>
                    <a:gd name="connsiteX52" fmla="*/ 505860 w 896094"/>
                    <a:gd name="connsiteY52" fmla="*/ 469716 h 896083"/>
                    <a:gd name="connsiteX53" fmla="*/ 484180 w 896094"/>
                    <a:gd name="connsiteY53" fmla="*/ 491395 h 896083"/>
                    <a:gd name="connsiteX54" fmla="*/ 411914 w 896094"/>
                    <a:gd name="connsiteY54" fmla="*/ 491395 h 896083"/>
                    <a:gd name="connsiteX55" fmla="*/ 361329 w 896094"/>
                    <a:gd name="connsiteY55" fmla="*/ 404676 h 896083"/>
                    <a:gd name="connsiteX56" fmla="*/ 361329 w 896094"/>
                    <a:gd name="connsiteY56" fmla="*/ 390223 h 896083"/>
                    <a:gd name="connsiteX57" fmla="*/ 534766 w 896094"/>
                    <a:gd name="connsiteY57" fmla="*/ 390223 h 896083"/>
                    <a:gd name="connsiteX58" fmla="*/ 534766 w 896094"/>
                    <a:gd name="connsiteY58" fmla="*/ 404676 h 896083"/>
                    <a:gd name="connsiteX59" fmla="*/ 361329 w 896094"/>
                    <a:gd name="connsiteY59" fmla="*/ 404676 h 896083"/>
                    <a:gd name="connsiteX60" fmla="*/ 349585 w 896094"/>
                    <a:gd name="connsiteY60" fmla="*/ 823818 h 896083"/>
                    <a:gd name="connsiteX61" fmla="*/ 359522 w 896094"/>
                    <a:gd name="connsiteY61" fmla="*/ 766005 h 896083"/>
                    <a:gd name="connsiteX62" fmla="*/ 537476 w 896094"/>
                    <a:gd name="connsiteY62" fmla="*/ 766005 h 896083"/>
                    <a:gd name="connsiteX63" fmla="*/ 547413 w 896094"/>
                    <a:gd name="connsiteY63" fmla="*/ 823818 h 896083"/>
                    <a:gd name="connsiteX64" fmla="*/ 349585 w 896094"/>
                    <a:gd name="connsiteY64" fmla="*/ 823818 h 896083"/>
                    <a:gd name="connsiteX65" fmla="*/ 867189 w 896094"/>
                    <a:gd name="connsiteY65" fmla="*/ 715419 h 896083"/>
                    <a:gd name="connsiteX66" fmla="*/ 845509 w 896094"/>
                    <a:gd name="connsiteY66" fmla="*/ 737099 h 896083"/>
                    <a:gd name="connsiteX67" fmla="*/ 50586 w 896094"/>
                    <a:gd name="connsiteY67" fmla="*/ 737099 h 896083"/>
                    <a:gd name="connsiteX68" fmla="*/ 28906 w 896094"/>
                    <a:gd name="connsiteY68" fmla="*/ 715419 h 896083"/>
                    <a:gd name="connsiteX69" fmla="*/ 28906 w 896094"/>
                    <a:gd name="connsiteY69" fmla="*/ 679286 h 896083"/>
                    <a:gd name="connsiteX70" fmla="*/ 867189 w 896094"/>
                    <a:gd name="connsiteY70" fmla="*/ 679286 h 896083"/>
                    <a:gd name="connsiteX71" fmla="*/ 867189 w 896094"/>
                    <a:gd name="connsiteY71" fmla="*/ 715419 h 896083"/>
                    <a:gd name="connsiteX72" fmla="*/ 867189 w 896094"/>
                    <a:gd name="connsiteY72" fmla="*/ 650380 h 896083"/>
                    <a:gd name="connsiteX73" fmla="*/ 28906 w 896094"/>
                    <a:gd name="connsiteY73" fmla="*/ 650380 h 896083"/>
                    <a:gd name="connsiteX74" fmla="*/ 28906 w 896094"/>
                    <a:gd name="connsiteY74" fmla="*/ 180653 h 896083"/>
                    <a:gd name="connsiteX75" fmla="*/ 50586 w 896094"/>
                    <a:gd name="connsiteY75" fmla="*/ 158973 h 896083"/>
                    <a:gd name="connsiteX76" fmla="*/ 275513 w 896094"/>
                    <a:gd name="connsiteY76" fmla="*/ 158973 h 896083"/>
                    <a:gd name="connsiteX77" fmla="*/ 274609 w 896094"/>
                    <a:gd name="connsiteY77" fmla="*/ 173426 h 896083"/>
                    <a:gd name="connsiteX78" fmla="*/ 361329 w 896094"/>
                    <a:gd name="connsiteY78" fmla="*/ 323377 h 896083"/>
                    <a:gd name="connsiteX79" fmla="*/ 361329 w 896094"/>
                    <a:gd name="connsiteY79" fmla="*/ 361317 h 896083"/>
                    <a:gd name="connsiteX80" fmla="*/ 346875 w 896094"/>
                    <a:gd name="connsiteY80" fmla="*/ 361317 h 896083"/>
                    <a:gd name="connsiteX81" fmla="*/ 332422 w 896094"/>
                    <a:gd name="connsiteY81" fmla="*/ 375770 h 896083"/>
                    <a:gd name="connsiteX82" fmla="*/ 332422 w 896094"/>
                    <a:gd name="connsiteY82" fmla="*/ 419130 h 896083"/>
                    <a:gd name="connsiteX83" fmla="*/ 346875 w 896094"/>
                    <a:gd name="connsiteY83" fmla="*/ 433583 h 896083"/>
                    <a:gd name="connsiteX84" fmla="*/ 361329 w 896094"/>
                    <a:gd name="connsiteY84" fmla="*/ 433583 h 896083"/>
                    <a:gd name="connsiteX85" fmla="*/ 361329 w 896094"/>
                    <a:gd name="connsiteY85" fmla="*/ 469716 h 896083"/>
                    <a:gd name="connsiteX86" fmla="*/ 404688 w 896094"/>
                    <a:gd name="connsiteY86" fmla="*/ 519398 h 896083"/>
                    <a:gd name="connsiteX87" fmla="*/ 404688 w 896094"/>
                    <a:gd name="connsiteY87" fmla="*/ 520302 h 896083"/>
                    <a:gd name="connsiteX88" fmla="*/ 448047 w 896094"/>
                    <a:gd name="connsiteY88" fmla="*/ 563661 h 896083"/>
                    <a:gd name="connsiteX89" fmla="*/ 491407 w 896094"/>
                    <a:gd name="connsiteY89" fmla="*/ 520302 h 896083"/>
                    <a:gd name="connsiteX90" fmla="*/ 491407 w 896094"/>
                    <a:gd name="connsiteY90" fmla="*/ 519398 h 896083"/>
                    <a:gd name="connsiteX91" fmla="*/ 534766 w 896094"/>
                    <a:gd name="connsiteY91" fmla="*/ 469716 h 896083"/>
                    <a:gd name="connsiteX92" fmla="*/ 534766 w 896094"/>
                    <a:gd name="connsiteY92" fmla="*/ 433583 h 896083"/>
                    <a:gd name="connsiteX93" fmla="*/ 549219 w 896094"/>
                    <a:gd name="connsiteY93" fmla="*/ 433583 h 896083"/>
                    <a:gd name="connsiteX94" fmla="*/ 563672 w 896094"/>
                    <a:gd name="connsiteY94" fmla="*/ 419130 h 896083"/>
                    <a:gd name="connsiteX95" fmla="*/ 563672 w 896094"/>
                    <a:gd name="connsiteY95" fmla="*/ 375770 h 896083"/>
                    <a:gd name="connsiteX96" fmla="*/ 549219 w 896094"/>
                    <a:gd name="connsiteY96" fmla="*/ 361317 h 896083"/>
                    <a:gd name="connsiteX97" fmla="*/ 534766 w 896094"/>
                    <a:gd name="connsiteY97" fmla="*/ 361317 h 896083"/>
                    <a:gd name="connsiteX98" fmla="*/ 534766 w 896094"/>
                    <a:gd name="connsiteY98" fmla="*/ 323377 h 896083"/>
                    <a:gd name="connsiteX99" fmla="*/ 621485 w 896094"/>
                    <a:gd name="connsiteY99" fmla="*/ 173426 h 896083"/>
                    <a:gd name="connsiteX100" fmla="*/ 620581 w 896094"/>
                    <a:gd name="connsiteY100" fmla="*/ 158973 h 896083"/>
                    <a:gd name="connsiteX101" fmla="*/ 845509 w 896094"/>
                    <a:gd name="connsiteY101" fmla="*/ 158973 h 896083"/>
                    <a:gd name="connsiteX102" fmla="*/ 867189 w 896094"/>
                    <a:gd name="connsiteY102" fmla="*/ 180653 h 896083"/>
                    <a:gd name="connsiteX103" fmla="*/ 867189 w 896094"/>
                    <a:gd name="connsiteY103" fmla="*/ 650380 h 89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896094" h="896083">
                      <a:moveTo>
                        <a:pt x="845509" y="130067"/>
                      </a:moveTo>
                      <a:lnTo>
                        <a:pt x="616065" y="130067"/>
                      </a:lnTo>
                      <a:cubicBezTo>
                        <a:pt x="591676" y="37025"/>
                        <a:pt x="497730" y="-18078"/>
                        <a:pt x="404688" y="5408"/>
                      </a:cubicBezTo>
                      <a:cubicBezTo>
                        <a:pt x="343262" y="20765"/>
                        <a:pt x="296289" y="68641"/>
                        <a:pt x="280030" y="130067"/>
                      </a:cubicBezTo>
                      <a:lnTo>
                        <a:pt x="50586" y="130067"/>
                      </a:lnTo>
                      <a:cubicBezTo>
                        <a:pt x="22583" y="130067"/>
                        <a:pt x="0" y="152650"/>
                        <a:pt x="0" y="180653"/>
                      </a:cubicBezTo>
                      <a:lnTo>
                        <a:pt x="0" y="715419"/>
                      </a:lnTo>
                      <a:cubicBezTo>
                        <a:pt x="0" y="743422"/>
                        <a:pt x="22583" y="766005"/>
                        <a:pt x="50586" y="766005"/>
                      </a:cubicBezTo>
                      <a:lnTo>
                        <a:pt x="330615" y="766005"/>
                      </a:lnTo>
                      <a:lnTo>
                        <a:pt x="320679" y="823818"/>
                      </a:lnTo>
                      <a:lnTo>
                        <a:pt x="261060" y="823818"/>
                      </a:lnTo>
                      <a:cubicBezTo>
                        <a:pt x="252930" y="823818"/>
                        <a:pt x="246607" y="830141"/>
                        <a:pt x="246607" y="838271"/>
                      </a:cubicBezTo>
                      <a:lnTo>
                        <a:pt x="246607" y="867177"/>
                      </a:lnTo>
                      <a:lnTo>
                        <a:pt x="188794" y="867177"/>
                      </a:lnTo>
                      <a:cubicBezTo>
                        <a:pt x="180664" y="867177"/>
                        <a:pt x="174341" y="873500"/>
                        <a:pt x="174341" y="881630"/>
                      </a:cubicBezTo>
                      <a:cubicBezTo>
                        <a:pt x="174341" y="889760"/>
                        <a:pt x="180664" y="896083"/>
                        <a:pt x="188794" y="896083"/>
                      </a:cubicBezTo>
                      <a:lnTo>
                        <a:pt x="709107" y="896083"/>
                      </a:lnTo>
                      <a:cubicBezTo>
                        <a:pt x="717237" y="896083"/>
                        <a:pt x="723560" y="889760"/>
                        <a:pt x="723560" y="881630"/>
                      </a:cubicBezTo>
                      <a:cubicBezTo>
                        <a:pt x="723560" y="873500"/>
                        <a:pt x="717237" y="867177"/>
                        <a:pt x="709107" y="867177"/>
                      </a:cubicBezTo>
                      <a:lnTo>
                        <a:pt x="651295" y="867177"/>
                      </a:lnTo>
                      <a:lnTo>
                        <a:pt x="651295" y="838271"/>
                      </a:lnTo>
                      <a:cubicBezTo>
                        <a:pt x="651295" y="830141"/>
                        <a:pt x="644971" y="823818"/>
                        <a:pt x="636842" y="823818"/>
                      </a:cubicBezTo>
                      <a:lnTo>
                        <a:pt x="577222" y="823818"/>
                      </a:lnTo>
                      <a:lnTo>
                        <a:pt x="567286" y="766005"/>
                      </a:lnTo>
                      <a:lnTo>
                        <a:pt x="845509" y="766005"/>
                      </a:lnTo>
                      <a:cubicBezTo>
                        <a:pt x="873511" y="766005"/>
                        <a:pt x="896094" y="743422"/>
                        <a:pt x="896094" y="715419"/>
                      </a:cubicBezTo>
                      <a:lnTo>
                        <a:pt x="896094" y="180653"/>
                      </a:lnTo>
                      <a:cubicBezTo>
                        <a:pt x="896094" y="152650"/>
                        <a:pt x="873511" y="130067"/>
                        <a:pt x="845509" y="130067"/>
                      </a:cubicBezTo>
                      <a:close/>
                      <a:moveTo>
                        <a:pt x="448047" y="28895"/>
                      </a:moveTo>
                      <a:cubicBezTo>
                        <a:pt x="527539" y="28895"/>
                        <a:pt x="592579" y="93934"/>
                        <a:pt x="592579" y="173426"/>
                      </a:cubicBezTo>
                      <a:cubicBezTo>
                        <a:pt x="592579" y="227625"/>
                        <a:pt x="561866" y="277308"/>
                        <a:pt x="513990" y="302601"/>
                      </a:cubicBezTo>
                      <a:cubicBezTo>
                        <a:pt x="509473" y="305311"/>
                        <a:pt x="505860" y="309828"/>
                        <a:pt x="505860" y="315248"/>
                      </a:cubicBezTo>
                      <a:lnTo>
                        <a:pt x="505860" y="361317"/>
                      </a:lnTo>
                      <a:lnTo>
                        <a:pt x="491407" y="361317"/>
                      </a:lnTo>
                      <a:lnTo>
                        <a:pt x="491407" y="216786"/>
                      </a:lnTo>
                      <a:cubicBezTo>
                        <a:pt x="491407" y="208656"/>
                        <a:pt x="485083" y="202333"/>
                        <a:pt x="476954" y="202333"/>
                      </a:cubicBezTo>
                      <a:cubicBezTo>
                        <a:pt x="468824" y="202333"/>
                        <a:pt x="462500" y="208656"/>
                        <a:pt x="462500" y="216786"/>
                      </a:cubicBezTo>
                      <a:lnTo>
                        <a:pt x="462500" y="361317"/>
                      </a:lnTo>
                      <a:lnTo>
                        <a:pt x="433594" y="361317"/>
                      </a:lnTo>
                      <a:lnTo>
                        <a:pt x="433594" y="216786"/>
                      </a:lnTo>
                      <a:cubicBezTo>
                        <a:pt x="433594" y="208656"/>
                        <a:pt x="427271" y="202333"/>
                        <a:pt x="419141" y="202333"/>
                      </a:cubicBezTo>
                      <a:cubicBezTo>
                        <a:pt x="411011" y="202333"/>
                        <a:pt x="404688" y="208656"/>
                        <a:pt x="404688" y="216786"/>
                      </a:cubicBezTo>
                      <a:lnTo>
                        <a:pt x="404688" y="361317"/>
                      </a:lnTo>
                      <a:lnTo>
                        <a:pt x="390234" y="361317"/>
                      </a:lnTo>
                      <a:lnTo>
                        <a:pt x="390234" y="315248"/>
                      </a:lnTo>
                      <a:cubicBezTo>
                        <a:pt x="390234" y="309828"/>
                        <a:pt x="387525" y="304408"/>
                        <a:pt x="382105" y="302601"/>
                      </a:cubicBezTo>
                      <a:cubicBezTo>
                        <a:pt x="310742" y="266468"/>
                        <a:pt x="282740" y="178846"/>
                        <a:pt x="318872" y="108387"/>
                      </a:cubicBezTo>
                      <a:cubicBezTo>
                        <a:pt x="344165" y="59608"/>
                        <a:pt x="393848" y="28895"/>
                        <a:pt x="448047" y="28895"/>
                      </a:cubicBezTo>
                      <a:close/>
                      <a:moveTo>
                        <a:pt x="411914" y="491395"/>
                      </a:moveTo>
                      <a:cubicBezTo>
                        <a:pt x="400171" y="491395"/>
                        <a:pt x="390234" y="481459"/>
                        <a:pt x="390234" y="469716"/>
                      </a:cubicBezTo>
                      <a:lnTo>
                        <a:pt x="390234" y="433583"/>
                      </a:lnTo>
                      <a:lnTo>
                        <a:pt x="505860" y="433583"/>
                      </a:lnTo>
                      <a:lnTo>
                        <a:pt x="505860" y="469716"/>
                      </a:lnTo>
                      <a:cubicBezTo>
                        <a:pt x="505860" y="481459"/>
                        <a:pt x="495923" y="491395"/>
                        <a:pt x="484180" y="491395"/>
                      </a:cubicBezTo>
                      <a:lnTo>
                        <a:pt x="411914" y="491395"/>
                      </a:lnTo>
                      <a:close/>
                      <a:moveTo>
                        <a:pt x="361329" y="404676"/>
                      </a:moveTo>
                      <a:lnTo>
                        <a:pt x="361329" y="390223"/>
                      </a:lnTo>
                      <a:lnTo>
                        <a:pt x="534766" y="390223"/>
                      </a:lnTo>
                      <a:lnTo>
                        <a:pt x="534766" y="404676"/>
                      </a:lnTo>
                      <a:lnTo>
                        <a:pt x="361329" y="404676"/>
                      </a:lnTo>
                      <a:close/>
                      <a:moveTo>
                        <a:pt x="349585" y="823818"/>
                      </a:moveTo>
                      <a:lnTo>
                        <a:pt x="359522" y="766005"/>
                      </a:lnTo>
                      <a:lnTo>
                        <a:pt x="537476" y="766005"/>
                      </a:lnTo>
                      <a:lnTo>
                        <a:pt x="547413" y="823818"/>
                      </a:lnTo>
                      <a:lnTo>
                        <a:pt x="349585" y="823818"/>
                      </a:lnTo>
                      <a:close/>
                      <a:moveTo>
                        <a:pt x="867189" y="715419"/>
                      </a:moveTo>
                      <a:cubicBezTo>
                        <a:pt x="867189" y="727162"/>
                        <a:pt x="857252" y="737099"/>
                        <a:pt x="845509" y="737099"/>
                      </a:cubicBezTo>
                      <a:lnTo>
                        <a:pt x="50586" y="737099"/>
                      </a:lnTo>
                      <a:cubicBezTo>
                        <a:pt x="38843" y="737099"/>
                        <a:pt x="28906" y="727162"/>
                        <a:pt x="28906" y="715419"/>
                      </a:cubicBezTo>
                      <a:lnTo>
                        <a:pt x="28906" y="679286"/>
                      </a:lnTo>
                      <a:lnTo>
                        <a:pt x="867189" y="679286"/>
                      </a:lnTo>
                      <a:lnTo>
                        <a:pt x="867189" y="715419"/>
                      </a:lnTo>
                      <a:close/>
                      <a:moveTo>
                        <a:pt x="867189" y="650380"/>
                      </a:moveTo>
                      <a:lnTo>
                        <a:pt x="28906" y="650380"/>
                      </a:lnTo>
                      <a:lnTo>
                        <a:pt x="28906" y="180653"/>
                      </a:lnTo>
                      <a:cubicBezTo>
                        <a:pt x="28906" y="168910"/>
                        <a:pt x="38843" y="158973"/>
                        <a:pt x="50586" y="158973"/>
                      </a:cubicBezTo>
                      <a:lnTo>
                        <a:pt x="275513" y="158973"/>
                      </a:lnTo>
                      <a:cubicBezTo>
                        <a:pt x="275513" y="163490"/>
                        <a:pt x="274609" y="168910"/>
                        <a:pt x="274609" y="173426"/>
                      </a:cubicBezTo>
                      <a:cubicBezTo>
                        <a:pt x="274609" y="235756"/>
                        <a:pt x="307129" y="292665"/>
                        <a:pt x="361329" y="323377"/>
                      </a:cubicBezTo>
                      <a:lnTo>
                        <a:pt x="361329" y="361317"/>
                      </a:lnTo>
                      <a:lnTo>
                        <a:pt x="346875" y="361317"/>
                      </a:lnTo>
                      <a:cubicBezTo>
                        <a:pt x="338746" y="361317"/>
                        <a:pt x="332422" y="367640"/>
                        <a:pt x="332422" y="375770"/>
                      </a:cubicBezTo>
                      <a:lnTo>
                        <a:pt x="332422" y="419130"/>
                      </a:lnTo>
                      <a:cubicBezTo>
                        <a:pt x="332422" y="427259"/>
                        <a:pt x="338746" y="433583"/>
                        <a:pt x="346875" y="433583"/>
                      </a:cubicBezTo>
                      <a:lnTo>
                        <a:pt x="361329" y="433583"/>
                      </a:lnTo>
                      <a:lnTo>
                        <a:pt x="361329" y="469716"/>
                      </a:lnTo>
                      <a:cubicBezTo>
                        <a:pt x="361329" y="495008"/>
                        <a:pt x="379395" y="515785"/>
                        <a:pt x="404688" y="519398"/>
                      </a:cubicBezTo>
                      <a:lnTo>
                        <a:pt x="404688" y="520302"/>
                      </a:lnTo>
                      <a:cubicBezTo>
                        <a:pt x="404688" y="544691"/>
                        <a:pt x="423657" y="563661"/>
                        <a:pt x="448047" y="563661"/>
                      </a:cubicBezTo>
                      <a:cubicBezTo>
                        <a:pt x="472437" y="563661"/>
                        <a:pt x="491407" y="544691"/>
                        <a:pt x="491407" y="520302"/>
                      </a:cubicBezTo>
                      <a:lnTo>
                        <a:pt x="491407" y="519398"/>
                      </a:lnTo>
                      <a:cubicBezTo>
                        <a:pt x="516699" y="515785"/>
                        <a:pt x="534766" y="494105"/>
                        <a:pt x="534766" y="469716"/>
                      </a:cubicBezTo>
                      <a:lnTo>
                        <a:pt x="534766" y="433583"/>
                      </a:lnTo>
                      <a:lnTo>
                        <a:pt x="549219" y="433583"/>
                      </a:lnTo>
                      <a:cubicBezTo>
                        <a:pt x="557349" y="433583"/>
                        <a:pt x="563672" y="427259"/>
                        <a:pt x="563672" y="419130"/>
                      </a:cubicBezTo>
                      <a:lnTo>
                        <a:pt x="563672" y="375770"/>
                      </a:lnTo>
                      <a:cubicBezTo>
                        <a:pt x="563672" y="367640"/>
                        <a:pt x="557349" y="361317"/>
                        <a:pt x="549219" y="361317"/>
                      </a:cubicBezTo>
                      <a:lnTo>
                        <a:pt x="534766" y="361317"/>
                      </a:lnTo>
                      <a:lnTo>
                        <a:pt x="534766" y="323377"/>
                      </a:lnTo>
                      <a:cubicBezTo>
                        <a:pt x="588965" y="292665"/>
                        <a:pt x="621485" y="234852"/>
                        <a:pt x="621485" y="173426"/>
                      </a:cubicBezTo>
                      <a:cubicBezTo>
                        <a:pt x="621485" y="168910"/>
                        <a:pt x="621485" y="163490"/>
                        <a:pt x="620581" y="158973"/>
                      </a:cubicBezTo>
                      <a:lnTo>
                        <a:pt x="845509" y="158973"/>
                      </a:lnTo>
                      <a:cubicBezTo>
                        <a:pt x="857252" y="158973"/>
                        <a:pt x="867189" y="168910"/>
                        <a:pt x="867189" y="180653"/>
                      </a:cubicBezTo>
                      <a:lnTo>
                        <a:pt x="867189" y="650380"/>
                      </a:ln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9" name="Freeform 52">
                  <a:extLst>
                    <a:ext uri="{FF2B5EF4-FFF2-40B4-BE49-F238E27FC236}">
                      <a16:creationId xmlns:a16="http://schemas.microsoft.com/office/drawing/2014/main" id="{E88E97D1-F578-2A2C-C0FD-E8991BD3D38F}"/>
                    </a:ext>
                  </a:extLst>
                </p:cNvPr>
                <p:cNvSpPr/>
                <p:nvPr/>
              </p:nvSpPr>
              <p:spPr>
                <a:xfrm>
                  <a:off x="10445420" y="1482197"/>
                  <a:ext cx="115625" cy="28906"/>
                </a:xfrm>
                <a:custGeom>
                  <a:avLst/>
                  <a:gdLst>
                    <a:gd name="connsiteX0" fmla="*/ 101172 w 115625"/>
                    <a:gd name="connsiteY0" fmla="*/ 0 h 28906"/>
                    <a:gd name="connsiteX1" fmla="*/ 14453 w 115625"/>
                    <a:gd name="connsiteY1" fmla="*/ 0 h 28906"/>
                    <a:gd name="connsiteX2" fmla="*/ 0 w 115625"/>
                    <a:gd name="connsiteY2" fmla="*/ 14453 h 28906"/>
                    <a:gd name="connsiteX3" fmla="*/ 14453 w 115625"/>
                    <a:gd name="connsiteY3" fmla="*/ 28906 h 28906"/>
                    <a:gd name="connsiteX4" fmla="*/ 101172 w 115625"/>
                    <a:gd name="connsiteY4" fmla="*/ 28906 h 28906"/>
                    <a:gd name="connsiteX5" fmla="*/ 115625 w 115625"/>
                    <a:gd name="connsiteY5" fmla="*/ 14453 h 28906"/>
                    <a:gd name="connsiteX6" fmla="*/ 101172 w 115625"/>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25" h="28906">
                      <a:moveTo>
                        <a:pt x="101172" y="0"/>
                      </a:moveTo>
                      <a:lnTo>
                        <a:pt x="14453" y="0"/>
                      </a:lnTo>
                      <a:cubicBezTo>
                        <a:pt x="6323" y="0"/>
                        <a:pt x="0" y="6323"/>
                        <a:pt x="0" y="14453"/>
                      </a:cubicBezTo>
                      <a:cubicBezTo>
                        <a:pt x="0" y="22583"/>
                        <a:pt x="6323" y="28906"/>
                        <a:pt x="14453" y="28906"/>
                      </a:cubicBezTo>
                      <a:lnTo>
                        <a:pt x="101172" y="28906"/>
                      </a:lnTo>
                      <a:cubicBezTo>
                        <a:pt x="109302" y="28906"/>
                        <a:pt x="115625" y="22583"/>
                        <a:pt x="115625" y="14453"/>
                      </a:cubicBezTo>
                      <a:cubicBezTo>
                        <a:pt x="115625" y="6323"/>
                        <a:pt x="109302" y="0"/>
                        <a:pt x="101172"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0" name="Freeform 53">
                  <a:extLst>
                    <a:ext uri="{FF2B5EF4-FFF2-40B4-BE49-F238E27FC236}">
                      <a16:creationId xmlns:a16="http://schemas.microsoft.com/office/drawing/2014/main" id="{D4EC4EB5-0755-C005-9EBE-5B90B0DB3772}"/>
                    </a:ext>
                  </a:extLst>
                </p:cNvPr>
                <p:cNvSpPr/>
                <p:nvPr/>
              </p:nvSpPr>
              <p:spPr>
                <a:xfrm>
                  <a:off x="10575499" y="1482197"/>
                  <a:ext cx="43359" cy="28906"/>
                </a:xfrm>
                <a:custGeom>
                  <a:avLst/>
                  <a:gdLst>
                    <a:gd name="connsiteX0" fmla="*/ 28906 w 43359"/>
                    <a:gd name="connsiteY0" fmla="*/ 0 h 28906"/>
                    <a:gd name="connsiteX1" fmla="*/ 14453 w 43359"/>
                    <a:gd name="connsiteY1" fmla="*/ 0 h 28906"/>
                    <a:gd name="connsiteX2" fmla="*/ 0 w 43359"/>
                    <a:gd name="connsiteY2" fmla="*/ 14453 h 28906"/>
                    <a:gd name="connsiteX3" fmla="*/ 14453 w 43359"/>
                    <a:gd name="connsiteY3" fmla="*/ 28906 h 28906"/>
                    <a:gd name="connsiteX4" fmla="*/ 28906 w 43359"/>
                    <a:gd name="connsiteY4" fmla="*/ 28906 h 28906"/>
                    <a:gd name="connsiteX5" fmla="*/ 43359 w 43359"/>
                    <a:gd name="connsiteY5" fmla="*/ 14453 h 28906"/>
                    <a:gd name="connsiteX6" fmla="*/ 28906 w 43359"/>
                    <a:gd name="connsiteY6" fmla="*/ 0 h 28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359" h="28906">
                      <a:moveTo>
                        <a:pt x="28906" y="0"/>
                      </a:moveTo>
                      <a:lnTo>
                        <a:pt x="14453" y="0"/>
                      </a:lnTo>
                      <a:cubicBezTo>
                        <a:pt x="6323" y="0"/>
                        <a:pt x="0" y="6323"/>
                        <a:pt x="0" y="14453"/>
                      </a:cubicBezTo>
                      <a:cubicBezTo>
                        <a:pt x="0" y="22583"/>
                        <a:pt x="6323" y="28906"/>
                        <a:pt x="14453" y="28906"/>
                      </a:cubicBezTo>
                      <a:lnTo>
                        <a:pt x="28906" y="28906"/>
                      </a:lnTo>
                      <a:cubicBezTo>
                        <a:pt x="37036" y="28906"/>
                        <a:pt x="43359" y="22583"/>
                        <a:pt x="43359" y="14453"/>
                      </a:cubicBezTo>
                      <a:cubicBezTo>
                        <a:pt x="43359" y="6323"/>
                        <a:pt x="37036" y="0"/>
                        <a:pt x="28906" y="0"/>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1" name="Freeform 54">
                  <a:extLst>
                    <a:ext uri="{FF2B5EF4-FFF2-40B4-BE49-F238E27FC236}">
                      <a16:creationId xmlns:a16="http://schemas.microsoft.com/office/drawing/2014/main" id="{5229563D-5D5C-2CF2-E229-8577F036920F}"/>
                    </a:ext>
                  </a:extLst>
                </p:cNvPr>
                <p:cNvSpPr/>
                <p:nvPr/>
              </p:nvSpPr>
              <p:spPr>
                <a:xfrm>
                  <a:off x="10763390" y="947432"/>
                  <a:ext cx="144531" cy="28905"/>
                </a:xfrm>
                <a:custGeom>
                  <a:avLst/>
                  <a:gdLst>
                    <a:gd name="connsiteX0" fmla="*/ 14453 w 144531"/>
                    <a:gd name="connsiteY0" fmla="*/ 28906 h 28905"/>
                    <a:gd name="connsiteX1" fmla="*/ 130079 w 144531"/>
                    <a:gd name="connsiteY1" fmla="*/ 28906 h 28905"/>
                    <a:gd name="connsiteX2" fmla="*/ 144531 w 144531"/>
                    <a:gd name="connsiteY2" fmla="*/ 14453 h 28905"/>
                    <a:gd name="connsiteX3" fmla="*/ 130079 w 144531"/>
                    <a:gd name="connsiteY3" fmla="*/ 0 h 28905"/>
                    <a:gd name="connsiteX4" fmla="*/ 14453 w 144531"/>
                    <a:gd name="connsiteY4" fmla="*/ 0 h 28905"/>
                    <a:gd name="connsiteX5" fmla="*/ 0 w 144531"/>
                    <a:gd name="connsiteY5" fmla="*/ 14453 h 28905"/>
                    <a:gd name="connsiteX6" fmla="*/ 14453 w 144531"/>
                    <a:gd name="connsiteY6" fmla="*/ 28906 h 2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531" h="28905">
                      <a:moveTo>
                        <a:pt x="14453" y="28906"/>
                      </a:moveTo>
                      <a:lnTo>
                        <a:pt x="130079" y="28906"/>
                      </a:lnTo>
                      <a:cubicBezTo>
                        <a:pt x="138208" y="28906"/>
                        <a:pt x="144531" y="22583"/>
                        <a:pt x="144531" y="14453"/>
                      </a:cubicBezTo>
                      <a:cubicBezTo>
                        <a:pt x="144531" y="6323"/>
                        <a:pt x="138208" y="0"/>
                        <a:pt x="130079" y="0"/>
                      </a:cubicBezTo>
                      <a:lnTo>
                        <a:pt x="14453" y="0"/>
                      </a:lnTo>
                      <a:cubicBezTo>
                        <a:pt x="6323" y="0"/>
                        <a:pt x="0" y="6323"/>
                        <a:pt x="0" y="14453"/>
                      </a:cubicBezTo>
                      <a:cubicBezTo>
                        <a:pt x="0" y="22583"/>
                        <a:pt x="7226" y="28906"/>
                        <a:pt x="14453" y="28906"/>
                      </a:cubicBezTo>
                      <a:close/>
                    </a:path>
                  </a:pathLst>
                </a:custGeom>
                <a:grp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pic>
        <p:nvPicPr>
          <p:cNvPr id="1026" name="Picture 2" descr="Drumhierny Woodland Hideaway  | Leitrim Village, Co. Leitrim | Photo Gallery - 12">
            <a:extLst>
              <a:ext uri="{FF2B5EF4-FFF2-40B4-BE49-F238E27FC236}">
                <a16:creationId xmlns:a16="http://schemas.microsoft.com/office/drawing/2014/main" id="{7444553E-BD3E-AF8E-970B-D2E95E02E5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132" y="2721064"/>
            <a:ext cx="3125061" cy="208337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rumhierny Woodland Hideaway  **** Leitrim Village, Co. Leitrim">
            <a:extLst>
              <a:ext uri="{FF2B5EF4-FFF2-40B4-BE49-F238E27FC236}">
                <a16:creationId xmlns:a16="http://schemas.microsoft.com/office/drawing/2014/main" id="{9C7E850E-C2EB-A31E-DD6F-1FB4550F9B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662" y="3561481"/>
            <a:ext cx="3125061" cy="12284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D9F0CCD-B79F-B49D-40C8-6DA02891B1C8}"/>
              </a:ext>
            </a:extLst>
          </p:cNvPr>
          <p:cNvSpPr txBox="1"/>
          <p:nvPr/>
        </p:nvSpPr>
        <p:spPr>
          <a:xfrm>
            <a:off x="4339711" y="4993581"/>
            <a:ext cx="3402650" cy="738664"/>
          </a:xfrm>
          <a:prstGeom prst="rect">
            <a:avLst/>
          </a:prstGeom>
          <a:noFill/>
        </p:spPr>
        <p:txBody>
          <a:bodyPr wrap="square" lIns="91440" tIns="45720" rIns="91440" bIns="45720" anchor="t">
            <a:spAutoFit/>
          </a:bodyPr>
          <a:lstStyle/>
          <a:p>
            <a:r>
              <a:rPr lang="en-US" sz="1400">
                <a:hlinkClick r:id="rId10"/>
              </a:rPr>
              <a:t> We Lead - viðtal við Michelle Coghlan(Drumhierny Woodland Hideaway) - YouTube</a:t>
            </a:r>
            <a:endParaRPr lang="en-IE" sz="1400"/>
          </a:p>
        </p:txBody>
      </p:sp>
    </p:spTree>
    <p:extLst>
      <p:ext uri="{BB962C8B-B14F-4D97-AF65-F5344CB8AC3E}">
        <p14:creationId xmlns:p14="http://schemas.microsoft.com/office/powerpoint/2010/main" val="371071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394E7-759C-3922-2CB0-F7250E86335B}"/>
              </a:ext>
            </a:extLst>
          </p:cNvPr>
          <p:cNvSpPr>
            <a:spLocks noGrp="1"/>
          </p:cNvSpPr>
          <p:nvPr>
            <p:ph type="body" sz="quarter" idx="18"/>
          </p:nvPr>
        </p:nvSpPr>
        <p:spPr/>
        <p:txBody>
          <a:bodyPr/>
          <a:lstStyle/>
          <a:p>
            <a:r>
              <a:rPr lang="en-IE"/>
              <a:t>LOKAORÐ</a:t>
            </a:r>
          </a:p>
        </p:txBody>
      </p:sp>
      <p:sp>
        <p:nvSpPr>
          <p:cNvPr id="3" name="Text Placeholder 2">
            <a:extLst>
              <a:ext uri="{FF2B5EF4-FFF2-40B4-BE49-F238E27FC236}">
                <a16:creationId xmlns:a16="http://schemas.microsoft.com/office/drawing/2014/main" id="{5CDA2FFD-DC0F-66D7-10A9-8610FFE3590F}"/>
              </a:ext>
            </a:extLst>
          </p:cNvPr>
          <p:cNvSpPr>
            <a:spLocks noGrp="1"/>
          </p:cNvSpPr>
          <p:nvPr>
            <p:ph type="body" sz="quarter" idx="14"/>
          </p:nvPr>
        </p:nvSpPr>
        <p:spPr/>
        <p:txBody>
          <a:bodyPr/>
          <a:lstStyle/>
          <a:p>
            <a:r>
              <a:rPr lang="en-IE"/>
              <a:t>04</a:t>
            </a:r>
          </a:p>
        </p:txBody>
      </p:sp>
      <p:pic>
        <p:nvPicPr>
          <p:cNvPr id="7" name="Picture Placeholder 6" descr="Travel essentials on a table">
            <a:extLst>
              <a:ext uri="{FF2B5EF4-FFF2-40B4-BE49-F238E27FC236}">
                <a16:creationId xmlns:a16="http://schemas.microsoft.com/office/drawing/2014/main" id="{79FA7E44-E86B-065B-1247-4464FF7D41EE}"/>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l="17895" r="48765"/>
          <a:stretch/>
        </p:blipFill>
        <p:spPr>
          <a:xfrm>
            <a:off x="0" y="2924295"/>
            <a:ext cx="3621157" cy="7241015"/>
          </a:xfrm>
        </p:spPr>
      </p:pic>
      <p:sp>
        <p:nvSpPr>
          <p:cNvPr id="5" name="Slide Number Placeholder 4">
            <a:extLst>
              <a:ext uri="{FF2B5EF4-FFF2-40B4-BE49-F238E27FC236}">
                <a16:creationId xmlns:a16="http://schemas.microsoft.com/office/drawing/2014/main" id="{3B2C9398-9D56-3B78-1FA9-95B4AB84BA32}"/>
              </a:ext>
            </a:extLst>
          </p:cNvPr>
          <p:cNvSpPr>
            <a:spLocks noGrp="1"/>
          </p:cNvSpPr>
          <p:nvPr>
            <p:ph type="sldNum" sz="quarter" idx="4"/>
          </p:nvPr>
        </p:nvSpPr>
        <p:spPr/>
        <p:txBody>
          <a:bodyPr/>
          <a:lstStyle/>
          <a:p>
            <a:fld id="{9C527BFA-2C0E-4CEC-B6A5-913A56FEF4B4}" type="slidenum">
              <a:rPr lang="fr-CA" smtClean="0"/>
              <a:pPr/>
              <a:t>38</a:t>
            </a:fld>
            <a:endParaRPr lang="fr-CA"/>
          </a:p>
        </p:txBody>
      </p:sp>
    </p:spTree>
    <p:extLst>
      <p:ext uri="{BB962C8B-B14F-4D97-AF65-F5344CB8AC3E}">
        <p14:creationId xmlns:p14="http://schemas.microsoft.com/office/powerpoint/2010/main" val="131266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287C85-4756-9F69-1B57-6FB091C53B10}"/>
              </a:ext>
            </a:extLst>
          </p:cNvPr>
          <p:cNvSpPr>
            <a:spLocks noGrp="1"/>
          </p:cNvSpPr>
          <p:nvPr>
            <p:ph type="body" sz="quarter" idx="32"/>
          </p:nvPr>
        </p:nvSpPr>
        <p:spPr>
          <a:xfrm>
            <a:off x="578472" y="5181600"/>
            <a:ext cx="6526988" cy="5211501"/>
          </a:xfrm>
        </p:spPr>
        <p:txBody>
          <a:bodyPr lIns="91440" tIns="45720" rIns="91440" bIns="45720" numCol="2" spcCol="288000" anchor="t">
            <a:noAutofit/>
          </a:bodyPr>
          <a:lstStyle/>
          <a:p>
            <a:r>
              <a:rPr lang="is-IS" sz="1200">
                <a:latin typeface="Calibri"/>
                <a:ea typeface="Calibri"/>
                <a:cs typeface="Calibri"/>
              </a:rPr>
              <a:t>Þessar níu sögur kvenleiðtoga í ferðaþjónustu sýna fram á hin margvíslegu hlutverk kvenna í ferðaþjónustu. Þegar þessar sögur eru skoðaða nánar má þó sjá nokkur sameiginleg þemu.</a:t>
            </a:r>
          </a:p>
          <a:p>
            <a:r>
              <a:rPr lang="is-IS" sz="1200" b="1"/>
              <a:t>Í fyrsta lagi </a:t>
            </a:r>
            <a:r>
              <a:rPr lang="is-IS" sz="1200"/>
              <a:t>hafa þessar konur í nær öllum tilfellum byrjað í ferðaþjónustu, ekki bara til að lifa af heldur einnig til að fylgja ástríðu sinni. Það er skýr vilji hjá þeim til að leggja jákvætt af mörkum til bæði upplifunar ferðamanna og velferðar nærsamfélagsins sem þær starfa í. Þetta kemur skýrt fram í sögu Georginu sem byggði upp ferðaþjónustufyrirtæki sitt, Pyrenean Experience, til að láta draum sinn rætast um að skapa lítið, frumlegt og vinalegt göngu-, menningar- og tungumálafyrirtæki sem myndi sameina fólk úr öllum áttum.</a:t>
            </a:r>
          </a:p>
          <a:p>
            <a:r>
              <a:rPr lang="is-IS" sz="1200" b="1"/>
              <a:t>Í örðu lagi </a:t>
            </a:r>
            <a:r>
              <a:rPr lang="is-IS" sz="1200"/>
              <a:t>sýna konurnar heildrænan skilning á sjálfbærni, viðurkenna nauðsyn þess að samþætta bæði umhverfis- og félagslega þætti inn í áætlanir sínar um sjálfbæra ferðaþjónustu. Sá einlægi áhugi sem margar þeirra hafa á að leggja sitt af mörkum til nærsamfélagsins vekur einkum athygli. Vilborg, til dæmis, útskýrir hvernig hún kýs að vinna beint með heimamönnum í sínum ferðum, sérstaklega þegar hún er að skipuleggja ferðir í þróunarlöndunum, frekar en að vinna með stærri vestrænum fyrirtækjum. Og Teresa leggur áherslu á stóra hlutverkið sem konur gegna í sveitum, þar sem þær búa yfir mikilli hefðbundinni þekkingu, sem er mikilvæg auðlind fyrir vistvæna ferðamennsku.</a:t>
            </a:r>
          </a:p>
          <a:p>
            <a:r>
              <a:rPr lang="is-IS" sz="1200" b="1">
                <a:latin typeface="Calibri"/>
                <a:ea typeface="Calibri"/>
                <a:cs typeface="Calibri"/>
              </a:rPr>
              <a:t>Í þriðja lagi </a:t>
            </a:r>
            <a:r>
              <a:rPr lang="is-IS" sz="1200">
                <a:latin typeface="Calibri"/>
                <a:ea typeface="Calibri"/>
                <a:cs typeface="Calibri"/>
              </a:rPr>
              <a:t>nefna nokkrar þeirra sérstaklega fræðsluhlutverk ferðaþjónustunnar við að auka umhverfisvitund. Rannveig fjallar um hvernig hvalaskoðunarferðir eru fullkominn vettvangur til að fræða fólk um Ísland, náttúru þess og hvernig best sé að vernda náttúru landsins. Hún hefur lagt mikið upp úr því að þjálfa leiðsögumenn og eru þeir því vel í stakk búnir til að fræða og virkja ferðamennina um borð. Teresa leggur áherslu á hvernig ferðaþjónustan getur verið gluggi að ólíkum menningarheimum. Því ferðalög geta verið umbreytandi og auðgandi athöfn sem dýpkar skilning okkar á nauðsyn þess að vernda bæði menningar- og náttúruarfleifð.</a:t>
            </a:r>
          </a:p>
          <a:p>
            <a:r>
              <a:rPr lang="is-IS" sz="1200" b="1"/>
              <a:t>Að lokum </a:t>
            </a:r>
            <a:r>
              <a:rPr lang="is-IS" sz="1200"/>
              <a:t>má nefna að á meðan konurnar eru meðvitaðar um nauðsyn þess að ferðaþjónustan sé efnahagslega hagkvæm, virðist vöxtur og hagnaður sjaldnast vera meginmarkmið þeirra. Heldur leggja þær frekar áherslu á samfélag og tengingar við annað fólk. Susan Heffernan, til dæmis, fagnar nýlegri breytingu á Írlandi yfir í ferðaþjónustu sem er hægari og byggir meira á mannlegum tengslum, sem bæði ferðamenn og samfélög munu hafa gagn af til lengri tíma litið.</a:t>
            </a:r>
          </a:p>
        </p:txBody>
      </p:sp>
      <p:sp>
        <p:nvSpPr>
          <p:cNvPr id="3" name="Text Placeholder 2">
            <a:extLst>
              <a:ext uri="{FF2B5EF4-FFF2-40B4-BE49-F238E27FC236}">
                <a16:creationId xmlns:a16="http://schemas.microsoft.com/office/drawing/2014/main" id="{BB15C09D-EFB9-9272-6DF8-A84F71C6673D}"/>
              </a:ext>
            </a:extLst>
          </p:cNvPr>
          <p:cNvSpPr>
            <a:spLocks noGrp="1"/>
          </p:cNvSpPr>
          <p:nvPr>
            <p:ph type="body" sz="quarter" idx="33"/>
          </p:nvPr>
        </p:nvSpPr>
        <p:spPr>
          <a:xfrm>
            <a:off x="2745272" y="4214261"/>
            <a:ext cx="2193388" cy="616819"/>
          </a:xfrm>
        </p:spPr>
        <p:txBody>
          <a:bodyPr/>
          <a:lstStyle/>
          <a:p>
            <a:r>
              <a:rPr lang="en-IE" err="1"/>
              <a:t>Lokaorð</a:t>
            </a:r>
            <a:r>
              <a:rPr lang="en-IE"/>
              <a:t>:</a:t>
            </a:r>
          </a:p>
        </p:txBody>
      </p:sp>
      <p:pic>
        <p:nvPicPr>
          <p:cNvPr id="8" name="Picture Placeholder 7" descr="People camping in forest">
            <a:extLst>
              <a:ext uri="{FF2B5EF4-FFF2-40B4-BE49-F238E27FC236}">
                <a16:creationId xmlns:a16="http://schemas.microsoft.com/office/drawing/2014/main" id="{8A4F0C9E-EDF0-0FD1-D8A0-1AE4F80DB464}"/>
              </a:ext>
            </a:extLst>
          </p:cNvPr>
          <p:cNvPicPr>
            <a:picLocks noGrp="1" noChangeAspect="1"/>
          </p:cNvPicPr>
          <p:nvPr>
            <p:ph type="pic" sz="quarter" idx="35"/>
          </p:nvPr>
        </p:nvPicPr>
        <p:blipFill>
          <a:blip r:embed="rId2">
            <a:extLst>
              <a:ext uri="{28A0092B-C50C-407E-A947-70E740481C1C}">
                <a14:useLocalDpi xmlns:a14="http://schemas.microsoft.com/office/drawing/2010/main" val="0"/>
              </a:ext>
            </a:extLst>
          </a:blip>
          <a:srcRect t="1414" b="1414"/>
          <a:stretch>
            <a:fillRect/>
          </a:stretch>
        </p:blipFill>
        <p:spPr/>
      </p:pic>
      <p:sp>
        <p:nvSpPr>
          <p:cNvPr id="6" name="Slide Number Placeholder 5">
            <a:extLst>
              <a:ext uri="{FF2B5EF4-FFF2-40B4-BE49-F238E27FC236}">
                <a16:creationId xmlns:a16="http://schemas.microsoft.com/office/drawing/2014/main" id="{804794D5-BBFD-BAFA-17C3-4911B86D82D5}"/>
              </a:ext>
            </a:extLst>
          </p:cNvPr>
          <p:cNvSpPr>
            <a:spLocks noGrp="1"/>
          </p:cNvSpPr>
          <p:nvPr>
            <p:ph type="sldNum" sz="quarter" idx="4"/>
          </p:nvPr>
        </p:nvSpPr>
        <p:spPr/>
        <p:txBody>
          <a:bodyPr/>
          <a:lstStyle/>
          <a:p>
            <a:fld id="{9C527BFA-2C0E-4CEC-B6A5-913A56FEF4B4}" type="slidenum">
              <a:rPr lang="fr-CA" smtClean="0"/>
              <a:pPr/>
              <a:t>39</a:t>
            </a:fld>
            <a:endParaRPr lang="fr-CA"/>
          </a:p>
        </p:txBody>
      </p:sp>
    </p:spTree>
    <p:extLst>
      <p:ext uri="{BB962C8B-B14F-4D97-AF65-F5344CB8AC3E}">
        <p14:creationId xmlns:p14="http://schemas.microsoft.com/office/powerpoint/2010/main" val="248710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8C4550B-BD67-554F-863F-1760B77D1B7B}"/>
              </a:ext>
            </a:extLst>
          </p:cNvPr>
          <p:cNvSpPr>
            <a:spLocks noGrp="1"/>
          </p:cNvSpPr>
          <p:nvPr>
            <p:ph type="body" sz="quarter" idx="32"/>
          </p:nvPr>
        </p:nvSpPr>
        <p:spPr>
          <a:xfrm>
            <a:off x="578472" y="4319435"/>
            <a:ext cx="6526988" cy="5642879"/>
          </a:xfrm>
          <a:prstGeom prst="rect">
            <a:avLst/>
          </a:prstGeom>
        </p:spPr>
        <p:txBody>
          <a:bodyPr lIns="91440" tIns="45720" rIns="91440" bIns="45720" numCol="2" spcCol="288000" anchor="t">
            <a:noAutofit/>
          </a:bodyPr>
          <a:lstStyle/>
          <a:p>
            <a:pPr>
              <a:lnSpc>
                <a:spcPct val="107000"/>
              </a:lnSpc>
              <a:spcAft>
                <a:spcPts val="800"/>
              </a:spcAft>
            </a:pPr>
            <a:r>
              <a:rPr lang="is-IS" sz="1200" kern="100">
                <a:effectLst/>
                <a:latin typeface="Calibri"/>
                <a:ea typeface="Calibri" panose="020F0502020204030204" pitchFamily="34" charset="0"/>
                <a:cs typeface="Times New Roman"/>
              </a:rPr>
              <a:t>Verkefninu We Lead er ætlað að vera mikilvægt skref </a:t>
            </a:r>
            <a:r>
              <a:rPr lang="is-IS" sz="1200" kern="100">
                <a:latin typeface="Calibri"/>
                <a:ea typeface="Calibri" panose="020F0502020204030204" pitchFamily="34" charset="0"/>
                <a:cs typeface="Times New Roman"/>
              </a:rPr>
              <a:t>í þá </a:t>
            </a:r>
            <a:r>
              <a:rPr lang="is-IS" sz="1200" kern="100">
                <a:effectLst/>
                <a:latin typeface="Calibri"/>
                <a:ea typeface="Calibri" panose="020F0502020204030204" pitchFamily="34" charset="0"/>
                <a:cs typeface="Times New Roman"/>
              </a:rPr>
              <a:t>átt</a:t>
            </a:r>
            <a:r>
              <a:rPr lang="is-IS" sz="1200" kern="100">
                <a:latin typeface="Calibri"/>
                <a:ea typeface="Calibri" panose="020F0502020204030204" pitchFamily="34" charset="0"/>
                <a:cs typeface="Times New Roman"/>
              </a:rPr>
              <a:t> </a:t>
            </a:r>
            <a:r>
              <a:rPr lang="is-IS" sz="1200" kern="100">
                <a:effectLst/>
                <a:latin typeface="Calibri"/>
                <a:ea typeface="Calibri" panose="020F0502020204030204" pitchFamily="34" charset="0"/>
                <a:cs typeface="Times New Roman"/>
              </a:rPr>
              <a:t>að takast á við þær áskoranir sem mæta konum innan ferðaþjónustunnar, til að mynda með því að taka saman upplýsingar og mynda gagnabanka sem getur nýst konum til að efla leiðtogahæfni sína innan greinarinnar. Markmið We Lead er að draga upp betri mynd af því hvernig hægt sé að bæta kynjahlutföll í stjórnunarstörfum, meðal annars með því að auka fræðslu um leiðtogahæfni kvenna </a:t>
            </a:r>
            <a:r>
              <a:rPr lang="is-IS" sz="1200" kern="100">
                <a:latin typeface="Calibri"/>
                <a:ea typeface="Calibri" panose="020F0502020204030204" pitchFamily="34" charset="0"/>
                <a:cs typeface="Times New Roman"/>
              </a:rPr>
              <a:t>hvort heldur sem er í</a:t>
            </a:r>
            <a:r>
              <a:rPr lang="is-IS" sz="1200" kern="100">
                <a:effectLst/>
                <a:latin typeface="Calibri"/>
                <a:ea typeface="Calibri" panose="020F0502020204030204" pitchFamily="34" charset="0"/>
                <a:cs typeface="Times New Roman"/>
              </a:rPr>
              <a:t> </a:t>
            </a:r>
            <a:r>
              <a:rPr lang="is-IS" sz="1200" kern="100">
                <a:latin typeface="Calibri"/>
                <a:ea typeface="Calibri" panose="020F0502020204030204" pitchFamily="34" charset="0"/>
                <a:cs typeface="Times New Roman"/>
              </a:rPr>
              <a:t>ferðamálafræðinámi eða </a:t>
            </a:r>
            <a:r>
              <a:rPr lang="is-IS" sz="1200" kern="100">
                <a:effectLst/>
                <a:latin typeface="Calibri"/>
                <a:ea typeface="Calibri" panose="020F0502020204030204" pitchFamily="34" charset="0"/>
                <a:cs typeface="Times New Roman"/>
              </a:rPr>
              <a:t>innan ferðaþjónustunnar.</a:t>
            </a:r>
            <a:r>
              <a:rPr lang="is-IS" sz="1200" kern="100">
                <a:latin typeface="Calibri"/>
                <a:ea typeface="Calibri" panose="020F0502020204030204" pitchFamily="34" charset="0"/>
                <a:cs typeface="Times New Roman"/>
              </a:rPr>
              <a:t>  </a:t>
            </a:r>
            <a:endParaRPr lang="is-IS" sz="1200" kern="10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is-IS" sz="1200" kern="100">
                <a:effectLst/>
                <a:latin typeface="Calibri" panose="020F0502020204030204" pitchFamily="34" charset="0"/>
                <a:ea typeface="Calibri" panose="020F0502020204030204" pitchFamily="34" charset="0"/>
                <a:cs typeface="Times New Roman" panose="02020603050405020304" pitchFamily="18" charset="0"/>
              </a:rPr>
              <a:t>We Lead will efla konur til að nýta sér hæfileika sína og vitneskju til að taka að sér og sækjast eftir leiðtogahlutverkum ásamt því að útbúa verkfærakassa sem konur geta nýtt sér til að takast á við áskoranir sem sækja að greininni, þar á meðal áskorunum sem tengjast loftslagsmálum. Fjölmargir hagaðilar innan ferðaþjónustunnar eru sammála um að framtíð greinarinnar veltur að miklu leiti á því hvernig tekst til að innleiða aðgerðir til að minnka kolefnisspor ferðaþjónustunnar og gera hana umhverfisvænni. Konur geta þar orðið leiðandi afl.</a:t>
            </a:r>
          </a:p>
          <a:p>
            <a:endParaRPr lang="en-US" sz="1200"/>
          </a:p>
        </p:txBody>
      </p:sp>
      <p:sp>
        <p:nvSpPr>
          <p:cNvPr id="14" name="Text Placeholder 13">
            <a:extLst>
              <a:ext uri="{FF2B5EF4-FFF2-40B4-BE49-F238E27FC236}">
                <a16:creationId xmlns:a16="http://schemas.microsoft.com/office/drawing/2014/main" id="{3C7ACCAB-E0D5-8D45-A3A4-DE27B14D7154}"/>
              </a:ext>
            </a:extLst>
          </p:cNvPr>
          <p:cNvSpPr>
            <a:spLocks noGrp="1"/>
          </p:cNvSpPr>
          <p:nvPr>
            <p:ph type="body" sz="quarter" idx="33"/>
          </p:nvPr>
        </p:nvSpPr>
        <p:spPr>
          <a:xfrm>
            <a:off x="534571" y="945398"/>
            <a:ext cx="6570888" cy="688530"/>
          </a:xfrm>
          <a:prstGeom prst="rect">
            <a:avLst/>
          </a:prstGeom>
        </p:spPr>
        <p:txBody>
          <a:bodyPr/>
          <a:lstStyle/>
          <a:p>
            <a:r>
              <a:rPr lang="en-US" err="1"/>
              <a:t>Inngangur</a:t>
            </a:r>
            <a:endParaRPr lang="en-US"/>
          </a:p>
        </p:txBody>
      </p:sp>
      <p:sp>
        <p:nvSpPr>
          <p:cNvPr id="2" name="Text Placeholder 1">
            <a:extLst>
              <a:ext uri="{FF2B5EF4-FFF2-40B4-BE49-F238E27FC236}">
                <a16:creationId xmlns:a16="http://schemas.microsoft.com/office/drawing/2014/main" id="{AC02A8C6-94A5-F14C-9DE1-D57DF18C8A09}"/>
              </a:ext>
            </a:extLst>
          </p:cNvPr>
          <p:cNvSpPr>
            <a:spLocks noGrp="1"/>
          </p:cNvSpPr>
          <p:nvPr>
            <p:ph type="body" sz="quarter" idx="34"/>
          </p:nvPr>
        </p:nvSpPr>
        <p:spPr>
          <a:xfrm>
            <a:off x="578472" y="1633928"/>
            <a:ext cx="6526988" cy="1897000"/>
          </a:xfrm>
          <a:prstGeom prst="rect">
            <a:avLst/>
          </a:prstGeom>
        </p:spPr>
        <p:txBody>
          <a:bodyPr lIns="91440" tIns="45720" rIns="91440" bIns="45720" numCol="1" spcCol="288000" anchor="t">
            <a:noAutofit/>
          </a:bodyPr>
          <a:lstStyle/>
          <a:p>
            <a:pPr>
              <a:lnSpc>
                <a:spcPct val="107000"/>
              </a:lnSpc>
              <a:spcAft>
                <a:spcPts val="800"/>
              </a:spcAft>
            </a:pPr>
            <a:r>
              <a:rPr lang="is-IS" kern="100">
                <a:latin typeface="Calibri"/>
                <a:ea typeface="Calibri"/>
                <a:cs typeface="Times New Roman"/>
              </a:rPr>
              <a:t>Tengsl </a:t>
            </a:r>
            <a:r>
              <a:rPr lang="is-IS" sz="1800" kern="100">
                <a:effectLst/>
                <a:latin typeface="Calibri"/>
                <a:ea typeface="Calibri"/>
                <a:cs typeface="Times New Roman"/>
              </a:rPr>
              <a:t>ferðaþjónustunnar og </a:t>
            </a:r>
            <a:r>
              <a:rPr lang="is-IS" kern="100">
                <a:latin typeface="Calibri"/>
                <a:ea typeface="Calibri"/>
                <a:cs typeface="Times New Roman"/>
              </a:rPr>
              <a:t>jafnréttis</a:t>
            </a:r>
            <a:r>
              <a:rPr lang="is-IS" sz="1800" kern="100">
                <a:effectLst/>
                <a:latin typeface="Calibri"/>
                <a:ea typeface="Calibri"/>
                <a:cs typeface="Times New Roman"/>
              </a:rPr>
              <a:t> kynjanna </a:t>
            </a:r>
            <a:r>
              <a:rPr lang="is-IS" kern="100">
                <a:latin typeface="Calibri"/>
                <a:ea typeface="Calibri"/>
                <a:cs typeface="Times New Roman"/>
              </a:rPr>
              <a:t>hafa lítið </a:t>
            </a:r>
            <a:r>
              <a:rPr lang="is-IS" sz="1800" kern="100">
                <a:effectLst/>
                <a:latin typeface="Calibri"/>
                <a:ea typeface="Calibri"/>
                <a:cs typeface="Times New Roman"/>
              </a:rPr>
              <a:t>verið</a:t>
            </a:r>
            <a:r>
              <a:rPr lang="is-IS" kern="100">
                <a:latin typeface="Calibri"/>
                <a:ea typeface="Calibri"/>
                <a:cs typeface="Times New Roman"/>
              </a:rPr>
              <a:t> skoðuð</a:t>
            </a:r>
            <a:r>
              <a:rPr lang="is-IS" sz="1800" kern="100">
                <a:effectLst/>
                <a:latin typeface="Calibri"/>
                <a:ea typeface="Calibri"/>
                <a:cs typeface="Times New Roman"/>
              </a:rPr>
              <a:t>. Samkvæmt </a:t>
            </a:r>
            <a:r>
              <a:rPr lang="is-IS" kern="100">
                <a:latin typeface="Calibri"/>
                <a:ea typeface="Calibri"/>
                <a:cs typeface="Times New Roman"/>
              </a:rPr>
              <a:t>Alþjóðaferðamálastofnuninni </a:t>
            </a:r>
            <a:r>
              <a:rPr lang="is-IS" sz="1800" kern="100">
                <a:effectLst/>
                <a:latin typeface="Calibri"/>
                <a:ea typeface="Calibri"/>
                <a:cs typeface="Times New Roman"/>
              </a:rPr>
              <a:t>(UNWTO) þá eru bæði tækifæri og áskoranir fyrir konur innan ferðaþjónustunnar og því vert að skoða kynjajafnrétti innan greinarinnar nánar. Stofnunin hefur einnig gefið út að í kjölfar Covid-19 faraldursins, sem hafði gríðarleg áhrif á ferðaþjónustu í heiminum, sé kjörið tækifæri til að takast á við kynjamisrétti og kynjahlutföll innan greinarinnar.</a:t>
            </a:r>
          </a:p>
        </p:txBody>
      </p:sp>
      <p:sp>
        <p:nvSpPr>
          <p:cNvPr id="6" name="Slide Number Placeholder 4">
            <a:extLst>
              <a:ext uri="{FF2B5EF4-FFF2-40B4-BE49-F238E27FC236}">
                <a16:creationId xmlns:a16="http://schemas.microsoft.com/office/drawing/2014/main" id="{4ED6C0B8-8FF6-A404-3F6E-6125EEC5174B}"/>
              </a:ext>
            </a:extLst>
          </p:cNvPr>
          <p:cNvSpPr txBox="1">
            <a:spLocks/>
          </p:cNvSpPr>
          <p:nvPr/>
        </p:nvSpPr>
        <p:spPr>
          <a:xfrm>
            <a:off x="7180922" y="10425450"/>
            <a:ext cx="383229" cy="370938"/>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rgbClr val="000D41"/>
                </a:solidFill>
                <a:latin typeface="Calibri" panose="020F0502020204030204" pitchFamily="34" charset="0"/>
                <a:ea typeface="Noto Sans" panose="020B0502040504020204" pitchFamily="34" charset="0"/>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C527BFA-2C0E-4CEC-B6A5-913A56FEF4B4}" type="slidenum">
              <a:rPr lang="fr-CA" smtClean="0"/>
              <a:pPr/>
              <a:t>4</a:t>
            </a:fld>
            <a:endParaRPr lang="fr-CA"/>
          </a:p>
        </p:txBody>
      </p:sp>
      <p:sp>
        <p:nvSpPr>
          <p:cNvPr id="4" name="TextBox 3">
            <a:extLst>
              <a:ext uri="{FF2B5EF4-FFF2-40B4-BE49-F238E27FC236}">
                <a16:creationId xmlns:a16="http://schemas.microsoft.com/office/drawing/2014/main" id="{429ECDA6-6F03-3684-5CE1-5AF62B8109D0}"/>
              </a:ext>
            </a:extLst>
          </p:cNvPr>
          <p:cNvSpPr txBox="1"/>
          <p:nvPr/>
        </p:nvSpPr>
        <p:spPr>
          <a:xfrm>
            <a:off x="3841966" y="6977856"/>
            <a:ext cx="3217672" cy="2677656"/>
          </a:xfrm>
          <a:prstGeom prst="rect">
            <a:avLst/>
          </a:prstGeom>
          <a:noFill/>
        </p:spPr>
        <p:txBody>
          <a:bodyPr wrap="square" lIns="91440" tIns="45720" rIns="91440" bIns="45720" anchor="t">
            <a:spAutoFit/>
          </a:bodyPr>
          <a:lstStyle/>
          <a:p>
            <a:pPr algn="ctr"/>
            <a:r>
              <a:rPr lang="is-IS" sz="2400" b="1" i="1">
                <a:solidFill>
                  <a:srgbClr val="90278E"/>
                </a:solidFill>
                <a:effectLst/>
              </a:rPr>
              <a:t>„Konur þurfa að breyta hugsunarhætti sínum úr</a:t>
            </a:r>
            <a:r>
              <a:rPr lang="is-IS" sz="2400" b="1" i="1">
                <a:solidFill>
                  <a:srgbClr val="90278E"/>
                </a:solidFill>
              </a:rPr>
              <a:t> </a:t>
            </a:r>
            <a:r>
              <a:rPr lang="is-IS" sz="2400" b="1" i="1">
                <a:solidFill>
                  <a:srgbClr val="90278E"/>
                </a:solidFill>
                <a:effectLst/>
              </a:rPr>
              <a:t>‚ég er ekki tilbúin í þetta‘ yfir í ‚ég vil gera þetta – og ég læri með því að gera.“</a:t>
            </a:r>
            <a:endParaRPr lang="is-IS" sz="800" b="1" i="1">
              <a:solidFill>
                <a:srgbClr val="90278E"/>
              </a:solidFill>
              <a:effectLst/>
            </a:endParaRPr>
          </a:p>
          <a:p>
            <a:pPr algn="ctr"/>
            <a:r>
              <a:rPr lang="is-IS" sz="2400" b="1" i="1">
                <a:solidFill>
                  <a:srgbClr val="90278E"/>
                </a:solidFill>
                <a:effectLst/>
              </a:rPr>
              <a:t> </a:t>
            </a:r>
            <a:r>
              <a:rPr lang="is-IS" b="1" i="1" err="1">
                <a:solidFill>
                  <a:srgbClr val="90278E"/>
                </a:solidFill>
                <a:effectLst/>
              </a:rPr>
              <a:t>Sheryl</a:t>
            </a:r>
            <a:r>
              <a:rPr lang="is-IS" b="1" i="1">
                <a:solidFill>
                  <a:srgbClr val="90278E"/>
                </a:solidFill>
                <a:effectLst/>
              </a:rPr>
              <a:t> Sandberg</a:t>
            </a:r>
            <a:endParaRPr lang="is-IS" b="0" i="1">
              <a:solidFill>
                <a:srgbClr val="90278E"/>
              </a:solidFill>
              <a:effectLst/>
            </a:endParaRPr>
          </a:p>
        </p:txBody>
      </p:sp>
      <p:pic>
        <p:nvPicPr>
          <p:cNvPr id="5" name="Picture 4" descr="People in a meeting">
            <a:extLst>
              <a:ext uri="{FF2B5EF4-FFF2-40B4-BE49-F238E27FC236}">
                <a16:creationId xmlns:a16="http://schemas.microsoft.com/office/drawing/2014/main" id="{6442A882-8C71-ACAA-A5B4-F8144EBF716C}"/>
              </a:ext>
            </a:extLst>
          </p:cNvPr>
          <p:cNvPicPr>
            <a:picLocks noChangeAspect="1"/>
          </p:cNvPicPr>
          <p:nvPr/>
        </p:nvPicPr>
        <p:blipFill rotWithShape="1">
          <a:blip r:embed="rId2">
            <a:extLst>
              <a:ext uri="{28A0092B-C50C-407E-A947-70E740481C1C}">
                <a14:useLocalDpi xmlns:a14="http://schemas.microsoft.com/office/drawing/2010/main" val="0"/>
              </a:ext>
            </a:extLst>
          </a:blip>
          <a:srcRect t="4213" r="10497"/>
          <a:stretch/>
        </p:blipFill>
        <p:spPr>
          <a:xfrm>
            <a:off x="3820827" y="4319467"/>
            <a:ext cx="3586890" cy="2559146"/>
          </a:xfrm>
          <a:prstGeom prst="rect">
            <a:avLst/>
          </a:prstGeom>
        </p:spPr>
      </p:pic>
    </p:spTree>
    <p:extLst>
      <p:ext uri="{BB962C8B-B14F-4D97-AF65-F5344CB8AC3E}">
        <p14:creationId xmlns:p14="http://schemas.microsoft.com/office/powerpoint/2010/main" val="1209205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525BC5-F770-CEEF-25AA-28A178395107}"/>
              </a:ext>
            </a:extLst>
          </p:cNvPr>
          <p:cNvSpPr>
            <a:spLocks noGrp="1"/>
          </p:cNvSpPr>
          <p:nvPr>
            <p:ph type="body" sz="quarter" idx="33"/>
          </p:nvPr>
        </p:nvSpPr>
        <p:spPr>
          <a:xfrm>
            <a:off x="3887787" y="6135958"/>
            <a:ext cx="3365110" cy="1064757"/>
          </a:xfrm>
        </p:spPr>
        <p:txBody>
          <a:bodyPr/>
          <a:lstStyle/>
          <a:p>
            <a:pPr algn="ctr"/>
            <a:r>
              <a:rPr lang="en-US" sz="2400" b="0" err="1"/>
              <a:t>Heimurinn</a:t>
            </a:r>
            <a:r>
              <a:rPr lang="en-US" sz="2400" b="0"/>
              <a:t> er </a:t>
            </a:r>
            <a:r>
              <a:rPr lang="en-US" sz="2400" b="0" err="1"/>
              <a:t>að</a:t>
            </a:r>
            <a:r>
              <a:rPr lang="en-US" sz="2400" b="0"/>
              <a:t> </a:t>
            </a:r>
            <a:r>
              <a:rPr lang="en-US" sz="2400" b="0" err="1"/>
              <a:t>átta</a:t>
            </a:r>
            <a:r>
              <a:rPr lang="en-US" sz="2400" b="0"/>
              <a:t> sig á </a:t>
            </a:r>
            <a:r>
              <a:rPr lang="en-US" sz="2400" b="0" err="1"/>
              <a:t>því</a:t>
            </a:r>
            <a:r>
              <a:rPr lang="en-US" sz="2400" b="0"/>
              <a:t> </a:t>
            </a:r>
            <a:r>
              <a:rPr lang="en-US" sz="2400" b="0" err="1"/>
              <a:t>hversu</a:t>
            </a:r>
            <a:r>
              <a:rPr lang="en-US" sz="2400" b="0"/>
              <a:t> </a:t>
            </a:r>
            <a:r>
              <a:rPr lang="en-US" sz="2400" b="0" err="1"/>
              <a:t>mikilvægt</a:t>
            </a:r>
            <a:r>
              <a:rPr lang="en-US" sz="2400" b="0"/>
              <a:t> </a:t>
            </a:r>
            <a:r>
              <a:rPr lang="en-US" sz="2400" b="0" err="1"/>
              <a:t>það</a:t>
            </a:r>
            <a:r>
              <a:rPr lang="en-US" sz="2400" b="0"/>
              <a:t> er </a:t>
            </a:r>
            <a:r>
              <a:rPr lang="en-US" sz="2400" b="0" err="1"/>
              <a:t>fyrir</a:t>
            </a:r>
            <a:r>
              <a:rPr lang="en-US" sz="2400" b="0"/>
              <a:t> KONUR </a:t>
            </a:r>
            <a:r>
              <a:rPr lang="en-US" sz="2400" b="0" err="1"/>
              <a:t>að</a:t>
            </a:r>
            <a:r>
              <a:rPr lang="en-US" sz="2400" b="0"/>
              <a:t> </a:t>
            </a:r>
            <a:r>
              <a:rPr lang="en-US" sz="2400" b="0" err="1"/>
              <a:t>gegna</a:t>
            </a:r>
            <a:r>
              <a:rPr lang="en-US" sz="2400" b="0"/>
              <a:t> </a:t>
            </a:r>
            <a:r>
              <a:rPr lang="en-US" sz="2400" b="0" err="1"/>
              <a:t>leiðtogaströfum</a:t>
            </a:r>
            <a:r>
              <a:rPr lang="en-US" sz="2400" b="0"/>
              <a:t>.</a:t>
            </a:r>
          </a:p>
        </p:txBody>
      </p:sp>
      <p:pic>
        <p:nvPicPr>
          <p:cNvPr id="12" name="Picture Placeholder 11">
            <a:extLst>
              <a:ext uri="{FF2B5EF4-FFF2-40B4-BE49-F238E27FC236}">
                <a16:creationId xmlns:a16="http://schemas.microsoft.com/office/drawing/2014/main" id="{EF71D04D-EE64-CDEE-B3BA-7BDAF6399876}"/>
              </a:ext>
            </a:extLst>
          </p:cNvPr>
          <p:cNvPicPr>
            <a:picLocks noGrp="1" noChangeAspect="1"/>
          </p:cNvPicPr>
          <p:nvPr>
            <p:ph type="pic" sz="quarter" idx="35"/>
          </p:nvPr>
        </p:nvPicPr>
        <p:blipFill rotWithShape="1">
          <a:blip r:embed="rId2" cstate="screen">
            <a:extLst>
              <a:ext uri="{28A0092B-C50C-407E-A947-70E740481C1C}">
                <a14:useLocalDpi xmlns:a14="http://schemas.microsoft.com/office/drawing/2010/main"/>
              </a:ext>
            </a:extLst>
          </a:blip>
          <a:srcRect/>
          <a:stretch/>
        </p:blipFill>
        <p:spPr>
          <a:xfrm>
            <a:off x="-1" y="-23818"/>
            <a:ext cx="7775575" cy="6282607"/>
          </a:xfrm>
        </p:spPr>
      </p:pic>
      <p:sp>
        <p:nvSpPr>
          <p:cNvPr id="7" name="Slide Number Placeholder 6">
            <a:extLst>
              <a:ext uri="{FF2B5EF4-FFF2-40B4-BE49-F238E27FC236}">
                <a16:creationId xmlns:a16="http://schemas.microsoft.com/office/drawing/2014/main" id="{812988DD-2908-A7E6-49FB-F5778BE9B132}"/>
              </a:ext>
            </a:extLst>
          </p:cNvPr>
          <p:cNvSpPr>
            <a:spLocks noGrp="1"/>
          </p:cNvSpPr>
          <p:nvPr>
            <p:ph type="sldNum" sz="quarter" idx="4"/>
          </p:nvPr>
        </p:nvSpPr>
        <p:spPr/>
        <p:txBody>
          <a:bodyPr/>
          <a:lstStyle/>
          <a:p>
            <a:fld id="{9C527BFA-2C0E-4CEC-B6A5-913A56FEF4B4}" type="slidenum">
              <a:rPr lang="fr-CA" smtClean="0"/>
              <a:pPr/>
              <a:t>40</a:t>
            </a:fld>
            <a:endParaRPr lang="fr-CA"/>
          </a:p>
        </p:txBody>
      </p:sp>
      <p:sp>
        <p:nvSpPr>
          <p:cNvPr id="3" name="TextBox 2">
            <a:extLst>
              <a:ext uri="{FF2B5EF4-FFF2-40B4-BE49-F238E27FC236}">
                <a16:creationId xmlns:a16="http://schemas.microsoft.com/office/drawing/2014/main" id="{708C52DC-5153-7C6C-6AF0-1E31DBE4CD7A}"/>
              </a:ext>
            </a:extLst>
          </p:cNvPr>
          <p:cNvSpPr txBox="1"/>
          <p:nvPr/>
        </p:nvSpPr>
        <p:spPr>
          <a:xfrm>
            <a:off x="2122226" y="8092130"/>
            <a:ext cx="4966897" cy="2086725"/>
          </a:xfrm>
          <a:prstGeom prst="rect">
            <a:avLst/>
          </a:prstGeom>
          <a:noFill/>
        </p:spPr>
        <p:txBody>
          <a:bodyPr wrap="square">
            <a:spAutoFit/>
          </a:bodyPr>
          <a:lstStyle/>
          <a:p>
            <a:pPr marL="0" marR="0" lvl="0" indent="0" algn="ctr" defTabSz="777514" rtl="0" eaLnBrk="1" fontAlgn="auto" latinLnBrk="0" hangingPunct="1">
              <a:lnSpc>
                <a:spcPct val="90000"/>
              </a:lnSpc>
              <a:spcBef>
                <a:spcPts val="850"/>
              </a:spcBef>
              <a:spcAft>
                <a:spcPts val="0"/>
              </a:spcAft>
              <a:buClrTx/>
              <a:buSzTx/>
              <a:buFont typeface="Arial" panose="020B0604020202020204" pitchFamily="34" charset="0"/>
              <a:buNone/>
              <a:tabLst/>
              <a:defRPr/>
            </a:pPr>
            <a:r>
              <a:rPr kumimoji="0" lang="is-IS" sz="2400" b="0" i="0" u="none" strike="noStrike" kern="1200" cap="none" spc="0" normalizeH="0" baseline="0">
                <a:ln>
                  <a:noFill/>
                </a:ln>
                <a:solidFill>
                  <a:srgbClr val="90278E"/>
                </a:solidFill>
                <a:effectLst/>
                <a:uLnTx/>
                <a:uFillTx/>
                <a:latin typeface="Calibri" panose="020F0502020204030204" pitchFamily="34" charset="0"/>
                <a:ea typeface="+mn-ea"/>
                <a:cs typeface="Poppins SemiBold" pitchFamily="2" charset="77"/>
              </a:rPr>
              <a:t>SÞ hefur lagt áherslu á “að tryggja fulla og virka þátttöku kvenna og jöfn tækifæri til forystu á öllum stigum ákvarðanatöku í pólitísku, efnahagslegu og opinberu lífi” sem hluta af sjálfbærnimarkmiði 5.</a:t>
            </a:r>
          </a:p>
        </p:txBody>
      </p:sp>
      <p:grpSp>
        <p:nvGrpSpPr>
          <p:cNvPr id="4" name="Group 3">
            <a:extLst>
              <a:ext uri="{FF2B5EF4-FFF2-40B4-BE49-F238E27FC236}">
                <a16:creationId xmlns:a16="http://schemas.microsoft.com/office/drawing/2014/main" id="{B6B06DFC-7B3A-9066-D610-04B9A5E88F00}"/>
              </a:ext>
            </a:extLst>
          </p:cNvPr>
          <p:cNvGrpSpPr/>
          <p:nvPr/>
        </p:nvGrpSpPr>
        <p:grpSpPr>
          <a:xfrm>
            <a:off x="6193727" y="4488301"/>
            <a:ext cx="1078753" cy="705731"/>
            <a:chOff x="3400450" y="986392"/>
            <a:chExt cx="1487826" cy="1083162"/>
          </a:xfrm>
          <a:solidFill>
            <a:srgbClr val="F15B2A"/>
          </a:solidFill>
        </p:grpSpPr>
        <p:sp>
          <p:nvSpPr>
            <p:cNvPr id="5" name="Freeform 17">
              <a:extLst>
                <a:ext uri="{FF2B5EF4-FFF2-40B4-BE49-F238E27FC236}">
                  <a16:creationId xmlns:a16="http://schemas.microsoft.com/office/drawing/2014/main" id="{B4039E4F-3196-D2CA-794B-DB9882F1DB1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solidFill>
                  <a:srgbClr val="90278E"/>
                </a:solidFill>
              </a:endParaRPr>
            </a:p>
          </p:txBody>
        </p:sp>
        <p:sp>
          <p:nvSpPr>
            <p:cNvPr id="6" name="Freeform 18">
              <a:extLst>
                <a:ext uri="{FF2B5EF4-FFF2-40B4-BE49-F238E27FC236}">
                  <a16:creationId xmlns:a16="http://schemas.microsoft.com/office/drawing/2014/main" id="{8B57F50F-1956-B924-CB9D-4EC5A91E7F64}"/>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669170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6634FEF-9709-C3D1-26CD-57FA3C6CC723}"/>
              </a:ext>
            </a:extLst>
          </p:cNvPr>
          <p:cNvSpPr>
            <a:spLocks noGrp="1"/>
          </p:cNvSpPr>
          <p:nvPr>
            <p:ph type="body" sz="quarter" idx="20"/>
          </p:nvPr>
        </p:nvSpPr>
        <p:spPr/>
        <p:txBody>
          <a:bodyPr/>
          <a:lstStyle/>
          <a:p>
            <a:r>
              <a:rPr lang="en-US"/>
              <a:t>www.</a:t>
            </a:r>
            <a:r>
              <a:rPr lang="en-US" b="1">
                <a:solidFill>
                  <a:srgbClr val="F15B2A"/>
                </a:solidFill>
              </a:rPr>
              <a:t>weleadproject.</a:t>
            </a:r>
            <a:r>
              <a:rPr lang="en-US"/>
              <a:t>eu</a:t>
            </a:r>
          </a:p>
        </p:txBody>
      </p:sp>
      <p:sp>
        <p:nvSpPr>
          <p:cNvPr id="9" name="Text Placeholder 8">
            <a:extLst>
              <a:ext uri="{FF2B5EF4-FFF2-40B4-BE49-F238E27FC236}">
                <a16:creationId xmlns:a16="http://schemas.microsoft.com/office/drawing/2014/main" id="{8A268ADF-D313-2A2B-EFB4-AFEF0B1D817B}"/>
              </a:ext>
            </a:extLst>
          </p:cNvPr>
          <p:cNvSpPr>
            <a:spLocks noGrp="1"/>
          </p:cNvSpPr>
          <p:nvPr>
            <p:ph type="body" sz="quarter" idx="30"/>
          </p:nvPr>
        </p:nvSpPr>
        <p:spPr>
          <a:xfrm>
            <a:off x="526494" y="6676846"/>
            <a:ext cx="2990429" cy="941262"/>
          </a:xfrm>
        </p:spPr>
        <p:txBody>
          <a:bodyPr lIns="91440" tIns="45720" rIns="91440" bIns="45720" anchor="t">
            <a:noAutofit/>
          </a:bodyPr>
          <a:lstStyle/>
          <a:p>
            <a:r>
              <a:rPr lang="is-IS">
                <a:latin typeface="Calibri"/>
                <a:ea typeface="Open Sans"/>
                <a:cs typeface="Calibri"/>
              </a:rPr>
              <a:t>Fylgdu okkur á samfélagsmiðlum</a:t>
            </a:r>
          </a:p>
        </p:txBody>
      </p:sp>
      <p:grpSp>
        <p:nvGrpSpPr>
          <p:cNvPr id="10" name="Graphic 3">
            <a:extLst>
              <a:ext uri="{FF2B5EF4-FFF2-40B4-BE49-F238E27FC236}">
                <a16:creationId xmlns:a16="http://schemas.microsoft.com/office/drawing/2014/main" id="{7E9FF450-EF56-8232-9C25-D9AC8A14B53A}"/>
              </a:ext>
            </a:extLst>
          </p:cNvPr>
          <p:cNvGrpSpPr/>
          <p:nvPr/>
        </p:nvGrpSpPr>
        <p:grpSpPr>
          <a:xfrm>
            <a:off x="1641834" y="7874004"/>
            <a:ext cx="280634" cy="280634"/>
            <a:chOff x="1950027" y="2499889"/>
            <a:chExt cx="850463" cy="850463"/>
          </a:xfrm>
        </p:grpSpPr>
        <p:sp>
          <p:nvSpPr>
            <p:cNvPr id="11" name="Freeform 10">
              <a:hlinkClick r:id="rId2"/>
              <a:extLst>
                <a:ext uri="{FF2B5EF4-FFF2-40B4-BE49-F238E27FC236}">
                  <a16:creationId xmlns:a16="http://schemas.microsoft.com/office/drawing/2014/main" id="{8F084812-4FED-2B77-B2EB-81127F536760}"/>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12" name="Graphic 3">
              <a:extLst>
                <a:ext uri="{FF2B5EF4-FFF2-40B4-BE49-F238E27FC236}">
                  <a16:creationId xmlns:a16="http://schemas.microsoft.com/office/drawing/2014/main" id="{468FB5ED-8419-CE7D-80D3-CE8C255AF6B2}"/>
                </a:ext>
              </a:extLst>
            </p:cNvPr>
            <p:cNvGrpSpPr/>
            <p:nvPr/>
          </p:nvGrpSpPr>
          <p:grpSpPr>
            <a:xfrm>
              <a:off x="2107521" y="2657382"/>
              <a:ext cx="535476" cy="535477"/>
              <a:chOff x="2107521" y="2657382"/>
              <a:chExt cx="535476" cy="535477"/>
            </a:xfrm>
            <a:solidFill>
              <a:srgbClr val="FFFFFF"/>
            </a:solidFill>
          </p:grpSpPr>
          <p:sp>
            <p:nvSpPr>
              <p:cNvPr id="13" name="Freeform 12">
                <a:extLst>
                  <a:ext uri="{FF2B5EF4-FFF2-40B4-BE49-F238E27FC236}">
                    <a16:creationId xmlns:a16="http://schemas.microsoft.com/office/drawing/2014/main" id="{2D13A405-E3D7-6546-144A-A4137D5999A1}"/>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4" name="Freeform 13">
                <a:extLst>
                  <a:ext uri="{FF2B5EF4-FFF2-40B4-BE49-F238E27FC236}">
                    <a16:creationId xmlns:a16="http://schemas.microsoft.com/office/drawing/2014/main" id="{8837675F-17B8-E1AA-628E-27CCD5DE751A}"/>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64833A54-B0CB-7488-C35E-2DE70FF393A7}"/>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22" name="Graphic 3">
            <a:extLst>
              <a:ext uri="{FF2B5EF4-FFF2-40B4-BE49-F238E27FC236}">
                <a16:creationId xmlns:a16="http://schemas.microsoft.com/office/drawing/2014/main" id="{9182793E-11C6-E4E6-B462-E3EEFE84BEF8}"/>
              </a:ext>
            </a:extLst>
          </p:cNvPr>
          <p:cNvGrpSpPr/>
          <p:nvPr/>
        </p:nvGrpSpPr>
        <p:grpSpPr>
          <a:xfrm>
            <a:off x="603696" y="7874004"/>
            <a:ext cx="280634" cy="280842"/>
            <a:chOff x="-1196056" y="2499889"/>
            <a:chExt cx="850463" cy="851093"/>
          </a:xfrm>
        </p:grpSpPr>
        <p:sp>
          <p:nvSpPr>
            <p:cNvPr id="23" name="Freeform 22">
              <a:extLst>
                <a:ext uri="{FF2B5EF4-FFF2-40B4-BE49-F238E27FC236}">
                  <a16:creationId xmlns:a16="http://schemas.microsoft.com/office/drawing/2014/main" id="{E0E078F5-FB7F-2C5E-4583-87FF29CA6D1D}"/>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F15B2A"/>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4" name="Freeform 23">
              <a:hlinkClick r:id="rId3"/>
              <a:extLst>
                <a:ext uri="{FF2B5EF4-FFF2-40B4-BE49-F238E27FC236}">
                  <a16:creationId xmlns:a16="http://schemas.microsoft.com/office/drawing/2014/main" id="{18BBD308-617B-AE5E-D741-12AEFB1836A0}"/>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25" name="Freeform 24">
            <a:extLst>
              <a:ext uri="{FF2B5EF4-FFF2-40B4-BE49-F238E27FC236}">
                <a16:creationId xmlns:a16="http://schemas.microsoft.com/office/drawing/2014/main" id="{D4F00D59-3E8B-7817-1989-F0AFCDB20197}"/>
              </a:ext>
            </a:extLst>
          </p:cNvPr>
          <p:cNvSpPr/>
          <p:nvPr/>
        </p:nvSpPr>
        <p:spPr>
          <a:xfrm>
            <a:off x="1107733" y="7874004"/>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F15B2A"/>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26" name="Graphic 25" descr="World with solid fill">
            <a:hlinkClick r:id="rId4"/>
            <a:extLst>
              <a:ext uri="{FF2B5EF4-FFF2-40B4-BE49-F238E27FC236}">
                <a16:creationId xmlns:a16="http://schemas.microsoft.com/office/drawing/2014/main" id="{E63A1167-4D81-EFA8-CA3E-01D1B93721F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19898" y="7904840"/>
            <a:ext cx="246077" cy="246077"/>
          </a:xfrm>
          <a:prstGeom prst="rect">
            <a:avLst/>
          </a:prstGeom>
        </p:spPr>
      </p:pic>
      <p:grpSp>
        <p:nvGrpSpPr>
          <p:cNvPr id="27" name="Group 26">
            <a:extLst>
              <a:ext uri="{FF2B5EF4-FFF2-40B4-BE49-F238E27FC236}">
                <a16:creationId xmlns:a16="http://schemas.microsoft.com/office/drawing/2014/main" id="{55FBBC9B-5DEA-32AD-9D7C-C87D425D8FEC}"/>
              </a:ext>
            </a:extLst>
          </p:cNvPr>
          <p:cNvGrpSpPr/>
          <p:nvPr/>
        </p:nvGrpSpPr>
        <p:grpSpPr>
          <a:xfrm>
            <a:off x="4413339" y="6991449"/>
            <a:ext cx="3250804" cy="3089957"/>
            <a:chOff x="4330511" y="1663200"/>
            <a:chExt cx="1799066" cy="1710050"/>
          </a:xfrm>
        </p:grpSpPr>
        <p:sp>
          <p:nvSpPr>
            <p:cNvPr id="28" name="Freeform 27">
              <a:extLst>
                <a:ext uri="{FF2B5EF4-FFF2-40B4-BE49-F238E27FC236}">
                  <a16:creationId xmlns:a16="http://schemas.microsoft.com/office/drawing/2014/main" id="{B8854C6C-A615-D45D-9D89-21BA603241DC}"/>
                </a:ext>
              </a:extLst>
            </p:cNvPr>
            <p:cNvSpPr/>
            <p:nvPr/>
          </p:nvSpPr>
          <p:spPr>
            <a:xfrm>
              <a:off x="4330511" y="1663200"/>
              <a:ext cx="1799066" cy="1710050"/>
            </a:xfrm>
            <a:custGeom>
              <a:avLst/>
              <a:gdLst>
                <a:gd name="connsiteX0" fmla="*/ 446797 w 446796"/>
                <a:gd name="connsiteY0" fmla="*/ 161149 h 424689"/>
                <a:gd name="connsiteX1" fmla="*/ 428762 w 446796"/>
                <a:gd name="connsiteY1" fmla="*/ 179766 h 424689"/>
                <a:gd name="connsiteX2" fmla="*/ 339170 w 446796"/>
                <a:gd name="connsiteY2" fmla="*/ 267031 h 424689"/>
                <a:gd name="connsiteX3" fmla="*/ 336261 w 446796"/>
                <a:gd name="connsiteY3" fmla="*/ 275757 h 424689"/>
                <a:gd name="connsiteX4" fmla="*/ 354878 w 446796"/>
                <a:gd name="connsiteY4" fmla="*/ 383384 h 424689"/>
                <a:gd name="connsiteX5" fmla="*/ 360695 w 446796"/>
                <a:gd name="connsiteY5" fmla="*/ 418290 h 424689"/>
                <a:gd name="connsiteX6" fmla="*/ 361277 w 446796"/>
                <a:gd name="connsiteY6" fmla="*/ 424690 h 424689"/>
                <a:gd name="connsiteX7" fmla="*/ 247832 w 446796"/>
                <a:gd name="connsiteY7" fmla="*/ 364768 h 424689"/>
                <a:gd name="connsiteX8" fmla="*/ 251905 w 446796"/>
                <a:gd name="connsiteY8" fmla="*/ 360114 h 424689"/>
                <a:gd name="connsiteX9" fmla="*/ 301355 w 446796"/>
                <a:gd name="connsiteY9" fmla="*/ 293792 h 424689"/>
                <a:gd name="connsiteX10" fmla="*/ 317063 w 446796"/>
                <a:gd name="connsiteY10" fmla="*/ 253650 h 424689"/>
                <a:gd name="connsiteX11" fmla="*/ 318226 w 446796"/>
                <a:gd name="connsiteY11" fmla="*/ 227471 h 424689"/>
                <a:gd name="connsiteX12" fmla="*/ 301355 w 446796"/>
                <a:gd name="connsiteY12" fmla="*/ 200709 h 424689"/>
                <a:gd name="connsiteX13" fmla="*/ 275176 w 446796"/>
                <a:gd name="connsiteY13" fmla="*/ 185584 h 424689"/>
                <a:gd name="connsiteX14" fmla="*/ 258886 w 446796"/>
                <a:gd name="connsiteY14" fmla="*/ 176857 h 424689"/>
                <a:gd name="connsiteX15" fmla="*/ 252487 w 446796"/>
                <a:gd name="connsiteY15" fmla="*/ 171621 h 424689"/>
                <a:gd name="connsiteX16" fmla="*/ 253068 w 446796"/>
                <a:gd name="connsiteY16" fmla="*/ 159986 h 424689"/>
                <a:gd name="connsiteX17" fmla="*/ 258886 w 446796"/>
                <a:gd name="connsiteY17" fmla="*/ 155913 h 424689"/>
                <a:gd name="connsiteX18" fmla="*/ 304846 w 446796"/>
                <a:gd name="connsiteY18" fmla="*/ 140788 h 424689"/>
                <a:gd name="connsiteX19" fmla="*/ 324044 w 446796"/>
                <a:gd name="connsiteY19" fmla="*/ 141951 h 424689"/>
                <a:gd name="connsiteX20" fmla="*/ 398510 w 446796"/>
                <a:gd name="connsiteY20" fmla="*/ 153005 h 424689"/>
                <a:gd name="connsiteX21" fmla="*/ 446797 w 446796"/>
                <a:gd name="connsiteY21" fmla="*/ 161149 h 424689"/>
                <a:gd name="connsiteX22" fmla="*/ 239106 w 446796"/>
                <a:gd name="connsiteY22" fmla="*/ 215254 h 424689"/>
                <a:gd name="connsiteX23" fmla="*/ 223398 w 446796"/>
                <a:gd name="connsiteY23" fmla="*/ 202455 h 424689"/>
                <a:gd name="connsiteX24" fmla="*/ 209436 w 446796"/>
                <a:gd name="connsiteY24" fmla="*/ 186747 h 424689"/>
                <a:gd name="connsiteX25" fmla="*/ 214090 w 446796"/>
                <a:gd name="connsiteY25" fmla="*/ 161731 h 424689"/>
                <a:gd name="connsiteX26" fmla="*/ 229216 w 446796"/>
                <a:gd name="connsiteY26" fmla="*/ 153005 h 424689"/>
                <a:gd name="connsiteX27" fmla="*/ 270521 w 446796"/>
                <a:gd name="connsiteY27" fmla="*/ 141951 h 424689"/>
                <a:gd name="connsiteX28" fmla="*/ 290302 w 446796"/>
                <a:gd name="connsiteY28" fmla="*/ 137297 h 424689"/>
                <a:gd name="connsiteX29" fmla="*/ 280994 w 446796"/>
                <a:gd name="connsiteY29" fmla="*/ 119262 h 424689"/>
                <a:gd name="connsiteX30" fmla="*/ 251323 w 446796"/>
                <a:gd name="connsiteY30" fmla="*/ 58758 h 424689"/>
                <a:gd name="connsiteX31" fmla="*/ 242015 w 446796"/>
                <a:gd name="connsiteY31" fmla="*/ 39560 h 424689"/>
                <a:gd name="connsiteX32" fmla="*/ 232125 w 446796"/>
                <a:gd name="connsiteY32" fmla="*/ 19780 h 424689"/>
                <a:gd name="connsiteX33" fmla="*/ 222235 w 446796"/>
                <a:gd name="connsiteY33" fmla="*/ 0 h 424689"/>
                <a:gd name="connsiteX34" fmla="*/ 219908 w 446796"/>
                <a:gd name="connsiteY34" fmla="*/ 2909 h 424689"/>
                <a:gd name="connsiteX35" fmla="*/ 187911 w 446796"/>
                <a:gd name="connsiteY35" fmla="*/ 67485 h 424689"/>
                <a:gd name="connsiteX36" fmla="*/ 155331 w 446796"/>
                <a:gd name="connsiteY36" fmla="*/ 133806 h 424689"/>
                <a:gd name="connsiteX37" fmla="*/ 147769 w 446796"/>
                <a:gd name="connsiteY37" fmla="*/ 139624 h 424689"/>
                <a:gd name="connsiteX38" fmla="*/ 137878 w 446796"/>
                <a:gd name="connsiteY38" fmla="*/ 140788 h 424689"/>
                <a:gd name="connsiteX39" fmla="*/ 72721 w 446796"/>
                <a:gd name="connsiteY39" fmla="*/ 150096 h 424689"/>
                <a:gd name="connsiteX40" fmla="*/ 22689 w 446796"/>
                <a:gd name="connsiteY40" fmla="*/ 157077 h 424689"/>
                <a:gd name="connsiteX41" fmla="*/ 0 w 446796"/>
                <a:gd name="connsiteY41" fmla="*/ 160568 h 424689"/>
                <a:gd name="connsiteX42" fmla="*/ 1746 w 446796"/>
                <a:gd name="connsiteY42" fmla="*/ 162895 h 424689"/>
                <a:gd name="connsiteX43" fmla="*/ 16290 w 446796"/>
                <a:gd name="connsiteY43" fmla="*/ 176857 h 424689"/>
                <a:gd name="connsiteX44" fmla="*/ 79120 w 446796"/>
                <a:gd name="connsiteY44" fmla="*/ 238524 h 424689"/>
                <a:gd name="connsiteX45" fmla="*/ 106464 w 446796"/>
                <a:gd name="connsiteY45" fmla="*/ 265286 h 424689"/>
                <a:gd name="connsiteX46" fmla="*/ 109954 w 446796"/>
                <a:gd name="connsiteY46" fmla="*/ 274594 h 424689"/>
                <a:gd name="connsiteX47" fmla="*/ 98900 w 446796"/>
                <a:gd name="connsiteY47" fmla="*/ 338006 h 424689"/>
                <a:gd name="connsiteX48" fmla="*/ 98900 w 446796"/>
                <a:gd name="connsiteY48" fmla="*/ 343242 h 424689"/>
                <a:gd name="connsiteX49" fmla="*/ 104136 w 446796"/>
                <a:gd name="connsiteY49" fmla="*/ 339752 h 424689"/>
                <a:gd name="connsiteX50" fmla="*/ 121008 w 446796"/>
                <a:gd name="connsiteY50" fmla="*/ 327535 h 424689"/>
                <a:gd name="connsiteX51" fmla="*/ 182675 w 446796"/>
                <a:gd name="connsiteY51" fmla="*/ 285647 h 424689"/>
                <a:gd name="connsiteX52" fmla="*/ 226307 w 446796"/>
                <a:gd name="connsiteY52" fmla="*/ 251905 h 424689"/>
                <a:gd name="connsiteX53" fmla="*/ 239688 w 446796"/>
                <a:gd name="connsiteY53" fmla="*/ 236779 h 424689"/>
                <a:gd name="connsiteX54" fmla="*/ 244924 w 446796"/>
                <a:gd name="connsiteY54" fmla="*/ 227471 h 424689"/>
                <a:gd name="connsiteX55" fmla="*/ 239106 w 446796"/>
                <a:gd name="connsiteY55" fmla="*/ 215254 h 424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46796" h="424689">
                  <a:moveTo>
                    <a:pt x="446797" y="161149"/>
                  </a:moveTo>
                  <a:cubicBezTo>
                    <a:pt x="440397" y="167549"/>
                    <a:pt x="434579" y="173948"/>
                    <a:pt x="428762" y="179766"/>
                  </a:cubicBezTo>
                  <a:cubicBezTo>
                    <a:pt x="399092" y="208854"/>
                    <a:pt x="368840" y="237943"/>
                    <a:pt x="339170" y="267031"/>
                  </a:cubicBezTo>
                  <a:cubicBezTo>
                    <a:pt x="336843" y="269358"/>
                    <a:pt x="335679" y="271685"/>
                    <a:pt x="336261" y="275757"/>
                  </a:cubicBezTo>
                  <a:cubicBezTo>
                    <a:pt x="342661" y="311827"/>
                    <a:pt x="348478" y="347315"/>
                    <a:pt x="354878" y="383384"/>
                  </a:cubicBezTo>
                  <a:cubicBezTo>
                    <a:pt x="356623" y="395019"/>
                    <a:pt x="358950" y="406655"/>
                    <a:pt x="360695" y="418290"/>
                  </a:cubicBezTo>
                  <a:cubicBezTo>
                    <a:pt x="361277" y="420035"/>
                    <a:pt x="361277" y="421781"/>
                    <a:pt x="361277" y="424690"/>
                  </a:cubicBezTo>
                  <a:cubicBezTo>
                    <a:pt x="322880" y="404910"/>
                    <a:pt x="285647" y="385129"/>
                    <a:pt x="247832" y="364768"/>
                  </a:cubicBezTo>
                  <a:cubicBezTo>
                    <a:pt x="249578" y="363022"/>
                    <a:pt x="250741" y="361277"/>
                    <a:pt x="251905" y="360114"/>
                  </a:cubicBezTo>
                  <a:cubicBezTo>
                    <a:pt x="270521" y="339752"/>
                    <a:pt x="287974" y="318226"/>
                    <a:pt x="301355" y="293792"/>
                  </a:cubicBezTo>
                  <a:cubicBezTo>
                    <a:pt x="308336" y="280993"/>
                    <a:pt x="314154" y="268194"/>
                    <a:pt x="317063" y="253650"/>
                  </a:cubicBezTo>
                  <a:cubicBezTo>
                    <a:pt x="318808" y="244924"/>
                    <a:pt x="319390" y="236197"/>
                    <a:pt x="318226" y="227471"/>
                  </a:cubicBezTo>
                  <a:cubicBezTo>
                    <a:pt x="316481" y="216417"/>
                    <a:pt x="311245" y="207109"/>
                    <a:pt x="301355" y="200709"/>
                  </a:cubicBezTo>
                  <a:cubicBezTo>
                    <a:pt x="293210" y="195474"/>
                    <a:pt x="283902" y="190819"/>
                    <a:pt x="275176" y="185584"/>
                  </a:cubicBezTo>
                  <a:cubicBezTo>
                    <a:pt x="269940" y="182675"/>
                    <a:pt x="264122" y="179766"/>
                    <a:pt x="258886" y="176857"/>
                  </a:cubicBezTo>
                  <a:cubicBezTo>
                    <a:pt x="256559" y="175694"/>
                    <a:pt x="254232" y="173948"/>
                    <a:pt x="252487" y="171621"/>
                  </a:cubicBezTo>
                  <a:cubicBezTo>
                    <a:pt x="248414" y="167549"/>
                    <a:pt x="248414" y="164058"/>
                    <a:pt x="253068" y="159986"/>
                  </a:cubicBezTo>
                  <a:cubicBezTo>
                    <a:pt x="254814" y="158241"/>
                    <a:pt x="257141" y="157077"/>
                    <a:pt x="258886" y="155913"/>
                  </a:cubicBezTo>
                  <a:cubicBezTo>
                    <a:pt x="273430" y="148932"/>
                    <a:pt x="288556" y="144278"/>
                    <a:pt x="304846" y="140788"/>
                  </a:cubicBezTo>
                  <a:cubicBezTo>
                    <a:pt x="311245" y="139624"/>
                    <a:pt x="317644" y="141369"/>
                    <a:pt x="324044" y="141951"/>
                  </a:cubicBezTo>
                  <a:cubicBezTo>
                    <a:pt x="349060" y="145442"/>
                    <a:pt x="374076" y="148932"/>
                    <a:pt x="398510" y="153005"/>
                  </a:cubicBezTo>
                  <a:cubicBezTo>
                    <a:pt x="414800" y="156495"/>
                    <a:pt x="430507" y="158822"/>
                    <a:pt x="446797" y="161149"/>
                  </a:cubicBezTo>
                  <a:close/>
                  <a:moveTo>
                    <a:pt x="239106" y="215254"/>
                  </a:moveTo>
                  <a:cubicBezTo>
                    <a:pt x="233870" y="211181"/>
                    <a:pt x="228635" y="206527"/>
                    <a:pt x="223398" y="202455"/>
                  </a:cubicBezTo>
                  <a:cubicBezTo>
                    <a:pt x="216999" y="198382"/>
                    <a:pt x="212926" y="193146"/>
                    <a:pt x="209436" y="186747"/>
                  </a:cubicBezTo>
                  <a:cubicBezTo>
                    <a:pt x="204200" y="176857"/>
                    <a:pt x="205364" y="168712"/>
                    <a:pt x="214090" y="161731"/>
                  </a:cubicBezTo>
                  <a:cubicBezTo>
                    <a:pt x="218744" y="158241"/>
                    <a:pt x="223980" y="155332"/>
                    <a:pt x="229216" y="153005"/>
                  </a:cubicBezTo>
                  <a:cubicBezTo>
                    <a:pt x="242596" y="147187"/>
                    <a:pt x="256559" y="145442"/>
                    <a:pt x="270521" y="141951"/>
                  </a:cubicBezTo>
                  <a:cubicBezTo>
                    <a:pt x="276921" y="140206"/>
                    <a:pt x="283320" y="139042"/>
                    <a:pt x="290302" y="137297"/>
                  </a:cubicBezTo>
                  <a:cubicBezTo>
                    <a:pt x="288556" y="133806"/>
                    <a:pt x="285066" y="126825"/>
                    <a:pt x="280994" y="119262"/>
                  </a:cubicBezTo>
                  <a:cubicBezTo>
                    <a:pt x="279248" y="115190"/>
                    <a:pt x="254814" y="65740"/>
                    <a:pt x="251323" y="58758"/>
                  </a:cubicBezTo>
                  <a:cubicBezTo>
                    <a:pt x="248414" y="52359"/>
                    <a:pt x="244924" y="45960"/>
                    <a:pt x="242015" y="39560"/>
                  </a:cubicBezTo>
                  <a:cubicBezTo>
                    <a:pt x="238524" y="33161"/>
                    <a:pt x="235615" y="26179"/>
                    <a:pt x="232125" y="19780"/>
                  </a:cubicBezTo>
                  <a:cubicBezTo>
                    <a:pt x="229216" y="13381"/>
                    <a:pt x="225726" y="6981"/>
                    <a:pt x="222235" y="0"/>
                  </a:cubicBezTo>
                  <a:cubicBezTo>
                    <a:pt x="221071" y="1745"/>
                    <a:pt x="220490" y="2327"/>
                    <a:pt x="219908" y="2909"/>
                  </a:cubicBezTo>
                  <a:cubicBezTo>
                    <a:pt x="209436" y="24434"/>
                    <a:pt x="198964" y="45960"/>
                    <a:pt x="187911" y="67485"/>
                  </a:cubicBezTo>
                  <a:cubicBezTo>
                    <a:pt x="176857" y="89592"/>
                    <a:pt x="165803" y="111699"/>
                    <a:pt x="155331" y="133806"/>
                  </a:cubicBezTo>
                  <a:cubicBezTo>
                    <a:pt x="153586" y="137297"/>
                    <a:pt x="151259" y="139042"/>
                    <a:pt x="147769" y="139624"/>
                  </a:cubicBezTo>
                  <a:cubicBezTo>
                    <a:pt x="144278" y="140206"/>
                    <a:pt x="141370" y="140206"/>
                    <a:pt x="137878" y="140788"/>
                  </a:cubicBezTo>
                  <a:cubicBezTo>
                    <a:pt x="134970" y="141369"/>
                    <a:pt x="86683" y="148350"/>
                    <a:pt x="72721" y="150096"/>
                  </a:cubicBezTo>
                  <a:cubicBezTo>
                    <a:pt x="55849" y="152423"/>
                    <a:pt x="39560" y="154750"/>
                    <a:pt x="22689" y="157077"/>
                  </a:cubicBezTo>
                  <a:cubicBezTo>
                    <a:pt x="15126" y="158241"/>
                    <a:pt x="8145" y="159404"/>
                    <a:pt x="0" y="160568"/>
                  </a:cubicBezTo>
                  <a:cubicBezTo>
                    <a:pt x="582" y="161731"/>
                    <a:pt x="1163" y="162313"/>
                    <a:pt x="1746" y="162895"/>
                  </a:cubicBezTo>
                  <a:cubicBezTo>
                    <a:pt x="6399" y="167549"/>
                    <a:pt x="11054" y="172203"/>
                    <a:pt x="16290" y="176857"/>
                  </a:cubicBezTo>
                  <a:cubicBezTo>
                    <a:pt x="26179" y="186165"/>
                    <a:pt x="75048" y="234452"/>
                    <a:pt x="79120" y="238524"/>
                  </a:cubicBezTo>
                  <a:cubicBezTo>
                    <a:pt x="88428" y="247251"/>
                    <a:pt x="97155" y="256559"/>
                    <a:pt x="106464" y="265286"/>
                  </a:cubicBezTo>
                  <a:cubicBezTo>
                    <a:pt x="109372" y="267613"/>
                    <a:pt x="110536" y="270521"/>
                    <a:pt x="109954" y="274594"/>
                  </a:cubicBezTo>
                  <a:cubicBezTo>
                    <a:pt x="105881" y="295537"/>
                    <a:pt x="102391" y="316481"/>
                    <a:pt x="98900" y="338006"/>
                  </a:cubicBezTo>
                  <a:cubicBezTo>
                    <a:pt x="98900" y="339752"/>
                    <a:pt x="98900" y="340915"/>
                    <a:pt x="98900" y="343242"/>
                  </a:cubicBezTo>
                  <a:cubicBezTo>
                    <a:pt x="101228" y="341497"/>
                    <a:pt x="102391" y="340915"/>
                    <a:pt x="104136" y="339752"/>
                  </a:cubicBezTo>
                  <a:cubicBezTo>
                    <a:pt x="109954" y="335679"/>
                    <a:pt x="115190" y="331025"/>
                    <a:pt x="121008" y="327535"/>
                  </a:cubicBezTo>
                  <a:cubicBezTo>
                    <a:pt x="141370" y="313572"/>
                    <a:pt x="162313" y="299610"/>
                    <a:pt x="182675" y="285647"/>
                  </a:cubicBezTo>
                  <a:cubicBezTo>
                    <a:pt x="197801" y="275176"/>
                    <a:pt x="212926" y="264704"/>
                    <a:pt x="226307" y="251905"/>
                  </a:cubicBezTo>
                  <a:cubicBezTo>
                    <a:pt x="231543" y="247251"/>
                    <a:pt x="235615" y="242015"/>
                    <a:pt x="239688" y="236779"/>
                  </a:cubicBezTo>
                  <a:cubicBezTo>
                    <a:pt x="242015" y="233870"/>
                    <a:pt x="244342" y="232707"/>
                    <a:pt x="244924" y="227471"/>
                  </a:cubicBezTo>
                  <a:cubicBezTo>
                    <a:pt x="244924" y="219326"/>
                    <a:pt x="239106" y="215254"/>
                    <a:pt x="239106" y="215254"/>
                  </a:cubicBezTo>
                  <a:close/>
                </a:path>
              </a:pathLst>
            </a:custGeom>
            <a:gradFill>
              <a:gsLst>
                <a:gs pos="0">
                  <a:srgbClr val="41246C"/>
                </a:gs>
                <a:gs pos="27690">
                  <a:srgbClr val="982584"/>
                </a:gs>
                <a:gs pos="51940">
                  <a:srgbClr val="C6168B"/>
                </a:gs>
                <a:gs pos="68050">
                  <a:srgbClr val="E03658"/>
                </a:gs>
                <a:gs pos="99930">
                  <a:srgbClr val="EE4036"/>
                </a:gs>
              </a:gsLst>
              <a:lin ang="5400000" scaled="1"/>
            </a:gradFill>
            <a:ln w="581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EDBCAC4-185C-FC20-8667-162BFA4A581E}"/>
                </a:ext>
              </a:extLst>
            </p:cNvPr>
            <p:cNvSpPr/>
            <p:nvPr/>
          </p:nvSpPr>
          <p:spPr>
            <a:xfrm>
              <a:off x="4571797" y="2105062"/>
              <a:ext cx="2339" cy="7904"/>
            </a:xfrm>
            <a:custGeom>
              <a:avLst/>
              <a:gdLst>
                <a:gd name="connsiteX0" fmla="*/ 582 w 581"/>
                <a:gd name="connsiteY0" fmla="*/ 218 h 1963"/>
                <a:gd name="connsiteX1" fmla="*/ 0 w 581"/>
                <a:gd name="connsiteY1" fmla="*/ 1963 h 1963"/>
                <a:gd name="connsiteX2" fmla="*/ 582 w 581"/>
                <a:gd name="connsiteY2" fmla="*/ 218 h 1963"/>
              </a:gdLst>
              <a:ahLst/>
              <a:cxnLst>
                <a:cxn ang="0">
                  <a:pos x="connsiteX0" y="connsiteY0"/>
                </a:cxn>
                <a:cxn ang="0">
                  <a:pos x="connsiteX1" y="connsiteY1"/>
                </a:cxn>
                <a:cxn ang="0">
                  <a:pos x="connsiteX2" y="connsiteY2"/>
                </a:cxn>
              </a:cxnLst>
              <a:rect l="l" t="t" r="r" b="b"/>
              <a:pathLst>
                <a:path w="581" h="1963">
                  <a:moveTo>
                    <a:pt x="582" y="218"/>
                  </a:moveTo>
                  <a:cubicBezTo>
                    <a:pt x="582" y="1382"/>
                    <a:pt x="582" y="1963"/>
                    <a:pt x="0" y="1963"/>
                  </a:cubicBezTo>
                  <a:cubicBezTo>
                    <a:pt x="582" y="218"/>
                    <a:pt x="582" y="-364"/>
                    <a:pt x="582" y="218"/>
                  </a:cubicBezTo>
                  <a:close/>
                </a:path>
              </a:pathLst>
            </a:custGeom>
            <a:solidFill>
              <a:srgbClr val="231F20"/>
            </a:solidFill>
            <a:ln w="581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BE43A40-FE7B-88D1-17D0-7E5EA35EAD11}"/>
                </a:ext>
              </a:extLst>
            </p:cNvPr>
            <p:cNvSpPr/>
            <p:nvPr/>
          </p:nvSpPr>
          <p:spPr>
            <a:xfrm>
              <a:off x="5037959" y="1724106"/>
              <a:ext cx="484907" cy="452106"/>
            </a:xfrm>
            <a:custGeom>
              <a:avLst/>
              <a:gdLst>
                <a:gd name="connsiteX0" fmla="*/ 27925 w 120426"/>
                <a:gd name="connsiteY0" fmla="*/ 107627 h 112280"/>
                <a:gd name="connsiteX1" fmla="*/ 27925 w 120426"/>
                <a:gd name="connsiteY1" fmla="*/ 109372 h 112280"/>
                <a:gd name="connsiteX2" fmla="*/ 29088 w 120426"/>
                <a:gd name="connsiteY2" fmla="*/ 110536 h 112280"/>
                <a:gd name="connsiteX3" fmla="*/ 27343 w 120426"/>
                <a:gd name="connsiteY3" fmla="*/ 110536 h 112280"/>
                <a:gd name="connsiteX4" fmla="*/ 26762 w 120426"/>
                <a:gd name="connsiteY4" fmla="*/ 112281 h 112280"/>
                <a:gd name="connsiteX5" fmla="*/ 26179 w 120426"/>
                <a:gd name="connsiteY5" fmla="*/ 110536 h 112280"/>
                <a:gd name="connsiteX6" fmla="*/ 24435 w 120426"/>
                <a:gd name="connsiteY6" fmla="*/ 110536 h 112280"/>
                <a:gd name="connsiteX7" fmla="*/ 25598 w 120426"/>
                <a:gd name="connsiteY7" fmla="*/ 109372 h 112280"/>
                <a:gd name="connsiteX8" fmla="*/ 25016 w 120426"/>
                <a:gd name="connsiteY8" fmla="*/ 107627 h 112280"/>
                <a:gd name="connsiteX9" fmla="*/ 26762 w 120426"/>
                <a:gd name="connsiteY9" fmla="*/ 108209 h 112280"/>
                <a:gd name="connsiteX10" fmla="*/ 27925 w 120426"/>
                <a:gd name="connsiteY10" fmla="*/ 107627 h 112280"/>
                <a:gd name="connsiteX11" fmla="*/ 2909 w 120426"/>
                <a:gd name="connsiteY11" fmla="*/ 72721 h 112280"/>
                <a:gd name="connsiteX12" fmla="*/ 1164 w 120426"/>
                <a:gd name="connsiteY12" fmla="*/ 72721 h 112280"/>
                <a:gd name="connsiteX13" fmla="*/ 2327 w 120426"/>
                <a:gd name="connsiteY13" fmla="*/ 71557 h 112280"/>
                <a:gd name="connsiteX14" fmla="*/ 1746 w 120426"/>
                <a:gd name="connsiteY14" fmla="*/ 69812 h 112280"/>
                <a:gd name="connsiteX15" fmla="*/ 3491 w 120426"/>
                <a:gd name="connsiteY15" fmla="*/ 70394 h 112280"/>
                <a:gd name="connsiteX16" fmla="*/ 5236 w 120426"/>
                <a:gd name="connsiteY16" fmla="*/ 69230 h 112280"/>
                <a:gd name="connsiteX17" fmla="*/ 5236 w 120426"/>
                <a:gd name="connsiteY17" fmla="*/ 70975 h 112280"/>
                <a:gd name="connsiteX18" fmla="*/ 6400 w 120426"/>
                <a:gd name="connsiteY18" fmla="*/ 72139 h 112280"/>
                <a:gd name="connsiteX19" fmla="*/ 4654 w 120426"/>
                <a:gd name="connsiteY19" fmla="*/ 72721 h 112280"/>
                <a:gd name="connsiteX20" fmla="*/ 4073 w 120426"/>
                <a:gd name="connsiteY20" fmla="*/ 74466 h 112280"/>
                <a:gd name="connsiteX21" fmla="*/ 2909 w 120426"/>
                <a:gd name="connsiteY21" fmla="*/ 72721 h 112280"/>
                <a:gd name="connsiteX22" fmla="*/ 6400 w 120426"/>
                <a:gd name="connsiteY22" fmla="*/ 26761 h 112280"/>
                <a:gd name="connsiteX23" fmla="*/ 8145 w 120426"/>
                <a:gd name="connsiteY23" fmla="*/ 28507 h 112280"/>
                <a:gd name="connsiteX24" fmla="*/ 5236 w 120426"/>
                <a:gd name="connsiteY24" fmla="*/ 29088 h 112280"/>
                <a:gd name="connsiteX25" fmla="*/ 4073 w 120426"/>
                <a:gd name="connsiteY25" fmla="*/ 31415 h 112280"/>
                <a:gd name="connsiteX26" fmla="*/ 2909 w 120426"/>
                <a:gd name="connsiteY26" fmla="*/ 29088 h 112280"/>
                <a:gd name="connsiteX27" fmla="*/ 0 w 120426"/>
                <a:gd name="connsiteY27" fmla="*/ 28507 h 112280"/>
                <a:gd name="connsiteX28" fmla="*/ 1746 w 120426"/>
                <a:gd name="connsiteY28" fmla="*/ 26761 h 112280"/>
                <a:gd name="connsiteX29" fmla="*/ 1164 w 120426"/>
                <a:gd name="connsiteY29" fmla="*/ 24434 h 112280"/>
                <a:gd name="connsiteX30" fmla="*/ 3491 w 120426"/>
                <a:gd name="connsiteY30" fmla="*/ 25598 h 112280"/>
                <a:gd name="connsiteX31" fmla="*/ 5818 w 120426"/>
                <a:gd name="connsiteY31" fmla="*/ 24434 h 112280"/>
                <a:gd name="connsiteX32" fmla="*/ 6400 w 120426"/>
                <a:gd name="connsiteY32" fmla="*/ 26761 h 112280"/>
                <a:gd name="connsiteX33" fmla="*/ 67485 w 120426"/>
                <a:gd name="connsiteY33" fmla="*/ 68648 h 112280"/>
                <a:gd name="connsiteX34" fmla="*/ 64577 w 120426"/>
                <a:gd name="connsiteY34" fmla="*/ 68067 h 112280"/>
                <a:gd name="connsiteX35" fmla="*/ 66322 w 120426"/>
                <a:gd name="connsiteY35" fmla="*/ 66321 h 112280"/>
                <a:gd name="connsiteX36" fmla="*/ 65740 w 120426"/>
                <a:gd name="connsiteY36" fmla="*/ 63994 h 112280"/>
                <a:gd name="connsiteX37" fmla="*/ 68067 w 120426"/>
                <a:gd name="connsiteY37" fmla="*/ 65158 h 112280"/>
                <a:gd name="connsiteX38" fmla="*/ 70394 w 120426"/>
                <a:gd name="connsiteY38" fmla="*/ 63994 h 112280"/>
                <a:gd name="connsiteX39" fmla="*/ 69812 w 120426"/>
                <a:gd name="connsiteY39" fmla="*/ 66321 h 112280"/>
                <a:gd name="connsiteX40" fmla="*/ 71558 w 120426"/>
                <a:gd name="connsiteY40" fmla="*/ 68067 h 112280"/>
                <a:gd name="connsiteX41" fmla="*/ 68649 w 120426"/>
                <a:gd name="connsiteY41" fmla="*/ 68648 h 112280"/>
                <a:gd name="connsiteX42" fmla="*/ 67485 w 120426"/>
                <a:gd name="connsiteY42" fmla="*/ 70975 h 112280"/>
                <a:gd name="connsiteX43" fmla="*/ 67485 w 120426"/>
                <a:gd name="connsiteY43" fmla="*/ 68648 h 112280"/>
                <a:gd name="connsiteX44" fmla="*/ 77957 w 120426"/>
                <a:gd name="connsiteY44" fmla="*/ 2327 h 112280"/>
                <a:gd name="connsiteX45" fmla="*/ 77375 w 120426"/>
                <a:gd name="connsiteY45" fmla="*/ 582 h 112280"/>
                <a:gd name="connsiteX46" fmla="*/ 79121 w 120426"/>
                <a:gd name="connsiteY46" fmla="*/ 1164 h 112280"/>
                <a:gd name="connsiteX47" fmla="*/ 80866 w 120426"/>
                <a:gd name="connsiteY47" fmla="*/ 0 h 112280"/>
                <a:gd name="connsiteX48" fmla="*/ 80866 w 120426"/>
                <a:gd name="connsiteY48" fmla="*/ 1745 h 112280"/>
                <a:gd name="connsiteX49" fmla="*/ 82030 w 120426"/>
                <a:gd name="connsiteY49" fmla="*/ 2909 h 112280"/>
                <a:gd name="connsiteX50" fmla="*/ 80284 w 120426"/>
                <a:gd name="connsiteY50" fmla="*/ 3491 h 112280"/>
                <a:gd name="connsiteX51" fmla="*/ 79702 w 120426"/>
                <a:gd name="connsiteY51" fmla="*/ 5236 h 112280"/>
                <a:gd name="connsiteX52" fmla="*/ 78538 w 120426"/>
                <a:gd name="connsiteY52" fmla="*/ 3491 h 112280"/>
                <a:gd name="connsiteX53" fmla="*/ 76794 w 120426"/>
                <a:gd name="connsiteY53" fmla="*/ 3491 h 112280"/>
                <a:gd name="connsiteX54" fmla="*/ 77957 w 120426"/>
                <a:gd name="connsiteY54" fmla="*/ 2327 h 112280"/>
                <a:gd name="connsiteX55" fmla="*/ 119844 w 120426"/>
                <a:gd name="connsiteY55" fmla="*/ 83193 h 112280"/>
                <a:gd name="connsiteX56" fmla="*/ 119844 w 120426"/>
                <a:gd name="connsiteY56" fmla="*/ 83774 h 112280"/>
                <a:gd name="connsiteX57" fmla="*/ 120426 w 120426"/>
                <a:gd name="connsiteY57" fmla="*/ 84356 h 112280"/>
                <a:gd name="connsiteX58" fmla="*/ 119844 w 120426"/>
                <a:gd name="connsiteY58" fmla="*/ 84356 h 112280"/>
                <a:gd name="connsiteX59" fmla="*/ 119262 w 120426"/>
                <a:gd name="connsiteY59" fmla="*/ 84938 h 112280"/>
                <a:gd name="connsiteX60" fmla="*/ 118681 w 120426"/>
                <a:gd name="connsiteY60" fmla="*/ 84356 h 112280"/>
                <a:gd name="connsiteX61" fmla="*/ 118099 w 120426"/>
                <a:gd name="connsiteY61" fmla="*/ 84356 h 112280"/>
                <a:gd name="connsiteX62" fmla="*/ 118681 w 120426"/>
                <a:gd name="connsiteY62" fmla="*/ 83774 h 112280"/>
                <a:gd name="connsiteX63" fmla="*/ 118681 w 120426"/>
                <a:gd name="connsiteY63" fmla="*/ 83193 h 112280"/>
                <a:gd name="connsiteX64" fmla="*/ 119262 w 120426"/>
                <a:gd name="connsiteY64" fmla="*/ 83774 h 112280"/>
                <a:gd name="connsiteX65" fmla="*/ 119844 w 120426"/>
                <a:gd name="connsiteY65" fmla="*/ 83193 h 112280"/>
                <a:gd name="connsiteX66" fmla="*/ 94247 w 120426"/>
                <a:gd name="connsiteY66" fmla="*/ 33742 h 112280"/>
                <a:gd name="connsiteX67" fmla="*/ 93665 w 120426"/>
                <a:gd name="connsiteY67" fmla="*/ 31997 h 112280"/>
                <a:gd name="connsiteX68" fmla="*/ 95410 w 120426"/>
                <a:gd name="connsiteY68" fmla="*/ 32579 h 112280"/>
                <a:gd name="connsiteX69" fmla="*/ 96574 w 120426"/>
                <a:gd name="connsiteY69" fmla="*/ 31997 h 112280"/>
                <a:gd name="connsiteX70" fmla="*/ 96574 w 120426"/>
                <a:gd name="connsiteY70" fmla="*/ 33742 h 112280"/>
                <a:gd name="connsiteX71" fmla="*/ 97737 w 120426"/>
                <a:gd name="connsiteY71" fmla="*/ 34906 h 112280"/>
                <a:gd name="connsiteX72" fmla="*/ 95991 w 120426"/>
                <a:gd name="connsiteY72" fmla="*/ 34906 h 112280"/>
                <a:gd name="connsiteX73" fmla="*/ 95410 w 120426"/>
                <a:gd name="connsiteY73" fmla="*/ 36070 h 112280"/>
                <a:gd name="connsiteX74" fmla="*/ 94828 w 120426"/>
                <a:gd name="connsiteY74" fmla="*/ 34906 h 112280"/>
                <a:gd name="connsiteX75" fmla="*/ 93083 w 120426"/>
                <a:gd name="connsiteY75" fmla="*/ 34906 h 112280"/>
                <a:gd name="connsiteX76" fmla="*/ 94247 w 120426"/>
                <a:gd name="connsiteY76" fmla="*/ 33742 h 11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0426" h="112280">
                  <a:moveTo>
                    <a:pt x="27925" y="107627"/>
                  </a:moveTo>
                  <a:lnTo>
                    <a:pt x="27925" y="109372"/>
                  </a:lnTo>
                  <a:lnTo>
                    <a:pt x="29088" y="110536"/>
                  </a:lnTo>
                  <a:lnTo>
                    <a:pt x="27343" y="110536"/>
                  </a:lnTo>
                  <a:lnTo>
                    <a:pt x="26762" y="112281"/>
                  </a:lnTo>
                  <a:lnTo>
                    <a:pt x="26179" y="110536"/>
                  </a:lnTo>
                  <a:lnTo>
                    <a:pt x="24435" y="110536"/>
                  </a:lnTo>
                  <a:lnTo>
                    <a:pt x="25598" y="109372"/>
                  </a:lnTo>
                  <a:lnTo>
                    <a:pt x="25016" y="107627"/>
                  </a:lnTo>
                  <a:lnTo>
                    <a:pt x="26762" y="108209"/>
                  </a:lnTo>
                  <a:lnTo>
                    <a:pt x="27925" y="107627"/>
                  </a:lnTo>
                  <a:close/>
                  <a:moveTo>
                    <a:pt x="2909" y="72721"/>
                  </a:moveTo>
                  <a:lnTo>
                    <a:pt x="1164" y="72721"/>
                  </a:lnTo>
                  <a:lnTo>
                    <a:pt x="2327" y="71557"/>
                  </a:lnTo>
                  <a:lnTo>
                    <a:pt x="1746" y="69812"/>
                  </a:lnTo>
                  <a:lnTo>
                    <a:pt x="3491" y="70394"/>
                  </a:lnTo>
                  <a:lnTo>
                    <a:pt x="5236" y="69230"/>
                  </a:lnTo>
                  <a:lnTo>
                    <a:pt x="5236" y="70975"/>
                  </a:lnTo>
                  <a:lnTo>
                    <a:pt x="6400" y="72139"/>
                  </a:lnTo>
                  <a:lnTo>
                    <a:pt x="4654" y="72721"/>
                  </a:lnTo>
                  <a:lnTo>
                    <a:pt x="4073" y="74466"/>
                  </a:lnTo>
                  <a:lnTo>
                    <a:pt x="2909" y="72721"/>
                  </a:lnTo>
                  <a:close/>
                  <a:moveTo>
                    <a:pt x="6400" y="26761"/>
                  </a:moveTo>
                  <a:lnTo>
                    <a:pt x="8145" y="28507"/>
                  </a:lnTo>
                  <a:lnTo>
                    <a:pt x="5236" y="29088"/>
                  </a:lnTo>
                  <a:lnTo>
                    <a:pt x="4073" y="31415"/>
                  </a:lnTo>
                  <a:lnTo>
                    <a:pt x="2909" y="29088"/>
                  </a:lnTo>
                  <a:lnTo>
                    <a:pt x="0" y="28507"/>
                  </a:lnTo>
                  <a:lnTo>
                    <a:pt x="1746" y="26761"/>
                  </a:lnTo>
                  <a:lnTo>
                    <a:pt x="1164" y="24434"/>
                  </a:lnTo>
                  <a:lnTo>
                    <a:pt x="3491" y="25598"/>
                  </a:lnTo>
                  <a:lnTo>
                    <a:pt x="5818" y="24434"/>
                  </a:lnTo>
                  <a:lnTo>
                    <a:pt x="6400" y="26761"/>
                  </a:lnTo>
                  <a:close/>
                  <a:moveTo>
                    <a:pt x="67485" y="68648"/>
                  </a:moveTo>
                  <a:lnTo>
                    <a:pt x="64577" y="68067"/>
                  </a:lnTo>
                  <a:lnTo>
                    <a:pt x="66322" y="66321"/>
                  </a:lnTo>
                  <a:lnTo>
                    <a:pt x="65740" y="63994"/>
                  </a:lnTo>
                  <a:lnTo>
                    <a:pt x="68067" y="65158"/>
                  </a:lnTo>
                  <a:lnTo>
                    <a:pt x="70394" y="63994"/>
                  </a:lnTo>
                  <a:lnTo>
                    <a:pt x="69812" y="66321"/>
                  </a:lnTo>
                  <a:lnTo>
                    <a:pt x="71558" y="68067"/>
                  </a:lnTo>
                  <a:lnTo>
                    <a:pt x="68649" y="68648"/>
                  </a:lnTo>
                  <a:lnTo>
                    <a:pt x="67485" y="70975"/>
                  </a:lnTo>
                  <a:lnTo>
                    <a:pt x="67485" y="68648"/>
                  </a:lnTo>
                  <a:close/>
                  <a:moveTo>
                    <a:pt x="77957" y="2327"/>
                  </a:moveTo>
                  <a:lnTo>
                    <a:pt x="77375" y="582"/>
                  </a:lnTo>
                  <a:lnTo>
                    <a:pt x="79121" y="1164"/>
                  </a:lnTo>
                  <a:lnTo>
                    <a:pt x="80866" y="0"/>
                  </a:lnTo>
                  <a:lnTo>
                    <a:pt x="80866" y="1745"/>
                  </a:lnTo>
                  <a:lnTo>
                    <a:pt x="82030" y="2909"/>
                  </a:lnTo>
                  <a:lnTo>
                    <a:pt x="80284" y="3491"/>
                  </a:lnTo>
                  <a:lnTo>
                    <a:pt x="79702" y="5236"/>
                  </a:lnTo>
                  <a:lnTo>
                    <a:pt x="78538" y="3491"/>
                  </a:lnTo>
                  <a:lnTo>
                    <a:pt x="76794" y="3491"/>
                  </a:lnTo>
                  <a:lnTo>
                    <a:pt x="77957" y="2327"/>
                  </a:lnTo>
                  <a:close/>
                  <a:moveTo>
                    <a:pt x="119844" y="83193"/>
                  </a:moveTo>
                  <a:lnTo>
                    <a:pt x="119844" y="83774"/>
                  </a:lnTo>
                  <a:lnTo>
                    <a:pt x="120426" y="84356"/>
                  </a:lnTo>
                  <a:lnTo>
                    <a:pt x="119844" y="84356"/>
                  </a:lnTo>
                  <a:lnTo>
                    <a:pt x="119262" y="84938"/>
                  </a:lnTo>
                  <a:lnTo>
                    <a:pt x="118681" y="84356"/>
                  </a:lnTo>
                  <a:lnTo>
                    <a:pt x="118099" y="84356"/>
                  </a:lnTo>
                  <a:lnTo>
                    <a:pt x="118681" y="83774"/>
                  </a:lnTo>
                  <a:lnTo>
                    <a:pt x="118681" y="83193"/>
                  </a:lnTo>
                  <a:lnTo>
                    <a:pt x="119262" y="83774"/>
                  </a:lnTo>
                  <a:lnTo>
                    <a:pt x="119844" y="83193"/>
                  </a:lnTo>
                  <a:close/>
                  <a:moveTo>
                    <a:pt x="94247" y="33742"/>
                  </a:moveTo>
                  <a:lnTo>
                    <a:pt x="93665" y="31997"/>
                  </a:lnTo>
                  <a:lnTo>
                    <a:pt x="95410" y="32579"/>
                  </a:lnTo>
                  <a:lnTo>
                    <a:pt x="96574" y="31997"/>
                  </a:lnTo>
                  <a:lnTo>
                    <a:pt x="96574" y="33742"/>
                  </a:lnTo>
                  <a:lnTo>
                    <a:pt x="97737" y="34906"/>
                  </a:lnTo>
                  <a:lnTo>
                    <a:pt x="95991" y="34906"/>
                  </a:lnTo>
                  <a:lnTo>
                    <a:pt x="95410" y="36070"/>
                  </a:lnTo>
                  <a:lnTo>
                    <a:pt x="94828" y="34906"/>
                  </a:lnTo>
                  <a:lnTo>
                    <a:pt x="93083" y="34906"/>
                  </a:lnTo>
                  <a:lnTo>
                    <a:pt x="94247" y="33742"/>
                  </a:lnTo>
                  <a:close/>
                </a:path>
              </a:pathLst>
            </a:custGeom>
            <a:solidFill>
              <a:srgbClr val="FFFFFF"/>
            </a:solidFill>
            <a:ln w="581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2BAE1642-7EE7-67C6-0A6C-CD8E2CD4BD29}"/>
                </a:ext>
              </a:extLst>
            </p:cNvPr>
            <p:cNvSpPr/>
            <p:nvPr/>
          </p:nvSpPr>
          <p:spPr>
            <a:xfrm>
              <a:off x="5312038" y="2143420"/>
              <a:ext cx="25766" cy="25766"/>
            </a:xfrm>
            <a:custGeom>
              <a:avLst/>
              <a:gdLst>
                <a:gd name="connsiteX0" fmla="*/ 0 w 6399"/>
                <a:gd name="connsiteY0" fmla="*/ 2909 h 6399"/>
                <a:gd name="connsiteX1" fmla="*/ 1745 w 6399"/>
                <a:gd name="connsiteY1" fmla="*/ 4072 h 6399"/>
                <a:gd name="connsiteX2" fmla="*/ 1745 w 6399"/>
                <a:gd name="connsiteY2" fmla="*/ 6399 h 6399"/>
                <a:gd name="connsiteX3" fmla="*/ 4072 w 6399"/>
                <a:gd name="connsiteY3" fmla="*/ 5236 h 6399"/>
                <a:gd name="connsiteX4" fmla="*/ 6399 w 6399"/>
                <a:gd name="connsiteY4" fmla="*/ 5818 h 6399"/>
                <a:gd name="connsiteX5" fmla="*/ 5236 w 6399"/>
                <a:gd name="connsiteY5" fmla="*/ 3491 h 6399"/>
                <a:gd name="connsiteX6" fmla="*/ 6399 w 6399"/>
                <a:gd name="connsiteY6" fmla="*/ 1745 h 6399"/>
                <a:gd name="connsiteX7" fmla="*/ 4072 w 6399"/>
                <a:gd name="connsiteY7" fmla="*/ 1745 h 6399"/>
                <a:gd name="connsiteX8" fmla="*/ 2909 w 6399"/>
                <a:gd name="connsiteY8" fmla="*/ 0 h 6399"/>
                <a:gd name="connsiteX9" fmla="*/ 2327 w 6399"/>
                <a:gd name="connsiteY9" fmla="*/ 2327 h 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99" h="6399">
                  <a:moveTo>
                    <a:pt x="0" y="2909"/>
                  </a:moveTo>
                  <a:lnTo>
                    <a:pt x="1745" y="4072"/>
                  </a:lnTo>
                  <a:lnTo>
                    <a:pt x="1745" y="6399"/>
                  </a:lnTo>
                  <a:lnTo>
                    <a:pt x="4072" y="5236"/>
                  </a:lnTo>
                  <a:lnTo>
                    <a:pt x="6399" y="5818"/>
                  </a:lnTo>
                  <a:lnTo>
                    <a:pt x="5236" y="3491"/>
                  </a:lnTo>
                  <a:lnTo>
                    <a:pt x="6399" y="1745"/>
                  </a:lnTo>
                  <a:lnTo>
                    <a:pt x="4072" y="1745"/>
                  </a:lnTo>
                  <a:lnTo>
                    <a:pt x="2909" y="0"/>
                  </a:lnTo>
                  <a:lnTo>
                    <a:pt x="2327" y="2327"/>
                  </a:lnTo>
                  <a:close/>
                </a:path>
              </a:pathLst>
            </a:custGeom>
            <a:solidFill>
              <a:srgbClr val="FFFFFF"/>
            </a:solidFill>
            <a:ln w="58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E6B13FB-14B5-3DBA-8E26-55CAA71FFABB}"/>
                </a:ext>
              </a:extLst>
            </p:cNvPr>
            <p:cNvSpPr/>
            <p:nvPr/>
          </p:nvSpPr>
          <p:spPr>
            <a:xfrm>
              <a:off x="5185542" y="2902404"/>
              <a:ext cx="260045" cy="58132"/>
            </a:xfrm>
            <a:custGeom>
              <a:avLst/>
              <a:gdLst>
                <a:gd name="connsiteX0" fmla="*/ 18035 w 64582"/>
                <a:gd name="connsiteY0" fmla="*/ 2909 h 14437"/>
                <a:gd name="connsiteX1" fmla="*/ 12799 w 64582"/>
                <a:gd name="connsiteY1" fmla="*/ 3491 h 14437"/>
                <a:gd name="connsiteX2" fmla="*/ 26179 w 64582"/>
                <a:gd name="connsiteY2" fmla="*/ 8145 h 14437"/>
                <a:gd name="connsiteX3" fmla="*/ 26179 w 64582"/>
                <a:gd name="connsiteY3" fmla="*/ 8145 h 14437"/>
                <a:gd name="connsiteX4" fmla="*/ 26179 w 64582"/>
                <a:gd name="connsiteY4" fmla="*/ 8145 h 14437"/>
                <a:gd name="connsiteX5" fmla="*/ 26761 w 64582"/>
                <a:gd name="connsiteY5" fmla="*/ 8145 h 14437"/>
                <a:gd name="connsiteX6" fmla="*/ 27343 w 64582"/>
                <a:gd name="connsiteY6" fmla="*/ 8726 h 14437"/>
                <a:gd name="connsiteX7" fmla="*/ 23852 w 64582"/>
                <a:gd name="connsiteY7" fmla="*/ 8726 h 14437"/>
                <a:gd name="connsiteX8" fmla="*/ 6399 w 64582"/>
                <a:gd name="connsiteY8" fmla="*/ 0 h 14437"/>
                <a:gd name="connsiteX9" fmla="*/ 0 w 64582"/>
                <a:gd name="connsiteY9" fmla="*/ 582 h 14437"/>
                <a:gd name="connsiteX10" fmla="*/ 64576 w 64582"/>
                <a:gd name="connsiteY10" fmla="*/ 13962 h 14437"/>
                <a:gd name="connsiteX11" fmla="*/ 18035 w 64582"/>
                <a:gd name="connsiteY11" fmla="*/ 2909 h 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82" h="14437">
                  <a:moveTo>
                    <a:pt x="18035" y="2909"/>
                  </a:moveTo>
                  <a:lnTo>
                    <a:pt x="12799" y="3491"/>
                  </a:lnTo>
                  <a:cubicBezTo>
                    <a:pt x="12799" y="3491"/>
                    <a:pt x="19199" y="5818"/>
                    <a:pt x="26179" y="8145"/>
                  </a:cubicBezTo>
                  <a:lnTo>
                    <a:pt x="26179" y="8145"/>
                  </a:lnTo>
                  <a:lnTo>
                    <a:pt x="26179" y="8145"/>
                  </a:lnTo>
                  <a:cubicBezTo>
                    <a:pt x="26179" y="8145"/>
                    <a:pt x="26761" y="8145"/>
                    <a:pt x="26761" y="8145"/>
                  </a:cubicBezTo>
                  <a:cubicBezTo>
                    <a:pt x="27343" y="8145"/>
                    <a:pt x="27343" y="8726"/>
                    <a:pt x="27343" y="8726"/>
                  </a:cubicBezTo>
                  <a:cubicBezTo>
                    <a:pt x="27343" y="9308"/>
                    <a:pt x="25016" y="8726"/>
                    <a:pt x="23852" y="8726"/>
                  </a:cubicBezTo>
                  <a:cubicBezTo>
                    <a:pt x="18035" y="6981"/>
                    <a:pt x="11054" y="4654"/>
                    <a:pt x="6399" y="0"/>
                  </a:cubicBezTo>
                  <a:lnTo>
                    <a:pt x="0" y="582"/>
                  </a:lnTo>
                  <a:cubicBezTo>
                    <a:pt x="0" y="582"/>
                    <a:pt x="18616" y="17453"/>
                    <a:pt x="64576" y="13962"/>
                  </a:cubicBezTo>
                  <a:cubicBezTo>
                    <a:pt x="65158" y="14544"/>
                    <a:pt x="26761" y="8726"/>
                    <a:pt x="18035" y="2909"/>
                  </a:cubicBezTo>
                  <a:close/>
                </a:path>
              </a:pathLst>
            </a:custGeom>
            <a:solidFill>
              <a:srgbClr val="41246C"/>
            </a:solidFill>
            <a:ln w="581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91CEF58-D690-32D7-D717-2652562002E8}"/>
                </a:ext>
              </a:extLst>
            </p:cNvPr>
            <p:cNvSpPr/>
            <p:nvPr/>
          </p:nvSpPr>
          <p:spPr>
            <a:xfrm>
              <a:off x="5169146" y="2608616"/>
              <a:ext cx="110095" cy="315910"/>
            </a:xfrm>
            <a:custGeom>
              <a:avLst/>
              <a:gdLst>
                <a:gd name="connsiteX0" fmla="*/ 22107 w 27342"/>
                <a:gd name="connsiteY0" fmla="*/ 63654 h 78456"/>
                <a:gd name="connsiteX1" fmla="*/ 20943 w 27342"/>
                <a:gd name="connsiteY1" fmla="*/ 60163 h 78456"/>
                <a:gd name="connsiteX2" fmla="*/ 20362 w 27342"/>
                <a:gd name="connsiteY2" fmla="*/ 49691 h 78456"/>
                <a:gd name="connsiteX3" fmla="*/ 21525 w 27342"/>
                <a:gd name="connsiteY3" fmla="*/ 41546 h 78456"/>
                <a:gd name="connsiteX4" fmla="*/ 21525 w 27342"/>
                <a:gd name="connsiteY4" fmla="*/ 39801 h 78456"/>
                <a:gd name="connsiteX5" fmla="*/ 21525 w 27342"/>
                <a:gd name="connsiteY5" fmla="*/ 39801 h 78456"/>
                <a:gd name="connsiteX6" fmla="*/ 21525 w 27342"/>
                <a:gd name="connsiteY6" fmla="*/ 39801 h 78456"/>
                <a:gd name="connsiteX7" fmla="*/ 21525 w 27342"/>
                <a:gd name="connsiteY7" fmla="*/ 37474 h 78456"/>
                <a:gd name="connsiteX8" fmla="*/ 21525 w 27342"/>
                <a:gd name="connsiteY8" fmla="*/ 36310 h 78456"/>
                <a:gd name="connsiteX9" fmla="*/ 22107 w 27342"/>
                <a:gd name="connsiteY9" fmla="*/ 33402 h 78456"/>
                <a:gd name="connsiteX10" fmla="*/ 24434 w 27342"/>
                <a:gd name="connsiteY10" fmla="*/ 38638 h 78456"/>
                <a:gd name="connsiteX11" fmla="*/ 27343 w 27342"/>
                <a:gd name="connsiteY11" fmla="*/ 39219 h 78456"/>
                <a:gd name="connsiteX12" fmla="*/ 22688 w 27342"/>
                <a:gd name="connsiteY12" fmla="*/ 18858 h 78456"/>
                <a:gd name="connsiteX13" fmla="*/ 19779 w 27342"/>
                <a:gd name="connsiteY13" fmla="*/ 13622 h 78456"/>
                <a:gd name="connsiteX14" fmla="*/ 18035 w 27342"/>
                <a:gd name="connsiteY14" fmla="*/ 11876 h 78456"/>
                <a:gd name="connsiteX15" fmla="*/ 19779 w 27342"/>
                <a:gd name="connsiteY15" fmla="*/ 10713 h 78456"/>
                <a:gd name="connsiteX16" fmla="*/ 19779 w 27342"/>
                <a:gd name="connsiteY16" fmla="*/ 10713 h 78456"/>
                <a:gd name="connsiteX17" fmla="*/ 22107 w 27342"/>
                <a:gd name="connsiteY17" fmla="*/ 6640 h 78456"/>
                <a:gd name="connsiteX18" fmla="*/ 18616 w 27342"/>
                <a:gd name="connsiteY18" fmla="*/ 1986 h 78456"/>
                <a:gd name="connsiteX19" fmla="*/ 18616 w 27342"/>
                <a:gd name="connsiteY19" fmla="*/ 1986 h 78456"/>
                <a:gd name="connsiteX20" fmla="*/ 18616 w 27342"/>
                <a:gd name="connsiteY20" fmla="*/ 1986 h 78456"/>
                <a:gd name="connsiteX21" fmla="*/ 15707 w 27342"/>
                <a:gd name="connsiteY21" fmla="*/ 241 h 78456"/>
                <a:gd name="connsiteX22" fmla="*/ 11635 w 27342"/>
                <a:gd name="connsiteY22" fmla="*/ 823 h 78456"/>
                <a:gd name="connsiteX23" fmla="*/ 9308 w 27342"/>
                <a:gd name="connsiteY23" fmla="*/ 3150 h 78456"/>
                <a:gd name="connsiteX24" fmla="*/ 8726 w 27342"/>
                <a:gd name="connsiteY24" fmla="*/ 5477 h 78456"/>
                <a:gd name="connsiteX25" fmla="*/ 8144 w 27342"/>
                <a:gd name="connsiteY25" fmla="*/ 7804 h 78456"/>
                <a:gd name="connsiteX26" fmla="*/ 8144 w 27342"/>
                <a:gd name="connsiteY26" fmla="*/ 8386 h 78456"/>
                <a:gd name="connsiteX27" fmla="*/ 8726 w 27342"/>
                <a:gd name="connsiteY27" fmla="*/ 9549 h 78456"/>
                <a:gd name="connsiteX28" fmla="*/ 9890 w 27342"/>
                <a:gd name="connsiteY28" fmla="*/ 11295 h 78456"/>
                <a:gd name="connsiteX29" fmla="*/ 10471 w 27342"/>
                <a:gd name="connsiteY29" fmla="*/ 11876 h 78456"/>
                <a:gd name="connsiteX30" fmla="*/ 11053 w 27342"/>
                <a:gd name="connsiteY30" fmla="*/ 13622 h 78456"/>
                <a:gd name="connsiteX31" fmla="*/ 8726 w 27342"/>
                <a:gd name="connsiteY31" fmla="*/ 21766 h 78456"/>
                <a:gd name="connsiteX32" fmla="*/ 8144 w 27342"/>
                <a:gd name="connsiteY32" fmla="*/ 25839 h 78456"/>
                <a:gd name="connsiteX33" fmla="*/ 0 w 27342"/>
                <a:gd name="connsiteY33" fmla="*/ 46201 h 78456"/>
                <a:gd name="connsiteX34" fmla="*/ 3490 w 27342"/>
                <a:gd name="connsiteY34" fmla="*/ 45037 h 78456"/>
                <a:gd name="connsiteX35" fmla="*/ 4654 w 27342"/>
                <a:gd name="connsiteY35" fmla="*/ 43292 h 78456"/>
                <a:gd name="connsiteX36" fmla="*/ 8726 w 27342"/>
                <a:gd name="connsiteY36" fmla="*/ 38056 h 78456"/>
                <a:gd name="connsiteX37" fmla="*/ 8726 w 27342"/>
                <a:gd name="connsiteY37" fmla="*/ 53763 h 78456"/>
                <a:gd name="connsiteX38" fmla="*/ 7563 w 27342"/>
                <a:gd name="connsiteY38" fmla="*/ 60163 h 78456"/>
                <a:gd name="connsiteX39" fmla="*/ 6981 w 27342"/>
                <a:gd name="connsiteY39" fmla="*/ 63072 h 78456"/>
                <a:gd name="connsiteX40" fmla="*/ 5818 w 27342"/>
                <a:gd name="connsiteY40" fmla="*/ 71216 h 78456"/>
                <a:gd name="connsiteX41" fmla="*/ 2909 w 27342"/>
                <a:gd name="connsiteY41" fmla="*/ 74125 h 78456"/>
                <a:gd name="connsiteX42" fmla="*/ 5235 w 27342"/>
                <a:gd name="connsiteY42" fmla="*/ 74707 h 78456"/>
                <a:gd name="connsiteX43" fmla="*/ 5235 w 27342"/>
                <a:gd name="connsiteY43" fmla="*/ 74707 h 78456"/>
                <a:gd name="connsiteX44" fmla="*/ 5235 w 27342"/>
                <a:gd name="connsiteY44" fmla="*/ 74707 h 78456"/>
                <a:gd name="connsiteX45" fmla="*/ 7563 w 27342"/>
                <a:gd name="connsiteY45" fmla="*/ 75289 h 78456"/>
                <a:gd name="connsiteX46" fmla="*/ 7563 w 27342"/>
                <a:gd name="connsiteY46" fmla="*/ 75289 h 78456"/>
                <a:gd name="connsiteX47" fmla="*/ 7563 w 27342"/>
                <a:gd name="connsiteY47" fmla="*/ 75289 h 78456"/>
                <a:gd name="connsiteX48" fmla="*/ 9308 w 27342"/>
                <a:gd name="connsiteY48" fmla="*/ 75289 h 78456"/>
                <a:gd name="connsiteX49" fmla="*/ 13380 w 27342"/>
                <a:gd name="connsiteY49" fmla="*/ 61326 h 78456"/>
                <a:gd name="connsiteX50" fmla="*/ 15707 w 27342"/>
                <a:gd name="connsiteY50" fmla="*/ 70635 h 78456"/>
                <a:gd name="connsiteX51" fmla="*/ 15707 w 27342"/>
                <a:gd name="connsiteY51" fmla="*/ 71798 h 78456"/>
                <a:gd name="connsiteX52" fmla="*/ 16871 w 27342"/>
                <a:gd name="connsiteY52" fmla="*/ 75871 h 78456"/>
                <a:gd name="connsiteX53" fmla="*/ 14544 w 27342"/>
                <a:gd name="connsiteY53" fmla="*/ 76452 h 78456"/>
                <a:gd name="connsiteX54" fmla="*/ 18035 w 27342"/>
                <a:gd name="connsiteY54" fmla="*/ 78198 h 78456"/>
                <a:gd name="connsiteX55" fmla="*/ 20362 w 27342"/>
                <a:gd name="connsiteY55" fmla="*/ 78198 h 78456"/>
                <a:gd name="connsiteX56" fmla="*/ 23852 w 27342"/>
                <a:gd name="connsiteY56" fmla="*/ 78198 h 78456"/>
                <a:gd name="connsiteX57" fmla="*/ 24434 w 27342"/>
                <a:gd name="connsiteY57" fmla="*/ 78198 h 78456"/>
                <a:gd name="connsiteX58" fmla="*/ 22107 w 27342"/>
                <a:gd name="connsiteY58" fmla="*/ 63654 h 7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7342" h="78456">
                  <a:moveTo>
                    <a:pt x="22107" y="63654"/>
                  </a:moveTo>
                  <a:lnTo>
                    <a:pt x="20943" y="60163"/>
                  </a:lnTo>
                  <a:lnTo>
                    <a:pt x="20362" y="49691"/>
                  </a:lnTo>
                  <a:lnTo>
                    <a:pt x="21525" y="41546"/>
                  </a:lnTo>
                  <a:cubicBezTo>
                    <a:pt x="21525" y="40965"/>
                    <a:pt x="21525" y="40383"/>
                    <a:pt x="21525" y="39801"/>
                  </a:cubicBezTo>
                  <a:lnTo>
                    <a:pt x="21525" y="39801"/>
                  </a:lnTo>
                  <a:lnTo>
                    <a:pt x="21525" y="39801"/>
                  </a:lnTo>
                  <a:cubicBezTo>
                    <a:pt x="21525" y="39219"/>
                    <a:pt x="21525" y="38056"/>
                    <a:pt x="21525" y="37474"/>
                  </a:cubicBezTo>
                  <a:cubicBezTo>
                    <a:pt x="21525" y="36892"/>
                    <a:pt x="21525" y="36892"/>
                    <a:pt x="21525" y="36310"/>
                  </a:cubicBezTo>
                  <a:cubicBezTo>
                    <a:pt x="21525" y="35147"/>
                    <a:pt x="22107" y="33983"/>
                    <a:pt x="22107" y="33402"/>
                  </a:cubicBezTo>
                  <a:lnTo>
                    <a:pt x="24434" y="38638"/>
                  </a:lnTo>
                  <a:lnTo>
                    <a:pt x="27343" y="39219"/>
                  </a:lnTo>
                  <a:lnTo>
                    <a:pt x="22688" y="18858"/>
                  </a:lnTo>
                  <a:cubicBezTo>
                    <a:pt x="22688" y="16530"/>
                    <a:pt x="21525" y="14785"/>
                    <a:pt x="19779" y="13622"/>
                  </a:cubicBezTo>
                  <a:cubicBezTo>
                    <a:pt x="19198" y="13040"/>
                    <a:pt x="18616" y="12458"/>
                    <a:pt x="18035" y="11876"/>
                  </a:cubicBezTo>
                  <a:lnTo>
                    <a:pt x="19779" y="10713"/>
                  </a:lnTo>
                  <a:lnTo>
                    <a:pt x="19779" y="10713"/>
                  </a:lnTo>
                  <a:cubicBezTo>
                    <a:pt x="22107" y="10713"/>
                    <a:pt x="23271" y="8386"/>
                    <a:pt x="22107" y="6640"/>
                  </a:cubicBezTo>
                  <a:lnTo>
                    <a:pt x="18616" y="1986"/>
                  </a:lnTo>
                  <a:lnTo>
                    <a:pt x="18616" y="1986"/>
                  </a:lnTo>
                  <a:lnTo>
                    <a:pt x="18616" y="1986"/>
                  </a:lnTo>
                  <a:cubicBezTo>
                    <a:pt x="18035" y="823"/>
                    <a:pt x="16871" y="241"/>
                    <a:pt x="15707" y="241"/>
                  </a:cubicBezTo>
                  <a:cubicBezTo>
                    <a:pt x="13962" y="-341"/>
                    <a:pt x="12799" y="241"/>
                    <a:pt x="11635" y="823"/>
                  </a:cubicBezTo>
                  <a:cubicBezTo>
                    <a:pt x="10471" y="1405"/>
                    <a:pt x="9890" y="1986"/>
                    <a:pt x="9308" y="3150"/>
                  </a:cubicBezTo>
                  <a:cubicBezTo>
                    <a:pt x="9308" y="3732"/>
                    <a:pt x="9308" y="4895"/>
                    <a:pt x="8726" y="5477"/>
                  </a:cubicBezTo>
                  <a:cubicBezTo>
                    <a:pt x="8726" y="6059"/>
                    <a:pt x="8726" y="7222"/>
                    <a:pt x="8144" y="7804"/>
                  </a:cubicBezTo>
                  <a:cubicBezTo>
                    <a:pt x="8144" y="7804"/>
                    <a:pt x="8144" y="8386"/>
                    <a:pt x="8144" y="8386"/>
                  </a:cubicBezTo>
                  <a:cubicBezTo>
                    <a:pt x="8726" y="8967"/>
                    <a:pt x="8726" y="8967"/>
                    <a:pt x="8726" y="9549"/>
                  </a:cubicBezTo>
                  <a:cubicBezTo>
                    <a:pt x="8726" y="10713"/>
                    <a:pt x="8726" y="10713"/>
                    <a:pt x="9890" y="11295"/>
                  </a:cubicBezTo>
                  <a:cubicBezTo>
                    <a:pt x="9890" y="11295"/>
                    <a:pt x="10471" y="11295"/>
                    <a:pt x="10471" y="11876"/>
                  </a:cubicBezTo>
                  <a:cubicBezTo>
                    <a:pt x="11053" y="12458"/>
                    <a:pt x="11635" y="13040"/>
                    <a:pt x="11053" y="13622"/>
                  </a:cubicBezTo>
                  <a:cubicBezTo>
                    <a:pt x="9890" y="16530"/>
                    <a:pt x="9308" y="18858"/>
                    <a:pt x="8726" y="21766"/>
                  </a:cubicBezTo>
                  <a:cubicBezTo>
                    <a:pt x="8726" y="22930"/>
                    <a:pt x="8144" y="24675"/>
                    <a:pt x="8144" y="25839"/>
                  </a:cubicBezTo>
                  <a:lnTo>
                    <a:pt x="0" y="46201"/>
                  </a:lnTo>
                  <a:lnTo>
                    <a:pt x="3490" y="45037"/>
                  </a:lnTo>
                  <a:lnTo>
                    <a:pt x="4654" y="43292"/>
                  </a:lnTo>
                  <a:lnTo>
                    <a:pt x="8726" y="38056"/>
                  </a:lnTo>
                  <a:lnTo>
                    <a:pt x="8726" y="53763"/>
                  </a:lnTo>
                  <a:cubicBezTo>
                    <a:pt x="8726" y="53763"/>
                    <a:pt x="8144" y="56672"/>
                    <a:pt x="7563" y="60163"/>
                  </a:cubicBezTo>
                  <a:cubicBezTo>
                    <a:pt x="7563" y="61326"/>
                    <a:pt x="6981" y="61908"/>
                    <a:pt x="6981" y="63072"/>
                  </a:cubicBezTo>
                  <a:cubicBezTo>
                    <a:pt x="6399" y="65981"/>
                    <a:pt x="5818" y="68889"/>
                    <a:pt x="5818" y="71216"/>
                  </a:cubicBezTo>
                  <a:lnTo>
                    <a:pt x="2909" y="74125"/>
                  </a:lnTo>
                  <a:lnTo>
                    <a:pt x="5235" y="74707"/>
                  </a:lnTo>
                  <a:cubicBezTo>
                    <a:pt x="5235" y="74707"/>
                    <a:pt x="5235" y="74707"/>
                    <a:pt x="5235" y="74707"/>
                  </a:cubicBezTo>
                  <a:cubicBezTo>
                    <a:pt x="5235" y="74707"/>
                    <a:pt x="5235" y="74707"/>
                    <a:pt x="5235" y="74707"/>
                  </a:cubicBezTo>
                  <a:cubicBezTo>
                    <a:pt x="5818" y="74707"/>
                    <a:pt x="6981" y="75289"/>
                    <a:pt x="7563" y="75289"/>
                  </a:cubicBezTo>
                  <a:lnTo>
                    <a:pt x="7563" y="75289"/>
                  </a:lnTo>
                  <a:lnTo>
                    <a:pt x="7563" y="75289"/>
                  </a:lnTo>
                  <a:cubicBezTo>
                    <a:pt x="8144" y="75289"/>
                    <a:pt x="8726" y="75289"/>
                    <a:pt x="9308" y="75289"/>
                  </a:cubicBezTo>
                  <a:lnTo>
                    <a:pt x="13380" y="61326"/>
                  </a:lnTo>
                  <a:cubicBezTo>
                    <a:pt x="13380" y="61326"/>
                    <a:pt x="14544" y="65399"/>
                    <a:pt x="15707" y="70635"/>
                  </a:cubicBezTo>
                  <a:cubicBezTo>
                    <a:pt x="15707" y="71216"/>
                    <a:pt x="15707" y="71216"/>
                    <a:pt x="15707" y="71798"/>
                  </a:cubicBezTo>
                  <a:cubicBezTo>
                    <a:pt x="16289" y="73544"/>
                    <a:pt x="16289" y="74707"/>
                    <a:pt x="16871" y="75871"/>
                  </a:cubicBezTo>
                  <a:lnTo>
                    <a:pt x="14544" y="76452"/>
                  </a:lnTo>
                  <a:lnTo>
                    <a:pt x="18035" y="78198"/>
                  </a:lnTo>
                  <a:cubicBezTo>
                    <a:pt x="18616" y="78198"/>
                    <a:pt x="19198" y="78198"/>
                    <a:pt x="20362" y="78198"/>
                  </a:cubicBezTo>
                  <a:cubicBezTo>
                    <a:pt x="21525" y="78198"/>
                    <a:pt x="22688" y="78779"/>
                    <a:pt x="23852" y="78198"/>
                  </a:cubicBezTo>
                  <a:cubicBezTo>
                    <a:pt x="23852" y="78198"/>
                    <a:pt x="23852" y="78198"/>
                    <a:pt x="24434" y="78198"/>
                  </a:cubicBezTo>
                  <a:lnTo>
                    <a:pt x="22107" y="63654"/>
                  </a:lnTo>
                  <a:close/>
                </a:path>
              </a:pathLst>
            </a:custGeom>
            <a:solidFill>
              <a:srgbClr val="F6921E"/>
            </a:solidFill>
            <a:ln w="581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0674EC3-2F26-AD11-B88D-4AFCE21F87CE}"/>
                </a:ext>
              </a:extLst>
            </p:cNvPr>
            <p:cNvSpPr/>
            <p:nvPr/>
          </p:nvSpPr>
          <p:spPr>
            <a:xfrm>
              <a:off x="5075443" y="2942227"/>
              <a:ext cx="23423" cy="2339"/>
            </a:xfrm>
            <a:custGeom>
              <a:avLst/>
              <a:gdLst>
                <a:gd name="connsiteX0" fmla="*/ 0 w 5817"/>
                <a:gd name="connsiteY0" fmla="*/ 582 h 581"/>
                <a:gd name="connsiteX1" fmla="*/ 0 w 5817"/>
                <a:gd name="connsiteY1" fmla="*/ 0 h 581"/>
                <a:gd name="connsiteX2" fmla="*/ 0 w 5817"/>
                <a:gd name="connsiteY2" fmla="*/ 582 h 581"/>
              </a:gdLst>
              <a:ahLst/>
              <a:cxnLst>
                <a:cxn ang="0">
                  <a:pos x="connsiteX0" y="connsiteY0"/>
                </a:cxn>
                <a:cxn ang="0">
                  <a:pos x="connsiteX1" y="connsiteY1"/>
                </a:cxn>
                <a:cxn ang="0">
                  <a:pos x="connsiteX2" y="connsiteY2"/>
                </a:cxn>
              </a:cxnLst>
              <a:rect l="l" t="t" r="r" b="b"/>
              <a:pathLst>
                <a:path w="5817" h="581">
                  <a:moveTo>
                    <a:pt x="0" y="582"/>
                  </a:moveTo>
                  <a:lnTo>
                    <a:pt x="0" y="0"/>
                  </a:lnTo>
                  <a:lnTo>
                    <a:pt x="0" y="582"/>
                  </a:lnTo>
                  <a:close/>
                </a:path>
              </a:pathLst>
            </a:custGeom>
            <a:solidFill>
              <a:srgbClr val="FBAF19"/>
            </a:solidFill>
            <a:ln w="581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A981D43-97B2-6013-4FB7-E4DB6BF2E472}"/>
                </a:ext>
              </a:extLst>
            </p:cNvPr>
            <p:cNvSpPr/>
            <p:nvPr/>
          </p:nvSpPr>
          <p:spPr>
            <a:xfrm>
              <a:off x="5002823" y="1810779"/>
              <a:ext cx="349037" cy="323267"/>
            </a:xfrm>
            <a:custGeom>
              <a:avLst/>
              <a:gdLst>
                <a:gd name="connsiteX0" fmla="*/ 19780 w 86683"/>
                <a:gd name="connsiteY0" fmla="*/ 77375 h 80283"/>
                <a:gd name="connsiteX1" fmla="*/ 19780 w 86683"/>
                <a:gd name="connsiteY1" fmla="*/ 78538 h 80283"/>
                <a:gd name="connsiteX2" fmla="*/ 20944 w 86683"/>
                <a:gd name="connsiteY2" fmla="*/ 79120 h 80283"/>
                <a:gd name="connsiteX3" fmla="*/ 19780 w 86683"/>
                <a:gd name="connsiteY3" fmla="*/ 79120 h 80283"/>
                <a:gd name="connsiteX4" fmla="*/ 19199 w 86683"/>
                <a:gd name="connsiteY4" fmla="*/ 80284 h 80283"/>
                <a:gd name="connsiteX5" fmla="*/ 18617 w 86683"/>
                <a:gd name="connsiteY5" fmla="*/ 79120 h 80283"/>
                <a:gd name="connsiteX6" fmla="*/ 17453 w 86683"/>
                <a:gd name="connsiteY6" fmla="*/ 79120 h 80283"/>
                <a:gd name="connsiteX7" fmla="*/ 18617 w 86683"/>
                <a:gd name="connsiteY7" fmla="*/ 78538 h 80283"/>
                <a:gd name="connsiteX8" fmla="*/ 18617 w 86683"/>
                <a:gd name="connsiteY8" fmla="*/ 77375 h 80283"/>
                <a:gd name="connsiteX9" fmla="*/ 19780 w 86683"/>
                <a:gd name="connsiteY9" fmla="*/ 77957 h 80283"/>
                <a:gd name="connsiteX10" fmla="*/ 19780 w 86683"/>
                <a:gd name="connsiteY10" fmla="*/ 77375 h 80283"/>
                <a:gd name="connsiteX11" fmla="*/ 1164 w 86683"/>
                <a:gd name="connsiteY11" fmla="*/ 52359 h 80283"/>
                <a:gd name="connsiteX12" fmla="*/ 0 w 86683"/>
                <a:gd name="connsiteY12" fmla="*/ 52359 h 80283"/>
                <a:gd name="connsiteX13" fmla="*/ 1164 w 86683"/>
                <a:gd name="connsiteY13" fmla="*/ 51195 h 80283"/>
                <a:gd name="connsiteX14" fmla="*/ 1164 w 86683"/>
                <a:gd name="connsiteY14" fmla="*/ 50032 h 80283"/>
                <a:gd name="connsiteX15" fmla="*/ 2327 w 86683"/>
                <a:gd name="connsiteY15" fmla="*/ 50614 h 80283"/>
                <a:gd name="connsiteX16" fmla="*/ 3491 w 86683"/>
                <a:gd name="connsiteY16" fmla="*/ 50032 h 80283"/>
                <a:gd name="connsiteX17" fmla="*/ 3491 w 86683"/>
                <a:gd name="connsiteY17" fmla="*/ 51195 h 80283"/>
                <a:gd name="connsiteX18" fmla="*/ 4654 w 86683"/>
                <a:gd name="connsiteY18" fmla="*/ 52359 h 80283"/>
                <a:gd name="connsiteX19" fmla="*/ 3491 w 86683"/>
                <a:gd name="connsiteY19" fmla="*/ 52359 h 80283"/>
                <a:gd name="connsiteX20" fmla="*/ 2909 w 86683"/>
                <a:gd name="connsiteY20" fmla="*/ 53522 h 80283"/>
                <a:gd name="connsiteX21" fmla="*/ 1164 w 86683"/>
                <a:gd name="connsiteY21" fmla="*/ 52359 h 80283"/>
                <a:gd name="connsiteX22" fmla="*/ 4073 w 86683"/>
                <a:gd name="connsiteY22" fmla="*/ 19198 h 80283"/>
                <a:gd name="connsiteX23" fmla="*/ 5818 w 86683"/>
                <a:gd name="connsiteY23" fmla="*/ 20362 h 80283"/>
                <a:gd name="connsiteX24" fmla="*/ 4073 w 86683"/>
                <a:gd name="connsiteY24" fmla="*/ 20944 h 80283"/>
                <a:gd name="connsiteX25" fmla="*/ 3491 w 86683"/>
                <a:gd name="connsiteY25" fmla="*/ 22689 h 80283"/>
                <a:gd name="connsiteX26" fmla="*/ 2327 w 86683"/>
                <a:gd name="connsiteY26" fmla="*/ 20944 h 80283"/>
                <a:gd name="connsiteX27" fmla="*/ 582 w 86683"/>
                <a:gd name="connsiteY27" fmla="*/ 20944 h 80283"/>
                <a:gd name="connsiteX28" fmla="*/ 1746 w 86683"/>
                <a:gd name="connsiteY28" fmla="*/ 19780 h 80283"/>
                <a:gd name="connsiteX29" fmla="*/ 1164 w 86683"/>
                <a:gd name="connsiteY29" fmla="*/ 18035 h 80283"/>
                <a:gd name="connsiteX30" fmla="*/ 2909 w 86683"/>
                <a:gd name="connsiteY30" fmla="*/ 18617 h 80283"/>
                <a:gd name="connsiteX31" fmla="*/ 4654 w 86683"/>
                <a:gd name="connsiteY31" fmla="*/ 17453 h 80283"/>
                <a:gd name="connsiteX32" fmla="*/ 4073 w 86683"/>
                <a:gd name="connsiteY32" fmla="*/ 19198 h 80283"/>
                <a:gd name="connsiteX33" fmla="*/ 47705 w 86683"/>
                <a:gd name="connsiteY33" fmla="*/ 49450 h 80283"/>
                <a:gd name="connsiteX34" fmla="*/ 45960 w 86683"/>
                <a:gd name="connsiteY34" fmla="*/ 49450 h 80283"/>
                <a:gd name="connsiteX35" fmla="*/ 47124 w 86683"/>
                <a:gd name="connsiteY35" fmla="*/ 48287 h 80283"/>
                <a:gd name="connsiteX36" fmla="*/ 46541 w 86683"/>
                <a:gd name="connsiteY36" fmla="*/ 46541 h 80283"/>
                <a:gd name="connsiteX37" fmla="*/ 48287 w 86683"/>
                <a:gd name="connsiteY37" fmla="*/ 47123 h 80283"/>
                <a:gd name="connsiteX38" fmla="*/ 50032 w 86683"/>
                <a:gd name="connsiteY38" fmla="*/ 45960 h 80283"/>
                <a:gd name="connsiteX39" fmla="*/ 50032 w 86683"/>
                <a:gd name="connsiteY39" fmla="*/ 47705 h 80283"/>
                <a:gd name="connsiteX40" fmla="*/ 51777 w 86683"/>
                <a:gd name="connsiteY40" fmla="*/ 48868 h 80283"/>
                <a:gd name="connsiteX41" fmla="*/ 50032 w 86683"/>
                <a:gd name="connsiteY41" fmla="*/ 49450 h 80283"/>
                <a:gd name="connsiteX42" fmla="*/ 49450 w 86683"/>
                <a:gd name="connsiteY42" fmla="*/ 51195 h 80283"/>
                <a:gd name="connsiteX43" fmla="*/ 47705 w 86683"/>
                <a:gd name="connsiteY43" fmla="*/ 49450 h 80283"/>
                <a:gd name="connsiteX44" fmla="*/ 55850 w 86683"/>
                <a:gd name="connsiteY44" fmla="*/ 1164 h 80283"/>
                <a:gd name="connsiteX45" fmla="*/ 55850 w 86683"/>
                <a:gd name="connsiteY45" fmla="*/ 0 h 80283"/>
                <a:gd name="connsiteX46" fmla="*/ 57013 w 86683"/>
                <a:gd name="connsiteY46" fmla="*/ 582 h 80283"/>
                <a:gd name="connsiteX47" fmla="*/ 58177 w 86683"/>
                <a:gd name="connsiteY47" fmla="*/ 0 h 80283"/>
                <a:gd name="connsiteX48" fmla="*/ 58177 w 86683"/>
                <a:gd name="connsiteY48" fmla="*/ 1164 h 80283"/>
                <a:gd name="connsiteX49" fmla="*/ 59341 w 86683"/>
                <a:gd name="connsiteY49" fmla="*/ 2327 h 80283"/>
                <a:gd name="connsiteX50" fmla="*/ 58177 w 86683"/>
                <a:gd name="connsiteY50" fmla="*/ 2327 h 80283"/>
                <a:gd name="connsiteX51" fmla="*/ 57595 w 86683"/>
                <a:gd name="connsiteY51" fmla="*/ 3491 h 80283"/>
                <a:gd name="connsiteX52" fmla="*/ 57013 w 86683"/>
                <a:gd name="connsiteY52" fmla="*/ 2327 h 80283"/>
                <a:gd name="connsiteX53" fmla="*/ 55850 w 86683"/>
                <a:gd name="connsiteY53" fmla="*/ 2327 h 80283"/>
                <a:gd name="connsiteX54" fmla="*/ 55850 w 86683"/>
                <a:gd name="connsiteY54" fmla="*/ 1164 h 80283"/>
                <a:gd name="connsiteX55" fmla="*/ 86102 w 86683"/>
                <a:gd name="connsiteY55" fmla="*/ 59922 h 80283"/>
                <a:gd name="connsiteX56" fmla="*/ 86102 w 86683"/>
                <a:gd name="connsiteY56" fmla="*/ 59922 h 80283"/>
                <a:gd name="connsiteX57" fmla="*/ 86683 w 86683"/>
                <a:gd name="connsiteY57" fmla="*/ 60504 h 80283"/>
                <a:gd name="connsiteX58" fmla="*/ 86102 w 86683"/>
                <a:gd name="connsiteY58" fmla="*/ 60504 h 80283"/>
                <a:gd name="connsiteX59" fmla="*/ 86102 w 86683"/>
                <a:gd name="connsiteY59" fmla="*/ 61085 h 80283"/>
                <a:gd name="connsiteX60" fmla="*/ 86102 w 86683"/>
                <a:gd name="connsiteY60" fmla="*/ 60504 h 80283"/>
                <a:gd name="connsiteX61" fmla="*/ 85520 w 86683"/>
                <a:gd name="connsiteY61" fmla="*/ 60504 h 80283"/>
                <a:gd name="connsiteX62" fmla="*/ 86102 w 86683"/>
                <a:gd name="connsiteY62" fmla="*/ 59922 h 80283"/>
                <a:gd name="connsiteX63" fmla="*/ 86102 w 86683"/>
                <a:gd name="connsiteY63" fmla="*/ 59340 h 80283"/>
                <a:gd name="connsiteX64" fmla="*/ 86102 w 86683"/>
                <a:gd name="connsiteY64" fmla="*/ 59922 h 80283"/>
                <a:gd name="connsiteX65" fmla="*/ 86102 w 86683"/>
                <a:gd name="connsiteY65" fmla="*/ 59922 h 80283"/>
                <a:gd name="connsiteX66" fmla="*/ 67485 w 86683"/>
                <a:gd name="connsiteY66" fmla="*/ 23852 h 80283"/>
                <a:gd name="connsiteX67" fmla="*/ 67485 w 86683"/>
                <a:gd name="connsiteY67" fmla="*/ 22689 h 80283"/>
                <a:gd name="connsiteX68" fmla="*/ 68649 w 86683"/>
                <a:gd name="connsiteY68" fmla="*/ 23271 h 80283"/>
                <a:gd name="connsiteX69" fmla="*/ 69812 w 86683"/>
                <a:gd name="connsiteY69" fmla="*/ 22689 h 80283"/>
                <a:gd name="connsiteX70" fmla="*/ 69812 w 86683"/>
                <a:gd name="connsiteY70" fmla="*/ 23852 h 80283"/>
                <a:gd name="connsiteX71" fmla="*/ 70976 w 86683"/>
                <a:gd name="connsiteY71" fmla="*/ 24434 h 80283"/>
                <a:gd name="connsiteX72" fmla="*/ 69812 w 86683"/>
                <a:gd name="connsiteY72" fmla="*/ 24434 h 80283"/>
                <a:gd name="connsiteX73" fmla="*/ 69230 w 86683"/>
                <a:gd name="connsiteY73" fmla="*/ 25598 h 80283"/>
                <a:gd name="connsiteX74" fmla="*/ 68649 w 86683"/>
                <a:gd name="connsiteY74" fmla="*/ 24434 h 80283"/>
                <a:gd name="connsiteX75" fmla="*/ 67485 w 86683"/>
                <a:gd name="connsiteY75" fmla="*/ 24434 h 80283"/>
                <a:gd name="connsiteX76" fmla="*/ 67485 w 86683"/>
                <a:gd name="connsiteY76" fmla="*/ 23852 h 8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6683" h="80283">
                  <a:moveTo>
                    <a:pt x="19780" y="77375"/>
                  </a:moveTo>
                  <a:lnTo>
                    <a:pt x="19780" y="78538"/>
                  </a:lnTo>
                  <a:lnTo>
                    <a:pt x="20944" y="79120"/>
                  </a:lnTo>
                  <a:lnTo>
                    <a:pt x="19780" y="79120"/>
                  </a:lnTo>
                  <a:lnTo>
                    <a:pt x="19199" y="80284"/>
                  </a:lnTo>
                  <a:lnTo>
                    <a:pt x="18617" y="79120"/>
                  </a:lnTo>
                  <a:lnTo>
                    <a:pt x="17453" y="79120"/>
                  </a:lnTo>
                  <a:lnTo>
                    <a:pt x="18617" y="78538"/>
                  </a:lnTo>
                  <a:lnTo>
                    <a:pt x="18617" y="77375"/>
                  </a:lnTo>
                  <a:lnTo>
                    <a:pt x="19780" y="77957"/>
                  </a:lnTo>
                  <a:lnTo>
                    <a:pt x="19780" y="77375"/>
                  </a:lnTo>
                  <a:close/>
                  <a:moveTo>
                    <a:pt x="1164" y="52359"/>
                  </a:moveTo>
                  <a:lnTo>
                    <a:pt x="0" y="52359"/>
                  </a:lnTo>
                  <a:lnTo>
                    <a:pt x="1164" y="51195"/>
                  </a:lnTo>
                  <a:lnTo>
                    <a:pt x="1164" y="50032"/>
                  </a:lnTo>
                  <a:lnTo>
                    <a:pt x="2327" y="50614"/>
                  </a:lnTo>
                  <a:lnTo>
                    <a:pt x="3491" y="50032"/>
                  </a:lnTo>
                  <a:lnTo>
                    <a:pt x="3491" y="51195"/>
                  </a:lnTo>
                  <a:lnTo>
                    <a:pt x="4654" y="52359"/>
                  </a:lnTo>
                  <a:lnTo>
                    <a:pt x="3491" y="52359"/>
                  </a:lnTo>
                  <a:lnTo>
                    <a:pt x="2909" y="53522"/>
                  </a:lnTo>
                  <a:lnTo>
                    <a:pt x="1164" y="52359"/>
                  </a:lnTo>
                  <a:close/>
                  <a:moveTo>
                    <a:pt x="4073" y="19198"/>
                  </a:moveTo>
                  <a:lnTo>
                    <a:pt x="5818" y="20362"/>
                  </a:lnTo>
                  <a:lnTo>
                    <a:pt x="4073" y="20944"/>
                  </a:lnTo>
                  <a:lnTo>
                    <a:pt x="3491" y="22689"/>
                  </a:lnTo>
                  <a:lnTo>
                    <a:pt x="2327" y="20944"/>
                  </a:lnTo>
                  <a:lnTo>
                    <a:pt x="582" y="20944"/>
                  </a:lnTo>
                  <a:lnTo>
                    <a:pt x="1746" y="19780"/>
                  </a:lnTo>
                  <a:lnTo>
                    <a:pt x="1164" y="18035"/>
                  </a:lnTo>
                  <a:lnTo>
                    <a:pt x="2909" y="18617"/>
                  </a:lnTo>
                  <a:lnTo>
                    <a:pt x="4654" y="17453"/>
                  </a:lnTo>
                  <a:lnTo>
                    <a:pt x="4073" y="19198"/>
                  </a:lnTo>
                  <a:close/>
                  <a:moveTo>
                    <a:pt x="47705" y="49450"/>
                  </a:moveTo>
                  <a:lnTo>
                    <a:pt x="45960" y="49450"/>
                  </a:lnTo>
                  <a:lnTo>
                    <a:pt x="47124" y="48287"/>
                  </a:lnTo>
                  <a:lnTo>
                    <a:pt x="46541" y="46541"/>
                  </a:lnTo>
                  <a:lnTo>
                    <a:pt x="48287" y="47123"/>
                  </a:lnTo>
                  <a:lnTo>
                    <a:pt x="50032" y="45960"/>
                  </a:lnTo>
                  <a:lnTo>
                    <a:pt x="50032" y="47705"/>
                  </a:lnTo>
                  <a:lnTo>
                    <a:pt x="51777" y="48868"/>
                  </a:lnTo>
                  <a:lnTo>
                    <a:pt x="50032" y="49450"/>
                  </a:lnTo>
                  <a:lnTo>
                    <a:pt x="49450" y="51195"/>
                  </a:lnTo>
                  <a:lnTo>
                    <a:pt x="47705" y="49450"/>
                  </a:lnTo>
                  <a:close/>
                  <a:moveTo>
                    <a:pt x="55850" y="1164"/>
                  </a:moveTo>
                  <a:lnTo>
                    <a:pt x="55850" y="0"/>
                  </a:lnTo>
                  <a:lnTo>
                    <a:pt x="57013" y="582"/>
                  </a:lnTo>
                  <a:lnTo>
                    <a:pt x="58177" y="0"/>
                  </a:lnTo>
                  <a:lnTo>
                    <a:pt x="58177" y="1164"/>
                  </a:lnTo>
                  <a:lnTo>
                    <a:pt x="59341" y="2327"/>
                  </a:lnTo>
                  <a:lnTo>
                    <a:pt x="58177" y="2327"/>
                  </a:lnTo>
                  <a:lnTo>
                    <a:pt x="57595" y="3491"/>
                  </a:lnTo>
                  <a:lnTo>
                    <a:pt x="57013" y="2327"/>
                  </a:lnTo>
                  <a:lnTo>
                    <a:pt x="55850" y="2327"/>
                  </a:lnTo>
                  <a:lnTo>
                    <a:pt x="55850" y="1164"/>
                  </a:lnTo>
                  <a:close/>
                  <a:moveTo>
                    <a:pt x="86102" y="59922"/>
                  </a:moveTo>
                  <a:lnTo>
                    <a:pt x="86102" y="59922"/>
                  </a:lnTo>
                  <a:lnTo>
                    <a:pt x="86683" y="60504"/>
                  </a:lnTo>
                  <a:lnTo>
                    <a:pt x="86102" y="60504"/>
                  </a:lnTo>
                  <a:lnTo>
                    <a:pt x="86102" y="61085"/>
                  </a:lnTo>
                  <a:lnTo>
                    <a:pt x="86102" y="60504"/>
                  </a:lnTo>
                  <a:lnTo>
                    <a:pt x="85520" y="60504"/>
                  </a:lnTo>
                  <a:lnTo>
                    <a:pt x="86102" y="59922"/>
                  </a:lnTo>
                  <a:lnTo>
                    <a:pt x="86102" y="59340"/>
                  </a:lnTo>
                  <a:lnTo>
                    <a:pt x="86102" y="59922"/>
                  </a:lnTo>
                  <a:lnTo>
                    <a:pt x="86102" y="59922"/>
                  </a:lnTo>
                  <a:close/>
                  <a:moveTo>
                    <a:pt x="67485" y="23852"/>
                  </a:moveTo>
                  <a:lnTo>
                    <a:pt x="67485" y="22689"/>
                  </a:lnTo>
                  <a:lnTo>
                    <a:pt x="68649" y="23271"/>
                  </a:lnTo>
                  <a:lnTo>
                    <a:pt x="69812" y="22689"/>
                  </a:lnTo>
                  <a:lnTo>
                    <a:pt x="69812" y="23852"/>
                  </a:lnTo>
                  <a:lnTo>
                    <a:pt x="70976" y="24434"/>
                  </a:lnTo>
                  <a:lnTo>
                    <a:pt x="69812" y="24434"/>
                  </a:lnTo>
                  <a:lnTo>
                    <a:pt x="69230" y="25598"/>
                  </a:lnTo>
                  <a:lnTo>
                    <a:pt x="68649" y="24434"/>
                  </a:lnTo>
                  <a:lnTo>
                    <a:pt x="67485" y="24434"/>
                  </a:lnTo>
                  <a:lnTo>
                    <a:pt x="67485" y="23852"/>
                  </a:lnTo>
                  <a:close/>
                </a:path>
              </a:pathLst>
            </a:custGeom>
            <a:solidFill>
              <a:srgbClr val="FFFFFF"/>
            </a:solidFill>
            <a:ln w="581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347AE32-2FF2-F2F2-6677-34270B66894F}"/>
                </a:ext>
              </a:extLst>
            </p:cNvPr>
            <p:cNvSpPr/>
            <p:nvPr/>
          </p:nvSpPr>
          <p:spPr>
            <a:xfrm>
              <a:off x="5452590" y="2162159"/>
              <a:ext cx="248308" cy="231908"/>
            </a:xfrm>
            <a:custGeom>
              <a:avLst/>
              <a:gdLst>
                <a:gd name="connsiteX0" fmla="*/ 24434 w 61667"/>
                <a:gd name="connsiteY0" fmla="*/ 55268 h 57594"/>
                <a:gd name="connsiteX1" fmla="*/ 24434 w 61667"/>
                <a:gd name="connsiteY1" fmla="*/ 55850 h 57594"/>
                <a:gd name="connsiteX2" fmla="*/ 25016 w 61667"/>
                <a:gd name="connsiteY2" fmla="*/ 56431 h 57594"/>
                <a:gd name="connsiteX3" fmla="*/ 24434 w 61667"/>
                <a:gd name="connsiteY3" fmla="*/ 57013 h 57594"/>
                <a:gd name="connsiteX4" fmla="*/ 24434 w 61667"/>
                <a:gd name="connsiteY4" fmla="*/ 57595 h 57594"/>
                <a:gd name="connsiteX5" fmla="*/ 23852 w 61667"/>
                <a:gd name="connsiteY5" fmla="*/ 57013 h 57594"/>
                <a:gd name="connsiteX6" fmla="*/ 23271 w 61667"/>
                <a:gd name="connsiteY6" fmla="*/ 57013 h 57594"/>
                <a:gd name="connsiteX7" fmla="*/ 23852 w 61667"/>
                <a:gd name="connsiteY7" fmla="*/ 56431 h 57594"/>
                <a:gd name="connsiteX8" fmla="*/ 23271 w 61667"/>
                <a:gd name="connsiteY8" fmla="*/ 55850 h 57594"/>
                <a:gd name="connsiteX9" fmla="*/ 23852 w 61667"/>
                <a:gd name="connsiteY9" fmla="*/ 55850 h 57594"/>
                <a:gd name="connsiteX10" fmla="*/ 24434 w 61667"/>
                <a:gd name="connsiteY10" fmla="*/ 55268 h 57594"/>
                <a:gd name="connsiteX11" fmla="*/ 8145 w 61667"/>
                <a:gd name="connsiteY11" fmla="*/ 43632 h 57594"/>
                <a:gd name="connsiteX12" fmla="*/ 6981 w 61667"/>
                <a:gd name="connsiteY12" fmla="*/ 43632 h 57594"/>
                <a:gd name="connsiteX13" fmla="*/ 8145 w 61667"/>
                <a:gd name="connsiteY13" fmla="*/ 43632 h 57594"/>
                <a:gd name="connsiteX14" fmla="*/ 6981 w 61667"/>
                <a:gd name="connsiteY14" fmla="*/ 42469 h 57594"/>
                <a:gd name="connsiteX15" fmla="*/ 8145 w 61667"/>
                <a:gd name="connsiteY15" fmla="*/ 42469 h 57594"/>
                <a:gd name="connsiteX16" fmla="*/ 8726 w 61667"/>
                <a:gd name="connsiteY16" fmla="*/ 41887 h 57594"/>
                <a:gd name="connsiteX17" fmla="*/ 8726 w 61667"/>
                <a:gd name="connsiteY17" fmla="*/ 42469 h 57594"/>
                <a:gd name="connsiteX18" fmla="*/ 9308 w 61667"/>
                <a:gd name="connsiteY18" fmla="*/ 43051 h 57594"/>
                <a:gd name="connsiteX19" fmla="*/ 8726 w 61667"/>
                <a:gd name="connsiteY19" fmla="*/ 43632 h 57594"/>
                <a:gd name="connsiteX20" fmla="*/ 8726 w 61667"/>
                <a:gd name="connsiteY20" fmla="*/ 44214 h 57594"/>
                <a:gd name="connsiteX21" fmla="*/ 8145 w 61667"/>
                <a:gd name="connsiteY21" fmla="*/ 43632 h 57594"/>
                <a:gd name="connsiteX22" fmla="*/ 2327 w 61667"/>
                <a:gd name="connsiteY22" fmla="*/ 22689 h 57594"/>
                <a:gd name="connsiteX23" fmla="*/ 3490 w 61667"/>
                <a:gd name="connsiteY23" fmla="*/ 23271 h 57594"/>
                <a:gd name="connsiteX24" fmla="*/ 2327 w 61667"/>
                <a:gd name="connsiteY24" fmla="*/ 23852 h 57594"/>
                <a:gd name="connsiteX25" fmla="*/ 2327 w 61667"/>
                <a:gd name="connsiteY25" fmla="*/ 25016 h 57594"/>
                <a:gd name="connsiteX26" fmla="*/ 1163 w 61667"/>
                <a:gd name="connsiteY26" fmla="*/ 24434 h 57594"/>
                <a:gd name="connsiteX27" fmla="*/ 0 w 61667"/>
                <a:gd name="connsiteY27" fmla="*/ 24434 h 57594"/>
                <a:gd name="connsiteX28" fmla="*/ 582 w 61667"/>
                <a:gd name="connsiteY28" fmla="*/ 23271 h 57594"/>
                <a:gd name="connsiteX29" fmla="*/ 0 w 61667"/>
                <a:gd name="connsiteY29" fmla="*/ 22107 h 57594"/>
                <a:gd name="connsiteX30" fmla="*/ 1163 w 61667"/>
                <a:gd name="connsiteY30" fmla="*/ 22107 h 57594"/>
                <a:gd name="connsiteX31" fmla="*/ 2327 w 61667"/>
                <a:gd name="connsiteY31" fmla="*/ 20944 h 57594"/>
                <a:gd name="connsiteX32" fmla="*/ 2327 w 61667"/>
                <a:gd name="connsiteY32" fmla="*/ 22689 h 57594"/>
                <a:gd name="connsiteX33" fmla="*/ 36069 w 61667"/>
                <a:gd name="connsiteY33" fmla="*/ 31997 h 57594"/>
                <a:gd name="connsiteX34" fmla="*/ 34906 w 61667"/>
                <a:gd name="connsiteY34" fmla="*/ 31997 h 57594"/>
                <a:gd name="connsiteX35" fmla="*/ 35488 w 61667"/>
                <a:gd name="connsiteY35" fmla="*/ 30834 h 57594"/>
                <a:gd name="connsiteX36" fmla="*/ 34906 w 61667"/>
                <a:gd name="connsiteY36" fmla="*/ 29670 h 57594"/>
                <a:gd name="connsiteX37" fmla="*/ 36069 w 61667"/>
                <a:gd name="connsiteY37" fmla="*/ 29670 h 57594"/>
                <a:gd name="connsiteX38" fmla="*/ 37233 w 61667"/>
                <a:gd name="connsiteY38" fmla="*/ 28507 h 57594"/>
                <a:gd name="connsiteX39" fmla="*/ 37233 w 61667"/>
                <a:gd name="connsiteY39" fmla="*/ 29670 h 57594"/>
                <a:gd name="connsiteX40" fmla="*/ 38396 w 61667"/>
                <a:gd name="connsiteY40" fmla="*/ 30252 h 57594"/>
                <a:gd name="connsiteX41" fmla="*/ 37233 w 61667"/>
                <a:gd name="connsiteY41" fmla="*/ 30834 h 57594"/>
                <a:gd name="connsiteX42" fmla="*/ 37233 w 61667"/>
                <a:gd name="connsiteY42" fmla="*/ 31997 h 57594"/>
                <a:gd name="connsiteX43" fmla="*/ 36069 w 61667"/>
                <a:gd name="connsiteY43" fmla="*/ 31997 h 57594"/>
                <a:gd name="connsiteX44" fmla="*/ 30833 w 61667"/>
                <a:gd name="connsiteY44" fmla="*/ 1164 h 57594"/>
                <a:gd name="connsiteX45" fmla="*/ 30252 w 61667"/>
                <a:gd name="connsiteY45" fmla="*/ 582 h 57594"/>
                <a:gd name="connsiteX46" fmla="*/ 31416 w 61667"/>
                <a:gd name="connsiteY46" fmla="*/ 582 h 57594"/>
                <a:gd name="connsiteX47" fmla="*/ 31997 w 61667"/>
                <a:gd name="connsiteY47" fmla="*/ 0 h 57594"/>
                <a:gd name="connsiteX48" fmla="*/ 31997 w 61667"/>
                <a:gd name="connsiteY48" fmla="*/ 582 h 57594"/>
                <a:gd name="connsiteX49" fmla="*/ 32579 w 61667"/>
                <a:gd name="connsiteY49" fmla="*/ 1164 h 57594"/>
                <a:gd name="connsiteX50" fmla="*/ 31997 w 61667"/>
                <a:gd name="connsiteY50" fmla="*/ 1745 h 57594"/>
                <a:gd name="connsiteX51" fmla="*/ 31997 w 61667"/>
                <a:gd name="connsiteY51" fmla="*/ 2327 h 57594"/>
                <a:gd name="connsiteX52" fmla="*/ 30833 w 61667"/>
                <a:gd name="connsiteY52" fmla="*/ 1164 h 57594"/>
                <a:gd name="connsiteX53" fmla="*/ 30252 w 61667"/>
                <a:gd name="connsiteY53" fmla="*/ 1745 h 57594"/>
                <a:gd name="connsiteX54" fmla="*/ 30833 w 61667"/>
                <a:gd name="connsiteY54" fmla="*/ 1164 h 57594"/>
                <a:gd name="connsiteX55" fmla="*/ 61667 w 61667"/>
                <a:gd name="connsiteY55" fmla="*/ 30834 h 57594"/>
                <a:gd name="connsiteX56" fmla="*/ 61667 w 61667"/>
                <a:gd name="connsiteY56" fmla="*/ 30834 h 57594"/>
                <a:gd name="connsiteX57" fmla="*/ 61667 w 61667"/>
                <a:gd name="connsiteY57" fmla="*/ 30834 h 57594"/>
                <a:gd name="connsiteX58" fmla="*/ 61667 w 61667"/>
                <a:gd name="connsiteY58" fmla="*/ 31415 h 57594"/>
                <a:gd name="connsiteX59" fmla="*/ 61667 w 61667"/>
                <a:gd name="connsiteY59" fmla="*/ 31997 h 57594"/>
                <a:gd name="connsiteX60" fmla="*/ 61667 w 61667"/>
                <a:gd name="connsiteY60" fmla="*/ 31997 h 57594"/>
                <a:gd name="connsiteX61" fmla="*/ 61085 w 61667"/>
                <a:gd name="connsiteY61" fmla="*/ 31997 h 57594"/>
                <a:gd name="connsiteX62" fmla="*/ 61667 w 61667"/>
                <a:gd name="connsiteY62" fmla="*/ 30834 h 57594"/>
                <a:gd name="connsiteX63" fmla="*/ 61085 w 61667"/>
                <a:gd name="connsiteY63" fmla="*/ 30834 h 57594"/>
                <a:gd name="connsiteX64" fmla="*/ 61667 w 61667"/>
                <a:gd name="connsiteY64" fmla="*/ 30834 h 57594"/>
                <a:gd name="connsiteX65" fmla="*/ 61667 w 61667"/>
                <a:gd name="connsiteY65" fmla="*/ 30834 h 57594"/>
                <a:gd name="connsiteX66" fmla="*/ 43051 w 61667"/>
                <a:gd name="connsiteY66" fmla="*/ 12217 h 57594"/>
                <a:gd name="connsiteX67" fmla="*/ 42469 w 61667"/>
                <a:gd name="connsiteY67" fmla="*/ 11635 h 57594"/>
                <a:gd name="connsiteX68" fmla="*/ 43051 w 61667"/>
                <a:gd name="connsiteY68" fmla="*/ 12217 h 57594"/>
                <a:gd name="connsiteX69" fmla="*/ 44214 w 61667"/>
                <a:gd name="connsiteY69" fmla="*/ 11054 h 57594"/>
                <a:gd name="connsiteX70" fmla="*/ 44214 w 61667"/>
                <a:gd name="connsiteY70" fmla="*/ 11635 h 57594"/>
                <a:gd name="connsiteX71" fmla="*/ 44796 w 61667"/>
                <a:gd name="connsiteY71" fmla="*/ 11635 h 57594"/>
                <a:gd name="connsiteX72" fmla="*/ 44214 w 61667"/>
                <a:gd name="connsiteY72" fmla="*/ 12217 h 57594"/>
                <a:gd name="connsiteX73" fmla="*/ 44214 w 61667"/>
                <a:gd name="connsiteY73" fmla="*/ 12799 h 57594"/>
                <a:gd name="connsiteX74" fmla="*/ 43051 w 61667"/>
                <a:gd name="connsiteY74" fmla="*/ 12217 h 57594"/>
                <a:gd name="connsiteX75" fmla="*/ 42469 w 61667"/>
                <a:gd name="connsiteY75" fmla="*/ 12799 h 57594"/>
                <a:gd name="connsiteX76" fmla="*/ 43051 w 61667"/>
                <a:gd name="connsiteY76" fmla="*/ 12217 h 5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667" h="57594">
                  <a:moveTo>
                    <a:pt x="24434" y="55268"/>
                  </a:moveTo>
                  <a:lnTo>
                    <a:pt x="24434" y="55850"/>
                  </a:lnTo>
                  <a:lnTo>
                    <a:pt x="25016" y="56431"/>
                  </a:lnTo>
                  <a:lnTo>
                    <a:pt x="24434" y="57013"/>
                  </a:lnTo>
                  <a:lnTo>
                    <a:pt x="24434" y="57595"/>
                  </a:lnTo>
                  <a:lnTo>
                    <a:pt x="23852" y="57013"/>
                  </a:lnTo>
                  <a:lnTo>
                    <a:pt x="23271" y="57013"/>
                  </a:lnTo>
                  <a:lnTo>
                    <a:pt x="23852" y="56431"/>
                  </a:lnTo>
                  <a:lnTo>
                    <a:pt x="23271" y="55850"/>
                  </a:lnTo>
                  <a:lnTo>
                    <a:pt x="23852" y="55850"/>
                  </a:lnTo>
                  <a:lnTo>
                    <a:pt x="24434" y="55268"/>
                  </a:lnTo>
                  <a:close/>
                  <a:moveTo>
                    <a:pt x="8145" y="43632"/>
                  </a:moveTo>
                  <a:lnTo>
                    <a:pt x="6981" y="43632"/>
                  </a:lnTo>
                  <a:lnTo>
                    <a:pt x="8145" y="43632"/>
                  </a:lnTo>
                  <a:lnTo>
                    <a:pt x="6981" y="42469"/>
                  </a:lnTo>
                  <a:lnTo>
                    <a:pt x="8145" y="42469"/>
                  </a:lnTo>
                  <a:lnTo>
                    <a:pt x="8726" y="41887"/>
                  </a:lnTo>
                  <a:lnTo>
                    <a:pt x="8726" y="42469"/>
                  </a:lnTo>
                  <a:lnTo>
                    <a:pt x="9308" y="43051"/>
                  </a:lnTo>
                  <a:lnTo>
                    <a:pt x="8726" y="43632"/>
                  </a:lnTo>
                  <a:lnTo>
                    <a:pt x="8726" y="44214"/>
                  </a:lnTo>
                  <a:lnTo>
                    <a:pt x="8145" y="43632"/>
                  </a:lnTo>
                  <a:close/>
                  <a:moveTo>
                    <a:pt x="2327" y="22689"/>
                  </a:moveTo>
                  <a:lnTo>
                    <a:pt x="3490" y="23271"/>
                  </a:lnTo>
                  <a:lnTo>
                    <a:pt x="2327" y="23852"/>
                  </a:lnTo>
                  <a:lnTo>
                    <a:pt x="2327" y="25016"/>
                  </a:lnTo>
                  <a:lnTo>
                    <a:pt x="1163" y="24434"/>
                  </a:lnTo>
                  <a:lnTo>
                    <a:pt x="0" y="24434"/>
                  </a:lnTo>
                  <a:lnTo>
                    <a:pt x="582" y="23271"/>
                  </a:lnTo>
                  <a:lnTo>
                    <a:pt x="0" y="22107"/>
                  </a:lnTo>
                  <a:lnTo>
                    <a:pt x="1163" y="22107"/>
                  </a:lnTo>
                  <a:lnTo>
                    <a:pt x="2327" y="20944"/>
                  </a:lnTo>
                  <a:lnTo>
                    <a:pt x="2327" y="22689"/>
                  </a:lnTo>
                  <a:close/>
                  <a:moveTo>
                    <a:pt x="36069" y="31997"/>
                  </a:moveTo>
                  <a:lnTo>
                    <a:pt x="34906" y="31997"/>
                  </a:lnTo>
                  <a:lnTo>
                    <a:pt x="35488" y="30834"/>
                  </a:lnTo>
                  <a:lnTo>
                    <a:pt x="34906" y="29670"/>
                  </a:lnTo>
                  <a:lnTo>
                    <a:pt x="36069" y="29670"/>
                  </a:lnTo>
                  <a:lnTo>
                    <a:pt x="37233" y="28507"/>
                  </a:lnTo>
                  <a:lnTo>
                    <a:pt x="37233" y="29670"/>
                  </a:lnTo>
                  <a:lnTo>
                    <a:pt x="38396" y="30252"/>
                  </a:lnTo>
                  <a:lnTo>
                    <a:pt x="37233" y="30834"/>
                  </a:lnTo>
                  <a:lnTo>
                    <a:pt x="37233" y="31997"/>
                  </a:lnTo>
                  <a:lnTo>
                    <a:pt x="36069" y="31997"/>
                  </a:lnTo>
                  <a:close/>
                  <a:moveTo>
                    <a:pt x="30833" y="1164"/>
                  </a:moveTo>
                  <a:lnTo>
                    <a:pt x="30252" y="582"/>
                  </a:lnTo>
                  <a:lnTo>
                    <a:pt x="31416" y="582"/>
                  </a:lnTo>
                  <a:lnTo>
                    <a:pt x="31997" y="0"/>
                  </a:lnTo>
                  <a:lnTo>
                    <a:pt x="31997" y="582"/>
                  </a:lnTo>
                  <a:lnTo>
                    <a:pt x="32579" y="1164"/>
                  </a:lnTo>
                  <a:lnTo>
                    <a:pt x="31997" y="1745"/>
                  </a:lnTo>
                  <a:lnTo>
                    <a:pt x="31997" y="2327"/>
                  </a:lnTo>
                  <a:lnTo>
                    <a:pt x="30833" y="1164"/>
                  </a:lnTo>
                  <a:lnTo>
                    <a:pt x="30252" y="1745"/>
                  </a:lnTo>
                  <a:lnTo>
                    <a:pt x="30833" y="1164"/>
                  </a:lnTo>
                  <a:close/>
                  <a:moveTo>
                    <a:pt x="61667" y="30834"/>
                  </a:moveTo>
                  <a:lnTo>
                    <a:pt x="61667" y="30834"/>
                  </a:lnTo>
                  <a:lnTo>
                    <a:pt x="61667" y="30834"/>
                  </a:lnTo>
                  <a:lnTo>
                    <a:pt x="61667" y="31415"/>
                  </a:lnTo>
                  <a:lnTo>
                    <a:pt x="61667" y="31997"/>
                  </a:lnTo>
                  <a:lnTo>
                    <a:pt x="61667" y="31997"/>
                  </a:lnTo>
                  <a:lnTo>
                    <a:pt x="61085" y="31997"/>
                  </a:lnTo>
                  <a:lnTo>
                    <a:pt x="61667" y="30834"/>
                  </a:lnTo>
                  <a:lnTo>
                    <a:pt x="61085" y="30834"/>
                  </a:lnTo>
                  <a:lnTo>
                    <a:pt x="61667" y="30834"/>
                  </a:lnTo>
                  <a:lnTo>
                    <a:pt x="61667" y="30834"/>
                  </a:lnTo>
                  <a:close/>
                  <a:moveTo>
                    <a:pt x="43051" y="12217"/>
                  </a:moveTo>
                  <a:lnTo>
                    <a:pt x="42469" y="11635"/>
                  </a:lnTo>
                  <a:lnTo>
                    <a:pt x="43051" y="12217"/>
                  </a:lnTo>
                  <a:lnTo>
                    <a:pt x="44214" y="11054"/>
                  </a:lnTo>
                  <a:lnTo>
                    <a:pt x="44214" y="11635"/>
                  </a:lnTo>
                  <a:lnTo>
                    <a:pt x="44796" y="11635"/>
                  </a:lnTo>
                  <a:lnTo>
                    <a:pt x="44214" y="12217"/>
                  </a:lnTo>
                  <a:lnTo>
                    <a:pt x="44214" y="12799"/>
                  </a:lnTo>
                  <a:lnTo>
                    <a:pt x="43051" y="12217"/>
                  </a:lnTo>
                  <a:lnTo>
                    <a:pt x="42469" y="12799"/>
                  </a:lnTo>
                  <a:lnTo>
                    <a:pt x="43051" y="12217"/>
                  </a:lnTo>
                  <a:close/>
                </a:path>
              </a:pathLst>
            </a:custGeom>
            <a:solidFill>
              <a:srgbClr val="FFFFFF"/>
            </a:solidFill>
            <a:ln w="581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67B3C6C-1994-5B08-54C8-ADA272A78D96}"/>
                </a:ext>
              </a:extLst>
            </p:cNvPr>
            <p:cNvSpPr/>
            <p:nvPr/>
          </p:nvSpPr>
          <p:spPr>
            <a:xfrm>
              <a:off x="5736038" y="2164503"/>
              <a:ext cx="220198" cy="194428"/>
            </a:xfrm>
            <a:custGeom>
              <a:avLst/>
              <a:gdLst>
                <a:gd name="connsiteX0" fmla="*/ 44214 w 54686"/>
                <a:gd name="connsiteY0" fmla="*/ 1745 h 48286"/>
                <a:gd name="connsiteX1" fmla="*/ 44214 w 54686"/>
                <a:gd name="connsiteY1" fmla="*/ 1164 h 48286"/>
                <a:gd name="connsiteX2" fmla="*/ 43632 w 54686"/>
                <a:gd name="connsiteY2" fmla="*/ 582 h 48286"/>
                <a:gd name="connsiteX3" fmla="*/ 44214 w 54686"/>
                <a:gd name="connsiteY3" fmla="*/ 582 h 48286"/>
                <a:gd name="connsiteX4" fmla="*/ 44796 w 54686"/>
                <a:gd name="connsiteY4" fmla="*/ 0 h 48286"/>
                <a:gd name="connsiteX5" fmla="*/ 45378 w 54686"/>
                <a:gd name="connsiteY5" fmla="*/ 582 h 48286"/>
                <a:gd name="connsiteX6" fmla="*/ 45960 w 54686"/>
                <a:gd name="connsiteY6" fmla="*/ 582 h 48286"/>
                <a:gd name="connsiteX7" fmla="*/ 45378 w 54686"/>
                <a:gd name="connsiteY7" fmla="*/ 1164 h 48286"/>
                <a:gd name="connsiteX8" fmla="*/ 45378 w 54686"/>
                <a:gd name="connsiteY8" fmla="*/ 1745 h 48286"/>
                <a:gd name="connsiteX9" fmla="*/ 44796 w 54686"/>
                <a:gd name="connsiteY9" fmla="*/ 1164 h 48286"/>
                <a:gd name="connsiteX10" fmla="*/ 44214 w 54686"/>
                <a:gd name="connsiteY10" fmla="*/ 1745 h 48286"/>
                <a:gd name="connsiteX11" fmla="*/ 54105 w 54686"/>
                <a:gd name="connsiteY11" fmla="*/ 19780 h 48286"/>
                <a:gd name="connsiteX12" fmla="*/ 54686 w 54686"/>
                <a:gd name="connsiteY12" fmla="*/ 19780 h 48286"/>
                <a:gd name="connsiteX13" fmla="*/ 54105 w 54686"/>
                <a:gd name="connsiteY13" fmla="*/ 20362 h 48286"/>
                <a:gd name="connsiteX14" fmla="*/ 54105 w 54686"/>
                <a:gd name="connsiteY14" fmla="*/ 20944 h 48286"/>
                <a:gd name="connsiteX15" fmla="*/ 53522 w 54686"/>
                <a:gd name="connsiteY15" fmla="*/ 20362 h 48286"/>
                <a:gd name="connsiteX16" fmla="*/ 52941 w 54686"/>
                <a:gd name="connsiteY16" fmla="*/ 20944 h 48286"/>
                <a:gd name="connsiteX17" fmla="*/ 52941 w 54686"/>
                <a:gd name="connsiteY17" fmla="*/ 20362 h 48286"/>
                <a:gd name="connsiteX18" fmla="*/ 52359 w 54686"/>
                <a:gd name="connsiteY18" fmla="*/ 19780 h 48286"/>
                <a:gd name="connsiteX19" fmla="*/ 53522 w 54686"/>
                <a:gd name="connsiteY19" fmla="*/ 19780 h 48286"/>
                <a:gd name="connsiteX20" fmla="*/ 54105 w 54686"/>
                <a:gd name="connsiteY20" fmla="*/ 19198 h 48286"/>
                <a:gd name="connsiteX21" fmla="*/ 54105 w 54686"/>
                <a:gd name="connsiteY21" fmla="*/ 19780 h 48286"/>
                <a:gd name="connsiteX22" fmla="*/ 49450 w 54686"/>
                <a:gd name="connsiteY22" fmla="*/ 40724 h 48286"/>
                <a:gd name="connsiteX23" fmla="*/ 48869 w 54686"/>
                <a:gd name="connsiteY23" fmla="*/ 39560 h 48286"/>
                <a:gd name="connsiteX24" fmla="*/ 50032 w 54686"/>
                <a:gd name="connsiteY24" fmla="*/ 39560 h 48286"/>
                <a:gd name="connsiteX25" fmla="*/ 50613 w 54686"/>
                <a:gd name="connsiteY25" fmla="*/ 38397 h 48286"/>
                <a:gd name="connsiteX26" fmla="*/ 51196 w 54686"/>
                <a:gd name="connsiteY26" fmla="*/ 39560 h 48286"/>
                <a:gd name="connsiteX27" fmla="*/ 52359 w 54686"/>
                <a:gd name="connsiteY27" fmla="*/ 40142 h 48286"/>
                <a:gd name="connsiteX28" fmla="*/ 51196 w 54686"/>
                <a:gd name="connsiteY28" fmla="*/ 40724 h 48286"/>
                <a:gd name="connsiteX29" fmla="*/ 51196 w 54686"/>
                <a:gd name="connsiteY29" fmla="*/ 41887 h 48286"/>
                <a:gd name="connsiteX30" fmla="*/ 50032 w 54686"/>
                <a:gd name="connsiteY30" fmla="*/ 41305 h 48286"/>
                <a:gd name="connsiteX31" fmla="*/ 48869 w 54686"/>
                <a:gd name="connsiteY31" fmla="*/ 41887 h 48286"/>
                <a:gd name="connsiteX32" fmla="*/ 49450 w 54686"/>
                <a:gd name="connsiteY32" fmla="*/ 40724 h 48286"/>
                <a:gd name="connsiteX33" fmla="*/ 23852 w 54686"/>
                <a:gd name="connsiteY33" fmla="*/ 17453 h 48286"/>
                <a:gd name="connsiteX34" fmla="*/ 25016 w 54686"/>
                <a:gd name="connsiteY34" fmla="*/ 18035 h 48286"/>
                <a:gd name="connsiteX35" fmla="*/ 23852 w 54686"/>
                <a:gd name="connsiteY35" fmla="*/ 18617 h 48286"/>
                <a:gd name="connsiteX36" fmla="*/ 23852 w 54686"/>
                <a:gd name="connsiteY36" fmla="*/ 19780 h 48286"/>
                <a:gd name="connsiteX37" fmla="*/ 22689 w 54686"/>
                <a:gd name="connsiteY37" fmla="*/ 19198 h 48286"/>
                <a:gd name="connsiteX38" fmla="*/ 21525 w 54686"/>
                <a:gd name="connsiteY38" fmla="*/ 19780 h 48286"/>
                <a:gd name="connsiteX39" fmla="*/ 22107 w 54686"/>
                <a:gd name="connsiteY39" fmla="*/ 18617 h 48286"/>
                <a:gd name="connsiteX40" fmla="*/ 21525 w 54686"/>
                <a:gd name="connsiteY40" fmla="*/ 17453 h 48286"/>
                <a:gd name="connsiteX41" fmla="*/ 22689 w 54686"/>
                <a:gd name="connsiteY41" fmla="*/ 17453 h 48286"/>
                <a:gd name="connsiteX42" fmla="*/ 23271 w 54686"/>
                <a:gd name="connsiteY42" fmla="*/ 16289 h 48286"/>
                <a:gd name="connsiteX43" fmla="*/ 23852 w 54686"/>
                <a:gd name="connsiteY43" fmla="*/ 17453 h 48286"/>
                <a:gd name="connsiteX44" fmla="*/ 14544 w 54686"/>
                <a:gd name="connsiteY44" fmla="*/ 47705 h 48286"/>
                <a:gd name="connsiteX45" fmla="*/ 14544 w 54686"/>
                <a:gd name="connsiteY45" fmla="*/ 48287 h 48286"/>
                <a:gd name="connsiteX46" fmla="*/ 13963 w 54686"/>
                <a:gd name="connsiteY46" fmla="*/ 47705 h 48286"/>
                <a:gd name="connsiteX47" fmla="*/ 13381 w 54686"/>
                <a:gd name="connsiteY47" fmla="*/ 48287 h 48286"/>
                <a:gd name="connsiteX48" fmla="*/ 13381 w 54686"/>
                <a:gd name="connsiteY48" fmla="*/ 47705 h 48286"/>
                <a:gd name="connsiteX49" fmla="*/ 12799 w 54686"/>
                <a:gd name="connsiteY49" fmla="*/ 47123 h 48286"/>
                <a:gd name="connsiteX50" fmla="*/ 13963 w 54686"/>
                <a:gd name="connsiteY50" fmla="*/ 47123 h 48286"/>
                <a:gd name="connsiteX51" fmla="*/ 14544 w 54686"/>
                <a:gd name="connsiteY51" fmla="*/ 46541 h 48286"/>
                <a:gd name="connsiteX52" fmla="*/ 15126 w 54686"/>
                <a:gd name="connsiteY52" fmla="*/ 47123 h 48286"/>
                <a:gd name="connsiteX53" fmla="*/ 15707 w 54686"/>
                <a:gd name="connsiteY53" fmla="*/ 47123 h 48286"/>
                <a:gd name="connsiteX54" fmla="*/ 14544 w 54686"/>
                <a:gd name="connsiteY54" fmla="*/ 47705 h 48286"/>
                <a:gd name="connsiteX55" fmla="*/ 0 w 54686"/>
                <a:gd name="connsiteY55" fmla="*/ 8145 h 48286"/>
                <a:gd name="connsiteX56" fmla="*/ 0 w 54686"/>
                <a:gd name="connsiteY56" fmla="*/ 8145 h 48286"/>
                <a:gd name="connsiteX57" fmla="*/ 0 w 54686"/>
                <a:gd name="connsiteY57" fmla="*/ 8145 h 48286"/>
                <a:gd name="connsiteX58" fmla="*/ 0 w 54686"/>
                <a:gd name="connsiteY58" fmla="*/ 7563 h 48286"/>
                <a:gd name="connsiteX59" fmla="*/ 0 w 54686"/>
                <a:gd name="connsiteY59" fmla="*/ 7563 h 48286"/>
                <a:gd name="connsiteX60" fmla="*/ 0 w 54686"/>
                <a:gd name="connsiteY60" fmla="*/ 8145 h 48286"/>
                <a:gd name="connsiteX61" fmla="*/ 582 w 54686"/>
                <a:gd name="connsiteY61" fmla="*/ 7563 h 48286"/>
                <a:gd name="connsiteX62" fmla="*/ 582 w 54686"/>
                <a:gd name="connsiteY62" fmla="*/ 7563 h 48286"/>
                <a:gd name="connsiteX63" fmla="*/ 582 w 54686"/>
                <a:gd name="connsiteY63" fmla="*/ 8145 h 48286"/>
                <a:gd name="connsiteX64" fmla="*/ 0 w 54686"/>
                <a:gd name="connsiteY64" fmla="*/ 8145 h 48286"/>
                <a:gd name="connsiteX65" fmla="*/ 0 w 54686"/>
                <a:gd name="connsiteY65" fmla="*/ 8145 h 48286"/>
                <a:gd name="connsiteX66" fmla="*/ 9308 w 54686"/>
                <a:gd name="connsiteY66" fmla="*/ 32579 h 48286"/>
                <a:gd name="connsiteX67" fmla="*/ 9308 w 54686"/>
                <a:gd name="connsiteY67" fmla="*/ 33161 h 48286"/>
                <a:gd name="connsiteX68" fmla="*/ 8726 w 54686"/>
                <a:gd name="connsiteY68" fmla="*/ 32579 h 48286"/>
                <a:gd name="connsiteX69" fmla="*/ 8145 w 54686"/>
                <a:gd name="connsiteY69" fmla="*/ 32579 h 48286"/>
                <a:gd name="connsiteX70" fmla="*/ 8145 w 54686"/>
                <a:gd name="connsiteY70" fmla="*/ 31997 h 48286"/>
                <a:gd name="connsiteX71" fmla="*/ 7563 w 54686"/>
                <a:gd name="connsiteY71" fmla="*/ 31415 h 48286"/>
                <a:gd name="connsiteX72" fmla="*/ 8145 w 54686"/>
                <a:gd name="connsiteY72" fmla="*/ 31415 h 48286"/>
                <a:gd name="connsiteX73" fmla="*/ 8726 w 54686"/>
                <a:gd name="connsiteY73" fmla="*/ 30834 h 48286"/>
                <a:gd name="connsiteX74" fmla="*/ 8726 w 54686"/>
                <a:gd name="connsiteY74" fmla="*/ 31415 h 48286"/>
                <a:gd name="connsiteX75" fmla="*/ 9308 w 54686"/>
                <a:gd name="connsiteY75" fmla="*/ 31415 h 48286"/>
                <a:gd name="connsiteX76" fmla="*/ 9308 w 54686"/>
                <a:gd name="connsiteY76" fmla="*/ 32579 h 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286">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2" y="20362"/>
                  </a:lnTo>
                  <a:lnTo>
                    <a:pt x="52941" y="20944"/>
                  </a:lnTo>
                  <a:lnTo>
                    <a:pt x="52941" y="20362"/>
                  </a:lnTo>
                  <a:lnTo>
                    <a:pt x="52359" y="19780"/>
                  </a:lnTo>
                  <a:lnTo>
                    <a:pt x="53522" y="19780"/>
                  </a:lnTo>
                  <a:lnTo>
                    <a:pt x="54105" y="19198"/>
                  </a:lnTo>
                  <a:lnTo>
                    <a:pt x="54105" y="19780"/>
                  </a:lnTo>
                  <a:close/>
                  <a:moveTo>
                    <a:pt x="49450" y="40724"/>
                  </a:moveTo>
                  <a:lnTo>
                    <a:pt x="48869" y="39560"/>
                  </a:lnTo>
                  <a:lnTo>
                    <a:pt x="50032" y="39560"/>
                  </a:lnTo>
                  <a:lnTo>
                    <a:pt x="50613" y="38397"/>
                  </a:lnTo>
                  <a:lnTo>
                    <a:pt x="51196" y="39560"/>
                  </a:lnTo>
                  <a:lnTo>
                    <a:pt x="52359" y="40142"/>
                  </a:lnTo>
                  <a:lnTo>
                    <a:pt x="51196" y="40724"/>
                  </a:lnTo>
                  <a:lnTo>
                    <a:pt x="51196" y="41887"/>
                  </a:lnTo>
                  <a:lnTo>
                    <a:pt x="50032" y="41305"/>
                  </a:lnTo>
                  <a:lnTo>
                    <a:pt x="48869" y="41887"/>
                  </a:lnTo>
                  <a:lnTo>
                    <a:pt x="49450" y="40724"/>
                  </a:lnTo>
                  <a:close/>
                  <a:moveTo>
                    <a:pt x="23852" y="17453"/>
                  </a:moveTo>
                  <a:lnTo>
                    <a:pt x="25016" y="18035"/>
                  </a:lnTo>
                  <a:lnTo>
                    <a:pt x="23852" y="18617"/>
                  </a:lnTo>
                  <a:lnTo>
                    <a:pt x="23852" y="19780"/>
                  </a:lnTo>
                  <a:lnTo>
                    <a:pt x="22689" y="19198"/>
                  </a:lnTo>
                  <a:lnTo>
                    <a:pt x="21525" y="19780"/>
                  </a:lnTo>
                  <a:lnTo>
                    <a:pt x="22107" y="18617"/>
                  </a:lnTo>
                  <a:lnTo>
                    <a:pt x="21525" y="17453"/>
                  </a:lnTo>
                  <a:lnTo>
                    <a:pt x="22689" y="17453"/>
                  </a:lnTo>
                  <a:lnTo>
                    <a:pt x="23271" y="16289"/>
                  </a:lnTo>
                  <a:lnTo>
                    <a:pt x="23852" y="17453"/>
                  </a:lnTo>
                  <a:close/>
                  <a:moveTo>
                    <a:pt x="14544" y="47705"/>
                  </a:moveTo>
                  <a:lnTo>
                    <a:pt x="14544" y="48287"/>
                  </a:lnTo>
                  <a:lnTo>
                    <a:pt x="13963" y="47705"/>
                  </a:lnTo>
                  <a:lnTo>
                    <a:pt x="13381" y="48287"/>
                  </a:lnTo>
                  <a:lnTo>
                    <a:pt x="13381" y="47705"/>
                  </a:lnTo>
                  <a:lnTo>
                    <a:pt x="12799" y="47123"/>
                  </a:lnTo>
                  <a:lnTo>
                    <a:pt x="13963" y="47123"/>
                  </a:lnTo>
                  <a:lnTo>
                    <a:pt x="14544" y="46541"/>
                  </a:lnTo>
                  <a:lnTo>
                    <a:pt x="15126" y="47123"/>
                  </a:lnTo>
                  <a:lnTo>
                    <a:pt x="15707" y="47123"/>
                  </a:lnTo>
                  <a:lnTo>
                    <a:pt x="14544" y="47705"/>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7B50DDF9-74D5-41C0-D895-5E4535E81A9C}"/>
                </a:ext>
              </a:extLst>
            </p:cNvPr>
            <p:cNvSpPr/>
            <p:nvPr/>
          </p:nvSpPr>
          <p:spPr>
            <a:xfrm>
              <a:off x="4531974" y="2164503"/>
              <a:ext cx="245964" cy="234251"/>
            </a:xfrm>
            <a:custGeom>
              <a:avLst/>
              <a:gdLst>
                <a:gd name="connsiteX0" fmla="*/ 23852 w 61085"/>
                <a:gd name="connsiteY0" fmla="*/ 55850 h 58176"/>
                <a:gd name="connsiteX1" fmla="*/ 23852 w 61085"/>
                <a:gd name="connsiteY1" fmla="*/ 56431 h 58176"/>
                <a:gd name="connsiteX2" fmla="*/ 24435 w 61085"/>
                <a:gd name="connsiteY2" fmla="*/ 57013 h 58176"/>
                <a:gd name="connsiteX3" fmla="*/ 23852 w 61085"/>
                <a:gd name="connsiteY3" fmla="*/ 57595 h 58176"/>
                <a:gd name="connsiteX4" fmla="*/ 23852 w 61085"/>
                <a:gd name="connsiteY4" fmla="*/ 58177 h 58176"/>
                <a:gd name="connsiteX5" fmla="*/ 23271 w 61085"/>
                <a:gd name="connsiteY5" fmla="*/ 57595 h 58176"/>
                <a:gd name="connsiteX6" fmla="*/ 22689 w 61085"/>
                <a:gd name="connsiteY6" fmla="*/ 57595 h 58176"/>
                <a:gd name="connsiteX7" fmla="*/ 23271 w 61085"/>
                <a:gd name="connsiteY7" fmla="*/ 57013 h 58176"/>
                <a:gd name="connsiteX8" fmla="*/ 22689 w 61085"/>
                <a:gd name="connsiteY8" fmla="*/ 56431 h 58176"/>
                <a:gd name="connsiteX9" fmla="*/ 23271 w 61085"/>
                <a:gd name="connsiteY9" fmla="*/ 56431 h 58176"/>
                <a:gd name="connsiteX10" fmla="*/ 23852 w 61085"/>
                <a:gd name="connsiteY10" fmla="*/ 55850 h 58176"/>
                <a:gd name="connsiteX11" fmla="*/ 7563 w 61085"/>
                <a:gd name="connsiteY11" fmla="*/ 43632 h 58176"/>
                <a:gd name="connsiteX12" fmla="*/ 6399 w 61085"/>
                <a:gd name="connsiteY12" fmla="*/ 43632 h 58176"/>
                <a:gd name="connsiteX13" fmla="*/ 7563 w 61085"/>
                <a:gd name="connsiteY13" fmla="*/ 43632 h 58176"/>
                <a:gd name="connsiteX14" fmla="*/ 6399 w 61085"/>
                <a:gd name="connsiteY14" fmla="*/ 42469 h 58176"/>
                <a:gd name="connsiteX15" fmla="*/ 7563 w 61085"/>
                <a:gd name="connsiteY15" fmla="*/ 42469 h 58176"/>
                <a:gd name="connsiteX16" fmla="*/ 8145 w 61085"/>
                <a:gd name="connsiteY16" fmla="*/ 41887 h 58176"/>
                <a:gd name="connsiteX17" fmla="*/ 8145 w 61085"/>
                <a:gd name="connsiteY17" fmla="*/ 42469 h 58176"/>
                <a:gd name="connsiteX18" fmla="*/ 8726 w 61085"/>
                <a:gd name="connsiteY18" fmla="*/ 43051 h 58176"/>
                <a:gd name="connsiteX19" fmla="*/ 8145 w 61085"/>
                <a:gd name="connsiteY19" fmla="*/ 43632 h 58176"/>
                <a:gd name="connsiteX20" fmla="*/ 8145 w 61085"/>
                <a:gd name="connsiteY20" fmla="*/ 44214 h 58176"/>
                <a:gd name="connsiteX21" fmla="*/ 7563 w 61085"/>
                <a:gd name="connsiteY21" fmla="*/ 43632 h 58176"/>
                <a:gd name="connsiteX22" fmla="*/ 2327 w 61085"/>
                <a:gd name="connsiteY22" fmla="*/ 23271 h 58176"/>
                <a:gd name="connsiteX23" fmla="*/ 3490 w 61085"/>
                <a:gd name="connsiteY23" fmla="*/ 23852 h 58176"/>
                <a:gd name="connsiteX24" fmla="*/ 2327 w 61085"/>
                <a:gd name="connsiteY24" fmla="*/ 24434 h 58176"/>
                <a:gd name="connsiteX25" fmla="*/ 2327 w 61085"/>
                <a:gd name="connsiteY25" fmla="*/ 25598 h 58176"/>
                <a:gd name="connsiteX26" fmla="*/ 1164 w 61085"/>
                <a:gd name="connsiteY26" fmla="*/ 25016 h 58176"/>
                <a:gd name="connsiteX27" fmla="*/ 0 w 61085"/>
                <a:gd name="connsiteY27" fmla="*/ 25016 h 58176"/>
                <a:gd name="connsiteX28" fmla="*/ 582 w 61085"/>
                <a:gd name="connsiteY28" fmla="*/ 23852 h 58176"/>
                <a:gd name="connsiteX29" fmla="*/ 0 w 61085"/>
                <a:gd name="connsiteY29" fmla="*/ 22689 h 58176"/>
                <a:gd name="connsiteX30" fmla="*/ 1164 w 61085"/>
                <a:gd name="connsiteY30" fmla="*/ 22689 h 58176"/>
                <a:gd name="connsiteX31" fmla="*/ 2327 w 61085"/>
                <a:gd name="connsiteY31" fmla="*/ 21525 h 58176"/>
                <a:gd name="connsiteX32" fmla="*/ 2327 w 61085"/>
                <a:gd name="connsiteY32" fmla="*/ 23271 h 58176"/>
                <a:gd name="connsiteX33" fmla="*/ 35488 w 61085"/>
                <a:gd name="connsiteY33" fmla="*/ 31997 h 58176"/>
                <a:gd name="connsiteX34" fmla="*/ 34324 w 61085"/>
                <a:gd name="connsiteY34" fmla="*/ 31997 h 58176"/>
                <a:gd name="connsiteX35" fmla="*/ 34906 w 61085"/>
                <a:gd name="connsiteY35" fmla="*/ 30834 h 58176"/>
                <a:gd name="connsiteX36" fmla="*/ 34324 w 61085"/>
                <a:gd name="connsiteY36" fmla="*/ 29670 h 58176"/>
                <a:gd name="connsiteX37" fmla="*/ 35488 w 61085"/>
                <a:gd name="connsiteY37" fmla="*/ 29670 h 58176"/>
                <a:gd name="connsiteX38" fmla="*/ 36652 w 61085"/>
                <a:gd name="connsiteY38" fmla="*/ 28507 h 58176"/>
                <a:gd name="connsiteX39" fmla="*/ 36652 w 61085"/>
                <a:gd name="connsiteY39" fmla="*/ 29670 h 58176"/>
                <a:gd name="connsiteX40" fmla="*/ 37815 w 61085"/>
                <a:gd name="connsiteY40" fmla="*/ 30252 h 58176"/>
                <a:gd name="connsiteX41" fmla="*/ 36652 w 61085"/>
                <a:gd name="connsiteY41" fmla="*/ 30834 h 58176"/>
                <a:gd name="connsiteX42" fmla="*/ 36652 w 61085"/>
                <a:gd name="connsiteY42" fmla="*/ 31997 h 58176"/>
                <a:gd name="connsiteX43" fmla="*/ 35488 w 61085"/>
                <a:gd name="connsiteY43" fmla="*/ 31997 h 58176"/>
                <a:gd name="connsiteX44" fmla="*/ 30252 w 61085"/>
                <a:gd name="connsiteY44" fmla="*/ 1164 h 58176"/>
                <a:gd name="connsiteX45" fmla="*/ 29670 w 61085"/>
                <a:gd name="connsiteY45" fmla="*/ 582 h 58176"/>
                <a:gd name="connsiteX46" fmla="*/ 30834 w 61085"/>
                <a:gd name="connsiteY46" fmla="*/ 582 h 58176"/>
                <a:gd name="connsiteX47" fmla="*/ 31416 w 61085"/>
                <a:gd name="connsiteY47" fmla="*/ 0 h 58176"/>
                <a:gd name="connsiteX48" fmla="*/ 31416 w 61085"/>
                <a:gd name="connsiteY48" fmla="*/ 582 h 58176"/>
                <a:gd name="connsiteX49" fmla="*/ 31997 w 61085"/>
                <a:gd name="connsiteY49" fmla="*/ 1164 h 58176"/>
                <a:gd name="connsiteX50" fmla="*/ 31416 w 61085"/>
                <a:gd name="connsiteY50" fmla="*/ 1745 h 58176"/>
                <a:gd name="connsiteX51" fmla="*/ 31416 w 61085"/>
                <a:gd name="connsiteY51" fmla="*/ 2327 h 58176"/>
                <a:gd name="connsiteX52" fmla="*/ 30252 w 61085"/>
                <a:gd name="connsiteY52" fmla="*/ 1164 h 58176"/>
                <a:gd name="connsiteX53" fmla="*/ 29670 w 61085"/>
                <a:gd name="connsiteY53" fmla="*/ 1745 h 58176"/>
                <a:gd name="connsiteX54" fmla="*/ 30252 w 61085"/>
                <a:gd name="connsiteY54" fmla="*/ 1164 h 58176"/>
                <a:gd name="connsiteX55" fmla="*/ 61085 w 61085"/>
                <a:gd name="connsiteY55" fmla="*/ 30834 h 58176"/>
                <a:gd name="connsiteX56" fmla="*/ 61085 w 61085"/>
                <a:gd name="connsiteY56" fmla="*/ 30834 h 58176"/>
                <a:gd name="connsiteX57" fmla="*/ 61085 w 61085"/>
                <a:gd name="connsiteY57" fmla="*/ 30834 h 58176"/>
                <a:gd name="connsiteX58" fmla="*/ 61085 w 61085"/>
                <a:gd name="connsiteY58" fmla="*/ 31415 h 58176"/>
                <a:gd name="connsiteX59" fmla="*/ 61085 w 61085"/>
                <a:gd name="connsiteY59" fmla="*/ 31997 h 58176"/>
                <a:gd name="connsiteX60" fmla="*/ 61085 w 61085"/>
                <a:gd name="connsiteY60" fmla="*/ 31997 h 58176"/>
                <a:gd name="connsiteX61" fmla="*/ 60504 w 61085"/>
                <a:gd name="connsiteY61" fmla="*/ 31997 h 58176"/>
                <a:gd name="connsiteX62" fmla="*/ 61085 w 61085"/>
                <a:gd name="connsiteY62" fmla="*/ 30834 h 58176"/>
                <a:gd name="connsiteX63" fmla="*/ 60504 w 61085"/>
                <a:gd name="connsiteY63" fmla="*/ 30834 h 58176"/>
                <a:gd name="connsiteX64" fmla="*/ 61085 w 61085"/>
                <a:gd name="connsiteY64" fmla="*/ 30834 h 58176"/>
                <a:gd name="connsiteX65" fmla="*/ 61085 w 61085"/>
                <a:gd name="connsiteY65" fmla="*/ 30834 h 58176"/>
                <a:gd name="connsiteX66" fmla="*/ 42469 w 61085"/>
                <a:gd name="connsiteY66" fmla="*/ 12799 h 58176"/>
                <a:gd name="connsiteX67" fmla="*/ 41888 w 61085"/>
                <a:gd name="connsiteY67" fmla="*/ 12217 h 58176"/>
                <a:gd name="connsiteX68" fmla="*/ 42469 w 61085"/>
                <a:gd name="connsiteY68" fmla="*/ 12799 h 58176"/>
                <a:gd name="connsiteX69" fmla="*/ 43632 w 61085"/>
                <a:gd name="connsiteY69" fmla="*/ 11635 h 58176"/>
                <a:gd name="connsiteX70" fmla="*/ 43632 w 61085"/>
                <a:gd name="connsiteY70" fmla="*/ 12217 h 58176"/>
                <a:gd name="connsiteX71" fmla="*/ 44214 w 61085"/>
                <a:gd name="connsiteY71" fmla="*/ 12217 h 58176"/>
                <a:gd name="connsiteX72" fmla="*/ 43632 w 61085"/>
                <a:gd name="connsiteY72" fmla="*/ 12799 h 58176"/>
                <a:gd name="connsiteX73" fmla="*/ 43632 w 61085"/>
                <a:gd name="connsiteY73" fmla="*/ 13381 h 58176"/>
                <a:gd name="connsiteX74" fmla="*/ 42469 w 61085"/>
                <a:gd name="connsiteY74" fmla="*/ 12799 h 58176"/>
                <a:gd name="connsiteX75" fmla="*/ 41888 w 61085"/>
                <a:gd name="connsiteY75" fmla="*/ 13381 h 58176"/>
                <a:gd name="connsiteX76" fmla="*/ 42469 w 61085"/>
                <a:gd name="connsiteY76" fmla="*/ 12799 h 5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1085" h="58176">
                  <a:moveTo>
                    <a:pt x="23852" y="55850"/>
                  </a:moveTo>
                  <a:lnTo>
                    <a:pt x="23852" y="56431"/>
                  </a:lnTo>
                  <a:lnTo>
                    <a:pt x="24435" y="57013"/>
                  </a:lnTo>
                  <a:lnTo>
                    <a:pt x="23852" y="57595"/>
                  </a:lnTo>
                  <a:lnTo>
                    <a:pt x="23852" y="58177"/>
                  </a:lnTo>
                  <a:lnTo>
                    <a:pt x="23271" y="57595"/>
                  </a:lnTo>
                  <a:lnTo>
                    <a:pt x="22689" y="57595"/>
                  </a:lnTo>
                  <a:lnTo>
                    <a:pt x="23271" y="57013"/>
                  </a:lnTo>
                  <a:lnTo>
                    <a:pt x="22689" y="56431"/>
                  </a:lnTo>
                  <a:lnTo>
                    <a:pt x="23271" y="56431"/>
                  </a:lnTo>
                  <a:lnTo>
                    <a:pt x="23852" y="55850"/>
                  </a:lnTo>
                  <a:close/>
                  <a:moveTo>
                    <a:pt x="7563" y="43632"/>
                  </a:moveTo>
                  <a:lnTo>
                    <a:pt x="6399" y="43632"/>
                  </a:lnTo>
                  <a:lnTo>
                    <a:pt x="7563" y="43632"/>
                  </a:lnTo>
                  <a:lnTo>
                    <a:pt x="6399" y="42469"/>
                  </a:lnTo>
                  <a:lnTo>
                    <a:pt x="7563" y="42469"/>
                  </a:lnTo>
                  <a:lnTo>
                    <a:pt x="8145" y="41887"/>
                  </a:lnTo>
                  <a:lnTo>
                    <a:pt x="8145" y="42469"/>
                  </a:lnTo>
                  <a:lnTo>
                    <a:pt x="8726" y="43051"/>
                  </a:lnTo>
                  <a:lnTo>
                    <a:pt x="8145" y="43632"/>
                  </a:lnTo>
                  <a:lnTo>
                    <a:pt x="8145" y="44214"/>
                  </a:lnTo>
                  <a:lnTo>
                    <a:pt x="7563" y="43632"/>
                  </a:lnTo>
                  <a:close/>
                  <a:moveTo>
                    <a:pt x="2327" y="23271"/>
                  </a:moveTo>
                  <a:lnTo>
                    <a:pt x="3490" y="23852"/>
                  </a:lnTo>
                  <a:lnTo>
                    <a:pt x="2327" y="24434"/>
                  </a:lnTo>
                  <a:lnTo>
                    <a:pt x="2327" y="25598"/>
                  </a:lnTo>
                  <a:lnTo>
                    <a:pt x="1164" y="25016"/>
                  </a:lnTo>
                  <a:lnTo>
                    <a:pt x="0" y="25016"/>
                  </a:lnTo>
                  <a:lnTo>
                    <a:pt x="582" y="23852"/>
                  </a:lnTo>
                  <a:lnTo>
                    <a:pt x="0" y="22689"/>
                  </a:lnTo>
                  <a:lnTo>
                    <a:pt x="1164" y="22689"/>
                  </a:lnTo>
                  <a:lnTo>
                    <a:pt x="2327" y="21525"/>
                  </a:lnTo>
                  <a:lnTo>
                    <a:pt x="2327" y="23271"/>
                  </a:lnTo>
                  <a:close/>
                  <a:moveTo>
                    <a:pt x="35488" y="31997"/>
                  </a:moveTo>
                  <a:lnTo>
                    <a:pt x="34324" y="31997"/>
                  </a:lnTo>
                  <a:lnTo>
                    <a:pt x="34906" y="30834"/>
                  </a:lnTo>
                  <a:lnTo>
                    <a:pt x="34324" y="29670"/>
                  </a:lnTo>
                  <a:lnTo>
                    <a:pt x="35488" y="29670"/>
                  </a:lnTo>
                  <a:lnTo>
                    <a:pt x="36652" y="28507"/>
                  </a:lnTo>
                  <a:lnTo>
                    <a:pt x="36652" y="29670"/>
                  </a:lnTo>
                  <a:lnTo>
                    <a:pt x="37815" y="30252"/>
                  </a:lnTo>
                  <a:lnTo>
                    <a:pt x="36652" y="30834"/>
                  </a:lnTo>
                  <a:lnTo>
                    <a:pt x="36652" y="31997"/>
                  </a:lnTo>
                  <a:lnTo>
                    <a:pt x="35488" y="31997"/>
                  </a:lnTo>
                  <a:close/>
                  <a:moveTo>
                    <a:pt x="30252" y="1164"/>
                  </a:moveTo>
                  <a:lnTo>
                    <a:pt x="29670" y="582"/>
                  </a:lnTo>
                  <a:lnTo>
                    <a:pt x="30834" y="582"/>
                  </a:lnTo>
                  <a:lnTo>
                    <a:pt x="31416" y="0"/>
                  </a:lnTo>
                  <a:lnTo>
                    <a:pt x="31416" y="582"/>
                  </a:lnTo>
                  <a:lnTo>
                    <a:pt x="31997" y="1164"/>
                  </a:lnTo>
                  <a:lnTo>
                    <a:pt x="31416" y="1745"/>
                  </a:lnTo>
                  <a:lnTo>
                    <a:pt x="31416" y="2327"/>
                  </a:lnTo>
                  <a:lnTo>
                    <a:pt x="30252" y="1164"/>
                  </a:lnTo>
                  <a:lnTo>
                    <a:pt x="29670" y="1745"/>
                  </a:lnTo>
                  <a:lnTo>
                    <a:pt x="30252" y="1164"/>
                  </a:lnTo>
                  <a:close/>
                  <a:moveTo>
                    <a:pt x="61085" y="30834"/>
                  </a:moveTo>
                  <a:lnTo>
                    <a:pt x="61085" y="30834"/>
                  </a:lnTo>
                  <a:lnTo>
                    <a:pt x="61085" y="30834"/>
                  </a:lnTo>
                  <a:lnTo>
                    <a:pt x="61085" y="31415"/>
                  </a:lnTo>
                  <a:lnTo>
                    <a:pt x="61085" y="31997"/>
                  </a:lnTo>
                  <a:lnTo>
                    <a:pt x="61085" y="31997"/>
                  </a:lnTo>
                  <a:lnTo>
                    <a:pt x="60504" y="31997"/>
                  </a:lnTo>
                  <a:lnTo>
                    <a:pt x="61085" y="30834"/>
                  </a:lnTo>
                  <a:lnTo>
                    <a:pt x="60504" y="30834"/>
                  </a:lnTo>
                  <a:lnTo>
                    <a:pt x="61085" y="30834"/>
                  </a:lnTo>
                  <a:lnTo>
                    <a:pt x="61085" y="30834"/>
                  </a:lnTo>
                  <a:close/>
                  <a:moveTo>
                    <a:pt x="42469" y="12799"/>
                  </a:moveTo>
                  <a:lnTo>
                    <a:pt x="41888" y="12217"/>
                  </a:lnTo>
                  <a:lnTo>
                    <a:pt x="42469" y="12799"/>
                  </a:lnTo>
                  <a:lnTo>
                    <a:pt x="43632" y="11635"/>
                  </a:lnTo>
                  <a:lnTo>
                    <a:pt x="43632" y="12217"/>
                  </a:lnTo>
                  <a:lnTo>
                    <a:pt x="44214" y="12217"/>
                  </a:lnTo>
                  <a:lnTo>
                    <a:pt x="43632" y="12799"/>
                  </a:lnTo>
                  <a:lnTo>
                    <a:pt x="43632" y="13381"/>
                  </a:lnTo>
                  <a:lnTo>
                    <a:pt x="42469" y="12799"/>
                  </a:lnTo>
                  <a:lnTo>
                    <a:pt x="41888" y="13381"/>
                  </a:lnTo>
                  <a:lnTo>
                    <a:pt x="42469" y="12799"/>
                  </a:lnTo>
                  <a:close/>
                </a:path>
              </a:pathLst>
            </a:custGeom>
            <a:solidFill>
              <a:srgbClr val="FFFFFF"/>
            </a:solidFill>
            <a:ln w="581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53CD891-D1FD-73D2-B1B9-A2284E939573}"/>
                </a:ext>
              </a:extLst>
            </p:cNvPr>
            <p:cNvSpPr/>
            <p:nvPr/>
          </p:nvSpPr>
          <p:spPr>
            <a:xfrm>
              <a:off x="4813078" y="2166846"/>
              <a:ext cx="220198" cy="196772"/>
            </a:xfrm>
            <a:custGeom>
              <a:avLst/>
              <a:gdLst>
                <a:gd name="connsiteX0" fmla="*/ 44214 w 54686"/>
                <a:gd name="connsiteY0" fmla="*/ 1745 h 48868"/>
                <a:gd name="connsiteX1" fmla="*/ 44214 w 54686"/>
                <a:gd name="connsiteY1" fmla="*/ 1164 h 48868"/>
                <a:gd name="connsiteX2" fmla="*/ 43632 w 54686"/>
                <a:gd name="connsiteY2" fmla="*/ 582 h 48868"/>
                <a:gd name="connsiteX3" fmla="*/ 44214 w 54686"/>
                <a:gd name="connsiteY3" fmla="*/ 582 h 48868"/>
                <a:gd name="connsiteX4" fmla="*/ 44796 w 54686"/>
                <a:gd name="connsiteY4" fmla="*/ 0 h 48868"/>
                <a:gd name="connsiteX5" fmla="*/ 45378 w 54686"/>
                <a:gd name="connsiteY5" fmla="*/ 582 h 48868"/>
                <a:gd name="connsiteX6" fmla="*/ 45960 w 54686"/>
                <a:gd name="connsiteY6" fmla="*/ 582 h 48868"/>
                <a:gd name="connsiteX7" fmla="*/ 45378 w 54686"/>
                <a:gd name="connsiteY7" fmla="*/ 1164 h 48868"/>
                <a:gd name="connsiteX8" fmla="*/ 45378 w 54686"/>
                <a:gd name="connsiteY8" fmla="*/ 1745 h 48868"/>
                <a:gd name="connsiteX9" fmla="*/ 44796 w 54686"/>
                <a:gd name="connsiteY9" fmla="*/ 1164 h 48868"/>
                <a:gd name="connsiteX10" fmla="*/ 44214 w 54686"/>
                <a:gd name="connsiteY10" fmla="*/ 1745 h 48868"/>
                <a:gd name="connsiteX11" fmla="*/ 54105 w 54686"/>
                <a:gd name="connsiteY11" fmla="*/ 19780 h 48868"/>
                <a:gd name="connsiteX12" fmla="*/ 54686 w 54686"/>
                <a:gd name="connsiteY12" fmla="*/ 19780 h 48868"/>
                <a:gd name="connsiteX13" fmla="*/ 54105 w 54686"/>
                <a:gd name="connsiteY13" fmla="*/ 20362 h 48868"/>
                <a:gd name="connsiteX14" fmla="*/ 54105 w 54686"/>
                <a:gd name="connsiteY14" fmla="*/ 20944 h 48868"/>
                <a:gd name="connsiteX15" fmla="*/ 53523 w 54686"/>
                <a:gd name="connsiteY15" fmla="*/ 20362 h 48868"/>
                <a:gd name="connsiteX16" fmla="*/ 52941 w 54686"/>
                <a:gd name="connsiteY16" fmla="*/ 20944 h 48868"/>
                <a:gd name="connsiteX17" fmla="*/ 52941 w 54686"/>
                <a:gd name="connsiteY17" fmla="*/ 20362 h 48868"/>
                <a:gd name="connsiteX18" fmla="*/ 52359 w 54686"/>
                <a:gd name="connsiteY18" fmla="*/ 19780 h 48868"/>
                <a:gd name="connsiteX19" fmla="*/ 53523 w 54686"/>
                <a:gd name="connsiteY19" fmla="*/ 19780 h 48868"/>
                <a:gd name="connsiteX20" fmla="*/ 54105 w 54686"/>
                <a:gd name="connsiteY20" fmla="*/ 19198 h 48868"/>
                <a:gd name="connsiteX21" fmla="*/ 54105 w 54686"/>
                <a:gd name="connsiteY21" fmla="*/ 19780 h 48868"/>
                <a:gd name="connsiteX22" fmla="*/ 50032 w 54686"/>
                <a:gd name="connsiteY22" fmla="*/ 40724 h 48868"/>
                <a:gd name="connsiteX23" fmla="*/ 49450 w 54686"/>
                <a:gd name="connsiteY23" fmla="*/ 39560 h 48868"/>
                <a:gd name="connsiteX24" fmla="*/ 50614 w 54686"/>
                <a:gd name="connsiteY24" fmla="*/ 39560 h 48868"/>
                <a:gd name="connsiteX25" fmla="*/ 51196 w 54686"/>
                <a:gd name="connsiteY25" fmla="*/ 38397 h 48868"/>
                <a:gd name="connsiteX26" fmla="*/ 51777 w 54686"/>
                <a:gd name="connsiteY26" fmla="*/ 39560 h 48868"/>
                <a:gd name="connsiteX27" fmla="*/ 52941 w 54686"/>
                <a:gd name="connsiteY27" fmla="*/ 40142 h 48868"/>
                <a:gd name="connsiteX28" fmla="*/ 51777 w 54686"/>
                <a:gd name="connsiteY28" fmla="*/ 40724 h 48868"/>
                <a:gd name="connsiteX29" fmla="*/ 51777 w 54686"/>
                <a:gd name="connsiteY29" fmla="*/ 41887 h 48868"/>
                <a:gd name="connsiteX30" fmla="*/ 50614 w 54686"/>
                <a:gd name="connsiteY30" fmla="*/ 41305 h 48868"/>
                <a:gd name="connsiteX31" fmla="*/ 49450 w 54686"/>
                <a:gd name="connsiteY31" fmla="*/ 41887 h 48868"/>
                <a:gd name="connsiteX32" fmla="*/ 50032 w 54686"/>
                <a:gd name="connsiteY32" fmla="*/ 40724 h 48868"/>
                <a:gd name="connsiteX33" fmla="*/ 23852 w 54686"/>
                <a:gd name="connsiteY33" fmla="*/ 18035 h 48868"/>
                <a:gd name="connsiteX34" fmla="*/ 25016 w 54686"/>
                <a:gd name="connsiteY34" fmla="*/ 18617 h 48868"/>
                <a:gd name="connsiteX35" fmla="*/ 23852 w 54686"/>
                <a:gd name="connsiteY35" fmla="*/ 19198 h 48868"/>
                <a:gd name="connsiteX36" fmla="*/ 23852 w 54686"/>
                <a:gd name="connsiteY36" fmla="*/ 20362 h 48868"/>
                <a:gd name="connsiteX37" fmla="*/ 22689 w 54686"/>
                <a:gd name="connsiteY37" fmla="*/ 19780 h 48868"/>
                <a:gd name="connsiteX38" fmla="*/ 21526 w 54686"/>
                <a:gd name="connsiteY38" fmla="*/ 20362 h 48868"/>
                <a:gd name="connsiteX39" fmla="*/ 22107 w 54686"/>
                <a:gd name="connsiteY39" fmla="*/ 19198 h 48868"/>
                <a:gd name="connsiteX40" fmla="*/ 21526 w 54686"/>
                <a:gd name="connsiteY40" fmla="*/ 18035 h 48868"/>
                <a:gd name="connsiteX41" fmla="*/ 22689 w 54686"/>
                <a:gd name="connsiteY41" fmla="*/ 18035 h 48868"/>
                <a:gd name="connsiteX42" fmla="*/ 23271 w 54686"/>
                <a:gd name="connsiteY42" fmla="*/ 16871 h 48868"/>
                <a:gd name="connsiteX43" fmla="*/ 23852 w 54686"/>
                <a:gd name="connsiteY43" fmla="*/ 18035 h 48868"/>
                <a:gd name="connsiteX44" fmla="*/ 15126 w 54686"/>
                <a:gd name="connsiteY44" fmla="*/ 48287 h 48868"/>
                <a:gd name="connsiteX45" fmla="*/ 15126 w 54686"/>
                <a:gd name="connsiteY45" fmla="*/ 48868 h 48868"/>
                <a:gd name="connsiteX46" fmla="*/ 14544 w 54686"/>
                <a:gd name="connsiteY46" fmla="*/ 48287 h 48868"/>
                <a:gd name="connsiteX47" fmla="*/ 13963 w 54686"/>
                <a:gd name="connsiteY47" fmla="*/ 48868 h 48868"/>
                <a:gd name="connsiteX48" fmla="*/ 13963 w 54686"/>
                <a:gd name="connsiteY48" fmla="*/ 48287 h 48868"/>
                <a:gd name="connsiteX49" fmla="*/ 13381 w 54686"/>
                <a:gd name="connsiteY49" fmla="*/ 47705 h 48868"/>
                <a:gd name="connsiteX50" fmla="*/ 14544 w 54686"/>
                <a:gd name="connsiteY50" fmla="*/ 47705 h 48868"/>
                <a:gd name="connsiteX51" fmla="*/ 15126 w 54686"/>
                <a:gd name="connsiteY51" fmla="*/ 47123 h 48868"/>
                <a:gd name="connsiteX52" fmla="*/ 15708 w 54686"/>
                <a:gd name="connsiteY52" fmla="*/ 47705 h 48868"/>
                <a:gd name="connsiteX53" fmla="*/ 16290 w 54686"/>
                <a:gd name="connsiteY53" fmla="*/ 47705 h 48868"/>
                <a:gd name="connsiteX54" fmla="*/ 15126 w 54686"/>
                <a:gd name="connsiteY54" fmla="*/ 48287 h 48868"/>
                <a:gd name="connsiteX55" fmla="*/ 0 w 54686"/>
                <a:gd name="connsiteY55" fmla="*/ 8145 h 48868"/>
                <a:gd name="connsiteX56" fmla="*/ 0 w 54686"/>
                <a:gd name="connsiteY56" fmla="*/ 8145 h 48868"/>
                <a:gd name="connsiteX57" fmla="*/ 0 w 54686"/>
                <a:gd name="connsiteY57" fmla="*/ 8145 h 48868"/>
                <a:gd name="connsiteX58" fmla="*/ 0 w 54686"/>
                <a:gd name="connsiteY58" fmla="*/ 7563 h 48868"/>
                <a:gd name="connsiteX59" fmla="*/ 0 w 54686"/>
                <a:gd name="connsiteY59" fmla="*/ 7563 h 48868"/>
                <a:gd name="connsiteX60" fmla="*/ 0 w 54686"/>
                <a:gd name="connsiteY60" fmla="*/ 8145 h 48868"/>
                <a:gd name="connsiteX61" fmla="*/ 582 w 54686"/>
                <a:gd name="connsiteY61" fmla="*/ 7563 h 48868"/>
                <a:gd name="connsiteX62" fmla="*/ 582 w 54686"/>
                <a:gd name="connsiteY62" fmla="*/ 7563 h 48868"/>
                <a:gd name="connsiteX63" fmla="*/ 582 w 54686"/>
                <a:gd name="connsiteY63" fmla="*/ 8145 h 48868"/>
                <a:gd name="connsiteX64" fmla="*/ 0 w 54686"/>
                <a:gd name="connsiteY64" fmla="*/ 8145 h 48868"/>
                <a:gd name="connsiteX65" fmla="*/ 0 w 54686"/>
                <a:gd name="connsiteY65" fmla="*/ 8145 h 48868"/>
                <a:gd name="connsiteX66" fmla="*/ 9308 w 54686"/>
                <a:gd name="connsiteY66" fmla="*/ 32579 h 48868"/>
                <a:gd name="connsiteX67" fmla="*/ 9308 w 54686"/>
                <a:gd name="connsiteY67" fmla="*/ 33161 h 48868"/>
                <a:gd name="connsiteX68" fmla="*/ 8726 w 54686"/>
                <a:gd name="connsiteY68" fmla="*/ 32579 h 48868"/>
                <a:gd name="connsiteX69" fmla="*/ 8145 w 54686"/>
                <a:gd name="connsiteY69" fmla="*/ 32579 h 48868"/>
                <a:gd name="connsiteX70" fmla="*/ 8145 w 54686"/>
                <a:gd name="connsiteY70" fmla="*/ 31997 h 48868"/>
                <a:gd name="connsiteX71" fmla="*/ 7563 w 54686"/>
                <a:gd name="connsiteY71" fmla="*/ 31415 h 48868"/>
                <a:gd name="connsiteX72" fmla="*/ 8145 w 54686"/>
                <a:gd name="connsiteY72" fmla="*/ 31415 h 48868"/>
                <a:gd name="connsiteX73" fmla="*/ 8726 w 54686"/>
                <a:gd name="connsiteY73" fmla="*/ 30834 h 48868"/>
                <a:gd name="connsiteX74" fmla="*/ 8726 w 54686"/>
                <a:gd name="connsiteY74" fmla="*/ 31415 h 48868"/>
                <a:gd name="connsiteX75" fmla="*/ 9308 w 54686"/>
                <a:gd name="connsiteY75" fmla="*/ 31415 h 48868"/>
                <a:gd name="connsiteX76" fmla="*/ 9308 w 54686"/>
                <a:gd name="connsiteY76" fmla="*/ 32579 h 4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4686" h="48868">
                  <a:moveTo>
                    <a:pt x="44214" y="1745"/>
                  </a:moveTo>
                  <a:lnTo>
                    <a:pt x="44214" y="1164"/>
                  </a:lnTo>
                  <a:lnTo>
                    <a:pt x="43632" y="582"/>
                  </a:lnTo>
                  <a:lnTo>
                    <a:pt x="44214" y="582"/>
                  </a:lnTo>
                  <a:lnTo>
                    <a:pt x="44796" y="0"/>
                  </a:lnTo>
                  <a:lnTo>
                    <a:pt x="45378" y="582"/>
                  </a:lnTo>
                  <a:lnTo>
                    <a:pt x="45960" y="582"/>
                  </a:lnTo>
                  <a:lnTo>
                    <a:pt x="45378" y="1164"/>
                  </a:lnTo>
                  <a:lnTo>
                    <a:pt x="45378" y="1745"/>
                  </a:lnTo>
                  <a:lnTo>
                    <a:pt x="44796" y="1164"/>
                  </a:lnTo>
                  <a:lnTo>
                    <a:pt x="44214" y="1745"/>
                  </a:lnTo>
                  <a:close/>
                  <a:moveTo>
                    <a:pt x="54105" y="19780"/>
                  </a:moveTo>
                  <a:lnTo>
                    <a:pt x="54686" y="19780"/>
                  </a:lnTo>
                  <a:lnTo>
                    <a:pt x="54105" y="20362"/>
                  </a:lnTo>
                  <a:lnTo>
                    <a:pt x="54105" y="20944"/>
                  </a:lnTo>
                  <a:lnTo>
                    <a:pt x="53523" y="20362"/>
                  </a:lnTo>
                  <a:lnTo>
                    <a:pt x="52941" y="20944"/>
                  </a:lnTo>
                  <a:lnTo>
                    <a:pt x="52941" y="20362"/>
                  </a:lnTo>
                  <a:lnTo>
                    <a:pt x="52359" y="19780"/>
                  </a:lnTo>
                  <a:lnTo>
                    <a:pt x="53523" y="19780"/>
                  </a:lnTo>
                  <a:lnTo>
                    <a:pt x="54105" y="19198"/>
                  </a:lnTo>
                  <a:lnTo>
                    <a:pt x="54105" y="19780"/>
                  </a:lnTo>
                  <a:close/>
                  <a:moveTo>
                    <a:pt x="50032" y="40724"/>
                  </a:moveTo>
                  <a:lnTo>
                    <a:pt x="49450" y="39560"/>
                  </a:lnTo>
                  <a:lnTo>
                    <a:pt x="50614" y="39560"/>
                  </a:lnTo>
                  <a:lnTo>
                    <a:pt x="51196" y="38397"/>
                  </a:lnTo>
                  <a:lnTo>
                    <a:pt x="51777" y="39560"/>
                  </a:lnTo>
                  <a:lnTo>
                    <a:pt x="52941" y="40142"/>
                  </a:lnTo>
                  <a:lnTo>
                    <a:pt x="51777" y="40724"/>
                  </a:lnTo>
                  <a:lnTo>
                    <a:pt x="51777" y="41887"/>
                  </a:lnTo>
                  <a:lnTo>
                    <a:pt x="50614" y="41305"/>
                  </a:lnTo>
                  <a:lnTo>
                    <a:pt x="49450" y="41887"/>
                  </a:lnTo>
                  <a:lnTo>
                    <a:pt x="50032" y="40724"/>
                  </a:lnTo>
                  <a:close/>
                  <a:moveTo>
                    <a:pt x="23852" y="18035"/>
                  </a:moveTo>
                  <a:lnTo>
                    <a:pt x="25016" y="18617"/>
                  </a:lnTo>
                  <a:lnTo>
                    <a:pt x="23852" y="19198"/>
                  </a:lnTo>
                  <a:lnTo>
                    <a:pt x="23852" y="20362"/>
                  </a:lnTo>
                  <a:lnTo>
                    <a:pt x="22689" y="19780"/>
                  </a:lnTo>
                  <a:lnTo>
                    <a:pt x="21526" y="20362"/>
                  </a:lnTo>
                  <a:lnTo>
                    <a:pt x="22107" y="19198"/>
                  </a:lnTo>
                  <a:lnTo>
                    <a:pt x="21526" y="18035"/>
                  </a:lnTo>
                  <a:lnTo>
                    <a:pt x="22689" y="18035"/>
                  </a:lnTo>
                  <a:lnTo>
                    <a:pt x="23271" y="16871"/>
                  </a:lnTo>
                  <a:lnTo>
                    <a:pt x="23852" y="18035"/>
                  </a:lnTo>
                  <a:close/>
                  <a:moveTo>
                    <a:pt x="15126" y="48287"/>
                  </a:moveTo>
                  <a:lnTo>
                    <a:pt x="15126" y="48868"/>
                  </a:lnTo>
                  <a:lnTo>
                    <a:pt x="14544" y="48287"/>
                  </a:lnTo>
                  <a:lnTo>
                    <a:pt x="13963" y="48868"/>
                  </a:lnTo>
                  <a:lnTo>
                    <a:pt x="13963" y="48287"/>
                  </a:lnTo>
                  <a:lnTo>
                    <a:pt x="13381" y="47705"/>
                  </a:lnTo>
                  <a:lnTo>
                    <a:pt x="14544" y="47705"/>
                  </a:lnTo>
                  <a:lnTo>
                    <a:pt x="15126" y="47123"/>
                  </a:lnTo>
                  <a:lnTo>
                    <a:pt x="15708" y="47705"/>
                  </a:lnTo>
                  <a:lnTo>
                    <a:pt x="16290" y="47705"/>
                  </a:lnTo>
                  <a:lnTo>
                    <a:pt x="15126" y="48287"/>
                  </a:lnTo>
                  <a:close/>
                  <a:moveTo>
                    <a:pt x="0" y="8145"/>
                  </a:moveTo>
                  <a:lnTo>
                    <a:pt x="0" y="8145"/>
                  </a:lnTo>
                  <a:lnTo>
                    <a:pt x="0" y="8145"/>
                  </a:lnTo>
                  <a:lnTo>
                    <a:pt x="0" y="7563"/>
                  </a:lnTo>
                  <a:lnTo>
                    <a:pt x="0" y="7563"/>
                  </a:lnTo>
                  <a:lnTo>
                    <a:pt x="0" y="8145"/>
                  </a:lnTo>
                  <a:lnTo>
                    <a:pt x="582" y="7563"/>
                  </a:lnTo>
                  <a:lnTo>
                    <a:pt x="582" y="7563"/>
                  </a:lnTo>
                  <a:lnTo>
                    <a:pt x="582" y="8145"/>
                  </a:lnTo>
                  <a:lnTo>
                    <a:pt x="0" y="8145"/>
                  </a:lnTo>
                  <a:lnTo>
                    <a:pt x="0" y="8145"/>
                  </a:lnTo>
                  <a:close/>
                  <a:moveTo>
                    <a:pt x="9308" y="32579"/>
                  </a:moveTo>
                  <a:lnTo>
                    <a:pt x="9308" y="33161"/>
                  </a:lnTo>
                  <a:lnTo>
                    <a:pt x="8726" y="32579"/>
                  </a:lnTo>
                  <a:lnTo>
                    <a:pt x="8145" y="32579"/>
                  </a:lnTo>
                  <a:lnTo>
                    <a:pt x="8145" y="31997"/>
                  </a:lnTo>
                  <a:lnTo>
                    <a:pt x="7563" y="31415"/>
                  </a:lnTo>
                  <a:lnTo>
                    <a:pt x="8145" y="31415"/>
                  </a:lnTo>
                  <a:lnTo>
                    <a:pt x="8726" y="30834"/>
                  </a:lnTo>
                  <a:lnTo>
                    <a:pt x="8726" y="31415"/>
                  </a:lnTo>
                  <a:lnTo>
                    <a:pt x="9308" y="31415"/>
                  </a:lnTo>
                  <a:lnTo>
                    <a:pt x="9308" y="32579"/>
                  </a:lnTo>
                  <a:close/>
                </a:path>
              </a:pathLst>
            </a:custGeom>
            <a:solidFill>
              <a:srgbClr val="FFFFFF"/>
            </a:solidFill>
            <a:ln w="5818" cap="flat">
              <a:noFill/>
              <a:prstDash val="solid"/>
              <a:miter/>
            </a:ln>
          </p:spPr>
          <p:txBody>
            <a:bodyPr rtlCol="0" anchor="ctr"/>
            <a:lstStyle/>
            <a:p>
              <a:endParaRPr lang="en-US"/>
            </a:p>
          </p:txBody>
        </p:sp>
      </p:grpSp>
    </p:spTree>
    <p:extLst>
      <p:ext uri="{BB962C8B-B14F-4D97-AF65-F5344CB8AC3E}">
        <p14:creationId xmlns:p14="http://schemas.microsoft.com/office/powerpoint/2010/main" val="3595604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C260C7-418C-1945-A888-933972FB67E5}"/>
              </a:ext>
            </a:extLst>
          </p:cNvPr>
          <p:cNvSpPr>
            <a:spLocks noGrp="1"/>
          </p:cNvSpPr>
          <p:nvPr>
            <p:ph type="sldNum" sz="quarter" idx="4"/>
          </p:nvPr>
        </p:nvSpPr>
        <p:spPr>
          <a:xfrm>
            <a:off x="7252898" y="10393101"/>
            <a:ext cx="410546" cy="464375"/>
          </a:xfrm>
        </p:spPr>
        <p:txBody>
          <a:bodyPr/>
          <a:lstStyle/>
          <a:p>
            <a:fld id="{9C527BFA-2C0E-4CEC-B6A5-913A56FEF4B4}" type="slidenum">
              <a:rPr lang="fr-CA" smtClean="0"/>
              <a:pPr/>
              <a:t>5</a:t>
            </a:fld>
            <a:endParaRPr lang="fr-CA"/>
          </a:p>
        </p:txBody>
      </p:sp>
      <p:sp>
        <p:nvSpPr>
          <p:cNvPr id="4" name="Text Placeholder 3">
            <a:extLst>
              <a:ext uri="{FF2B5EF4-FFF2-40B4-BE49-F238E27FC236}">
                <a16:creationId xmlns:a16="http://schemas.microsoft.com/office/drawing/2014/main" id="{35C7D99C-625B-0D9C-57A6-57A781055034}"/>
              </a:ext>
            </a:extLst>
          </p:cNvPr>
          <p:cNvSpPr>
            <a:spLocks noGrp="1"/>
          </p:cNvSpPr>
          <p:nvPr>
            <p:ph type="body" sz="quarter" idx="33"/>
          </p:nvPr>
        </p:nvSpPr>
        <p:spPr>
          <a:xfrm>
            <a:off x="709606" y="317921"/>
            <a:ext cx="6600033" cy="1064757"/>
          </a:xfrm>
        </p:spPr>
        <p:txBody>
          <a:bodyPr lIns="91440" tIns="45720" rIns="91440" bIns="45720" anchor="t">
            <a:noAutofit/>
          </a:bodyPr>
          <a:lstStyle/>
          <a:p>
            <a:r>
              <a:rPr lang="is-IS">
                <a:latin typeface="Calibri"/>
                <a:cs typeface="Poppins SemiBold"/>
              </a:rPr>
              <a:t>Níu áhugaverðir kvenleiðtogar innan ferðaþjónustunnar</a:t>
            </a:r>
          </a:p>
        </p:txBody>
      </p:sp>
      <p:sp>
        <p:nvSpPr>
          <p:cNvPr id="5" name="Text Placeholder 4">
            <a:extLst>
              <a:ext uri="{FF2B5EF4-FFF2-40B4-BE49-F238E27FC236}">
                <a16:creationId xmlns:a16="http://schemas.microsoft.com/office/drawing/2014/main" id="{531D92CC-FFB7-954E-7BD3-98063E2CBFE2}"/>
              </a:ext>
            </a:extLst>
          </p:cNvPr>
          <p:cNvSpPr>
            <a:spLocks noGrp="1"/>
          </p:cNvSpPr>
          <p:nvPr>
            <p:ph type="body" sz="quarter" idx="34"/>
          </p:nvPr>
        </p:nvSpPr>
        <p:spPr>
          <a:xfrm>
            <a:off x="910527" y="2006149"/>
            <a:ext cx="4240923" cy="1611924"/>
          </a:xfrm>
        </p:spPr>
        <p:txBody>
          <a:bodyPr lIns="91440" tIns="45720" rIns="91440" bIns="45720" numCol="1" spcCol="288000" anchor="t">
            <a:noAutofit/>
          </a:bodyPr>
          <a:lstStyle/>
          <a:p>
            <a:pPr algn="ctr"/>
            <a:r>
              <a:rPr lang="is-IS">
                <a:latin typeface="Calibri"/>
                <a:cs typeface="Calibri"/>
              </a:rPr>
              <a:t>Í þessu riti eru dæmi, í máli og myndum, um kvenleiðtoga sem eru að störfum innan ferðaþjónustunnar í Evrópu. Við mælum með að þú nýtir þér sögurnar, myndböndin og hlekkina til að kynna þér og kafa dýpra í það áhugaverða og góða starf sem þessar konur eru að vinna innan ferðaþjónustunnar.</a:t>
            </a:r>
          </a:p>
        </p:txBody>
      </p:sp>
      <p:sp>
        <p:nvSpPr>
          <p:cNvPr id="27" name="Freeform 26">
            <a:extLst>
              <a:ext uri="{FF2B5EF4-FFF2-40B4-BE49-F238E27FC236}">
                <a16:creationId xmlns:a16="http://schemas.microsoft.com/office/drawing/2014/main" id="{8101E65F-165E-F36D-15CD-C6E7373DAA36}"/>
              </a:ext>
            </a:extLst>
          </p:cNvPr>
          <p:cNvSpPr/>
          <p:nvPr/>
        </p:nvSpPr>
        <p:spPr>
          <a:xfrm flipH="1">
            <a:off x="11930" y="3301019"/>
            <a:ext cx="5699222" cy="5946545"/>
          </a:xfrm>
          <a:custGeom>
            <a:avLst/>
            <a:gdLst>
              <a:gd name="connsiteX0" fmla="*/ 1221889 w 1221888"/>
              <a:gd name="connsiteY0" fmla="*/ 1274914 h 1274913"/>
              <a:gd name="connsiteX1" fmla="*/ 1221889 w 1221888"/>
              <a:gd name="connsiteY1" fmla="*/ 1204398 h 1274913"/>
              <a:gd name="connsiteX2" fmla="*/ 0 w 1221888"/>
              <a:gd name="connsiteY2" fmla="*/ 0 h 1274913"/>
              <a:gd name="connsiteX3" fmla="*/ 0 w 1221888"/>
              <a:gd name="connsiteY3" fmla="*/ 177824 h 1274913"/>
              <a:gd name="connsiteX4" fmla="*/ 0 w 1221888"/>
              <a:gd name="connsiteY4" fmla="*/ 177824 h 1274913"/>
              <a:gd name="connsiteX5" fmla="*/ 0 w 1221888"/>
              <a:gd name="connsiteY5" fmla="*/ 70516 h 12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888" h="1274913">
                <a:moveTo>
                  <a:pt x="1221889" y="1274914"/>
                </a:moveTo>
                <a:lnTo>
                  <a:pt x="1221889" y="1204398"/>
                </a:lnTo>
                <a:lnTo>
                  <a:pt x="0" y="0"/>
                </a:lnTo>
                <a:lnTo>
                  <a:pt x="0" y="177824"/>
                </a:lnTo>
                <a:lnTo>
                  <a:pt x="0" y="177824"/>
                </a:lnTo>
                <a:lnTo>
                  <a:pt x="0" y="70516"/>
                </a:lnTo>
                <a:close/>
              </a:path>
            </a:pathLst>
          </a:custGeom>
          <a:solidFill>
            <a:srgbClr val="F15B2A">
              <a:alpha val="77000"/>
            </a:srgbClr>
          </a:solidFill>
          <a:ln w="5117" cap="flat">
            <a:noFill/>
            <a:prstDash val="solid"/>
            <a:miter/>
          </a:ln>
        </p:spPr>
        <p:txBody>
          <a:bodyPr rtlCol="0" anchor="ctr"/>
          <a:lstStyle/>
          <a:p>
            <a:endParaRPr lang="en-US"/>
          </a:p>
        </p:txBody>
      </p:sp>
      <p:cxnSp>
        <p:nvCxnSpPr>
          <p:cNvPr id="28" name="Straight Connector 27">
            <a:extLst>
              <a:ext uri="{FF2B5EF4-FFF2-40B4-BE49-F238E27FC236}">
                <a16:creationId xmlns:a16="http://schemas.microsoft.com/office/drawing/2014/main" id="{9FB84FDA-94F2-9FDA-CED5-24C3D97858DC}"/>
              </a:ext>
            </a:extLst>
          </p:cNvPr>
          <p:cNvCxnSpPr>
            <a:cxnSpLocks/>
          </p:cNvCxnSpPr>
          <p:nvPr/>
        </p:nvCxnSpPr>
        <p:spPr>
          <a:xfrm>
            <a:off x="-6" y="1864664"/>
            <a:ext cx="3328988" cy="0"/>
          </a:xfrm>
          <a:prstGeom prst="line">
            <a:avLst/>
          </a:prstGeom>
          <a:ln w="28575">
            <a:solidFill>
              <a:srgbClr val="F15B2A"/>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EFDE1C4D-D233-174C-18CF-34DCDEABB492}"/>
              </a:ext>
            </a:extLst>
          </p:cNvPr>
          <p:cNvSpPr>
            <a:spLocks noGrp="1"/>
          </p:cNvSpPr>
          <p:nvPr>
            <p:ph type="body" sz="quarter" idx="17"/>
          </p:nvPr>
        </p:nvSpPr>
        <p:spPr>
          <a:xfrm>
            <a:off x="1442736" y="8714958"/>
            <a:ext cx="5866903" cy="1845861"/>
          </a:xfrm>
        </p:spPr>
        <p:txBody>
          <a:bodyPr lIns="91440" tIns="45720" rIns="91440" bIns="45720" anchor="t">
            <a:noAutofit/>
          </a:bodyPr>
          <a:lstStyle/>
          <a:p>
            <a:r>
              <a:rPr lang="is-IS" sz="1400">
                <a:latin typeface="Calibri"/>
                <a:ea typeface="Calibri"/>
                <a:cs typeface="Calibri"/>
              </a:rPr>
              <a:t>Sterkar fyrirmyndir eru mikilvægar til að koma af stað nauðsynlegum breytingum. Þetta rit um góðar starfsvenjur býður upp á sögur frá 9 kvenleiðtogum í ferðaþjónustu frá löndum sem taka þátt í </a:t>
            </a:r>
            <a:r>
              <a:rPr lang="is-IS" sz="1400" err="1">
                <a:latin typeface="Calibri"/>
                <a:ea typeface="Calibri"/>
                <a:cs typeface="Calibri"/>
              </a:rPr>
              <a:t>Erasmus</a:t>
            </a:r>
            <a:r>
              <a:rPr lang="is-IS" sz="1400">
                <a:latin typeface="Calibri"/>
                <a:ea typeface="Calibri"/>
                <a:cs typeface="Calibri"/>
              </a:rPr>
              <a:t>+ verkefninu </a:t>
            </a:r>
            <a:r>
              <a:rPr lang="is-IS" sz="1400" err="1">
                <a:latin typeface="Calibri"/>
                <a:ea typeface="Calibri"/>
                <a:cs typeface="Calibri"/>
              </a:rPr>
              <a:t>We</a:t>
            </a:r>
            <a:r>
              <a:rPr lang="is-IS" sz="1400">
                <a:latin typeface="Calibri"/>
                <a:ea typeface="Calibri"/>
                <a:cs typeface="Calibri"/>
              </a:rPr>
              <a:t> </a:t>
            </a:r>
            <a:r>
              <a:rPr lang="is-IS" sz="1400" err="1">
                <a:latin typeface="Calibri"/>
                <a:ea typeface="Calibri"/>
                <a:cs typeface="Calibri"/>
              </a:rPr>
              <a:t>Lead</a:t>
            </a:r>
            <a:r>
              <a:rPr lang="is-IS" sz="1400">
                <a:latin typeface="Calibri"/>
                <a:ea typeface="Calibri"/>
                <a:cs typeface="Calibri"/>
              </a:rPr>
              <a:t>. En með því að deila þessum sögum vonumst við til að bæði upplýsa og hvetja framtíðar kvenleiðtoga sem og að skapa vitund innan greinarinnar um mikilvægi kynjajafnréttis í stjórnunarstörfum til að ná markmiðum um sjálfbæra og umhverfisvæna ferðaþjónustu.</a:t>
            </a:r>
          </a:p>
          <a:p>
            <a:endParaRPr lang="is-IS" sz="1400"/>
          </a:p>
        </p:txBody>
      </p:sp>
      <p:pic>
        <p:nvPicPr>
          <p:cNvPr id="10" name="Picture Placeholder 9" descr="Hot air balloon taking off in desert under Milky Way">
            <a:extLst>
              <a:ext uri="{FF2B5EF4-FFF2-40B4-BE49-F238E27FC236}">
                <a16:creationId xmlns:a16="http://schemas.microsoft.com/office/drawing/2014/main" id="{45F7EBD7-1B55-CFB4-97FC-488E054A85EA}"/>
              </a:ext>
            </a:extLst>
          </p:cNvPr>
          <p:cNvPicPr>
            <a:picLocks noGrp="1" noChangeAspect="1"/>
          </p:cNvPicPr>
          <p:nvPr>
            <p:ph type="pic" sz="quarter" idx="35"/>
          </p:nvPr>
        </p:nvPicPr>
        <p:blipFill rotWithShape="1">
          <a:blip r:embed="rId2">
            <a:extLst>
              <a:ext uri="{28A0092B-C50C-407E-A947-70E740481C1C}">
                <a14:useLocalDpi xmlns:a14="http://schemas.microsoft.com/office/drawing/2010/main" val="0"/>
              </a:ext>
            </a:extLst>
          </a:blip>
          <a:srcRect l="17852" t="807" r="48096" b="4959"/>
          <a:stretch/>
        </p:blipFill>
        <p:spPr>
          <a:xfrm>
            <a:off x="-6" y="3251735"/>
            <a:ext cx="3030995" cy="5987069"/>
          </a:xfrm>
        </p:spPr>
      </p:pic>
      <p:sp>
        <p:nvSpPr>
          <p:cNvPr id="16" name="TextBox 15">
            <a:extLst>
              <a:ext uri="{FF2B5EF4-FFF2-40B4-BE49-F238E27FC236}">
                <a16:creationId xmlns:a16="http://schemas.microsoft.com/office/drawing/2014/main" id="{895A7F86-7148-9BEB-B0E6-6AFBA9512438}"/>
              </a:ext>
            </a:extLst>
          </p:cNvPr>
          <p:cNvSpPr txBox="1"/>
          <p:nvPr/>
        </p:nvSpPr>
        <p:spPr>
          <a:xfrm>
            <a:off x="4427175" y="5485469"/>
            <a:ext cx="3030995" cy="605294"/>
          </a:xfrm>
          <a:prstGeom prst="rect">
            <a:avLst/>
          </a:prstGeom>
          <a:noFill/>
        </p:spPr>
        <p:txBody>
          <a:bodyPr wrap="square">
            <a:spAutoFit/>
          </a:bodyPr>
          <a:lstStyle/>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lang="is-IS" b="1">
                <a:solidFill>
                  <a:srgbClr val="41296C"/>
                </a:solidFill>
                <a:latin typeface="Calibri" panose="020F0502020204030204" pitchFamily="34" charset="0"/>
                <a:cs typeface="Calibri" panose="020F0502020204030204" pitchFamily="34" charset="0"/>
              </a:rPr>
              <a:t>Hver er tilgangurinn með þessu riti</a:t>
            </a:r>
            <a:r>
              <a:rPr kumimoji="0" lang="is-IS" sz="1800" b="1" i="0" u="none" strike="noStrike" kern="1200" cap="none" spc="0" normalizeH="0" baseline="0" noProof="0">
                <a:ln>
                  <a:noFill/>
                </a:ln>
                <a:solidFill>
                  <a:srgbClr val="41296C"/>
                </a:solidFill>
                <a:effectLst/>
                <a:uLnTx/>
                <a:uFillTx/>
                <a:latin typeface="Calibri" panose="020F0502020204030204" pitchFamily="34" charset="0"/>
                <a:ea typeface="+mn-ea"/>
                <a:cs typeface="Calibri" panose="020F0502020204030204" pitchFamily="34" charset="0"/>
              </a:rPr>
              <a:t>?</a:t>
            </a:r>
          </a:p>
        </p:txBody>
      </p:sp>
      <p:sp>
        <p:nvSpPr>
          <p:cNvPr id="20" name="TextBox 19">
            <a:extLst>
              <a:ext uri="{FF2B5EF4-FFF2-40B4-BE49-F238E27FC236}">
                <a16:creationId xmlns:a16="http://schemas.microsoft.com/office/drawing/2014/main" id="{6178B20D-5DC4-2073-83F3-495F020B269E}"/>
              </a:ext>
            </a:extLst>
          </p:cNvPr>
          <p:cNvSpPr txBox="1"/>
          <p:nvPr/>
        </p:nvSpPr>
        <p:spPr>
          <a:xfrm>
            <a:off x="3642772" y="6170854"/>
            <a:ext cx="3411356" cy="2383922"/>
          </a:xfrm>
          <a:prstGeom prst="rect">
            <a:avLst/>
          </a:prstGeom>
          <a:noFill/>
        </p:spPr>
        <p:txBody>
          <a:bodyPr wrap="square" lIns="91440" tIns="45720" rIns="91440" bIns="45720" anchor="t">
            <a:spAutoFit/>
          </a:bodyPr>
          <a:lstStyle/>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kumimoji="0" lang="is-IS" sz="1400" b="1" i="0" u="none" strike="noStrike" kern="1200" cap="none" spc="0" normalizeH="0" baseline="0" noProof="0">
                <a:ln>
                  <a:noFill/>
                </a:ln>
                <a:solidFill>
                  <a:srgbClr val="41296C"/>
                </a:solidFill>
                <a:effectLst/>
                <a:uLnTx/>
                <a:uFillTx/>
                <a:latin typeface="Calibri" panose="020F0502020204030204" pitchFamily="34" charset="0"/>
                <a:ea typeface="+mn-ea"/>
                <a:cs typeface="Calibri" panose="020F0502020204030204" pitchFamily="34" charset="0"/>
              </a:rPr>
              <a:t>Alþjóðasamfélagið er að kveikja á því hversu mikilvægt það er að auka hlutdeild kvenna í stjórnunarstöðum.</a:t>
            </a:r>
          </a:p>
          <a:p>
            <a:pPr marL="0" marR="0" lvl="0" indent="0" algn="ctr" defTabSz="777514" rtl="0" eaLnBrk="1" fontAlgn="auto" latinLnBrk="0" hangingPunct="1">
              <a:lnSpc>
                <a:spcPts val="2020"/>
              </a:lnSpc>
              <a:spcBef>
                <a:spcPts val="0"/>
              </a:spcBef>
              <a:spcAft>
                <a:spcPts val="0"/>
              </a:spcAft>
              <a:buClrTx/>
              <a:buSzTx/>
              <a:buFont typeface="Arial" panose="020B0604020202020204" pitchFamily="34" charset="0"/>
              <a:buNone/>
              <a:tabLst/>
              <a:defRPr/>
            </a:pPr>
            <a:r>
              <a:rPr lang="is-IS" sz="1400" b="1">
                <a:solidFill>
                  <a:srgbClr val="41296C"/>
                </a:solidFill>
                <a:latin typeface="Calibri"/>
                <a:ea typeface="Calibri"/>
                <a:cs typeface="Calibri"/>
              </a:rPr>
              <a:t>Í Heimsmarkmiði 5 er m.a. lögð áhersla á að “tryggð verði virk þátttaka kvenna og jöfn tækifæri þeirra til að vera leiðandi við ákvarðanatöku á öllum sviðum stjórn- og efnahagsmála sem og á opinberum vettvangi”.</a:t>
            </a:r>
            <a:endParaRPr lang="is-IS">
              <a:latin typeface="Calibri"/>
              <a:ea typeface="Calibri"/>
              <a:cs typeface="Calibri"/>
            </a:endParaRPr>
          </a:p>
        </p:txBody>
      </p:sp>
    </p:spTree>
    <p:extLst>
      <p:ext uri="{BB962C8B-B14F-4D97-AF65-F5344CB8AC3E}">
        <p14:creationId xmlns:p14="http://schemas.microsoft.com/office/powerpoint/2010/main" val="384806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1E8332AE-82E9-EC86-C0E1-4E341C92FE71}"/>
              </a:ext>
            </a:extLst>
          </p:cNvPr>
          <p:cNvPicPr>
            <a:picLocks noGrp="1" noChangeAspect="1"/>
          </p:cNvPicPr>
          <p:nvPr>
            <p:ph type="pic" sz="quarter" idx="35"/>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 Placeholder 11">
            <a:extLst>
              <a:ext uri="{FF2B5EF4-FFF2-40B4-BE49-F238E27FC236}">
                <a16:creationId xmlns:a16="http://schemas.microsoft.com/office/drawing/2014/main" id="{A2930931-0390-EA60-68C4-299D315C5BF1}"/>
              </a:ext>
            </a:extLst>
          </p:cNvPr>
          <p:cNvSpPr>
            <a:spLocks noGrp="1"/>
          </p:cNvSpPr>
          <p:nvPr>
            <p:ph type="body" sz="quarter" idx="33"/>
          </p:nvPr>
        </p:nvSpPr>
        <p:spPr>
          <a:xfrm>
            <a:off x="351827" y="5360771"/>
            <a:ext cx="6570888" cy="720971"/>
          </a:xfrm>
        </p:spPr>
        <p:txBody>
          <a:bodyPr lIns="91440" tIns="45720" rIns="91440" bIns="45720" anchor="t">
            <a:noAutofit/>
          </a:bodyPr>
          <a:lstStyle/>
          <a:p>
            <a:r>
              <a:rPr lang="is-IS" sz="2400">
                <a:latin typeface="Calibri"/>
                <a:cs typeface="Poppins SemiBold"/>
              </a:rPr>
              <a:t>Samsetning kvenleiðtoganna í þessu riti: </a:t>
            </a:r>
            <a:endParaRPr lang="is-IS" sz="2400"/>
          </a:p>
        </p:txBody>
      </p:sp>
      <p:sp>
        <p:nvSpPr>
          <p:cNvPr id="13" name="Text Placeholder 12">
            <a:extLst>
              <a:ext uri="{FF2B5EF4-FFF2-40B4-BE49-F238E27FC236}">
                <a16:creationId xmlns:a16="http://schemas.microsoft.com/office/drawing/2014/main" id="{30140B51-19A3-8D84-324A-B1AE681D2B37}"/>
              </a:ext>
            </a:extLst>
          </p:cNvPr>
          <p:cNvSpPr>
            <a:spLocks noGrp="1"/>
          </p:cNvSpPr>
          <p:nvPr>
            <p:ph type="body" sz="quarter" idx="34"/>
          </p:nvPr>
        </p:nvSpPr>
        <p:spPr>
          <a:xfrm>
            <a:off x="482397" y="5954739"/>
            <a:ext cx="6526988" cy="1064757"/>
          </a:xfrm>
        </p:spPr>
        <p:txBody>
          <a:bodyPr lIns="91440" tIns="45720" rIns="91440" bIns="45720" numCol="1" spcCol="288000" anchor="t">
            <a:noAutofit/>
          </a:bodyPr>
          <a:lstStyle/>
          <a:p>
            <a:pPr marL="285750" indent="-285750">
              <a:buFont typeface="Arial" panose="020B0604020202020204" pitchFamily="34" charset="0"/>
              <a:buChar char="•"/>
            </a:pPr>
            <a:r>
              <a:rPr lang="is-IS" sz="1600"/>
              <a:t>Konur sem starfa innan ferðaþjónustunnar</a:t>
            </a:r>
          </a:p>
          <a:p>
            <a:pPr marL="285750" indent="-285750">
              <a:buFont typeface="Arial" panose="020B0604020202020204" pitchFamily="34" charset="0"/>
              <a:buChar char="•"/>
            </a:pPr>
            <a:r>
              <a:rPr lang="is-IS" sz="1600"/>
              <a:t>Eru í leiðtogahlutverkum</a:t>
            </a:r>
          </a:p>
          <a:p>
            <a:pPr marL="285750" indent="-285750">
              <a:buFont typeface="Arial" panose="020B0604020202020204" pitchFamily="34" charset="0"/>
              <a:buChar char="•"/>
            </a:pPr>
            <a:r>
              <a:rPr lang="is-IS" sz="1600"/>
              <a:t>Styðja við ferðaþjónustu í </a:t>
            </a:r>
            <a:r>
              <a:rPr lang="is-IS" sz="1600" err="1"/>
              <a:t>nærsamfélaginu</a:t>
            </a:r>
            <a:endParaRPr lang="is-IS" sz="1600"/>
          </a:p>
          <a:p>
            <a:pPr marL="285750" indent="-285750">
              <a:buFont typeface="Arial" panose="020B0604020202020204" pitchFamily="34" charset="0"/>
              <a:buChar char="•"/>
            </a:pPr>
            <a:r>
              <a:rPr lang="is-IS" sz="1600">
                <a:latin typeface="Calibri"/>
                <a:cs typeface="Calibri"/>
              </a:rPr>
              <a:t>Taka þátt í og efla sjálfbæra ferðaþjónustu, með áherslu á málefni sem tengjast loftslagsbreytingum</a:t>
            </a:r>
          </a:p>
        </p:txBody>
      </p:sp>
      <p:sp>
        <p:nvSpPr>
          <p:cNvPr id="10" name="Text Placeholder 9">
            <a:extLst>
              <a:ext uri="{FF2B5EF4-FFF2-40B4-BE49-F238E27FC236}">
                <a16:creationId xmlns:a16="http://schemas.microsoft.com/office/drawing/2014/main" id="{0D7C3A2A-63CD-A967-E2BA-29057166D1CA}"/>
              </a:ext>
            </a:extLst>
          </p:cNvPr>
          <p:cNvSpPr>
            <a:spLocks noGrp="1"/>
          </p:cNvSpPr>
          <p:nvPr>
            <p:ph type="body" sz="quarter" idx="17"/>
          </p:nvPr>
        </p:nvSpPr>
        <p:spPr>
          <a:xfrm>
            <a:off x="488499" y="1000172"/>
            <a:ext cx="3257392" cy="2289739"/>
          </a:xfrm>
        </p:spPr>
        <p:txBody>
          <a:bodyPr/>
          <a:lstStyle/>
          <a:p>
            <a:pPr>
              <a:lnSpc>
                <a:spcPct val="100000"/>
              </a:lnSpc>
            </a:pPr>
            <a:r>
              <a:rPr lang="is-IS" sz="2400" i="1"/>
              <a:t>“Ef þitt athæfi hvetur aðra til að dreyma meira, læra meira, gera meira og verða meira, þá ert þú leiðtogi.“</a:t>
            </a:r>
          </a:p>
          <a:p>
            <a:endParaRPr lang="is-IS"/>
          </a:p>
          <a:p>
            <a:r>
              <a:rPr lang="is-IS"/>
              <a:t>Simon Sinek</a:t>
            </a:r>
          </a:p>
          <a:p>
            <a:endParaRPr lang="is-IS"/>
          </a:p>
          <a:p>
            <a:endParaRPr lang="is-IS"/>
          </a:p>
        </p:txBody>
      </p:sp>
      <p:sp>
        <p:nvSpPr>
          <p:cNvPr id="8" name="Slide Number Placeholder 7">
            <a:extLst>
              <a:ext uri="{FF2B5EF4-FFF2-40B4-BE49-F238E27FC236}">
                <a16:creationId xmlns:a16="http://schemas.microsoft.com/office/drawing/2014/main" id="{AB32A516-EB95-B025-E5A9-AE3B35E529FB}"/>
              </a:ext>
            </a:extLst>
          </p:cNvPr>
          <p:cNvSpPr>
            <a:spLocks noGrp="1"/>
          </p:cNvSpPr>
          <p:nvPr>
            <p:ph type="sldNum" sz="quarter" idx="4"/>
          </p:nvPr>
        </p:nvSpPr>
        <p:spPr/>
        <p:txBody>
          <a:bodyPr/>
          <a:lstStyle/>
          <a:p>
            <a:fld id="{9C527BFA-2C0E-4CEC-B6A5-913A56FEF4B4}" type="slidenum">
              <a:rPr lang="fr-CA" smtClean="0"/>
              <a:pPr/>
              <a:t>6</a:t>
            </a:fld>
            <a:endParaRPr lang="fr-CA"/>
          </a:p>
        </p:txBody>
      </p:sp>
      <p:grpSp>
        <p:nvGrpSpPr>
          <p:cNvPr id="17" name="Group 16">
            <a:extLst>
              <a:ext uri="{FF2B5EF4-FFF2-40B4-BE49-F238E27FC236}">
                <a16:creationId xmlns:a16="http://schemas.microsoft.com/office/drawing/2014/main" id="{6378D9D5-DFE5-1FB4-9936-C92CFA82954B}"/>
              </a:ext>
            </a:extLst>
          </p:cNvPr>
          <p:cNvGrpSpPr/>
          <p:nvPr/>
        </p:nvGrpSpPr>
        <p:grpSpPr>
          <a:xfrm>
            <a:off x="3637271" y="1945748"/>
            <a:ext cx="1242097" cy="904267"/>
            <a:chOff x="3400450" y="986392"/>
            <a:chExt cx="1487826" cy="1083162"/>
          </a:xfrm>
          <a:solidFill>
            <a:srgbClr val="000000"/>
          </a:solidFill>
        </p:grpSpPr>
        <p:sp>
          <p:nvSpPr>
            <p:cNvPr id="18" name="Freeform 17">
              <a:extLst>
                <a:ext uri="{FF2B5EF4-FFF2-40B4-BE49-F238E27FC236}">
                  <a16:creationId xmlns:a16="http://schemas.microsoft.com/office/drawing/2014/main" id="{4CDF0A27-8CDC-8619-367C-5AE319A728B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90278E"/>
            </a:solidFill>
            <a:ln w="8971" cap="flat">
              <a:noFill/>
              <a:prstDash val="solid"/>
              <a:miter/>
            </a:ln>
          </p:spPr>
          <p:txBody>
            <a:bodyPr rtlCol="0" anchor="ctr"/>
            <a:lstStyle/>
            <a:p>
              <a:endParaRPr lang="en-US">
                <a:solidFill>
                  <a:srgbClr val="90278E"/>
                </a:solidFill>
              </a:endParaRPr>
            </a:p>
          </p:txBody>
        </p:sp>
        <p:sp>
          <p:nvSpPr>
            <p:cNvPr id="19" name="Freeform 18">
              <a:extLst>
                <a:ext uri="{FF2B5EF4-FFF2-40B4-BE49-F238E27FC236}">
                  <a16:creationId xmlns:a16="http://schemas.microsoft.com/office/drawing/2014/main" id="{5CF64037-B9E1-264B-4E61-1E558A23E5AB}"/>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0D41"/>
            </a:solidFill>
            <a:ln w="8971" cap="flat">
              <a:noFill/>
              <a:prstDash val="solid"/>
              <a:miter/>
            </a:ln>
          </p:spPr>
          <p:txBody>
            <a:bodyPr rtlCol="0" anchor="ctr"/>
            <a:lstStyle/>
            <a:p>
              <a:endParaRPr lang="en-US"/>
            </a:p>
          </p:txBody>
        </p:sp>
      </p:grpSp>
      <p:sp>
        <p:nvSpPr>
          <p:cNvPr id="3" name="Text Placeholder 2">
            <a:extLst>
              <a:ext uri="{FF2B5EF4-FFF2-40B4-BE49-F238E27FC236}">
                <a16:creationId xmlns:a16="http://schemas.microsoft.com/office/drawing/2014/main" id="{B25A318F-1E6E-C4EB-7AF6-426CFFD0EF5A}"/>
              </a:ext>
            </a:extLst>
          </p:cNvPr>
          <p:cNvSpPr>
            <a:spLocks noGrp="1"/>
          </p:cNvSpPr>
          <p:nvPr>
            <p:ph type="body" sz="quarter" idx="32"/>
          </p:nvPr>
        </p:nvSpPr>
        <p:spPr>
          <a:xfrm>
            <a:off x="482397" y="8025694"/>
            <a:ext cx="6526988" cy="1683083"/>
          </a:xfrm>
        </p:spPr>
        <p:txBody>
          <a:bodyPr numCol="1"/>
          <a:lstStyle/>
          <a:p>
            <a:pPr marL="342900" indent="-342900">
              <a:buFont typeface="+mj-lt"/>
              <a:buAutoNum type="arabicPeriod"/>
            </a:pPr>
            <a:r>
              <a:rPr lang="is-IS" sz="1600"/>
              <a:t>Staða/hlutverk og reynsla í ferðaþjónustu</a:t>
            </a:r>
          </a:p>
          <a:p>
            <a:pPr marL="342900" indent="-342900">
              <a:buFont typeface="+mj-lt"/>
              <a:buAutoNum type="arabicPeriod"/>
            </a:pPr>
            <a:r>
              <a:rPr lang="is-IS" sz="1600"/>
              <a:t>Hvers vegna ferðaþjónusta?</a:t>
            </a:r>
          </a:p>
          <a:p>
            <a:pPr marL="342900" indent="-342900">
              <a:buFont typeface="+mj-lt"/>
              <a:buAutoNum type="arabicPeriod"/>
            </a:pPr>
            <a:r>
              <a:rPr lang="is-IS" sz="1600"/>
              <a:t>Af hverju sjálfbærni/af hverju á að horfa til loftslagsbreytinga?</a:t>
            </a:r>
          </a:p>
          <a:p>
            <a:pPr marL="342900" indent="-342900">
              <a:buFont typeface="+mj-lt"/>
              <a:buAutoNum type="arabicPeriod"/>
            </a:pPr>
            <a:r>
              <a:rPr lang="is-IS" sz="1600"/>
              <a:t>Afrek hingað til</a:t>
            </a:r>
          </a:p>
          <a:p>
            <a:pPr marL="342900" indent="-342900">
              <a:buFont typeface="+mj-lt"/>
              <a:buAutoNum type="arabicPeriod"/>
            </a:pPr>
            <a:r>
              <a:rPr lang="is-IS" sz="1600"/>
              <a:t>Hvernig er hægt að bæta starfsmenntun kvenna innan ferðaþjónustu?</a:t>
            </a:r>
          </a:p>
          <a:p>
            <a:pPr marL="342900" indent="-342900">
              <a:buFont typeface="+mj-lt"/>
              <a:buAutoNum type="arabicPeriod"/>
            </a:pPr>
            <a:r>
              <a:rPr lang="is-IS" sz="1600"/>
              <a:t>Framtíðarsýn</a:t>
            </a:r>
          </a:p>
          <a:p>
            <a:endParaRPr lang="en-IE" sz="1600"/>
          </a:p>
        </p:txBody>
      </p:sp>
      <p:sp>
        <p:nvSpPr>
          <p:cNvPr id="6" name="TextBox 5">
            <a:extLst>
              <a:ext uri="{FF2B5EF4-FFF2-40B4-BE49-F238E27FC236}">
                <a16:creationId xmlns:a16="http://schemas.microsoft.com/office/drawing/2014/main" id="{6F475CA3-545C-4A01-72AB-DB1EED23A9F5}"/>
              </a:ext>
            </a:extLst>
          </p:cNvPr>
          <p:cNvSpPr txBox="1"/>
          <p:nvPr/>
        </p:nvSpPr>
        <p:spPr>
          <a:xfrm>
            <a:off x="351827" y="7471696"/>
            <a:ext cx="3917730" cy="461665"/>
          </a:xfrm>
          <a:prstGeom prst="rect">
            <a:avLst/>
          </a:prstGeom>
          <a:noFill/>
        </p:spPr>
        <p:txBody>
          <a:bodyPr wrap="square">
            <a:spAutoFit/>
          </a:bodyPr>
          <a:lstStyle/>
          <a:p>
            <a:pPr marL="0" marR="0" lvl="0" indent="0" algn="just" defTabSz="77751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err="1">
                <a:ln>
                  <a:noFill/>
                </a:ln>
                <a:solidFill>
                  <a:srgbClr val="90278E"/>
                </a:solidFill>
                <a:effectLst/>
                <a:uLnTx/>
                <a:uFillTx/>
                <a:latin typeface="Calibri" panose="020F0502020204030204" pitchFamily="34" charset="0"/>
                <a:ea typeface="+mn-ea"/>
                <a:cs typeface="Calibri" panose="020F0502020204030204" pitchFamily="34" charset="0"/>
              </a:rPr>
              <a:t>Þemu</a:t>
            </a:r>
            <a:r>
              <a:rPr kumimoji="0" lang="en-US" sz="2400" b="1" i="0" u="none" strike="noStrike" kern="1200" cap="none" spc="0" normalizeH="0" baseline="0" noProof="0">
                <a:ln>
                  <a:noFill/>
                </a:ln>
                <a:solidFill>
                  <a:srgbClr val="90278E"/>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err="1">
                <a:ln>
                  <a:noFill/>
                </a:ln>
                <a:solidFill>
                  <a:srgbClr val="90278E"/>
                </a:solidFill>
                <a:effectLst/>
                <a:uLnTx/>
                <a:uFillTx/>
                <a:latin typeface="Calibri" panose="020F0502020204030204" pitchFamily="34" charset="0"/>
                <a:ea typeface="+mn-ea"/>
                <a:cs typeface="Calibri" panose="020F0502020204030204" pitchFamily="34" charset="0"/>
              </a:rPr>
              <a:t>viðtalanna</a:t>
            </a:r>
            <a:r>
              <a:rPr kumimoji="0" lang="en-US" sz="2400" b="1" i="0" u="none" strike="noStrike" kern="1200" cap="none" spc="0" normalizeH="0" baseline="0" noProof="0">
                <a:ln>
                  <a:noFill/>
                </a:ln>
                <a:solidFill>
                  <a:srgbClr val="90278E"/>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025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CC77A678-0597-F008-29BE-9431B80F874E}"/>
              </a:ext>
            </a:extLst>
          </p:cNvPr>
          <p:cNvSpPr>
            <a:spLocks noGrp="1"/>
          </p:cNvSpPr>
          <p:nvPr>
            <p:ph type="body" sz="quarter" idx="18"/>
          </p:nvPr>
        </p:nvSpPr>
        <p:spPr/>
        <p:txBody>
          <a:bodyPr/>
          <a:lstStyle/>
          <a:p>
            <a:r>
              <a:rPr lang="en-US"/>
              <a:t>UM ÞETTA RIT</a:t>
            </a:r>
          </a:p>
        </p:txBody>
      </p:sp>
      <p:sp>
        <p:nvSpPr>
          <p:cNvPr id="19" name="Slide Number Placeholder 4">
            <a:extLst>
              <a:ext uri="{FF2B5EF4-FFF2-40B4-BE49-F238E27FC236}">
                <a16:creationId xmlns:a16="http://schemas.microsoft.com/office/drawing/2014/main" id="{674AD559-75F4-9ACE-24B1-DB0A0E3A067B}"/>
              </a:ext>
            </a:extLst>
          </p:cNvPr>
          <p:cNvSpPr>
            <a:spLocks noGrp="1"/>
          </p:cNvSpPr>
          <p:nvPr>
            <p:ph type="sldNum" sz="quarter" idx="4"/>
          </p:nvPr>
        </p:nvSpPr>
        <p:spPr>
          <a:xfrm>
            <a:off x="7231721" y="10425450"/>
            <a:ext cx="383229" cy="370938"/>
          </a:xfrm>
        </p:spPr>
        <p:txBody>
          <a:bodyPr/>
          <a:lstStyle/>
          <a:p>
            <a:pPr algn="ctr"/>
            <a:fld id="{9C527BFA-2C0E-4CEC-B6A5-913A56FEF4B4}" type="slidenum">
              <a:rPr lang="fr-CA" smtClean="0"/>
              <a:pPr algn="ctr"/>
              <a:t>7</a:t>
            </a:fld>
            <a:endParaRPr lang="fr-CA"/>
          </a:p>
        </p:txBody>
      </p:sp>
      <p:sp>
        <p:nvSpPr>
          <p:cNvPr id="17" name="Text Placeholder 16">
            <a:extLst>
              <a:ext uri="{FF2B5EF4-FFF2-40B4-BE49-F238E27FC236}">
                <a16:creationId xmlns:a16="http://schemas.microsoft.com/office/drawing/2014/main" id="{D250E396-C438-FBE3-3129-41335D6DF70E}"/>
              </a:ext>
            </a:extLst>
          </p:cNvPr>
          <p:cNvSpPr>
            <a:spLocks noGrp="1"/>
          </p:cNvSpPr>
          <p:nvPr>
            <p:ph type="body" sz="quarter" idx="14"/>
          </p:nvPr>
        </p:nvSpPr>
        <p:spPr/>
        <p:txBody>
          <a:bodyPr/>
          <a:lstStyle/>
          <a:p>
            <a:r>
              <a:rPr lang="en-US"/>
              <a:t>02</a:t>
            </a:r>
          </a:p>
        </p:txBody>
      </p:sp>
      <p:pic>
        <p:nvPicPr>
          <p:cNvPr id="8" name="Picture Placeholder 7" descr="Smiling woman by the sea">
            <a:extLst>
              <a:ext uri="{FF2B5EF4-FFF2-40B4-BE49-F238E27FC236}">
                <a16:creationId xmlns:a16="http://schemas.microsoft.com/office/drawing/2014/main" id="{AF934FF1-0B69-7C4F-503E-B76A149666F5}"/>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b="-1046"/>
          <a:stretch/>
        </p:blipFill>
        <p:spPr>
          <a:xfrm>
            <a:off x="0" y="2924295"/>
            <a:ext cx="3621157" cy="7241015"/>
          </a:xfrm>
        </p:spPr>
      </p:pic>
    </p:spTree>
    <p:extLst>
      <p:ext uri="{BB962C8B-B14F-4D97-AF65-F5344CB8AC3E}">
        <p14:creationId xmlns:p14="http://schemas.microsoft.com/office/powerpoint/2010/main" val="2415691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93BBBA-6CBB-815F-2CC9-08E9CC69615E}"/>
              </a:ext>
            </a:extLst>
          </p:cNvPr>
          <p:cNvSpPr>
            <a:spLocks noGrp="1"/>
          </p:cNvSpPr>
          <p:nvPr>
            <p:ph type="body" sz="quarter" idx="32"/>
          </p:nvPr>
        </p:nvSpPr>
        <p:spPr>
          <a:xfrm>
            <a:off x="578472" y="7144133"/>
            <a:ext cx="6526988" cy="3087688"/>
          </a:xfrm>
        </p:spPr>
        <p:txBody>
          <a:bodyPr lIns="91440" tIns="45720" rIns="91440" bIns="45720" numCol="2" spcCol="288000" anchor="t">
            <a:noAutofit/>
          </a:bodyPr>
          <a:lstStyle/>
          <a:p>
            <a:r>
              <a:rPr lang="is-IS" sz="1200" b="1" dirty="0"/>
              <a:t>Kvenleiðtogar í ferðaþjónustu segja sína sögu</a:t>
            </a:r>
          </a:p>
          <a:p>
            <a:r>
              <a:rPr lang="is-IS" sz="1200" dirty="0"/>
              <a:t>Með því að segja sögur þessara níu kvenna viljum við leggja áherslu á hvernig sterkir leiðtogar með framtíðarsýn geta stuðlað að aukinni sjálfbærni í greininni og sett af stað verkferla sem takast á við áskoranir tengdar loftslagsvánni. Því dæmi um góðar starfsvenjur geta verið hvatning fyrir bæði jafningja og ungt fólk um hvernig hægt sé að taka af skarið og verða leiðtogar sjálft á þessu sviði.</a:t>
            </a:r>
          </a:p>
          <a:p>
            <a:endParaRPr lang="is-IS" sz="1200" dirty="0"/>
          </a:p>
          <a:p>
            <a:r>
              <a:rPr lang="is-IS" sz="1200" dirty="0"/>
              <a:t>Með þessum sögum viljum við einnig gefa kennurum og leiðbeinendum verkfæri til að veita innsýn í þau tækifæri og áskoranir sem felast í nýsköpun þegar kemur að sjálfbærri </a:t>
            </a:r>
          </a:p>
          <a:p>
            <a:endParaRPr lang="is-IS" sz="1200" dirty="0"/>
          </a:p>
          <a:p>
            <a:endParaRPr lang="is-IS" sz="1200" dirty="0"/>
          </a:p>
          <a:p>
            <a:r>
              <a:rPr lang="is-IS" sz="1200" dirty="0"/>
              <a:t>ferðaþjónustu, sér í lagi í kjölfar Covid-faraldursins.</a:t>
            </a:r>
          </a:p>
          <a:p>
            <a:endParaRPr lang="is-IS" sz="1200" b="1" dirty="0"/>
          </a:p>
          <a:p>
            <a:r>
              <a:rPr lang="is-IS" sz="1200" b="1" dirty="0"/>
              <a:t>Hvað eru góðar starfsvenjur?</a:t>
            </a:r>
          </a:p>
          <a:p>
            <a:r>
              <a:rPr lang="is-IS" sz="1200" dirty="0">
                <a:latin typeface="Calibri"/>
                <a:cs typeface="Calibri"/>
              </a:rPr>
              <a:t>Innan ramma þessa verkefnis eru góðar starfsvenjur dæmi um ferðaþjónustufyrirtæki, verkefni eða aðila sem hafa sýnt fram á góðan árangur þegar kemur að því að vera leiðtogar á sviði ferðamála, sjálfbærni og/eða loftslagsmála. </a:t>
            </a:r>
            <a:endParaRPr lang="is-IS" sz="1200" dirty="0"/>
          </a:p>
          <a:p>
            <a:endParaRPr lang="is-IS" sz="1200" dirty="0"/>
          </a:p>
          <a:p>
            <a:r>
              <a:rPr lang="is-IS" sz="1200" dirty="0">
                <a:latin typeface="Calibri"/>
                <a:cs typeface="Calibri"/>
              </a:rPr>
              <a:t>Kvenleiðtogarnir sem við höfum ákveðið að draga fram í þessu riti falla undir þessa skilgreiningu og eru dæmi um góða starfshætti sem draga má lærdóm af.</a:t>
            </a:r>
          </a:p>
          <a:p>
            <a:r>
              <a:rPr lang="en-US" sz="1200" dirty="0"/>
              <a:t> </a:t>
            </a:r>
          </a:p>
          <a:p>
            <a:endParaRPr lang="en-US" sz="1200" dirty="0"/>
          </a:p>
          <a:p>
            <a:endParaRPr lang="en-IE" sz="1200" dirty="0"/>
          </a:p>
        </p:txBody>
      </p:sp>
      <p:sp>
        <p:nvSpPr>
          <p:cNvPr id="3" name="Text Placeholder 2">
            <a:extLst>
              <a:ext uri="{FF2B5EF4-FFF2-40B4-BE49-F238E27FC236}">
                <a16:creationId xmlns:a16="http://schemas.microsoft.com/office/drawing/2014/main" id="{753DDD34-6561-EFA5-8249-14878132F3CC}"/>
              </a:ext>
            </a:extLst>
          </p:cNvPr>
          <p:cNvSpPr>
            <a:spLocks noGrp="1"/>
          </p:cNvSpPr>
          <p:nvPr>
            <p:ph type="body" sz="quarter" idx="33"/>
          </p:nvPr>
        </p:nvSpPr>
        <p:spPr>
          <a:xfrm>
            <a:off x="534572" y="5143733"/>
            <a:ext cx="6570888" cy="726760"/>
          </a:xfrm>
        </p:spPr>
        <p:txBody>
          <a:bodyPr/>
          <a:lstStyle/>
          <a:p>
            <a:r>
              <a:rPr lang="en-IE"/>
              <a:t>Um </a:t>
            </a:r>
            <a:r>
              <a:rPr lang="en-IE" err="1"/>
              <a:t>þetta</a:t>
            </a:r>
            <a:r>
              <a:rPr lang="en-IE"/>
              <a:t> </a:t>
            </a:r>
            <a:r>
              <a:rPr lang="en-IE" err="1"/>
              <a:t>rit</a:t>
            </a:r>
            <a:r>
              <a:rPr lang="en-IE"/>
              <a:t>:</a:t>
            </a:r>
          </a:p>
        </p:txBody>
      </p:sp>
      <p:sp>
        <p:nvSpPr>
          <p:cNvPr id="4" name="Text Placeholder 3">
            <a:extLst>
              <a:ext uri="{FF2B5EF4-FFF2-40B4-BE49-F238E27FC236}">
                <a16:creationId xmlns:a16="http://schemas.microsoft.com/office/drawing/2014/main" id="{B6E9021E-8C4F-9D8B-A38B-9910A0A9DCE2}"/>
              </a:ext>
            </a:extLst>
          </p:cNvPr>
          <p:cNvSpPr>
            <a:spLocks noGrp="1"/>
          </p:cNvSpPr>
          <p:nvPr>
            <p:ph type="body" sz="quarter" idx="34"/>
          </p:nvPr>
        </p:nvSpPr>
        <p:spPr>
          <a:xfrm>
            <a:off x="578472" y="5769958"/>
            <a:ext cx="6526988" cy="851559"/>
          </a:xfrm>
        </p:spPr>
        <p:txBody>
          <a:bodyPr lIns="91440" tIns="45720" rIns="91440" bIns="45720" numCol="1" spcCol="288000" anchor="t">
            <a:noAutofit/>
          </a:bodyPr>
          <a:lstStyle/>
          <a:p>
            <a:r>
              <a:rPr lang="is-IS" sz="1700">
                <a:latin typeface="Calibri"/>
                <a:cs typeface="Calibri"/>
              </a:rPr>
              <a:t>Í þessu riti höfum við tekið saman sögur af kvenfyrirmyndum innan ferðaþjónustunnar sem geta gefið kennurum, nemendum og þeim sem starfa innan greinarinnar góð dæmi um þau tækifæri og áskoranir sem konur mæta ásamt því að ræða hvað vantar til að þær geti þróast áfram í starfi.</a:t>
            </a:r>
            <a:endParaRPr lang="en-IE" sz="1700">
              <a:latin typeface="Calibri"/>
              <a:cs typeface="Calibri"/>
            </a:endParaRPr>
          </a:p>
        </p:txBody>
      </p:sp>
      <p:pic>
        <p:nvPicPr>
          <p:cNvPr id="8" name="Picture Placeholder 7" descr="Field of flowers">
            <a:extLst>
              <a:ext uri="{FF2B5EF4-FFF2-40B4-BE49-F238E27FC236}">
                <a16:creationId xmlns:a16="http://schemas.microsoft.com/office/drawing/2014/main" id="{65DFCD3A-8AA9-95B2-2C66-ECD2FCBBBD13}"/>
              </a:ext>
            </a:extLst>
          </p:cNvPr>
          <p:cNvPicPr>
            <a:picLocks noGrp="1" noChangeAspect="1"/>
          </p:cNvPicPr>
          <p:nvPr>
            <p:ph type="pic" sz="quarter" idx="35"/>
          </p:nvPr>
        </p:nvPicPr>
        <p:blipFill>
          <a:blip r:embed="rId4">
            <a:extLst>
              <a:ext uri="{28A0092B-C50C-407E-A947-70E740481C1C}">
                <a14:useLocalDpi xmlns:a14="http://schemas.microsoft.com/office/drawing/2010/main" val="0"/>
              </a:ext>
            </a:extLst>
          </a:blip>
          <a:srcRect t="1413" b="1413"/>
          <a:stretch/>
        </p:blipFill>
        <p:spPr>
          <a:xfrm>
            <a:off x="0" y="0"/>
            <a:ext cx="7775575" cy="5037221"/>
          </a:xfrm>
        </p:spPr>
      </p:pic>
      <p:sp>
        <p:nvSpPr>
          <p:cNvPr id="6" name="Slide Number Placeholder 5">
            <a:extLst>
              <a:ext uri="{FF2B5EF4-FFF2-40B4-BE49-F238E27FC236}">
                <a16:creationId xmlns:a16="http://schemas.microsoft.com/office/drawing/2014/main" id="{96C770C4-B745-5015-5EF2-8C167F7939ED}"/>
              </a:ext>
            </a:extLst>
          </p:cNvPr>
          <p:cNvSpPr>
            <a:spLocks noGrp="1"/>
          </p:cNvSpPr>
          <p:nvPr>
            <p:ph type="sldNum" sz="quarter" idx="4"/>
          </p:nvPr>
        </p:nvSpPr>
        <p:spPr/>
        <p:txBody>
          <a:bodyPr/>
          <a:lstStyle/>
          <a:p>
            <a:fld id="{9C527BFA-2C0E-4CEC-B6A5-913A56FEF4B4}" type="slidenum">
              <a:rPr lang="fr-CA" smtClean="0"/>
              <a:pPr/>
              <a:t>8</a:t>
            </a:fld>
            <a:endParaRPr lang="fr-CA"/>
          </a:p>
        </p:txBody>
      </p:sp>
    </p:spTree>
    <p:extLst>
      <p:ext uri="{BB962C8B-B14F-4D97-AF65-F5344CB8AC3E}">
        <p14:creationId xmlns:p14="http://schemas.microsoft.com/office/powerpoint/2010/main" val="276365824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26565B-A000-44E2-E0DD-EE8F62FCB303}"/>
              </a:ext>
            </a:extLst>
          </p:cNvPr>
          <p:cNvSpPr>
            <a:spLocks noGrp="1"/>
          </p:cNvSpPr>
          <p:nvPr>
            <p:ph type="body" sz="quarter" idx="32"/>
          </p:nvPr>
        </p:nvSpPr>
        <p:spPr>
          <a:xfrm>
            <a:off x="578472" y="2179499"/>
            <a:ext cx="6526988" cy="7654479"/>
          </a:xfrm>
        </p:spPr>
        <p:txBody>
          <a:bodyPr lIns="91440" tIns="45720" rIns="91440" bIns="45720" numCol="2" spcCol="288000" anchor="t">
            <a:noAutofit/>
          </a:bodyPr>
          <a:lstStyle/>
          <a:p>
            <a:r>
              <a:rPr lang="is-IS" sz="1200">
                <a:latin typeface="Calibri"/>
                <a:cs typeface="Calibri"/>
              </a:rPr>
              <a:t>Konurnar sem við erum að segja frá í þessu riti eru stofnendur eða stjórnendur fyrirtækja innan ferðaþjónustunnar, háskólakennarar og verkefnastjórar. Þær eiga það allar sameiginlegt að hafa sjálfbærni að leiðarljósi í sínu starfi og hafa reynslu af því að þróa og setja á laggirnar sjálfbær vinnubrögð og áætlanir innan sinnar starfsemi.</a:t>
            </a:r>
          </a:p>
          <a:p>
            <a:endParaRPr lang="is-IS" sz="1200"/>
          </a:p>
          <a:p>
            <a:r>
              <a:rPr lang="is-IS" sz="1200"/>
              <a:t>Hver um sig er dæmi um </a:t>
            </a:r>
            <a:r>
              <a:rPr lang="is-IS" sz="1200" b="1"/>
              <a:t>þá möguleika sem felast í ferðaþjónustunni til að miðla áfram upplýsingum um náttúruna og hvernig hægt sé að verja hana</a:t>
            </a:r>
            <a:r>
              <a:rPr lang="is-IS" sz="1200"/>
              <a:t>, ásamt því að fræða fólk um mismunandi menningarheima og lífsviðhorf. Með þeim dæmum sem gefin eru hér vonumst við til að gefa öðrum innblástur til að hlúa að þessum þáttum í sínu eigin starfi.</a:t>
            </a:r>
          </a:p>
          <a:p>
            <a:endParaRPr lang="is-IS" sz="1200"/>
          </a:p>
          <a:p>
            <a:r>
              <a:rPr lang="is-IS" sz="1200">
                <a:latin typeface="Calibri"/>
                <a:cs typeface="Calibri"/>
              </a:rPr>
              <a:t>Kvenleiðtogarnir sem fjallað er um hér hafa hver á sinn hátt sýnt frumkvæði og verið leiðandi á sínu sviði til að innleiða starfshætti sem byggja á </a:t>
            </a:r>
            <a:r>
              <a:rPr lang="is-IS" sz="1200" b="1">
                <a:latin typeface="Calibri"/>
                <a:cs typeface="Calibri"/>
              </a:rPr>
              <a:t>sjálfbærni, ábyrgri ferðaþjónustu og fyrirbyggjandi aðgerðum </a:t>
            </a:r>
            <a:r>
              <a:rPr lang="is-IS" sz="1200">
                <a:latin typeface="Calibri"/>
                <a:cs typeface="Calibri"/>
              </a:rPr>
              <a:t>í loftslagsmálum.</a:t>
            </a:r>
          </a:p>
          <a:p>
            <a:endParaRPr lang="is-IS" sz="1200"/>
          </a:p>
          <a:p>
            <a:r>
              <a:rPr lang="is-IS" sz="1200"/>
              <a:t>Þær sjá skýrar tengingar á milli sjálfbærni og loftslagsmála, bæði hvað varðar þau umhverfislegu áhrif sem ferðalög hafa í heiminum, en einnig á þau áhrif sem ferðaþjónustan hefur á nærsamfélagið. Bæði jákvæð og neikvæð. Því hafa þær margar hverjar lagt vinnu í að tengjast heimamönnum og öðrum hagaðilum til að finna leiðir til að leggja sitt af mörkum til samfélagsins og uppbyggingu þess.</a:t>
            </a:r>
          </a:p>
          <a:p>
            <a:endParaRPr lang="is-IS" sz="1200"/>
          </a:p>
          <a:p>
            <a:r>
              <a:rPr lang="is-IS" sz="1200">
                <a:latin typeface="Calibri"/>
                <a:cs typeface="Calibri"/>
              </a:rPr>
              <a:t>Í gegnum sitt starf hafa þær séð að konur oft á tíðum nálgast ferðaþjónustu á ólíkan hátt en karlar, sér í lagi hvað varðar sjálfbærni. Því sé jafnrétti kynjanna í ákvarðanatöku innan greinarinnar þeim mun mikilvægara til að móta ferðaþjónustu framtíðarinnar og finna lausnir á þeim loftslagsvandamálum sem ferðaþjónustan, ásamt öðrum atvinnugreinum, þarf að takast á við. Því þurfi konur að verða óhræddari við að láta í sér heyra og taka þátt í þeim breytingum sem þurfa að gerast á þeim starfsháttum sem hafa viðgengist hingað til.</a:t>
            </a:r>
          </a:p>
          <a:p>
            <a:endParaRPr lang="is-IS" sz="1200"/>
          </a:p>
          <a:p>
            <a:r>
              <a:rPr lang="is-IS" sz="1200">
                <a:latin typeface="Calibri"/>
                <a:cs typeface="Calibri"/>
              </a:rPr>
              <a:t>Það er mikilvægt fyrir ólíka hópa samfélagsins að hafa fyrirmyndir sem þeir geta speglað sig í og sem blása þeim byr í brjóst við að koma fram með sínar eigin hugmyndir. Með því að styðja enn frekar við konur sem frumkvöðla, leiðtoga í samfélaginu, í viðskiptalífinu og sem stjórnendur fyrirtækja innan ferðaþjónustunnar þá er hægt að stuðla betur að sjálfbærri þróun atvinnugreinarinnar. Því ekki má gleyma að réttsýni og félagsleg aðild ólíkra hópa er mikilvægur hlekkur sjálfbærni.</a:t>
            </a:r>
          </a:p>
          <a:p>
            <a:endParaRPr lang="is-IS" sz="1200"/>
          </a:p>
          <a:p>
            <a:endParaRPr lang="is-IS" sz="1200"/>
          </a:p>
          <a:p>
            <a:r>
              <a:rPr lang="is-IS" sz="1200"/>
              <a:t> </a:t>
            </a:r>
          </a:p>
        </p:txBody>
      </p:sp>
      <p:sp>
        <p:nvSpPr>
          <p:cNvPr id="3" name="Text Placeholder 2">
            <a:extLst>
              <a:ext uri="{FF2B5EF4-FFF2-40B4-BE49-F238E27FC236}">
                <a16:creationId xmlns:a16="http://schemas.microsoft.com/office/drawing/2014/main" id="{57283CD5-4754-8D86-9955-2BFC9DA83D64}"/>
              </a:ext>
            </a:extLst>
          </p:cNvPr>
          <p:cNvSpPr>
            <a:spLocks noGrp="1"/>
          </p:cNvSpPr>
          <p:nvPr>
            <p:ph type="body" sz="quarter" idx="33"/>
          </p:nvPr>
        </p:nvSpPr>
        <p:spPr>
          <a:xfrm>
            <a:off x="534572" y="1073735"/>
            <a:ext cx="6570888" cy="947570"/>
          </a:xfrm>
        </p:spPr>
        <p:txBody>
          <a:bodyPr/>
          <a:lstStyle/>
          <a:p>
            <a:endParaRPr lang="en-IE" sz="800"/>
          </a:p>
          <a:p>
            <a:r>
              <a:rPr lang="en-IE" err="1"/>
              <a:t>Hvers</a:t>
            </a:r>
            <a:r>
              <a:rPr lang="en-IE"/>
              <a:t> </a:t>
            </a:r>
            <a:r>
              <a:rPr lang="en-IE" err="1"/>
              <a:t>vegna</a:t>
            </a:r>
            <a:r>
              <a:rPr lang="en-IE"/>
              <a:t> </a:t>
            </a:r>
            <a:r>
              <a:rPr lang="en-IE" err="1"/>
              <a:t>þessar</a:t>
            </a:r>
            <a:r>
              <a:rPr lang="en-IE"/>
              <a:t> </a:t>
            </a:r>
            <a:r>
              <a:rPr lang="en-IE" err="1"/>
              <a:t>fyrirmyndir</a:t>
            </a:r>
            <a:r>
              <a:rPr lang="en-IE"/>
              <a:t>?</a:t>
            </a:r>
          </a:p>
        </p:txBody>
      </p:sp>
      <p:sp>
        <p:nvSpPr>
          <p:cNvPr id="5" name="Slide Number Placeholder 4">
            <a:extLst>
              <a:ext uri="{FF2B5EF4-FFF2-40B4-BE49-F238E27FC236}">
                <a16:creationId xmlns:a16="http://schemas.microsoft.com/office/drawing/2014/main" id="{162CFF4D-D12B-FC79-3819-C67BE3C40F6E}"/>
              </a:ext>
            </a:extLst>
          </p:cNvPr>
          <p:cNvSpPr>
            <a:spLocks noGrp="1"/>
          </p:cNvSpPr>
          <p:nvPr>
            <p:ph type="sldNum" sz="quarter" idx="4"/>
          </p:nvPr>
        </p:nvSpPr>
        <p:spPr/>
        <p:txBody>
          <a:bodyPr/>
          <a:lstStyle/>
          <a:p>
            <a:fld id="{9C527BFA-2C0E-4CEC-B6A5-913A56FEF4B4}" type="slidenum">
              <a:rPr lang="fr-CA" smtClean="0"/>
              <a:pPr/>
              <a:t>9</a:t>
            </a:fld>
            <a:endParaRPr lang="fr-CA"/>
          </a:p>
        </p:txBody>
      </p:sp>
      <p:sp>
        <p:nvSpPr>
          <p:cNvPr id="7" name="TextBox 6">
            <a:extLst>
              <a:ext uri="{FF2B5EF4-FFF2-40B4-BE49-F238E27FC236}">
                <a16:creationId xmlns:a16="http://schemas.microsoft.com/office/drawing/2014/main" id="{956DC8F6-FCC3-030D-86AB-30A76A3B1A36}"/>
              </a:ext>
            </a:extLst>
          </p:cNvPr>
          <p:cNvSpPr txBox="1"/>
          <p:nvPr/>
        </p:nvSpPr>
        <p:spPr>
          <a:xfrm>
            <a:off x="3887787" y="5502189"/>
            <a:ext cx="3247279" cy="4708981"/>
          </a:xfrm>
          <a:prstGeom prst="rect">
            <a:avLst/>
          </a:prstGeom>
          <a:noFill/>
        </p:spPr>
        <p:txBody>
          <a:bodyPr wrap="square">
            <a:spAutoFit/>
          </a:bodyPr>
          <a:lstStyle/>
          <a:p>
            <a:pPr algn="ctr" rtl="0" fontAlgn="base"/>
            <a:r>
              <a:rPr lang="en-US" sz="2400" b="1" i="1">
                <a:solidFill>
                  <a:srgbClr val="90278E"/>
                </a:solidFill>
              </a:rPr>
              <a:t>Æ </a:t>
            </a:r>
            <a:r>
              <a:rPr lang="en-US" sz="2400" b="1" i="1" err="1">
                <a:solidFill>
                  <a:srgbClr val="90278E"/>
                </a:solidFill>
              </a:rPr>
              <a:t>f</a:t>
            </a:r>
            <a:r>
              <a:rPr lang="en-US" sz="2400" b="1" i="1" err="1">
                <a:solidFill>
                  <a:srgbClr val="90278E"/>
                </a:solidFill>
                <a:effectLst/>
              </a:rPr>
              <a:t>leiri</a:t>
            </a:r>
            <a:r>
              <a:rPr lang="en-US" sz="2400" b="1" i="1">
                <a:solidFill>
                  <a:srgbClr val="90278E"/>
                </a:solidFill>
                <a:effectLst/>
              </a:rPr>
              <a:t> </a:t>
            </a:r>
            <a:r>
              <a:rPr lang="en-US" sz="2400" b="1" i="1" err="1">
                <a:solidFill>
                  <a:srgbClr val="90278E"/>
                </a:solidFill>
                <a:effectLst/>
              </a:rPr>
              <a:t>konur</a:t>
            </a:r>
            <a:r>
              <a:rPr lang="en-US" sz="2400" b="1" i="1">
                <a:solidFill>
                  <a:srgbClr val="90278E"/>
                </a:solidFill>
                <a:effectLst/>
              </a:rPr>
              <a:t> </a:t>
            </a:r>
            <a:r>
              <a:rPr lang="en-US" sz="2400" b="1" i="1" err="1">
                <a:solidFill>
                  <a:srgbClr val="90278E"/>
                </a:solidFill>
                <a:effectLst/>
              </a:rPr>
              <a:t>munu</a:t>
            </a:r>
            <a:r>
              <a:rPr lang="en-US" sz="2400" b="1" i="1">
                <a:solidFill>
                  <a:srgbClr val="90278E"/>
                </a:solidFill>
                <a:effectLst/>
              </a:rPr>
              <a:t> </a:t>
            </a:r>
            <a:r>
              <a:rPr lang="en-US" sz="2400" b="1" i="1" err="1">
                <a:solidFill>
                  <a:srgbClr val="90278E"/>
                </a:solidFill>
                <a:effectLst/>
              </a:rPr>
              <a:t>skara</a:t>
            </a:r>
            <a:r>
              <a:rPr lang="en-US" sz="2400" b="1" i="1">
                <a:solidFill>
                  <a:srgbClr val="90278E"/>
                </a:solidFill>
                <a:effectLst/>
              </a:rPr>
              <a:t> </a:t>
            </a:r>
            <a:r>
              <a:rPr lang="en-US" sz="2400" b="1" i="1" err="1">
                <a:solidFill>
                  <a:srgbClr val="90278E"/>
                </a:solidFill>
                <a:effectLst/>
              </a:rPr>
              <a:t>fram</a:t>
            </a:r>
            <a:r>
              <a:rPr lang="en-US" sz="2400" b="1" i="1">
                <a:solidFill>
                  <a:srgbClr val="90278E"/>
                </a:solidFill>
                <a:effectLst/>
              </a:rPr>
              <a:t> </a:t>
            </a:r>
            <a:r>
              <a:rPr lang="en-US" sz="2400" b="1" i="1" err="1">
                <a:solidFill>
                  <a:srgbClr val="90278E"/>
                </a:solidFill>
                <a:effectLst/>
              </a:rPr>
              <a:t>úr</a:t>
            </a:r>
            <a:r>
              <a:rPr lang="en-US" sz="2400" b="1" i="1">
                <a:solidFill>
                  <a:srgbClr val="90278E"/>
                </a:solidFill>
                <a:effectLst/>
              </a:rPr>
              <a:t> í </a:t>
            </a:r>
            <a:r>
              <a:rPr lang="en-US" sz="2400" b="1" i="1" err="1">
                <a:solidFill>
                  <a:srgbClr val="90278E"/>
                </a:solidFill>
                <a:effectLst/>
              </a:rPr>
              <a:t>greininni</a:t>
            </a:r>
            <a:r>
              <a:rPr lang="en-US" sz="2400" b="1" i="1">
                <a:solidFill>
                  <a:srgbClr val="90278E"/>
                </a:solidFill>
                <a:effectLst/>
              </a:rPr>
              <a:t> </a:t>
            </a:r>
            <a:r>
              <a:rPr lang="en-US" sz="2400" b="1" i="1" err="1">
                <a:solidFill>
                  <a:srgbClr val="90278E"/>
                </a:solidFill>
                <a:effectLst/>
              </a:rPr>
              <a:t>og</a:t>
            </a:r>
            <a:r>
              <a:rPr lang="en-US" sz="2400" b="1" i="1">
                <a:solidFill>
                  <a:srgbClr val="90278E"/>
                </a:solidFill>
                <a:effectLst/>
              </a:rPr>
              <a:t> </a:t>
            </a:r>
            <a:r>
              <a:rPr lang="en-US" sz="2400" b="1" i="1" err="1">
                <a:solidFill>
                  <a:srgbClr val="90278E"/>
                </a:solidFill>
                <a:effectLst/>
              </a:rPr>
              <a:t>það</a:t>
            </a:r>
            <a:r>
              <a:rPr lang="en-US" sz="2400" b="1" i="1">
                <a:solidFill>
                  <a:srgbClr val="90278E"/>
                </a:solidFill>
                <a:effectLst/>
              </a:rPr>
              <a:t> er </a:t>
            </a:r>
            <a:r>
              <a:rPr lang="en-US" sz="2400" b="1" i="1" err="1">
                <a:solidFill>
                  <a:srgbClr val="90278E"/>
                </a:solidFill>
                <a:effectLst/>
              </a:rPr>
              <a:t>kominn</a:t>
            </a:r>
            <a:r>
              <a:rPr lang="en-US" sz="2400" b="1" i="1">
                <a:solidFill>
                  <a:srgbClr val="90278E"/>
                </a:solidFill>
                <a:effectLst/>
              </a:rPr>
              <a:t> </a:t>
            </a:r>
            <a:r>
              <a:rPr lang="en-US" sz="2400" b="1" i="1" err="1">
                <a:solidFill>
                  <a:srgbClr val="90278E"/>
                </a:solidFill>
                <a:effectLst/>
              </a:rPr>
              <a:t>tími</a:t>
            </a:r>
            <a:r>
              <a:rPr lang="en-US" sz="2400" b="1" i="1">
                <a:solidFill>
                  <a:srgbClr val="90278E"/>
                </a:solidFill>
                <a:effectLst/>
              </a:rPr>
              <a:t> </a:t>
            </a:r>
            <a:r>
              <a:rPr lang="en-US" sz="2400" b="1" i="1" err="1">
                <a:solidFill>
                  <a:srgbClr val="90278E"/>
                </a:solidFill>
                <a:effectLst/>
              </a:rPr>
              <a:t>fyrir</a:t>
            </a:r>
            <a:r>
              <a:rPr lang="en-US" sz="2400" b="1" i="1">
                <a:solidFill>
                  <a:srgbClr val="90278E"/>
                </a:solidFill>
                <a:effectLst/>
              </a:rPr>
              <a:t> </a:t>
            </a:r>
            <a:r>
              <a:rPr lang="en-US" sz="2400" b="1" i="1" err="1">
                <a:solidFill>
                  <a:srgbClr val="90278E"/>
                </a:solidFill>
                <a:effectLst/>
              </a:rPr>
              <a:t>konur</a:t>
            </a:r>
            <a:r>
              <a:rPr lang="en-US" sz="2400" b="1" i="1">
                <a:solidFill>
                  <a:srgbClr val="90278E"/>
                </a:solidFill>
                <a:effectLst/>
              </a:rPr>
              <a:t> </a:t>
            </a:r>
            <a:r>
              <a:rPr lang="en-US" sz="2400" b="1" i="1" err="1">
                <a:solidFill>
                  <a:srgbClr val="90278E"/>
                </a:solidFill>
                <a:effectLst/>
              </a:rPr>
              <a:t>að</a:t>
            </a:r>
            <a:r>
              <a:rPr lang="en-US" sz="2400" b="1" i="1">
                <a:solidFill>
                  <a:srgbClr val="90278E"/>
                </a:solidFill>
                <a:effectLst/>
              </a:rPr>
              <a:t> </a:t>
            </a:r>
            <a:r>
              <a:rPr lang="en-US" sz="2400" b="1" i="1" err="1">
                <a:solidFill>
                  <a:srgbClr val="90278E"/>
                </a:solidFill>
                <a:effectLst/>
              </a:rPr>
              <a:t>sækja</a:t>
            </a:r>
            <a:r>
              <a:rPr lang="en-US" sz="2400" b="1" i="1">
                <a:solidFill>
                  <a:srgbClr val="90278E"/>
                </a:solidFill>
                <a:effectLst/>
              </a:rPr>
              <a:t> </a:t>
            </a:r>
            <a:r>
              <a:rPr lang="en-US" sz="2400" b="1" i="1" err="1">
                <a:solidFill>
                  <a:srgbClr val="90278E"/>
                </a:solidFill>
                <a:effectLst/>
              </a:rPr>
              <a:t>fram</a:t>
            </a:r>
            <a:r>
              <a:rPr lang="en-US" sz="2400" b="1" i="1">
                <a:solidFill>
                  <a:srgbClr val="90278E"/>
                </a:solidFill>
                <a:effectLst/>
              </a:rPr>
              <a:t>, </a:t>
            </a:r>
            <a:r>
              <a:rPr lang="en-US" sz="2400" b="1" i="1" err="1">
                <a:solidFill>
                  <a:srgbClr val="90278E"/>
                </a:solidFill>
                <a:effectLst/>
              </a:rPr>
              <a:t>þar</a:t>
            </a:r>
            <a:r>
              <a:rPr lang="en-US" sz="2400" b="1" i="1">
                <a:solidFill>
                  <a:srgbClr val="90278E"/>
                </a:solidFill>
                <a:effectLst/>
              </a:rPr>
              <a:t> </a:t>
            </a:r>
            <a:r>
              <a:rPr lang="en-US" sz="2400" b="1" i="1" err="1">
                <a:solidFill>
                  <a:srgbClr val="90278E"/>
                </a:solidFill>
                <a:effectLst/>
              </a:rPr>
              <a:t>sem</a:t>
            </a:r>
            <a:r>
              <a:rPr lang="en-US" sz="2400" b="1" i="1">
                <a:solidFill>
                  <a:srgbClr val="90278E"/>
                </a:solidFill>
                <a:effectLst/>
              </a:rPr>
              <a:t> </a:t>
            </a:r>
            <a:r>
              <a:rPr lang="en-US" sz="2400" b="1" i="1" err="1">
                <a:solidFill>
                  <a:srgbClr val="90278E"/>
                </a:solidFill>
                <a:effectLst/>
              </a:rPr>
              <a:t>við</a:t>
            </a:r>
            <a:r>
              <a:rPr lang="en-US" sz="2400" b="1" i="1">
                <a:solidFill>
                  <a:srgbClr val="90278E"/>
                </a:solidFill>
                <a:effectLst/>
              </a:rPr>
              <a:t> </a:t>
            </a:r>
            <a:r>
              <a:rPr lang="en-US" sz="2400" b="1" i="1" err="1">
                <a:solidFill>
                  <a:srgbClr val="90278E"/>
                </a:solidFill>
                <a:effectLst/>
              </a:rPr>
              <a:t>höfum</a:t>
            </a:r>
            <a:r>
              <a:rPr lang="en-US" sz="2400" b="1" i="1">
                <a:solidFill>
                  <a:srgbClr val="90278E"/>
                </a:solidFill>
                <a:effectLst/>
              </a:rPr>
              <a:t> </a:t>
            </a:r>
            <a:r>
              <a:rPr lang="en-US" sz="2400" b="1" i="1" err="1">
                <a:solidFill>
                  <a:srgbClr val="90278E"/>
                </a:solidFill>
                <a:effectLst/>
              </a:rPr>
              <a:t>barist</a:t>
            </a:r>
            <a:r>
              <a:rPr lang="en-US" sz="2400" b="1" i="1">
                <a:solidFill>
                  <a:srgbClr val="90278E"/>
                </a:solidFill>
                <a:effectLst/>
              </a:rPr>
              <a:t> hart </a:t>
            </a:r>
            <a:r>
              <a:rPr lang="en-US" sz="2400" b="1" i="1" err="1">
                <a:solidFill>
                  <a:srgbClr val="90278E"/>
                </a:solidFill>
                <a:effectLst/>
              </a:rPr>
              <a:t>fyrir</a:t>
            </a:r>
            <a:r>
              <a:rPr lang="en-US" sz="2400" b="1" i="1">
                <a:solidFill>
                  <a:srgbClr val="90278E"/>
                </a:solidFill>
                <a:effectLst/>
              </a:rPr>
              <a:t> </a:t>
            </a:r>
            <a:r>
              <a:rPr lang="en-US" sz="2400" b="1" i="1" err="1">
                <a:solidFill>
                  <a:srgbClr val="90278E"/>
                </a:solidFill>
                <a:effectLst/>
              </a:rPr>
              <a:t>þeirri</a:t>
            </a:r>
            <a:r>
              <a:rPr lang="en-US" sz="2400" b="1" i="1">
                <a:solidFill>
                  <a:srgbClr val="90278E"/>
                </a:solidFill>
                <a:effectLst/>
              </a:rPr>
              <a:t> </a:t>
            </a:r>
            <a:r>
              <a:rPr lang="en-US" sz="2400" b="1" i="1" err="1">
                <a:solidFill>
                  <a:srgbClr val="90278E"/>
                </a:solidFill>
                <a:effectLst/>
              </a:rPr>
              <a:t>stöðu</a:t>
            </a:r>
            <a:r>
              <a:rPr lang="en-US" sz="2400" b="1" i="1">
                <a:solidFill>
                  <a:srgbClr val="90278E"/>
                </a:solidFill>
                <a:effectLst/>
              </a:rPr>
              <a:t> </a:t>
            </a:r>
            <a:r>
              <a:rPr lang="en-US" sz="2400" b="1" i="1" err="1">
                <a:solidFill>
                  <a:srgbClr val="90278E"/>
                </a:solidFill>
                <a:effectLst/>
              </a:rPr>
              <a:t>sem</a:t>
            </a:r>
            <a:r>
              <a:rPr lang="en-US" sz="2400" b="1" i="1">
                <a:solidFill>
                  <a:srgbClr val="90278E"/>
                </a:solidFill>
                <a:effectLst/>
              </a:rPr>
              <a:t> </a:t>
            </a:r>
            <a:r>
              <a:rPr lang="en-US" sz="2400" b="1" i="1" err="1">
                <a:solidFill>
                  <a:srgbClr val="90278E"/>
                </a:solidFill>
                <a:effectLst/>
              </a:rPr>
              <a:t>við</a:t>
            </a:r>
            <a:r>
              <a:rPr lang="en-US" sz="2400" b="1" i="1">
                <a:solidFill>
                  <a:srgbClr val="90278E"/>
                </a:solidFill>
                <a:effectLst/>
              </a:rPr>
              <a:t> </a:t>
            </a:r>
            <a:r>
              <a:rPr lang="en-US" sz="2400" b="1" i="1" err="1">
                <a:solidFill>
                  <a:srgbClr val="90278E"/>
                </a:solidFill>
                <a:effectLst/>
              </a:rPr>
              <a:t>erum</a:t>
            </a:r>
            <a:r>
              <a:rPr lang="en-US" sz="2400" b="1" i="1">
                <a:solidFill>
                  <a:srgbClr val="90278E"/>
                </a:solidFill>
                <a:effectLst/>
              </a:rPr>
              <a:t> í </a:t>
            </a:r>
            <a:r>
              <a:rPr lang="en-US" sz="2400" b="1" i="1" err="1">
                <a:solidFill>
                  <a:srgbClr val="90278E"/>
                </a:solidFill>
                <a:effectLst/>
              </a:rPr>
              <a:t>núna</a:t>
            </a:r>
            <a:r>
              <a:rPr lang="en-US" sz="2400" b="1" i="1">
                <a:solidFill>
                  <a:srgbClr val="90278E"/>
                </a:solidFill>
                <a:effectLst/>
              </a:rPr>
              <a:t> </a:t>
            </a:r>
            <a:r>
              <a:rPr lang="en-US" sz="2400" b="1" i="1" err="1">
                <a:solidFill>
                  <a:srgbClr val="90278E"/>
                </a:solidFill>
                <a:effectLst/>
              </a:rPr>
              <a:t>og</a:t>
            </a:r>
            <a:r>
              <a:rPr lang="en-US" sz="2400" b="1" i="1">
                <a:solidFill>
                  <a:srgbClr val="90278E"/>
                </a:solidFill>
                <a:effectLst/>
              </a:rPr>
              <a:t> </a:t>
            </a:r>
            <a:r>
              <a:rPr lang="en-US" sz="2400" b="1" i="1" err="1">
                <a:solidFill>
                  <a:srgbClr val="90278E"/>
                </a:solidFill>
                <a:effectLst/>
              </a:rPr>
              <a:t>til</a:t>
            </a:r>
            <a:r>
              <a:rPr lang="en-US" sz="2400" b="1" i="1">
                <a:solidFill>
                  <a:srgbClr val="90278E"/>
                </a:solidFill>
                <a:effectLst/>
              </a:rPr>
              <a:t> </a:t>
            </a:r>
            <a:r>
              <a:rPr lang="en-US" sz="2400" b="1" i="1" err="1">
                <a:solidFill>
                  <a:srgbClr val="90278E"/>
                </a:solidFill>
                <a:effectLst/>
              </a:rPr>
              <a:t>að</a:t>
            </a:r>
            <a:r>
              <a:rPr lang="en-US" sz="2400" b="1" i="1">
                <a:solidFill>
                  <a:srgbClr val="90278E"/>
                </a:solidFill>
                <a:effectLst/>
              </a:rPr>
              <a:t> </a:t>
            </a:r>
            <a:r>
              <a:rPr lang="en-US" sz="2400" b="1" i="1" err="1">
                <a:solidFill>
                  <a:srgbClr val="90278E"/>
                </a:solidFill>
                <a:effectLst/>
              </a:rPr>
              <a:t>öðlast</a:t>
            </a:r>
            <a:r>
              <a:rPr lang="en-US" sz="2400" b="1" i="1">
                <a:solidFill>
                  <a:srgbClr val="90278E"/>
                </a:solidFill>
                <a:effectLst/>
              </a:rPr>
              <a:t> </a:t>
            </a:r>
            <a:r>
              <a:rPr lang="en-US" sz="2400" b="1" i="1" err="1">
                <a:solidFill>
                  <a:srgbClr val="90278E"/>
                </a:solidFill>
                <a:effectLst/>
              </a:rPr>
              <a:t>þá</a:t>
            </a:r>
            <a:r>
              <a:rPr lang="en-US" sz="2400" b="1" i="1">
                <a:solidFill>
                  <a:srgbClr val="90278E"/>
                </a:solidFill>
                <a:effectLst/>
              </a:rPr>
              <a:t> </a:t>
            </a:r>
            <a:r>
              <a:rPr lang="en-US" sz="2400" b="1" i="1" err="1">
                <a:solidFill>
                  <a:srgbClr val="90278E"/>
                </a:solidFill>
                <a:effectLst/>
              </a:rPr>
              <a:t>virðingu</a:t>
            </a:r>
            <a:r>
              <a:rPr lang="en-US" sz="2400" b="1" i="1">
                <a:solidFill>
                  <a:srgbClr val="90278E"/>
                </a:solidFill>
                <a:effectLst/>
              </a:rPr>
              <a:t> </a:t>
            </a:r>
            <a:r>
              <a:rPr lang="en-US" sz="2400" b="1" i="1" err="1">
                <a:solidFill>
                  <a:srgbClr val="90278E"/>
                </a:solidFill>
                <a:effectLst/>
              </a:rPr>
              <a:t>sem</a:t>
            </a:r>
            <a:r>
              <a:rPr lang="en-US" sz="2400" b="1" i="1">
                <a:solidFill>
                  <a:srgbClr val="90278E"/>
                </a:solidFill>
                <a:effectLst/>
              </a:rPr>
              <a:t> </a:t>
            </a:r>
            <a:r>
              <a:rPr lang="en-US" sz="2400" b="1" i="1" err="1">
                <a:solidFill>
                  <a:srgbClr val="90278E"/>
                </a:solidFill>
                <a:effectLst/>
              </a:rPr>
              <a:t>við</a:t>
            </a:r>
            <a:r>
              <a:rPr lang="en-US" sz="2400" b="1" i="1">
                <a:solidFill>
                  <a:srgbClr val="90278E"/>
                </a:solidFill>
                <a:effectLst/>
              </a:rPr>
              <a:t> </a:t>
            </a:r>
            <a:r>
              <a:rPr lang="en-US" sz="2400" b="1" i="1" err="1">
                <a:solidFill>
                  <a:srgbClr val="90278E"/>
                </a:solidFill>
                <a:effectLst/>
              </a:rPr>
              <a:t>eigum</a:t>
            </a:r>
            <a:r>
              <a:rPr lang="en-US" sz="2400" b="1" i="1">
                <a:solidFill>
                  <a:srgbClr val="90278E"/>
                </a:solidFill>
                <a:effectLst/>
              </a:rPr>
              <a:t> </a:t>
            </a:r>
            <a:r>
              <a:rPr lang="en-US" sz="2400" b="1" i="1" err="1">
                <a:solidFill>
                  <a:srgbClr val="90278E"/>
                </a:solidFill>
                <a:effectLst/>
              </a:rPr>
              <a:t>skilið</a:t>
            </a:r>
            <a:r>
              <a:rPr lang="en-US" sz="2400" b="1" i="1">
                <a:solidFill>
                  <a:srgbClr val="90278E"/>
                </a:solidFill>
                <a:effectLst/>
              </a:rPr>
              <a:t>. </a:t>
            </a:r>
            <a:r>
              <a:rPr lang="en-US" sz="2400" b="1" i="1" err="1">
                <a:solidFill>
                  <a:srgbClr val="90278E"/>
                </a:solidFill>
                <a:effectLst/>
              </a:rPr>
              <a:t>Framtíðin</a:t>
            </a:r>
            <a:r>
              <a:rPr lang="en-US" sz="2400" b="1" i="1">
                <a:solidFill>
                  <a:srgbClr val="90278E"/>
                </a:solidFill>
                <a:effectLst/>
              </a:rPr>
              <a:t> er </a:t>
            </a:r>
            <a:r>
              <a:rPr lang="en-US" sz="2400" b="1" i="1" err="1">
                <a:solidFill>
                  <a:srgbClr val="90278E"/>
                </a:solidFill>
                <a:effectLst/>
              </a:rPr>
              <a:t>konur</a:t>
            </a:r>
            <a:r>
              <a:rPr lang="en-US" sz="2400" b="1" i="1">
                <a:solidFill>
                  <a:srgbClr val="90278E"/>
                </a:solidFill>
                <a:effectLst/>
              </a:rPr>
              <a:t>! </a:t>
            </a:r>
          </a:p>
          <a:p>
            <a:pPr algn="just" rtl="0" fontAlgn="base"/>
            <a:r>
              <a:rPr lang="en-US" sz="1200" b="0" i="0">
                <a:solidFill>
                  <a:srgbClr val="000000"/>
                </a:solidFill>
                <a:effectLst/>
                <a:latin typeface="Verdana" panose="020B0604030504040204" pitchFamily="34" charset="0"/>
              </a:rPr>
              <a:t> </a:t>
            </a:r>
            <a:endParaRPr lang="en-US" b="0" i="0">
              <a:solidFill>
                <a:srgbClr val="000000"/>
              </a:solidFill>
              <a:effectLst/>
              <a:latin typeface="Segoe UI" panose="020B0502040204020203" pitchFamily="34" charset="0"/>
            </a:endParaRPr>
          </a:p>
          <a:p>
            <a:pPr rtl="0" fontAlgn="base"/>
            <a:r>
              <a:rPr lang="en-US" sz="1200" b="0" i="0">
                <a:solidFill>
                  <a:srgbClr val="000000"/>
                </a:solidFill>
                <a:effectLst/>
                <a:latin typeface="Verdana" panose="020B0604030504040204" pitchFamily="34" charset="0"/>
              </a:rPr>
              <a:t> </a:t>
            </a:r>
            <a:r>
              <a:rPr lang="en-US" sz="1200" b="1" i="0">
                <a:solidFill>
                  <a:srgbClr val="90278E"/>
                </a:solidFill>
                <a:effectLst/>
              </a:rPr>
              <a:t>Becca Sweeney</a:t>
            </a:r>
            <a:endParaRPr lang="en-US" b="1" i="0">
              <a:solidFill>
                <a:srgbClr val="90278E"/>
              </a:solidFill>
              <a:effectLst/>
            </a:endParaRPr>
          </a:p>
          <a:p>
            <a:pPr algn="just" rtl="0" fontAlgn="base"/>
            <a:r>
              <a:rPr lang="en-US" sz="1200" b="0" i="0">
                <a:solidFill>
                  <a:srgbClr val="000000"/>
                </a:solidFill>
                <a:effectLst/>
                <a:latin typeface="Verdana" panose="020B0604030504040204" pitchFamily="34" charset="0"/>
              </a:rPr>
              <a:t> </a:t>
            </a:r>
            <a:endParaRPr lang="en-US" b="0" i="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999746895"/>
      </p:ext>
    </p:extLst>
  </p:cSld>
  <p:clrMapOvr>
    <a:masterClrMapping/>
  </p:clrMapOvr>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33469DB8B6424983B5053FE79F4955" ma:contentTypeVersion="12" ma:contentTypeDescription="Create a new document." ma:contentTypeScope="" ma:versionID="08082dc7d25547aa004b2f2df16b34e2">
  <xsd:schema xmlns:xsd="http://www.w3.org/2001/XMLSchema" xmlns:xs="http://www.w3.org/2001/XMLSchema" xmlns:p="http://schemas.microsoft.com/office/2006/metadata/properties" xmlns:ns2="9bdbe35a-6115-4100-8c0a-bfa724f2d90d" xmlns:ns3="cce2eb6e-137a-440e-9437-2f527b109c9c" targetNamespace="http://schemas.microsoft.com/office/2006/metadata/properties" ma:root="true" ma:fieldsID="1583f821297a69188faee33ad80af03a" ns2:_="" ns3:_="">
    <xsd:import namespace="9bdbe35a-6115-4100-8c0a-bfa724f2d90d"/>
    <xsd:import namespace="cce2eb6e-137a-440e-9437-2f527b109c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dbe35a-6115-4100-8c0a-bfa724f2d9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ce2eb6e-137a-440e-9437-2f527b109c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9c3d23d-58a5-4fb3-9474-d76b2a454dfc}" ma:internalName="TaxCatchAll" ma:showField="CatchAllData" ma:web="cce2eb6e-137a-440e-9437-2f527b109c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dbe35a-6115-4100-8c0a-bfa724f2d90d">
      <Terms xmlns="http://schemas.microsoft.com/office/infopath/2007/PartnerControls"/>
    </lcf76f155ced4ddcb4097134ff3c332f>
    <TaxCatchAll xmlns="cce2eb6e-137a-440e-9437-2f527b109c9c" xsi:nil="true"/>
  </documentManagement>
</p:properties>
</file>

<file path=customXml/itemProps1.xml><?xml version="1.0" encoding="utf-8"?>
<ds:datastoreItem xmlns:ds="http://schemas.openxmlformats.org/officeDocument/2006/customXml" ds:itemID="{B748D580-ECB4-44FF-943E-C738110B6E2C}">
  <ds:schemaRefs>
    <ds:schemaRef ds:uri="9bdbe35a-6115-4100-8c0a-bfa724f2d90d"/>
    <ds:schemaRef ds:uri="cce2eb6e-137a-440e-9437-2f527b109c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A9C724F-08B6-4BC9-A832-BFD05F57F38B}">
  <ds:schemaRefs>
    <ds:schemaRef ds:uri="http://schemas.microsoft.com/sharepoint/v3/contenttype/forms"/>
  </ds:schemaRefs>
</ds:datastoreItem>
</file>

<file path=customXml/itemProps3.xml><?xml version="1.0" encoding="utf-8"?>
<ds:datastoreItem xmlns:ds="http://schemas.openxmlformats.org/officeDocument/2006/customXml" ds:itemID="{718D9E8C-DC82-4AD3-A3E8-4E99720374E9}">
  <ds:schemaRefs>
    <ds:schemaRef ds:uri="http://schemas.microsoft.com/office/2006/metadata/properties"/>
    <ds:schemaRef ds:uri="http://schemas.microsoft.com/office/infopath/2007/PartnerControls"/>
    <ds:schemaRef ds:uri="9bdbe35a-6115-4100-8c0a-bfa724f2d90d"/>
    <ds:schemaRef ds:uri="cce2eb6e-137a-440e-9437-2f527b109c9c"/>
  </ds:schemaRefs>
</ds:datastoreItem>
</file>

<file path=docProps/app.xml><?xml version="1.0" encoding="utf-8"?>
<Properties xmlns="http://schemas.openxmlformats.org/officeDocument/2006/extended-properties" xmlns:vt="http://schemas.openxmlformats.org/officeDocument/2006/docPropsVTypes">
  <Template>Office Theme</Template>
  <TotalTime>151</TotalTime>
  <Words>10100</Words>
  <Application>Microsoft Office PowerPoint</Application>
  <PresentationFormat>Custom</PresentationFormat>
  <Paragraphs>592</Paragraphs>
  <Slides>41</Slides>
  <Notes>1</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Arial</vt:lpstr>
      <vt:lpstr>Calibri</vt:lpstr>
      <vt:lpstr>Content</vt:lpstr>
      <vt:lpstr>Montserrat</vt:lpstr>
      <vt:lpstr>Segoe UI</vt:lpstr>
      <vt:lpstr>sen</vt:lpstr>
      <vt:lpstr>Times New Roman</vt:lpstr>
      <vt:lpstr>UniversLTStd-Bold</vt:lpstr>
      <vt:lpstr>Verdana</vt:lpstr>
      <vt:lpstr>worksans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Cara O'Sullivan</cp:lastModifiedBy>
  <cp:revision>8</cp:revision>
  <dcterms:created xsi:type="dcterms:W3CDTF">2016-05-11T14:31:01Z</dcterms:created>
  <dcterms:modified xsi:type="dcterms:W3CDTF">2023-10-16T09:22:32Z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0x010100BA33469DB8B6424983B5053FE79F4955</vt:lpwstr>
  </property>
  <property fmtid="{D5CDD505-2E9C-101B-9397-08002B2CF9AE}" pid="3" name="MediaServiceImageTags">
    <vt:lpwstr/>
  </property>
</Properties>
</file>