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557_A4BA1400.xml" ContentType="application/vnd.ms-powerpoint.comments+xml"/>
  <Override PartName="/ppt/comments/modernComment_559_491EF072.xml" ContentType="application/vnd.ms-powerpoint.comments+xml"/>
  <Override PartName="/ppt/comments/modernComment_55A_B56592E8.xml" ContentType="application/vnd.ms-powerpoint.comments+xml"/>
  <Override PartName="/ppt/comments/modernComment_55B_F62EB46E.xml" ContentType="application/vnd.ms-powerpoint.comments+xml"/>
  <Override PartName="/ppt/comments/modernComment_55D_13E73C0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6"/>
  </p:notesMasterIdLst>
  <p:handoutMasterIdLst>
    <p:handoutMasterId r:id="rId47"/>
  </p:handoutMasterIdLst>
  <p:sldIdLst>
    <p:sldId id="1307" r:id="rId5"/>
    <p:sldId id="1331" r:id="rId6"/>
    <p:sldId id="1365" r:id="rId7"/>
    <p:sldId id="1310" r:id="rId8"/>
    <p:sldId id="1297" r:id="rId9"/>
    <p:sldId id="1338" r:id="rId10"/>
    <p:sldId id="1320" r:id="rId11"/>
    <p:sldId id="1367" r:id="rId12"/>
    <p:sldId id="1368" r:id="rId13"/>
    <p:sldId id="1369" r:id="rId14"/>
    <p:sldId id="1370" r:id="rId15"/>
    <p:sldId id="1371" r:id="rId16"/>
    <p:sldId id="1372" r:id="rId17"/>
    <p:sldId id="1373" r:id="rId18"/>
    <p:sldId id="1366" r:id="rId19"/>
    <p:sldId id="1347" r:id="rId20"/>
    <p:sldId id="1348" r:id="rId21"/>
    <p:sldId id="1349" r:id="rId22"/>
    <p:sldId id="1350" r:id="rId23"/>
    <p:sldId id="1351" r:id="rId24"/>
    <p:sldId id="1352" r:id="rId25"/>
    <p:sldId id="1375" r:id="rId26"/>
    <p:sldId id="1353" r:id="rId27"/>
    <p:sldId id="1354" r:id="rId28"/>
    <p:sldId id="1377" r:id="rId29"/>
    <p:sldId id="1355" r:id="rId30"/>
    <p:sldId id="1356" r:id="rId31"/>
    <p:sldId id="1357" r:id="rId32"/>
    <p:sldId id="1378" r:id="rId33"/>
    <p:sldId id="1358" r:id="rId34"/>
    <p:sldId id="1359" r:id="rId35"/>
    <p:sldId id="1360" r:id="rId36"/>
    <p:sldId id="1361" r:id="rId37"/>
    <p:sldId id="1362" r:id="rId38"/>
    <p:sldId id="1363" r:id="rId39"/>
    <p:sldId id="1374" r:id="rId40"/>
    <p:sldId id="1364" r:id="rId41"/>
    <p:sldId id="1376" r:id="rId42"/>
    <p:sldId id="1380" r:id="rId43"/>
    <p:sldId id="1334" r:id="rId44"/>
    <p:sldId id="1342" r:id="rId45"/>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28C625-46BB-89F1-8F4D-72F20629431B}" name="Guðrún Þóra Gunnarsdóttir - HA" initials="GH" userId="S::gudrunthora@unak.is::080319e9-cba8-43d0-a339-cc9a7fd4f623" providerId="AD"/>
  <p188:author id="{BCD9A141-8DF7-6FDE-83D8-2F1C596AA309}" name="Auður H Ingólfsdóttir" initials="AI" userId="S::audurhi_bifrost.is#ext#@reiknistofnun.onmicrosoft.com::22bebf52-1ea5-4c9b-b2de-c164dd21d5cc" providerId="AD"/>
  <p188:author id="{90FA7F48-08A3-1017-D6A0-79BB1FE08D4A}" name="Vera Vilhjálmsdóttir - HA" initials="VV" userId="S::verav@unak.is::3a47e763-a364-4cef-b6d4-29d7fca17faa" providerId="AD"/>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78E"/>
    <a:srgbClr val="41296C"/>
    <a:srgbClr val="000D41"/>
    <a:srgbClr val="371746"/>
    <a:srgbClr val="C5198A"/>
    <a:srgbClr val="F15B2A"/>
    <a:srgbClr val="76C7EF"/>
    <a:srgbClr val="BE65A7"/>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B3FF4-1E28-4CC2-8340-A690D30FFC79}" v="172" dt="2023-09-29T08:40:34.223"/>
    <p1510:client id="{2A467E86-7270-427A-B530-88EBADE167DA}" v="124" dt="2023-09-29T11:50:22.822"/>
    <p1510:client id="{5C35CA6B-474A-4646-8AB3-10CD53AF2CF7}" v="1" dt="2023-11-17T11:56:13.535"/>
    <p1510:client id="{5ED840D7-FFA0-456C-8D04-2CB84BA43B10}" v="271" dt="2023-09-29T10:54:44.491"/>
    <p1510:client id="{7E864E80-75F5-4B09-AB95-2E9CD60F66DA}" v="216" dt="2023-09-29T13:43:11.170"/>
    <p1510:client id="{9A431E6E-EECE-4170-A2ED-80653A2EF2E8}" v="59" dt="2023-09-29T14:01:52.759"/>
    <p1510:client id="{AAE207D4-D343-4D13-93FB-C4C6B35D552F}" v="2" dt="2023-11-17T11:59:21.951"/>
    <p1510:client id="{D4189D8E-590F-47CD-BF18-7FE131F6DBD9}" v="2" dt="2023-10-02T09:16:14.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3318" y="84"/>
      </p:cViewPr>
      <p:guideLst>
        <p:guide pos="2449"/>
        <p:guide pos="4604"/>
        <p:guide orient="horz" pos="6213"/>
        <p:guide pos="294"/>
        <p:guide orient="horz" pos="80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omments/modernComment_557_A4BA1400.xml><?xml version="1.0" encoding="utf-8"?>
<p188:cmLst xmlns:a="http://schemas.openxmlformats.org/drawingml/2006/main" xmlns:r="http://schemas.openxmlformats.org/officeDocument/2006/relationships" xmlns:p188="http://schemas.microsoft.com/office/powerpoint/2018/8/main">
  <p188:cm id="{47B0F259-390A-4EC0-BB6D-35FDCC8B9E6B}" authorId="{4228C625-46BB-89F1-8F4D-72F20629431B}" status="resolved" created="2023-09-27T12:13:36.086" complete="100000">
    <ac:txMkLst xmlns:ac="http://schemas.microsoft.com/office/drawing/2013/main/command">
      <pc:docMk xmlns:pc="http://schemas.microsoft.com/office/powerpoint/2013/main/command"/>
      <pc:sldMk xmlns:pc="http://schemas.microsoft.com/office/powerpoint/2013/main/command" cId="2763658240" sldId="1367"/>
      <ac:spMk id="2" creationId="{AF93BBBA-6CBB-815F-2CC9-08E9CC69615E}"/>
      <ac:txMk cp="799">
        <ac:context len="1093" hash="1252423585"/>
      </ac:txMk>
    </ac:txMkLst>
    <p188:pos x="6273778" y="2273920"/>
    <p188:replyLst>
      <p188:reply id="{8BBA1F78-BC8A-4A68-9878-44DD5915331C}" authorId="{BCD9A141-8DF7-6FDE-83D8-2F1C596AA309}" created="2023-09-29T08:14:56.384">
        <p188:txBody>
          <a:bodyPr/>
          <a:lstStyle/>
          <a:p>
            <a:r>
              <a:rPr lang="en-US"/>
              <a:t>Sammála. Væntanlega þýðing á orðinu "initiatives". Búin að breyta því (ætlaði einmitt að fara að breyta þessu áður en ég sá þessa athugasemd).</a:t>
            </a:r>
          </a:p>
        </p188:txBody>
      </p188:reply>
    </p188:replyLst>
    <p188:txBody>
      <a:bodyPr/>
      <a:lstStyle/>
      <a:p>
        <a:r>
          <a:rPr lang="en-US"/>
          <a:t>Ég er ekki viss um að þetta orð skiljist - spurning að tala bara um "verkefni"</a:t>
        </a:r>
      </a:p>
    </p188:txBody>
  </p188:cm>
</p188:cmLst>
</file>

<file path=ppt/comments/modernComment_559_491EF072.xml><?xml version="1.0" encoding="utf-8"?>
<p188:cmLst xmlns:a="http://schemas.openxmlformats.org/drawingml/2006/main" xmlns:r="http://schemas.openxmlformats.org/officeDocument/2006/relationships" xmlns:p188="http://schemas.microsoft.com/office/powerpoint/2018/8/main">
  <p188:cm id="{14B89527-0019-4179-A3FB-69D40DD77487}" authorId="{90FA7F48-08A3-1017-D6A0-79BB1FE08D4A}" status="resolved" created="2023-09-12T10:57:40.362" complete="100000">
    <ac:deMkLst xmlns:ac="http://schemas.microsoft.com/office/drawing/2013/main/command">
      <pc:docMk xmlns:pc="http://schemas.microsoft.com/office/powerpoint/2013/main/command"/>
      <pc:sldMk xmlns:pc="http://schemas.microsoft.com/office/powerpoint/2013/main/command" cId="1226764402" sldId="1369"/>
      <ac:spMk id="2" creationId="{CE2611A8-22FD-3B1D-BC29-589026AFE1BB}"/>
    </ac:deMkLst>
    <p188:replyLst>
      <p188:reply id="{4B7B11C4-EF6D-4618-BB11-EA560FAD24A9}" authorId="{4228C625-46BB-89F1-8F4D-72F20629431B}" created="2023-09-27T12:23:25.498">
        <p188:txBody>
          <a:bodyPr/>
          <a:lstStyle/>
          <a:p>
            <a:r>
              <a:rPr lang="en-US"/>
              <a:t>blönk í augnablikinu!</a:t>
            </a:r>
          </a:p>
        </p188:txBody>
      </p188:reply>
      <p188:reply id="{1A798863-1C22-4616-A11B-C3C574C2C5A4}" authorId="{BCD9A141-8DF7-6FDE-83D8-2F1C596AA309}" created="2023-09-29T08:19:54.427">
        <p188:txBody>
          <a:bodyPr/>
          <a:lstStyle/>
          <a:p>
            <a:r>
              <a:rPr lang="en-US"/>
              <a:t>Ég umorðaði</a:t>
            </a:r>
          </a:p>
        </p188:txBody>
      </p188:reply>
    </p188:replyLst>
    <p188:txBody>
      <a:bodyPr/>
      <a:lstStyle/>
      <a:p>
        <a:r>
          <a:rPr lang="is-IS"/>
          <a:t>Gender-sensitive - snara gefur upp kynnæm, vitið þið um önnur orð sem gætu passað?</a:t>
        </a:r>
      </a:p>
    </p188:txBody>
  </p188:cm>
</p188:cmLst>
</file>

<file path=ppt/comments/modernComment_55A_B56592E8.xml><?xml version="1.0" encoding="utf-8"?>
<p188:cmLst xmlns:a="http://schemas.openxmlformats.org/drawingml/2006/main" xmlns:r="http://schemas.openxmlformats.org/officeDocument/2006/relationships" xmlns:p188="http://schemas.microsoft.com/office/powerpoint/2018/8/main">
  <p188:cm id="{70576C27-81A6-4A33-82F5-99C6192DD8C2}" authorId="{4228C625-46BB-89F1-8F4D-72F20629431B}" status="resolved" created="2023-09-27T12:26:53.120" complete="100000">
    <ac:txMkLst xmlns:ac="http://schemas.microsoft.com/office/drawing/2013/main/command">
      <pc:docMk xmlns:pc="http://schemas.microsoft.com/office/powerpoint/2013/main/command"/>
      <pc:sldMk xmlns:pc="http://schemas.microsoft.com/office/powerpoint/2013/main/command" cId="3043332840" sldId="1370"/>
      <ac:spMk id="3" creationId="{14A8D5DF-FAA2-6BA0-1B52-209CE44C3FD5}"/>
      <ac:txMk cp="4" len="1">
        <ac:context len="26" hash="625761047"/>
      </ac:txMk>
    </ac:txMkLst>
    <p188:pos x="2825866" y="168767"/>
    <p188:replyLst>
      <p188:reply id="{A01FB404-AE98-48AF-B723-A4848A07F76D}" authorId="{BCD9A141-8DF7-6FDE-83D8-2F1C596AA309}" created="2023-09-29T08:22:55.152">
        <p188:txBody>
          <a:bodyPr/>
          <a:lstStyle/>
          <a:p>
            <a:r>
              <a:rPr lang="en-US"/>
              <a:t>Sammála, myndi annað hvort nota orðið tilvik, eitt og sér eða dæmisögur... í þessu tilviki held ég að dæmisögur séu liprari (breytti)</a:t>
            </a:r>
          </a:p>
        </p188:txBody>
      </p188:reply>
    </p188:replyLst>
    <p188:txBody>
      <a:bodyPr/>
      <a:lstStyle/>
      <a:p>
        <a:r>
          <a:rPr lang="en-US"/>
          <a:t>Þetta er alveg gott orð en ég velti fyrir mér afhverju ekki er bara alltaf talað um dæmisögur afþví að við erum í raun ekki að gera tilviksrannsókn heldur bara að safna dæmisögum!</a:t>
        </a:r>
      </a:p>
    </p188:txBody>
  </p188:cm>
  <p188:cm id="{E652B19D-1970-4A5B-9E74-3D55FFEAE7FE}" authorId="{4228C625-46BB-89F1-8F4D-72F20629431B}" status="resolved" created="2023-09-27T13:15:17.437" complete="100000">
    <ac:txMkLst xmlns:ac="http://schemas.microsoft.com/office/drawing/2013/main/command">
      <pc:docMk xmlns:pc="http://schemas.microsoft.com/office/powerpoint/2013/main/command"/>
      <pc:sldMk xmlns:pc="http://schemas.microsoft.com/office/powerpoint/2013/main/command" cId="3043332840" sldId="1370"/>
      <ac:spMk id="2" creationId="{EB3928FC-C474-8487-7795-315ACEAE2193}"/>
      <ac:txMk cp="655" len="8">
        <ac:context len="666" hash="3953863908"/>
      </ac:txMk>
    </ac:txMkLst>
    <p188:pos x="1768387" y="2646985"/>
    <p188:replyLst>
      <p188:reply id="{8A874A3C-8715-405B-9800-96B9E98C7454}" authorId="{BCD9A141-8DF7-6FDE-83D8-2F1C596AA309}" created="2023-09-29T08:29:40.292">
        <p188:txBody>
          <a:bodyPr/>
          <a:lstStyle/>
          <a:p>
            <a:r>
              <a:rPr lang="en-US"/>
              <a:t>Ég umorðaði</a:t>
            </a:r>
          </a:p>
        </p188:txBody>
      </p188:reply>
    </p188:replyLst>
    <p188:txBody>
      <a:bodyPr/>
      <a:lstStyle/>
      <a:p>
        <a:r>
          <a:rPr lang="en-US"/>
          <a:t>ég hiksta eitthvað á þessu!</a:t>
        </a:r>
      </a:p>
    </p188:txBody>
  </p188:cm>
</p188:cmLst>
</file>

<file path=ppt/comments/modernComment_55B_F62EB46E.xml><?xml version="1.0" encoding="utf-8"?>
<p188:cmLst xmlns:a="http://schemas.openxmlformats.org/drawingml/2006/main" xmlns:r="http://schemas.openxmlformats.org/officeDocument/2006/relationships" xmlns:p188="http://schemas.microsoft.com/office/powerpoint/2018/8/main">
  <p188:cm id="{6DC7F6A2-EA5C-4B3E-A574-E91CDCCEB4A9}" authorId="{782496B7-485F-7B69-F7DE-F8CDD527168F}" status="resolved" created="2023-07-18T15:08:37.424" complete="100000">
    <ac:txMkLst xmlns:ac="http://schemas.microsoft.com/office/drawing/2013/main/command">
      <pc:docMk xmlns:pc="http://schemas.microsoft.com/office/powerpoint/2013/main/command"/>
      <pc:sldMk xmlns:pc="http://schemas.microsoft.com/office/powerpoint/2013/main/command" cId="4130255982" sldId="1371"/>
      <ac:spMk id="2" creationId="{62D4883D-3879-2A0A-34E0-FF14BF8DEB9C}"/>
      <ac:txMk cp="441" len="654">
        <ac:context len="1608" hash="3587653181"/>
      </ac:txMk>
    </ac:txMkLst>
    <p188:pos x="6586604" y="368490"/>
    <p188:txBody>
      <a:bodyPr/>
      <a:lstStyle/>
      <a:p>
        <a:r>
          <a:rPr lang="en-IE"/>
          <a:t>Decide where we add references or hyperlink them</a:t>
        </a:r>
      </a:p>
    </p188:txBody>
  </p188:cm>
  <p188:cm id="{F32111C5-6B35-49EA-9613-B224B9DF398F}" authorId="{4228C625-46BB-89F1-8F4D-72F20629431B}" status="resolved" created="2023-09-27T13:19:30.417" complete="100000">
    <ac:txMkLst xmlns:ac="http://schemas.microsoft.com/office/drawing/2013/main/command">
      <pc:docMk xmlns:pc="http://schemas.microsoft.com/office/powerpoint/2013/main/command"/>
      <pc:sldMk xmlns:pc="http://schemas.microsoft.com/office/powerpoint/2013/main/command" cId="4130255982" sldId="1371"/>
      <ac:spMk id="4" creationId="{269939C0-954F-47D0-DB9B-363A9FBE73A8}"/>
      <ac:txMk cp="106">
        <ac:context len="195" hash="296763193"/>
      </ac:txMk>
    </ac:txMkLst>
    <p188:pos x="5633959" y="488537"/>
    <p188:replyLst>
      <p188:reply id="{5DD61810-0A6D-4F3E-8E01-51AA593429B6}" authorId="{BCD9A141-8DF7-6FDE-83D8-2F1C596AA309}" created="2023-09-29T08:32:59.784">
        <p188:txBody>
          <a:bodyPr/>
          <a:lstStyle/>
          <a:p>
            <a:r>
              <a:rPr lang="en-US"/>
              <a:t>Það er greinilega verið að tala um heimsmarkmiðin hér (fyrst er vísað í markmið 5), svo ég umorðaði og tók gæsalappirnar út </a:t>
            </a:r>
          </a:p>
        </p188:txBody>
      </p188:reply>
    </p188:replyLst>
    <p188:txBody>
      <a:bodyPr/>
      <a:lstStyle/>
      <a:p>
        <a:r>
          <a:rPr lang="en-US"/>
          <a:t>sáttmála Sameinuðu þjóðanna um sjálfbæra þróun</a:t>
        </a:r>
      </a:p>
    </p188:txBody>
  </p188:cm>
</p188:cmLst>
</file>

<file path=ppt/comments/modernComment_55D_13E73C07.xml><?xml version="1.0" encoding="utf-8"?>
<p188:cmLst xmlns:a="http://schemas.openxmlformats.org/drawingml/2006/main" xmlns:r="http://schemas.openxmlformats.org/officeDocument/2006/relationships" xmlns:p188="http://schemas.microsoft.com/office/powerpoint/2018/8/main">
  <p188:cm id="{1EBFC9C1-FE60-4DAD-B52A-A60ACA05187B}" authorId="{4228C625-46BB-89F1-8F4D-72F20629431B}" status="resolved" created="2023-09-27T14:03:09.646" complete="100000">
    <ac:txMkLst xmlns:ac="http://schemas.microsoft.com/office/drawing/2013/main/command">
      <pc:docMk xmlns:pc="http://schemas.microsoft.com/office/powerpoint/2013/main/command"/>
      <pc:sldMk xmlns:pc="http://schemas.microsoft.com/office/powerpoint/2013/main/command" cId="333921287" sldId="1373"/>
      <ac:spMk id="10" creationId="{90161E62-E6D2-0A34-906C-ACD5BE88DC06}"/>
      <ac:txMk cp="49">
        <ac:context len="453" hash="3032373837"/>
      </ac:txMk>
    </ac:txMkLst>
    <p188:pos x="3864732" y="220535"/>
    <p188:replyLst>
      <p188:reply id="{FB197E8D-B16A-437E-940C-ADB28EAAA1AD}" authorId="{BCD9A141-8DF7-6FDE-83D8-2F1C596AA309}" created="2023-09-29T10:17:51.149">
        <p188:txBody>
          <a:bodyPr/>
          <a:lstStyle/>
          <a:p>
            <a:r>
              <a:rPr lang="en-US"/>
              <a:t>Tók út tilvísun í kennara... var óþarfi </a:t>
            </a:r>
          </a:p>
        </p188:txBody>
      </p188:reply>
    </p188:replyLst>
    <p188:txBody>
      <a:bodyPr/>
      <a:lstStyle/>
      <a:p>
        <a:r>
          <a:rPr lang="is-IS"/>
          <a:t>Pínu ruglandi - efri hlutanum er beint til nemenda en svo er allt í einu talað beint til kennara!</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2024-06-27</a:t>
            </a:fld>
            <a:endParaRPr lang="fr-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2024-06-27</a:t>
            </a:fld>
            <a:endParaRPr lang="fr-CA"/>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32EF6E3F-7229-435D-9B4A-E0ABCDF45996}" type="slidenum">
              <a:rPr lang="fr-CA" smtClean="0"/>
              <a:t>8</a:t>
            </a:fld>
            <a:endParaRPr lang="fr-CA"/>
          </a:p>
        </p:txBody>
      </p:sp>
    </p:spTree>
    <p:extLst>
      <p:ext uri="{BB962C8B-B14F-4D97-AF65-F5344CB8AC3E}">
        <p14:creationId xmlns:p14="http://schemas.microsoft.com/office/powerpoint/2010/main" val="2058020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We Lead</a:t>
            </a:r>
            <a:endParaRPr lang="en-US"/>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 HERE</a:t>
            </a:r>
          </a:p>
          <a:p>
            <a:pPr lvl="0"/>
            <a:endParaRPr lang="en-US"/>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a:t>
            </a:r>
          </a:p>
          <a:p>
            <a:pPr lvl="0"/>
            <a:endParaRPr lang="en-US"/>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9830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415778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Our Team</a:t>
            </a:r>
            <a:endParaRPr lang="en-US"/>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Tree>
    <p:extLst>
      <p:ext uri="{BB962C8B-B14F-4D97-AF65-F5344CB8AC3E}">
        <p14:creationId xmlns:p14="http://schemas.microsoft.com/office/powerpoint/2010/main" val="92938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t>27/06/2024</a:t>
            </a:fld>
            <a:endParaRPr lang="en-US"/>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7" name="Picture Placeholder 14">
            <a:extLst>
              <a:ext uri="{FF2B5EF4-FFF2-40B4-BE49-F238E27FC236}">
                <a16:creationId xmlns:a16="http://schemas.microsoft.com/office/drawing/2014/main" id="{CB4B5C91-A8FB-8110-92E5-B1442411E12C}"/>
              </a:ext>
            </a:extLst>
          </p:cNvPr>
          <p:cNvSpPr>
            <a:spLocks noGrp="1"/>
          </p:cNvSpPr>
          <p:nvPr>
            <p:ph type="pic" sz="quarter" idx="13"/>
          </p:nvPr>
        </p:nvSpPr>
        <p:spPr>
          <a:xfrm>
            <a:off x="1146589" y="6485465"/>
            <a:ext cx="3427866" cy="4422248"/>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75000"/>
            </a:schemeClr>
          </a:solidFill>
        </p:spPr>
        <p:txBody>
          <a:bodyPr wrap="square">
            <a:noAutofit/>
          </a:bodyPr>
          <a:lstStyle>
            <a:lvl1pPr>
              <a:defRPr lang="fr-CA"/>
            </a:lvl1pPr>
          </a:lstStyle>
          <a:p>
            <a:endParaRPr lang="fr-CA"/>
          </a:p>
        </p:txBody>
      </p:sp>
      <p:sp>
        <p:nvSpPr>
          <p:cNvPr id="8" name="Rectangle 7">
            <a:extLst>
              <a:ext uri="{FF2B5EF4-FFF2-40B4-BE49-F238E27FC236}">
                <a16:creationId xmlns:a16="http://schemas.microsoft.com/office/drawing/2014/main" id="{4597E726-70F5-BB95-4373-4341E605DBA9}"/>
              </a:ext>
            </a:extLst>
          </p:cNvPr>
          <p:cNvSpPr/>
          <p:nvPr userDrawn="1"/>
        </p:nvSpPr>
        <p:spPr bwMode="auto">
          <a:xfrm>
            <a:off x="1782601" y="9833480"/>
            <a:ext cx="2134254" cy="451749"/>
          </a:xfrm>
          <a:prstGeom prst="rect">
            <a:avLst/>
          </a:prstGeom>
          <a:solidFill>
            <a:srgbClr val="F15B2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 name="Text Placeholder 32">
            <a:extLst>
              <a:ext uri="{FF2B5EF4-FFF2-40B4-BE49-F238E27FC236}">
                <a16:creationId xmlns:a16="http://schemas.microsoft.com/office/drawing/2014/main" id="{F7763572-B1A3-0992-020C-C584678DCD38}"/>
              </a:ext>
            </a:extLst>
          </p:cNvPr>
          <p:cNvSpPr>
            <a:spLocks noGrp="1"/>
          </p:cNvSpPr>
          <p:nvPr>
            <p:ph type="body" sz="quarter" idx="19" hasCustomPrompt="1"/>
          </p:nvPr>
        </p:nvSpPr>
        <p:spPr>
          <a:xfrm>
            <a:off x="1146588" y="9909079"/>
            <a:ext cx="3427867" cy="371767"/>
          </a:xfrm>
          <a:prstGeom prst="rect">
            <a:avLst/>
          </a:prstGeom>
        </p:spPr>
        <p:txBody>
          <a:bodyPr anchor="t">
            <a:noAutofit/>
          </a:bodyPr>
          <a:lstStyle>
            <a:lvl1pPr marL="0" indent="0" algn="ctr">
              <a:lnSpc>
                <a:spcPct val="10000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a:p>
        </p:txBody>
      </p:sp>
    </p:spTree>
    <p:extLst>
      <p:ext uri="{BB962C8B-B14F-4D97-AF65-F5344CB8AC3E}">
        <p14:creationId xmlns:p14="http://schemas.microsoft.com/office/powerpoint/2010/main" val="758105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www.welead.eu</a:t>
            </a:r>
            <a:endParaRPr lang="en-GB"/>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Follow our Journey</a:t>
            </a:r>
            <a:endParaRPr lang="en-US"/>
          </a:p>
        </p:txBody>
      </p:sp>
    </p:spTree>
    <p:extLst>
      <p:ext uri="{BB962C8B-B14F-4D97-AF65-F5344CB8AC3E}">
        <p14:creationId xmlns:p14="http://schemas.microsoft.com/office/powerpoint/2010/main" val="4221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CONTENTS</a:t>
            </a:r>
            <a:endParaRPr lang="en-US"/>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a:extLst>
              <a:ext uri="{28A0092B-C50C-407E-A947-70E740481C1C}">
                <a14:useLocalDpi xmlns:a14="http://schemas.microsoft.com/office/drawing/2010/main" val="0"/>
              </a:ext>
            </a:extLst>
          </a:blip>
          <a:srcRect l="4314" r="4314"/>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Introduction</a:t>
            </a:r>
            <a:endParaRPr lang="en-US"/>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a:t>About us</a:t>
            </a:r>
            <a:endParaRPr lang="en-US"/>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The Project</a:t>
            </a:r>
            <a:endParaRPr lang="en-US"/>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Gallery</a:t>
            </a:r>
            <a:endParaRPr lang="en-US"/>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Our Team</a:t>
            </a:r>
            <a:endParaRPr lang="en-US"/>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Question and Answers</a:t>
            </a:r>
            <a:endParaRPr lang="en-US"/>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Conclusion</a:t>
            </a:r>
            <a:endParaRPr lang="en-US"/>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gr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a:t>TITLE</a:t>
            </a:r>
            <a:endParaRPr lang="en-US"/>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3EC6BD2-B702-94B9-4141-08EE6F82C5E3}"/>
              </a:ext>
            </a:extLst>
          </p:cNvPr>
          <p:cNvSpPr/>
          <p:nvPr userDrawn="1"/>
        </p:nvSpPr>
        <p:spPr>
          <a:xfrm flipH="1">
            <a:off x="-1" y="3251735"/>
            <a:ext cx="3030990" cy="5987064"/>
          </a:xfrm>
          <a:custGeom>
            <a:avLst/>
            <a:gdLst>
              <a:gd name="connsiteX0" fmla="*/ 0 w 649831"/>
              <a:gd name="connsiteY0" fmla="*/ 640778 h 1283600"/>
              <a:gd name="connsiteX1" fmla="*/ 20979 w 649831"/>
              <a:gd name="connsiteY1" fmla="*/ 661218 h 1283600"/>
              <a:gd name="connsiteX2" fmla="*/ 649832 w 649831"/>
              <a:gd name="connsiteY2" fmla="*/ 1283601 h 1283600"/>
              <a:gd name="connsiteX3" fmla="*/ 649832 w 649831"/>
              <a:gd name="connsiteY3" fmla="*/ 0 h 1283600"/>
            </a:gdLst>
            <a:ahLst/>
            <a:cxnLst>
              <a:cxn ang="0">
                <a:pos x="connsiteX0" y="connsiteY0"/>
              </a:cxn>
              <a:cxn ang="0">
                <a:pos x="connsiteX1" y="connsiteY1"/>
              </a:cxn>
              <a:cxn ang="0">
                <a:pos x="connsiteX2" y="connsiteY2"/>
              </a:cxn>
              <a:cxn ang="0">
                <a:pos x="connsiteX3" y="connsiteY3"/>
              </a:cxn>
            </a:cxnLst>
            <a:rect l="l" t="t" r="r" b="b"/>
            <a:pathLst>
              <a:path w="649831" h="1283600">
                <a:moveTo>
                  <a:pt x="0" y="640778"/>
                </a:moveTo>
                <a:lnTo>
                  <a:pt x="20979" y="661218"/>
                </a:lnTo>
                <a:lnTo>
                  <a:pt x="649832" y="1283601"/>
                </a:lnTo>
                <a:lnTo>
                  <a:pt x="649832" y="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511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12" name="Text Placeholder 32">
            <a:extLst>
              <a:ext uri="{FF2B5EF4-FFF2-40B4-BE49-F238E27FC236}">
                <a16:creationId xmlns:a16="http://schemas.microsoft.com/office/drawing/2014/main" id="{A793C71A-06B6-2390-FE46-0B2EEFD4B649}"/>
              </a:ext>
            </a:extLst>
          </p:cNvPr>
          <p:cNvSpPr>
            <a:spLocks noGrp="1"/>
          </p:cNvSpPr>
          <p:nvPr userDrawn="1">
            <p:ph type="body" sz="quarter" idx="33" hasCustomPrompt="1"/>
          </p:nvPr>
        </p:nvSpPr>
        <p:spPr>
          <a:xfrm>
            <a:off x="2988995" y="7505230"/>
            <a:ext cx="4015980"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4" name="Text Placeholder 32">
            <a:extLst>
              <a:ext uri="{FF2B5EF4-FFF2-40B4-BE49-F238E27FC236}">
                <a16:creationId xmlns:a16="http://schemas.microsoft.com/office/drawing/2014/main" id="{6E4ADD63-8233-B5F2-AF07-06AE854F9779}"/>
              </a:ext>
            </a:extLst>
          </p:cNvPr>
          <p:cNvSpPr>
            <a:spLocks noGrp="1"/>
          </p:cNvSpPr>
          <p:nvPr userDrawn="1">
            <p:ph type="body" sz="quarter" idx="34" hasCustomPrompt="1"/>
          </p:nvPr>
        </p:nvSpPr>
        <p:spPr>
          <a:xfrm>
            <a:off x="3030989" y="8710087"/>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a:solidFill>
                  <a:schemeClr val="bg1"/>
                </a:solidFill>
              </a:rPr>
              <a:t>INTERGENERATIONAL DIGITAL SERVICE LEARNING</a:t>
            </a:r>
          </a:p>
        </p:txBody>
      </p:sp>
      <p:sp>
        <p:nvSpPr>
          <p:cNvPr id="16" name="Picture Placeholder 15">
            <a:extLst>
              <a:ext uri="{FF2B5EF4-FFF2-40B4-BE49-F238E27FC236}">
                <a16:creationId xmlns:a16="http://schemas.microsoft.com/office/drawing/2014/main" id="{3D6DE0D6-4D4A-24E2-A1E5-5E4C043ED44F}"/>
              </a:ext>
            </a:extLst>
          </p:cNvPr>
          <p:cNvSpPr>
            <a:spLocks noGrp="1"/>
          </p:cNvSpPr>
          <p:nvPr>
            <p:ph type="pic" sz="quarter" idx="35"/>
          </p:nvPr>
        </p:nvSpPr>
        <p:spPr>
          <a:xfrm>
            <a:off x="-1" y="-23818"/>
            <a:ext cx="7775575" cy="6282607"/>
          </a:xfrm>
          <a:custGeom>
            <a:avLst/>
            <a:gdLst>
              <a:gd name="connsiteX0" fmla="*/ 0 w 7775575"/>
              <a:gd name="connsiteY0" fmla="*/ 0 h 6282607"/>
              <a:gd name="connsiteX1" fmla="*/ 7775575 w 7775575"/>
              <a:gd name="connsiteY1" fmla="*/ 0 h 6282607"/>
              <a:gd name="connsiteX2" fmla="*/ 7775575 w 7775575"/>
              <a:gd name="connsiteY2" fmla="*/ 1587337 h 6282607"/>
              <a:gd name="connsiteX3" fmla="*/ 3030995 w 7775575"/>
              <a:gd name="connsiteY3" fmla="*/ 6282607 h 6282607"/>
              <a:gd name="connsiteX4" fmla="*/ 0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0" y="0"/>
                </a:moveTo>
                <a:lnTo>
                  <a:pt x="7775575" y="0"/>
                </a:lnTo>
                <a:lnTo>
                  <a:pt x="7775575" y="1587337"/>
                </a:lnTo>
                <a:lnTo>
                  <a:pt x="3030995" y="6282607"/>
                </a:lnTo>
                <a:lnTo>
                  <a:pt x="0" y="3293842"/>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22" name="Slide Number Placeholder 5">
            <a:extLst>
              <a:ext uri="{FF2B5EF4-FFF2-40B4-BE49-F238E27FC236}">
                <a16:creationId xmlns:a16="http://schemas.microsoft.com/office/drawing/2014/main" id="{6725B718-41A3-CCD5-8DA0-B1D0162705C8}"/>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55417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 HERE</a:t>
            </a:r>
          </a:p>
          <a:p>
            <a:pPr lvl="0"/>
            <a:endParaRPr lang="en-US"/>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a:t>
            </a:r>
          </a:p>
          <a:p>
            <a:pPr lvl="0"/>
            <a:endParaRPr lang="en-US"/>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a:t>
            </a:r>
            <a:endParaRPr lang="en-US"/>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 HERE</a:t>
            </a:r>
          </a:p>
          <a:p>
            <a:pPr lvl="0"/>
            <a:endParaRPr lang="en-US"/>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a:t>
            </a:r>
          </a:p>
          <a:p>
            <a:pPr lvl="0"/>
            <a:endParaRPr lang="en-US"/>
          </a:p>
        </p:txBody>
      </p:sp>
    </p:spTree>
    <p:extLst>
      <p:ext uri="{BB962C8B-B14F-4D97-AF65-F5344CB8AC3E}">
        <p14:creationId xmlns:p14="http://schemas.microsoft.com/office/powerpoint/2010/main" val="184932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a:t>
            </a:r>
            <a:endParaRPr lang="en-US"/>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Tree>
    <p:extLst>
      <p:ext uri="{BB962C8B-B14F-4D97-AF65-F5344CB8AC3E}">
        <p14:creationId xmlns:p14="http://schemas.microsoft.com/office/powerpoint/2010/main" val="2353434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 HERE</a:t>
            </a:r>
          </a:p>
          <a:p>
            <a:pPr lvl="0"/>
            <a:endParaRPr lang="en-US"/>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a:t>
            </a:r>
          </a:p>
          <a:p>
            <a:pPr lvl="0"/>
            <a:endParaRPr lang="en-US"/>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359318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3885" r:id="rId5"/>
    <p:sldLayoutId id="2147484007" r:id="rId6"/>
    <p:sldLayoutId id="2147484008" r:id="rId7"/>
    <p:sldLayoutId id="2147484009" r:id="rId8"/>
    <p:sldLayoutId id="2147483991" r:id="rId9"/>
    <p:sldLayoutId id="2147483992" r:id="rId10"/>
    <p:sldLayoutId id="2147483993" r:id="rId11"/>
    <p:sldLayoutId id="2147484014" r:id="rId12"/>
    <p:sldLayoutId id="2147484010" r:id="rId13"/>
    <p:sldLayoutId id="2147484012" r:id="rId14"/>
    <p:sldLayoutId id="2147484011"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559_491EF07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18/10/relationships/comments" Target="../comments/modernComment_55A_B56592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microsoft.com/office/2018/10/relationships/comments" Target="../comments/modernComment_55B_F62EB46E.xml"/><Relationship Id="rId1" Type="http://schemas.openxmlformats.org/officeDocument/2006/relationships/slideLayout" Target="../slideLayouts/slideLayout11.xml"/><Relationship Id="rId4" Type="http://schemas.openxmlformats.org/officeDocument/2006/relationships/hyperlink" Target="https://www.jstor.org/stable/118346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18/10/relationships/comments" Target="../comments/modernComment_55D_13E73C0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OEhOnPjPNe0" TargetMode="External"/><Relationship Id="rId3" Type="http://schemas.openxmlformats.org/officeDocument/2006/relationships/hyperlink" Target="https://vilborg.is/" TargetMode="External"/><Relationship Id="rId7" Type="http://schemas.openxmlformats.org/officeDocument/2006/relationships/hyperlink" Target="https://loftslagsleidtoginn.is/" TargetMode="External"/><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hyperlink" Target="https://www.linkedin.com/in/vilborg/?originalSubdomain=si" TargetMode="External"/><Relationship Id="rId5" Type="http://schemas.openxmlformats.org/officeDocument/2006/relationships/hyperlink" Target="https://www.instagram.com/vilborg.arna.outdoors/" TargetMode="External"/><Relationship Id="rId4" Type="http://schemas.openxmlformats.org/officeDocument/2006/relationships/hyperlink" Target="https://www.facebook.com/vilborg80" TargetMode="External"/><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youtube.com/watch?v=1EuuRg3tjd4" TargetMode="External"/><Relationship Id="rId7" Type="http://schemas.openxmlformats.org/officeDocument/2006/relationships/hyperlink" Target="https://www.tiktok.com/@eldingwhalewatching" TargetMode="External"/><Relationship Id="rId2" Type="http://schemas.openxmlformats.org/officeDocument/2006/relationships/hyperlink" Target="https://elding.is/sustainability" TargetMode="External"/><Relationship Id="rId1" Type="http://schemas.openxmlformats.org/officeDocument/2006/relationships/slideLayout" Target="../slideLayouts/slideLayout4.xml"/><Relationship Id="rId6" Type="http://schemas.openxmlformats.org/officeDocument/2006/relationships/hyperlink" Target="https://www.youtube.com/user/reykjavikactivities" TargetMode="External"/><Relationship Id="rId5" Type="http://schemas.openxmlformats.org/officeDocument/2006/relationships/hyperlink" Target="https://www.instagram.com/eldingwhalewatching/" TargetMode="External"/><Relationship Id="rId4" Type="http://schemas.openxmlformats.org/officeDocument/2006/relationships/hyperlink" Target="https://www.facebook.com/EldingWhaleWatching" TargetMode="Externa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hyperlink" Target="https://www.ecoavant.com/en-profundidad/susana-conde-el-turismo-responsable-depende-de-la-actitud-de-los-viajeros_1685_102.html" TargetMode="External"/><Relationship Id="rId3" Type="http://schemas.openxmlformats.org/officeDocument/2006/relationships/hyperlink" Target="https://es.linkedin.com/in/agrotravelturismoresponsable" TargetMode="External"/><Relationship Id="rId7" Type="http://schemas.openxmlformats.org/officeDocument/2006/relationships/hyperlink" Target="https://www.travindy.es/13/10/2016/descubrimos-el-valor-anadido-del-turismo-responsable-con-susana-conde-y-agrotravel/" TargetMode="External"/><Relationship Id="rId2" Type="http://schemas.openxmlformats.org/officeDocument/2006/relationships/hyperlink" Target="https://www.genuinespain.es/" TargetMode="External"/><Relationship Id="rId1" Type="http://schemas.openxmlformats.org/officeDocument/2006/relationships/slideLayout" Target="../slideLayouts/slideLayout4.xml"/><Relationship Id="rId6" Type="http://schemas.openxmlformats.org/officeDocument/2006/relationships/hyperlink" Target="https://www.forumturistic.com/el-congreso-forum_turistic/" TargetMode="External"/><Relationship Id="rId5" Type="http://schemas.openxmlformats.org/officeDocument/2006/relationships/hyperlink" Target="https://rethinksustainably.com/" TargetMode="External"/><Relationship Id="rId4" Type="http://schemas.openxmlformats.org/officeDocument/2006/relationships/hyperlink" Target="http://www.turismoresponsable.es/" TargetMode="External"/><Relationship Id="rId9" Type="http://schemas.openxmlformats.org/officeDocument/2006/relationships/hyperlink" Target="https://www.youtube.com/watch?v=SNtQcyRKz1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4.xml"/><Relationship Id="rId1" Type="http://schemas.openxmlformats.org/officeDocument/2006/relationships/video" Target="https://www.youtube.com/embed/kJmc-51MGPY?feature=oembed" TargetMode="Externa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hyperlink" Target="https://www.youtube.com/watch?v=kJmc-51MGP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hyperlink" Target="https://www.plasticorigins.eu/" TargetMode="External"/><Relationship Id="rId3" Type="http://schemas.openxmlformats.org/officeDocument/2006/relationships/hyperlink" Target="https://www.linkedin.com/in/naiara-malave-84907b202/" TargetMode="External"/><Relationship Id="rId7" Type="http://schemas.openxmlformats.org/officeDocument/2006/relationships/hyperlink" Target="https://soyecoturista.com/" TargetMode="External"/><Relationship Id="rId2" Type="http://schemas.openxmlformats.org/officeDocument/2006/relationships/hyperlink" Target="http://www.begi-bistan.com/" TargetMode="External"/><Relationship Id="rId1" Type="http://schemas.openxmlformats.org/officeDocument/2006/relationships/slideLayout" Target="../slideLayouts/slideLayout4.xml"/><Relationship Id="rId6" Type="http://schemas.openxmlformats.org/officeDocument/2006/relationships/hyperlink" Target="https://www.ecoturismoeuskadi.eus/" TargetMode="External"/><Relationship Id="rId5" Type="http://schemas.openxmlformats.org/officeDocument/2006/relationships/hyperlink" Target="https://www.instagram.com/begibistan/" TargetMode="External"/><Relationship Id="rId10" Type="http://schemas.openxmlformats.org/officeDocument/2006/relationships/image" Target="../media/image30.png"/><Relationship Id="rId4" Type="http://schemas.openxmlformats.org/officeDocument/2006/relationships/hyperlink" Target="https://www.facebook.com/BegiBistan" TargetMode="External"/><Relationship Id="rId9" Type="http://schemas.openxmlformats.org/officeDocument/2006/relationships/hyperlink" Target="https://www.asensiocom.com/surfingforscience/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video" Target="https://www.youtube.com/embed/VyUmGHmssCs?feature=oembed" TargetMode="External"/><Relationship Id="rId6" Type="http://schemas.openxmlformats.org/officeDocument/2006/relationships/image" Target="../media/image32.png"/><Relationship Id="rId5" Type="http://schemas.openxmlformats.org/officeDocument/2006/relationships/hyperlink" Target="https://www.youtube.com/watch?v=VyUmGHmssCs" TargetMode="Externa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hyperlink" Target="https://www.instagram.com/pyreneanexperience/" TargetMode="External"/><Relationship Id="rId2" Type="http://schemas.openxmlformats.org/officeDocument/2006/relationships/hyperlink" Target="https://www.pyreneanexperience.com/guided-walking-week/" TargetMode="External"/><Relationship Id="rId1" Type="http://schemas.openxmlformats.org/officeDocument/2006/relationships/slideLayout" Target="../slideLayouts/slideLayout4.xml"/><Relationship Id="rId6" Type="http://schemas.openxmlformats.org/officeDocument/2006/relationships/hyperlink" Target="https://www.facebook.com/pyreneanexperience/" TargetMode="External"/><Relationship Id="rId5" Type="http://schemas.openxmlformats.org/officeDocument/2006/relationships/hyperlink" Target="https://www.linkedin.com/in/georgina-howard-5076046/" TargetMode="External"/><Relationship Id="rId4" Type="http://schemas.openxmlformats.org/officeDocument/2006/relationships/hyperlink" Target="https://www.pyreneanexperience.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video" Target="https://www.youtube.com/embed/USdJoWbPFRo?feature=oembed" TargetMode="External"/><Relationship Id="rId6" Type="http://schemas.openxmlformats.org/officeDocument/2006/relationships/image" Target="../media/image38.png"/><Relationship Id="rId5" Type="http://schemas.openxmlformats.org/officeDocument/2006/relationships/hyperlink" Target="https://www.youtube.com/watch?v=USdJoWbPFRo" TargetMode="Externa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0dTQyTRBJPg&amp;t=9s" TargetMode="External"/><Relationship Id="rId3" Type="http://schemas.openxmlformats.org/officeDocument/2006/relationships/hyperlink" Target="https://ecoturismogranada.com/" TargetMode="External"/><Relationship Id="rId7" Type="http://schemas.openxmlformats.org/officeDocument/2006/relationships/hyperlink" Target="https://twitter.com/ecoturismo_sys" TargetMode="External"/><Relationship Id="rId2" Type="http://schemas.openxmlformats.org/officeDocument/2006/relationships/hyperlink" Target="https://sierraysol.com/es/" TargetMode="External"/><Relationship Id="rId1" Type="http://schemas.openxmlformats.org/officeDocument/2006/relationships/slideLayout" Target="../slideLayouts/slideLayout4.xml"/><Relationship Id="rId6" Type="http://schemas.openxmlformats.org/officeDocument/2006/relationships/hyperlink" Target="https://www.instagram.com/sierraysol/" TargetMode="External"/><Relationship Id="rId5" Type="http://schemas.openxmlformats.org/officeDocument/2006/relationships/hyperlink" Target="https://www.facebook.com/SierraySol/" TargetMode="External"/><Relationship Id="rId4" Type="http://schemas.openxmlformats.org/officeDocument/2006/relationships/hyperlink" Target="https://www.linkedin.com/in/naiara-malave-84907b202/" TargetMode="Externa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hyperlink" Target="http://instagram.com/maryrobinsoncentre" TargetMode="External"/><Relationship Id="rId3" Type="http://schemas.openxmlformats.org/officeDocument/2006/relationships/image" Target="../media/image43.jpeg"/><Relationship Id="rId7" Type="http://schemas.openxmlformats.org/officeDocument/2006/relationships/hyperlink" Target="https://www.facebook.com/maryrobinsoncentre/" TargetMode="External"/><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hyperlink" Target="https://www.linkedin.com/in/susanheffernan/" TargetMode="External"/><Relationship Id="rId5" Type="http://schemas.openxmlformats.org/officeDocument/2006/relationships/hyperlink" Target="https://ecoturismogranada.com/" TargetMode="External"/><Relationship Id="rId4" Type="http://schemas.openxmlformats.org/officeDocument/2006/relationships/hyperlink" Target="http://www.maryrobinsoncentre.ie/" TargetMode="External"/><Relationship Id="rId9" Type="http://schemas.openxmlformats.org/officeDocument/2006/relationships/hyperlink" Target="https://twitter.com/maryrobinsonctr"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hyperlink" Target="https://www.instagram.com/thewildatlanticway/" TargetMode="External"/><Relationship Id="rId3" Type="http://schemas.openxmlformats.org/officeDocument/2006/relationships/hyperlink" Target="https://bim.ie/a-seafood-way-of-life/taste-the-atlantic/" TargetMode="External"/><Relationship Id="rId7" Type="http://schemas.openxmlformats.org/officeDocument/2006/relationships/hyperlink" Target="https://www.facebook.com/ChefNetworkIRL" TargetMode="External"/><Relationship Id="rId2" Type="http://schemas.openxmlformats.org/officeDocument/2006/relationships/hyperlink" Target="https://hookedsligo.ie/" TargetMode="External"/><Relationship Id="rId1" Type="http://schemas.openxmlformats.org/officeDocument/2006/relationships/slideLayout" Target="../slideLayouts/slideLayout4.xml"/><Relationship Id="rId6" Type="http://schemas.openxmlformats.org/officeDocument/2006/relationships/hyperlink" Target="https://www.linkedin.com/in/rebecca-sweeney-1a1a7212a/" TargetMode="External"/><Relationship Id="rId5" Type="http://schemas.openxmlformats.org/officeDocument/2006/relationships/hyperlink" Target="https://www.discoverireland.ie/wild-atlantic-way" TargetMode="External"/><Relationship Id="rId10" Type="http://schemas.openxmlformats.org/officeDocument/2006/relationships/image" Target="../media/image45.png"/><Relationship Id="rId4" Type="http://schemas.openxmlformats.org/officeDocument/2006/relationships/hyperlink" Target="https://www.chefnetwork.ie/" TargetMode="External"/><Relationship Id="rId9" Type="http://schemas.openxmlformats.org/officeDocument/2006/relationships/hyperlink" Target="https://youtu.be/guNIiwKv27Q"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6.jpeg"/><Relationship Id="rId7" Type="http://schemas.openxmlformats.org/officeDocument/2006/relationships/hyperlink" Target="https://www.instagram.com/drumhierny_woodland_hideaway/?hl=en" TargetMode="External"/><Relationship Id="rId2" Type="http://schemas.openxmlformats.org/officeDocument/2006/relationships/slideLayout" Target="../slideLayouts/slideLayout14.xml"/><Relationship Id="rId1" Type="http://schemas.openxmlformats.org/officeDocument/2006/relationships/video" Target="https://www.youtube.com/embed/w0jdprtqtcw?feature=oembed" TargetMode="External"/><Relationship Id="rId6" Type="http://schemas.openxmlformats.org/officeDocument/2006/relationships/hyperlink" Target="https://www.facebook.com/drumhiernywoodlandhideaway/" TargetMode="External"/><Relationship Id="rId5" Type="http://schemas.openxmlformats.org/officeDocument/2006/relationships/hyperlink" Target="https://www.linkedin.com/in/michelle-coghlan-13194714/" TargetMode="External"/><Relationship Id="rId10" Type="http://schemas.openxmlformats.org/officeDocument/2006/relationships/hyperlink" Target="https://www.youtube.com/watch?v=w0jdprtqtcw" TargetMode="External"/><Relationship Id="rId4" Type="http://schemas.openxmlformats.org/officeDocument/2006/relationships/hyperlink" Target="https://www.drumhiernyhideaway.ie/en/" TargetMode="External"/><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WeLeadEU" TargetMode="External"/><Relationship Id="rId2" Type="http://schemas.openxmlformats.org/officeDocument/2006/relationships/hyperlink" Target="https://www.instagram.com/we_lead.eu/" TargetMode="External"/><Relationship Id="rId1" Type="http://schemas.openxmlformats.org/officeDocument/2006/relationships/slideLayout" Target="../slideLayouts/slideLayout1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hyperlink" Target="https://weleadproject.e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557_A4BA1400.xm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95176" y="4121379"/>
            <a:ext cx="4260923" cy="2088921"/>
          </a:xfrm>
          <a:prstGeom prst="rect">
            <a:avLst/>
          </a:prstGeom>
        </p:spPr>
        <p:txBody>
          <a:bodyPr/>
          <a:lstStyle/>
          <a:p>
            <a:r>
              <a:rPr lang="en-GB" sz="4000" err="1"/>
              <a:t>Kvenfyrirmyndir</a:t>
            </a:r>
            <a:r>
              <a:rPr lang="en-GB" sz="4000"/>
              <a:t> </a:t>
            </a:r>
            <a:r>
              <a:rPr lang="en-GB" sz="4000" err="1"/>
              <a:t>innan</a:t>
            </a:r>
            <a:r>
              <a:rPr lang="en-GB" sz="4000"/>
              <a:t> </a:t>
            </a:r>
            <a:r>
              <a:rPr lang="en-GB" sz="4000" err="1"/>
              <a:t>ferðaþjónustunnar</a:t>
            </a:r>
            <a:endParaRPr lang="en-US" sz="4000"/>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a:t> </a:t>
            </a:r>
            <a:r>
              <a:rPr lang="en-US" sz="2800" err="1"/>
              <a:t>www.</a:t>
            </a:r>
            <a:r>
              <a:rPr lang="en-US" sz="2800" b="1" err="1"/>
              <a:t>idol</a:t>
            </a:r>
            <a:r>
              <a:rPr lang="en-US" sz="2800" err="1"/>
              <a:t>.eu</a:t>
            </a:r>
            <a:endParaRPr lang="en-US" sz="2800"/>
          </a:p>
        </p:txBody>
      </p:sp>
      <p:pic>
        <p:nvPicPr>
          <p:cNvPr id="12" name="Picture Placeholder 11">
            <a:extLst>
              <a:ext uri="{FF2B5EF4-FFF2-40B4-BE49-F238E27FC236}">
                <a16:creationId xmlns:a16="http://schemas.microsoft.com/office/drawing/2014/main" id="{BEFA9A32-F5BB-CC9B-22EB-957AAB87A196}"/>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t="-205" b="205"/>
          <a:stretch/>
        </p:blipFill>
        <p:spPr>
          <a:xfrm>
            <a:off x="3067208" y="3949598"/>
            <a:ext cx="4708366" cy="6943881"/>
          </a:xfrm>
        </p:spPr>
      </p:pic>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3" name="Picture 2" descr="A grey and black sign with a person in a circle&#10;&#10;Description automatically generated">
            <a:extLst>
              <a:ext uri="{FF2B5EF4-FFF2-40B4-BE49-F238E27FC236}">
                <a16:creationId xmlns:a16="http://schemas.microsoft.com/office/drawing/2014/main" id="{BFCC8464-55C6-0514-D080-80A7004C44F6}"/>
              </a:ext>
            </a:extLst>
          </p:cNvPr>
          <p:cNvPicPr>
            <a:picLocks noChangeAspect="1"/>
          </p:cNvPicPr>
          <p:nvPr/>
        </p:nvPicPr>
        <p:blipFill>
          <a:blip r:embed="rId3"/>
          <a:stretch>
            <a:fillRect/>
          </a:stretch>
        </p:blipFill>
        <p:spPr>
          <a:xfrm>
            <a:off x="2674157" y="9899080"/>
            <a:ext cx="1343083" cy="466725"/>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611A8-22FD-3B1D-BC29-589026AFE1BB}"/>
              </a:ext>
            </a:extLst>
          </p:cNvPr>
          <p:cNvSpPr>
            <a:spLocks noGrp="1"/>
          </p:cNvSpPr>
          <p:nvPr>
            <p:ph type="body" sz="quarter" idx="32"/>
          </p:nvPr>
        </p:nvSpPr>
        <p:spPr>
          <a:xfrm>
            <a:off x="624293" y="6808012"/>
            <a:ext cx="6526988" cy="3741707"/>
          </a:xfrm>
        </p:spPr>
        <p:txBody>
          <a:bodyPr lIns="91440" tIns="45720" rIns="91440" bIns="45720" numCol="1" spcCol="288000" anchor="t">
            <a:noAutofit/>
          </a:bodyPr>
          <a:lstStyle/>
          <a:p>
            <a:pPr marL="171450" indent="-171450" rtl="0" fontAlgn="base">
              <a:buFont typeface="Arial" panose="020B0604020202020204" pitchFamily="34" charset="0"/>
              <a:buChar char="•"/>
            </a:pPr>
            <a:r>
              <a:rPr lang="is-IS" sz="1200" b="1" i="0" dirty="0">
                <a:effectLst/>
                <a:latin typeface="+mn-lt"/>
                <a:cs typeface="Calibri"/>
              </a:rPr>
              <a:t>Árangursríkar og farsælar </a:t>
            </a:r>
            <a:r>
              <a:rPr lang="is-IS" sz="1200" b="1" i="0" dirty="0">
                <a:solidFill>
                  <a:srgbClr val="073763"/>
                </a:solidFill>
                <a:effectLst/>
                <a:latin typeface="+mn-lt"/>
                <a:cs typeface="Calibri"/>
              </a:rPr>
              <a:t>– </a:t>
            </a:r>
            <a:r>
              <a:rPr lang="is-IS" sz="1200" b="0" i="0" dirty="0">
                <a:solidFill>
                  <a:srgbClr val="073763"/>
                </a:solidFill>
                <a:effectLst/>
                <a:latin typeface="+mn-lt"/>
                <a:cs typeface="Calibri"/>
              </a:rPr>
              <a:t>segja frá áhrifaríkum leiðum til að ná settum markmiðum sem aðrir geta tileinkað sér til að ná góðum árangri og hafa jákvæð áhrif á einstaklinga og samfélög.</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fontAlgn="base">
              <a:buFont typeface="Arial" panose="020B0604020202020204" pitchFamily="34" charset="0"/>
              <a:buChar char="•"/>
            </a:pPr>
            <a:r>
              <a:rPr lang="is-IS" sz="1200" b="1" i="0" dirty="0">
                <a:effectLst/>
                <a:latin typeface="+mn-lt"/>
                <a:cs typeface="Calibri"/>
              </a:rPr>
              <a:t>Umhverfis,- efnahags,- og </a:t>
            </a:r>
            <a:r>
              <a:rPr lang="is-IS" sz="1200" b="1" dirty="0">
                <a:latin typeface="+mn-lt"/>
                <a:cs typeface="Calibri"/>
              </a:rPr>
              <a:t>félagsleg</a:t>
            </a:r>
            <a:r>
              <a:rPr lang="is-IS" sz="1200" b="1" i="0" dirty="0">
                <a:effectLst/>
                <a:latin typeface="+mn-lt"/>
                <a:cs typeface="Calibri"/>
              </a:rPr>
              <a:t> </a:t>
            </a:r>
            <a:r>
              <a:rPr lang="is-IS" sz="1200" b="1" dirty="0">
                <a:latin typeface="+mn-lt"/>
                <a:cs typeface="Calibri"/>
              </a:rPr>
              <a:t>sjálfbærni </a:t>
            </a:r>
            <a:r>
              <a:rPr lang="is-IS" sz="1200" b="0" i="0" dirty="0">
                <a:solidFill>
                  <a:srgbClr val="073763"/>
                </a:solidFill>
                <a:effectLst/>
                <a:latin typeface="+mn-lt"/>
                <a:cs typeface="Calibri"/>
              </a:rPr>
              <a:t>– sýna hvernig hægt er að mæta n</a:t>
            </a:r>
            <a:r>
              <a:rPr lang="is-IS" sz="1200" dirty="0">
                <a:solidFill>
                  <a:srgbClr val="073763"/>
                </a:solidFill>
                <a:latin typeface="+mn-lt"/>
                <a:cs typeface="Calibri"/>
              </a:rPr>
              <a:t>úverandi þörfum án þess að skerða getu til að mæta þörfum framtíðarinnar.</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D41"/>
              </a:solidFill>
              <a:effectLst/>
              <a:latin typeface="+mn-lt"/>
            </a:endParaRPr>
          </a:p>
          <a:p>
            <a:pPr marL="171450" indent="-171450" fontAlgn="base">
              <a:buFont typeface="Arial" panose="020B0604020202020204" pitchFamily="34" charset="0"/>
              <a:buChar char="•"/>
            </a:pPr>
            <a:r>
              <a:rPr lang="is-IS" sz="1200" b="1" dirty="0">
                <a:latin typeface="+mn-lt"/>
                <a:cs typeface="Calibri"/>
              </a:rPr>
              <a:t>Næmni fyrir kynjamun </a:t>
            </a:r>
            <a:r>
              <a:rPr lang="is-IS" sz="1200" b="0" i="0" dirty="0">
                <a:solidFill>
                  <a:srgbClr val="073763"/>
                </a:solidFill>
                <a:effectLst/>
                <a:latin typeface="+mn-lt"/>
                <a:cs typeface="Calibri"/>
              </a:rPr>
              <a:t>– sýna hvernig konur hafa bætt lífsviðurværi sitt. </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rtl="0" fontAlgn="base">
              <a:buFont typeface="Arial" panose="020B0604020202020204" pitchFamily="34" charset="0"/>
              <a:buChar char="•"/>
            </a:pPr>
            <a:r>
              <a:rPr lang="is-IS" sz="1200" b="1" dirty="0">
                <a:latin typeface="+mn-lt"/>
                <a:cs typeface="Calibri"/>
              </a:rPr>
              <a:t>Tæknilega framkvæmanlegar </a:t>
            </a:r>
            <a:r>
              <a:rPr lang="is-IS" sz="1200" b="0" i="0" dirty="0">
                <a:solidFill>
                  <a:srgbClr val="073763"/>
                </a:solidFill>
                <a:effectLst/>
                <a:latin typeface="+mn-lt"/>
                <a:cs typeface="Calibri"/>
              </a:rPr>
              <a:t>– auðvelt að læra af og framkvæma</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rtl="0" fontAlgn="base">
              <a:buFont typeface="Arial" panose="020B0604020202020204" pitchFamily="34" charset="0"/>
              <a:buChar char="•"/>
            </a:pPr>
            <a:r>
              <a:rPr lang="is-IS" sz="1200" b="1" i="0" dirty="0">
                <a:effectLst/>
                <a:latin typeface="+mn-lt"/>
                <a:cs typeface="Calibri"/>
              </a:rPr>
              <a:t>Þátttökunálgun </a:t>
            </a:r>
            <a:r>
              <a:rPr lang="is-IS" sz="1200" b="0" i="0" dirty="0">
                <a:solidFill>
                  <a:srgbClr val="073763"/>
                </a:solidFill>
                <a:effectLst/>
                <a:latin typeface="+mn-lt"/>
                <a:cs typeface="Calibri"/>
              </a:rPr>
              <a:t>– aðferðir þeirra styðja við og ýta undir sameiginlega tilfinningu um eignarhald á ákvörðunum og aðgerðum.</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rtl="0" fontAlgn="base">
              <a:buFont typeface="Arial" panose="020B0604020202020204" pitchFamily="34" charset="0"/>
              <a:buChar char="•"/>
            </a:pPr>
            <a:r>
              <a:rPr lang="is-IS" sz="1200" b="1" i="0" dirty="0">
                <a:effectLst/>
                <a:latin typeface="+mn-lt"/>
                <a:cs typeface="Calibri"/>
              </a:rPr>
              <a:t>Endurtakanlegar og aðlögunarhæfar</a:t>
            </a:r>
            <a:r>
              <a:rPr lang="is-IS" sz="1200" b="0" i="0" dirty="0">
                <a:solidFill>
                  <a:srgbClr val="073763"/>
                </a:solidFill>
                <a:effectLst/>
                <a:latin typeface="+mn-lt"/>
                <a:cs typeface="Calibri"/>
              </a:rPr>
              <a:t>– bjóða upp á að vera endurteknar og aðlagaðar að svipuðum markmiðum við mismunandi aðstæður.</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rtl="0" fontAlgn="base">
              <a:buFont typeface="Arial" panose="020B0604020202020204" pitchFamily="34" charset="0"/>
              <a:buChar char="•"/>
            </a:pPr>
            <a:r>
              <a:rPr lang="is-IS" sz="1200" b="1" i="0" dirty="0">
                <a:effectLst/>
                <a:latin typeface="+mn-lt"/>
                <a:cs typeface="Calibri"/>
              </a:rPr>
              <a:t>Krísustjórnun </a:t>
            </a:r>
            <a:r>
              <a:rPr lang="is-IS" sz="1200" b="0" i="0" dirty="0">
                <a:solidFill>
                  <a:srgbClr val="073763"/>
                </a:solidFill>
                <a:effectLst/>
                <a:latin typeface="+mn-lt"/>
                <a:cs typeface="Calibri"/>
              </a:rPr>
              <a:t>– stuðla að seiglu í ferðaþjónustu.</a:t>
            </a:r>
            <a:endParaRPr lang="is-IS" sz="1200" b="0" i="0" dirty="0">
              <a:solidFill>
                <a:srgbClr val="000000"/>
              </a:solidFill>
              <a:effectLst/>
              <a:latin typeface="+mn-lt"/>
              <a:cs typeface="Calibri"/>
            </a:endParaRPr>
          </a:p>
          <a:p>
            <a:endParaRPr lang="is-IS" sz="1200" dirty="0">
              <a:latin typeface="+mn-lt"/>
            </a:endParaRPr>
          </a:p>
        </p:txBody>
      </p:sp>
      <p:sp>
        <p:nvSpPr>
          <p:cNvPr id="3" name="Text Placeholder 2">
            <a:extLst>
              <a:ext uri="{FF2B5EF4-FFF2-40B4-BE49-F238E27FC236}">
                <a16:creationId xmlns:a16="http://schemas.microsoft.com/office/drawing/2014/main" id="{2648B0BA-2FE7-F1BE-AA47-87877A8381E5}"/>
              </a:ext>
            </a:extLst>
          </p:cNvPr>
          <p:cNvSpPr>
            <a:spLocks noGrp="1"/>
          </p:cNvSpPr>
          <p:nvPr>
            <p:ph type="body" sz="quarter" idx="33"/>
          </p:nvPr>
        </p:nvSpPr>
        <p:spPr>
          <a:xfrm>
            <a:off x="602343" y="5599408"/>
            <a:ext cx="6570888" cy="685849"/>
          </a:xfrm>
        </p:spPr>
        <p:txBody>
          <a:bodyPr/>
          <a:lstStyle/>
          <a:p>
            <a:r>
              <a:rPr lang="en-IE" err="1"/>
              <a:t>Hvaða</a:t>
            </a:r>
            <a:r>
              <a:rPr lang="en-IE"/>
              <a:t> </a:t>
            </a:r>
            <a:r>
              <a:rPr lang="en-IE" err="1"/>
              <a:t>sögur</a:t>
            </a:r>
            <a:r>
              <a:rPr lang="en-IE"/>
              <a:t> </a:t>
            </a:r>
            <a:r>
              <a:rPr lang="en-IE" err="1"/>
              <a:t>viljum</a:t>
            </a:r>
            <a:r>
              <a:rPr lang="en-IE"/>
              <a:t> </a:t>
            </a:r>
            <a:r>
              <a:rPr lang="en-IE" err="1"/>
              <a:t>við</a:t>
            </a:r>
            <a:r>
              <a:rPr lang="en-IE"/>
              <a:t> </a:t>
            </a:r>
            <a:r>
              <a:rPr lang="en-IE" err="1"/>
              <a:t>segja</a:t>
            </a:r>
            <a:r>
              <a:rPr lang="en-IE"/>
              <a:t>…</a:t>
            </a:r>
          </a:p>
          <a:p>
            <a:r>
              <a:rPr lang="en-US" sz="1800" b="0" err="1">
                <a:solidFill>
                  <a:srgbClr val="000D41"/>
                </a:solidFill>
              </a:rPr>
              <a:t>Við</a:t>
            </a:r>
            <a:r>
              <a:rPr lang="en-US" sz="1800" b="0">
                <a:solidFill>
                  <a:srgbClr val="000D41"/>
                </a:solidFill>
              </a:rPr>
              <a:t> </a:t>
            </a:r>
            <a:r>
              <a:rPr lang="en-US" sz="1800" b="0" err="1">
                <a:solidFill>
                  <a:srgbClr val="000D41"/>
                </a:solidFill>
              </a:rPr>
              <a:t>val</a:t>
            </a:r>
            <a:r>
              <a:rPr lang="en-US" sz="1800" b="0">
                <a:solidFill>
                  <a:srgbClr val="000D41"/>
                </a:solidFill>
              </a:rPr>
              <a:t> á </a:t>
            </a:r>
            <a:r>
              <a:rPr lang="en-US" sz="1800" b="0" err="1">
                <a:solidFill>
                  <a:srgbClr val="000D41"/>
                </a:solidFill>
              </a:rPr>
              <a:t>þeim</a:t>
            </a:r>
            <a:r>
              <a:rPr lang="en-US" sz="1800" b="0">
                <a:solidFill>
                  <a:srgbClr val="000D41"/>
                </a:solidFill>
              </a:rPr>
              <a:t> </a:t>
            </a:r>
            <a:r>
              <a:rPr lang="en-US" sz="1800" b="0" err="1">
                <a:solidFill>
                  <a:srgbClr val="000D41"/>
                </a:solidFill>
              </a:rPr>
              <a:t>sögum</a:t>
            </a:r>
            <a:r>
              <a:rPr lang="en-US" sz="1800" b="0">
                <a:solidFill>
                  <a:srgbClr val="000D41"/>
                </a:solidFill>
              </a:rPr>
              <a:t> </a:t>
            </a:r>
            <a:r>
              <a:rPr lang="en-US" sz="1800" b="0" err="1">
                <a:solidFill>
                  <a:srgbClr val="000D41"/>
                </a:solidFill>
              </a:rPr>
              <a:t>sem</a:t>
            </a:r>
            <a:r>
              <a:rPr lang="en-US" sz="1800" b="0">
                <a:solidFill>
                  <a:srgbClr val="000D41"/>
                </a:solidFill>
              </a:rPr>
              <a:t> </a:t>
            </a:r>
            <a:r>
              <a:rPr lang="en-US" sz="1800" b="0" err="1">
                <a:solidFill>
                  <a:srgbClr val="000D41"/>
                </a:solidFill>
              </a:rPr>
              <a:t>við</a:t>
            </a:r>
            <a:r>
              <a:rPr lang="en-US" sz="1800" b="0">
                <a:solidFill>
                  <a:srgbClr val="000D41"/>
                </a:solidFill>
              </a:rPr>
              <a:t> </a:t>
            </a:r>
            <a:r>
              <a:rPr lang="en-US" sz="1800" b="0" err="1">
                <a:solidFill>
                  <a:srgbClr val="000D41"/>
                </a:solidFill>
              </a:rPr>
              <a:t>vildum</a:t>
            </a:r>
            <a:r>
              <a:rPr lang="en-US" sz="1800" b="0">
                <a:solidFill>
                  <a:srgbClr val="000D41"/>
                </a:solidFill>
              </a:rPr>
              <a:t> </a:t>
            </a:r>
            <a:r>
              <a:rPr lang="en-US" sz="1800" b="0" err="1">
                <a:solidFill>
                  <a:srgbClr val="000D41"/>
                </a:solidFill>
              </a:rPr>
              <a:t>segja</a:t>
            </a:r>
            <a:r>
              <a:rPr lang="en-US" sz="1800" b="0">
                <a:solidFill>
                  <a:srgbClr val="000D41"/>
                </a:solidFill>
              </a:rPr>
              <a:t> í </a:t>
            </a:r>
            <a:r>
              <a:rPr lang="en-US" sz="1800" b="0" err="1">
                <a:solidFill>
                  <a:srgbClr val="000D41"/>
                </a:solidFill>
              </a:rPr>
              <a:t>þessu</a:t>
            </a:r>
            <a:r>
              <a:rPr lang="en-US" sz="1800" b="0">
                <a:solidFill>
                  <a:srgbClr val="000D41"/>
                </a:solidFill>
              </a:rPr>
              <a:t> </a:t>
            </a:r>
            <a:r>
              <a:rPr lang="en-US" sz="1800" b="0" err="1">
                <a:solidFill>
                  <a:srgbClr val="000D41"/>
                </a:solidFill>
              </a:rPr>
              <a:t>riti</a:t>
            </a:r>
            <a:r>
              <a:rPr lang="en-US" sz="1800" b="0">
                <a:solidFill>
                  <a:srgbClr val="000D41"/>
                </a:solidFill>
              </a:rPr>
              <a:t> </a:t>
            </a:r>
            <a:r>
              <a:rPr lang="en-US" sz="1800" b="0" err="1">
                <a:solidFill>
                  <a:srgbClr val="000D41"/>
                </a:solidFill>
              </a:rPr>
              <a:t>þá</a:t>
            </a:r>
            <a:r>
              <a:rPr lang="en-US" sz="1800" b="0">
                <a:solidFill>
                  <a:srgbClr val="000D41"/>
                </a:solidFill>
              </a:rPr>
              <a:t> </a:t>
            </a:r>
            <a:r>
              <a:rPr lang="en-US" sz="1800" b="0" err="1">
                <a:solidFill>
                  <a:srgbClr val="000D41"/>
                </a:solidFill>
              </a:rPr>
              <a:t>höfðum</a:t>
            </a:r>
            <a:r>
              <a:rPr lang="en-US" sz="1800" b="0">
                <a:solidFill>
                  <a:srgbClr val="000D41"/>
                </a:solidFill>
              </a:rPr>
              <a:t> </a:t>
            </a:r>
            <a:r>
              <a:rPr lang="en-US" sz="1800" b="0" err="1">
                <a:solidFill>
                  <a:srgbClr val="000D41"/>
                </a:solidFill>
              </a:rPr>
              <a:t>við</a:t>
            </a:r>
            <a:r>
              <a:rPr lang="en-US" sz="1800" b="0">
                <a:solidFill>
                  <a:srgbClr val="000D41"/>
                </a:solidFill>
              </a:rPr>
              <a:t> </a:t>
            </a:r>
            <a:r>
              <a:rPr lang="en-US" sz="1800" b="0" err="1">
                <a:solidFill>
                  <a:srgbClr val="000D41"/>
                </a:solidFill>
              </a:rPr>
              <a:t>þessi</a:t>
            </a:r>
            <a:r>
              <a:rPr lang="en-US" sz="1800" b="0">
                <a:solidFill>
                  <a:srgbClr val="000D41"/>
                </a:solidFill>
              </a:rPr>
              <a:t> </a:t>
            </a:r>
            <a:r>
              <a:rPr lang="en-US" sz="1800" b="0" err="1">
                <a:solidFill>
                  <a:srgbClr val="000D41"/>
                </a:solidFill>
              </a:rPr>
              <a:t>atriði</a:t>
            </a:r>
            <a:r>
              <a:rPr lang="en-US" sz="1800" b="0">
                <a:solidFill>
                  <a:srgbClr val="000D41"/>
                </a:solidFill>
              </a:rPr>
              <a:t> </a:t>
            </a:r>
            <a:r>
              <a:rPr lang="en-US" sz="1800" b="0" err="1">
                <a:solidFill>
                  <a:srgbClr val="000D41"/>
                </a:solidFill>
              </a:rPr>
              <a:t>að</a:t>
            </a:r>
            <a:r>
              <a:rPr lang="en-US" sz="1800" b="0">
                <a:solidFill>
                  <a:srgbClr val="000D41"/>
                </a:solidFill>
              </a:rPr>
              <a:t> </a:t>
            </a:r>
            <a:r>
              <a:rPr lang="en-US" sz="1800" b="0" err="1">
                <a:solidFill>
                  <a:srgbClr val="000D41"/>
                </a:solidFill>
              </a:rPr>
              <a:t>leiðarljósi</a:t>
            </a:r>
            <a:r>
              <a:rPr lang="en-US" sz="1800" b="0">
                <a:solidFill>
                  <a:srgbClr val="000D41"/>
                </a:solidFill>
              </a:rPr>
              <a:t>:</a:t>
            </a:r>
            <a:endParaRPr lang="en-IE" sz="1800" b="0">
              <a:solidFill>
                <a:srgbClr val="000D41"/>
              </a:solidFill>
            </a:endParaRPr>
          </a:p>
        </p:txBody>
      </p:sp>
      <p:sp>
        <p:nvSpPr>
          <p:cNvPr id="5" name="Text Placeholder 4">
            <a:extLst>
              <a:ext uri="{FF2B5EF4-FFF2-40B4-BE49-F238E27FC236}">
                <a16:creationId xmlns:a16="http://schemas.microsoft.com/office/drawing/2014/main" id="{045C555B-117A-A3ED-CB1B-DC732C6E06B2}"/>
              </a:ext>
            </a:extLst>
          </p:cNvPr>
          <p:cNvSpPr>
            <a:spLocks noGrp="1"/>
          </p:cNvSpPr>
          <p:nvPr>
            <p:ph type="body" sz="quarter" idx="17"/>
          </p:nvPr>
        </p:nvSpPr>
        <p:spPr/>
        <p:txBody>
          <a:bodyPr/>
          <a:lstStyle/>
          <a:p>
            <a:pPr>
              <a:lnSpc>
                <a:spcPct val="100000"/>
              </a:lnSpc>
            </a:pPr>
            <a:r>
              <a:rPr lang="en-US" sz="2200"/>
              <a:t>“</a:t>
            </a:r>
            <a:r>
              <a:rPr lang="en-US" sz="2200" i="1"/>
              <a:t>Ef </a:t>
            </a:r>
            <a:r>
              <a:rPr lang="en-US" sz="2200" i="1" err="1"/>
              <a:t>við</a:t>
            </a:r>
            <a:r>
              <a:rPr lang="en-US" sz="2200" i="1"/>
              <a:t> </a:t>
            </a:r>
            <a:r>
              <a:rPr lang="en-US" sz="2200" i="1" err="1"/>
              <a:t>fjarlægðum</a:t>
            </a:r>
            <a:r>
              <a:rPr lang="en-US" sz="2200" i="1"/>
              <a:t> </a:t>
            </a:r>
            <a:r>
              <a:rPr lang="en-US" sz="2200" i="1" err="1"/>
              <a:t>hindranir</a:t>
            </a:r>
            <a:r>
              <a:rPr lang="en-US" sz="2200" i="1"/>
              <a:t> </a:t>
            </a:r>
            <a:r>
              <a:rPr lang="en-US" sz="2200" i="1" err="1"/>
              <a:t>fyrir</a:t>
            </a:r>
            <a:r>
              <a:rPr lang="en-US" sz="2200" i="1"/>
              <a:t> </a:t>
            </a:r>
            <a:r>
              <a:rPr lang="en-US" sz="2200" i="1" err="1"/>
              <a:t>konur</a:t>
            </a:r>
            <a:r>
              <a:rPr lang="en-US" sz="2200" i="1"/>
              <a:t> </a:t>
            </a:r>
            <a:r>
              <a:rPr lang="en-US" sz="2200" i="1" err="1"/>
              <a:t>til</a:t>
            </a:r>
            <a:r>
              <a:rPr lang="en-US" sz="2200" i="1"/>
              <a:t> </a:t>
            </a:r>
            <a:r>
              <a:rPr lang="en-US" sz="2200" i="1" err="1"/>
              <a:t>að</a:t>
            </a:r>
            <a:r>
              <a:rPr lang="en-US" sz="2200" i="1"/>
              <a:t> </a:t>
            </a:r>
            <a:r>
              <a:rPr lang="en-US" sz="2200" i="1" err="1"/>
              <a:t>komast</a:t>
            </a:r>
            <a:r>
              <a:rPr lang="en-US" sz="2200" i="1"/>
              <a:t> í </a:t>
            </a:r>
            <a:r>
              <a:rPr lang="en-US" sz="2200" i="1" err="1"/>
              <a:t>leiðtogastöður</a:t>
            </a:r>
            <a:r>
              <a:rPr lang="en-US" sz="2200" i="1"/>
              <a:t> </a:t>
            </a:r>
            <a:r>
              <a:rPr lang="en-US" sz="2200" i="1" err="1"/>
              <a:t>þá</a:t>
            </a:r>
            <a:r>
              <a:rPr lang="en-US" sz="2200" i="1"/>
              <a:t> </a:t>
            </a:r>
            <a:r>
              <a:rPr lang="en-US" sz="2200" i="1" err="1"/>
              <a:t>myndum</a:t>
            </a:r>
            <a:r>
              <a:rPr lang="en-US" sz="2200" i="1"/>
              <a:t> </a:t>
            </a:r>
            <a:r>
              <a:rPr lang="en-US" sz="2200" i="1" err="1"/>
              <a:t>við</a:t>
            </a:r>
            <a:r>
              <a:rPr lang="en-US" sz="2200" i="1"/>
              <a:t> </a:t>
            </a:r>
            <a:r>
              <a:rPr lang="en-US" sz="2200" i="1" err="1"/>
              <a:t>leysa</a:t>
            </a:r>
            <a:r>
              <a:rPr lang="en-US" sz="2200" i="1"/>
              <a:t> </a:t>
            </a:r>
            <a:r>
              <a:rPr lang="en-US" sz="2200" i="1" err="1"/>
              <a:t>loftslagsvandann</a:t>
            </a:r>
            <a:r>
              <a:rPr lang="en-US" sz="2200" i="1"/>
              <a:t> </a:t>
            </a:r>
            <a:r>
              <a:rPr lang="en-US" sz="2200" i="1" err="1"/>
              <a:t>mun</a:t>
            </a:r>
            <a:r>
              <a:rPr lang="en-US" sz="2200" i="1"/>
              <a:t> </a:t>
            </a:r>
            <a:r>
              <a:rPr lang="en-US" sz="2200" i="1" err="1"/>
              <a:t>hraðar</a:t>
            </a:r>
            <a:r>
              <a:rPr lang="en-US" sz="2200" i="1"/>
              <a:t>"</a:t>
            </a:r>
            <a:endParaRPr lang="en-IE" sz="2200" i="1"/>
          </a:p>
        </p:txBody>
      </p:sp>
      <p:sp>
        <p:nvSpPr>
          <p:cNvPr id="6" name="Text Placeholder 5">
            <a:extLst>
              <a:ext uri="{FF2B5EF4-FFF2-40B4-BE49-F238E27FC236}">
                <a16:creationId xmlns:a16="http://schemas.microsoft.com/office/drawing/2014/main" id="{F2D2CDA7-AA9F-5E2C-4E4D-CD529F4F0738}"/>
              </a:ext>
            </a:extLst>
          </p:cNvPr>
          <p:cNvSpPr>
            <a:spLocks noGrp="1"/>
          </p:cNvSpPr>
          <p:nvPr>
            <p:ph type="body" sz="quarter" idx="14"/>
          </p:nvPr>
        </p:nvSpPr>
        <p:spPr>
          <a:xfrm>
            <a:off x="488499" y="3005798"/>
            <a:ext cx="3257392" cy="522755"/>
          </a:xfrm>
        </p:spPr>
        <p:txBody>
          <a:bodyPr/>
          <a:lstStyle/>
          <a:p>
            <a:r>
              <a:rPr lang="en-US" sz="1400"/>
              <a:t>Mary Robinson</a:t>
            </a:r>
            <a:endParaRPr lang="en-IE" sz="1400"/>
          </a:p>
        </p:txBody>
      </p:sp>
      <p:pic>
        <p:nvPicPr>
          <p:cNvPr id="10" name="Picture Placeholder 9" descr="Frangipani flower">
            <a:extLst>
              <a:ext uri="{FF2B5EF4-FFF2-40B4-BE49-F238E27FC236}">
                <a16:creationId xmlns:a16="http://schemas.microsoft.com/office/drawing/2014/main" id="{F082B191-F212-B284-D42D-09542918635F}"/>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19157" r="28531"/>
          <a:stretch/>
        </p:blipFill>
        <p:spPr>
          <a:xfrm>
            <a:off x="4258320" y="-1"/>
            <a:ext cx="3541182" cy="6432523"/>
          </a:xfrm>
        </p:spPr>
      </p:pic>
      <p:sp>
        <p:nvSpPr>
          <p:cNvPr id="8" name="Slide Number Placeholder 7">
            <a:extLst>
              <a:ext uri="{FF2B5EF4-FFF2-40B4-BE49-F238E27FC236}">
                <a16:creationId xmlns:a16="http://schemas.microsoft.com/office/drawing/2014/main" id="{7250ACC7-D101-8648-DFBA-7FC04FFF1136}"/>
              </a:ext>
            </a:extLst>
          </p:cNvPr>
          <p:cNvSpPr>
            <a:spLocks noGrp="1"/>
          </p:cNvSpPr>
          <p:nvPr>
            <p:ph type="sldNum" sz="quarter" idx="4"/>
          </p:nvPr>
        </p:nvSpPr>
        <p:spPr>
          <a:xfrm>
            <a:off x="7173231" y="10443338"/>
            <a:ext cx="416471" cy="464375"/>
          </a:xfrm>
        </p:spPr>
        <p:txBody>
          <a:bodyPr/>
          <a:lstStyle/>
          <a:p>
            <a:fld id="{9C527BFA-2C0E-4CEC-B6A5-913A56FEF4B4}" type="slidenum">
              <a:rPr lang="fr-CA" smtClean="0"/>
              <a:pPr/>
              <a:t>10</a:t>
            </a:fld>
            <a:endParaRPr lang="fr-CA"/>
          </a:p>
        </p:txBody>
      </p:sp>
    </p:spTree>
    <p:extLst>
      <p:ext uri="{BB962C8B-B14F-4D97-AF65-F5344CB8AC3E}">
        <p14:creationId xmlns:p14="http://schemas.microsoft.com/office/powerpoint/2010/main" val="122676440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928FC-C474-8487-7795-315ACEAE2193}"/>
              </a:ext>
            </a:extLst>
          </p:cNvPr>
          <p:cNvSpPr>
            <a:spLocks noGrp="1"/>
          </p:cNvSpPr>
          <p:nvPr>
            <p:ph type="body" sz="quarter" idx="32"/>
          </p:nvPr>
        </p:nvSpPr>
        <p:spPr/>
        <p:txBody>
          <a:bodyPr lIns="91440" tIns="45720" rIns="91440" bIns="45720" numCol="2" spcCol="288000" anchor="t">
            <a:noAutofit/>
          </a:bodyPr>
          <a:lstStyle/>
          <a:p>
            <a:r>
              <a:rPr lang="en-US" sz="1200" b="1" err="1">
                <a:latin typeface="Calibri"/>
                <a:ea typeface="Calibri"/>
                <a:cs typeface="Calibri"/>
              </a:rPr>
              <a:t>Við</a:t>
            </a:r>
            <a:r>
              <a:rPr lang="en-US" sz="1200" b="1">
                <a:latin typeface="Calibri"/>
                <a:ea typeface="Calibri"/>
                <a:cs typeface="Calibri"/>
              </a:rPr>
              <a:t> </a:t>
            </a:r>
            <a:r>
              <a:rPr lang="en-US" sz="1200" b="1" err="1">
                <a:latin typeface="Calibri"/>
                <a:ea typeface="Calibri"/>
                <a:cs typeface="Calibri"/>
              </a:rPr>
              <a:t>hvetjum</a:t>
            </a:r>
            <a:r>
              <a:rPr lang="en-US" sz="1200" b="1">
                <a:latin typeface="Calibri"/>
                <a:ea typeface="Calibri"/>
                <a:cs typeface="Calibri"/>
              </a:rPr>
              <a:t> </a:t>
            </a:r>
            <a:r>
              <a:rPr lang="en-US" sz="1200" b="1" err="1">
                <a:latin typeface="Calibri"/>
                <a:ea typeface="Calibri"/>
                <a:cs typeface="Calibri"/>
              </a:rPr>
              <a:t>kennara</a:t>
            </a:r>
            <a:r>
              <a:rPr lang="en-US" sz="1200" b="1">
                <a:latin typeface="Calibri"/>
                <a:ea typeface="Calibri"/>
                <a:cs typeface="Calibri"/>
              </a:rPr>
              <a:t> </a:t>
            </a:r>
            <a:r>
              <a:rPr lang="en-US" sz="1200" b="1" err="1">
                <a:latin typeface="Calibri"/>
                <a:ea typeface="Calibri"/>
                <a:cs typeface="Calibri"/>
              </a:rPr>
              <a:t>til</a:t>
            </a:r>
            <a:r>
              <a:rPr lang="en-US" sz="1200" b="1">
                <a:latin typeface="Calibri"/>
                <a:ea typeface="Calibri"/>
                <a:cs typeface="Calibri"/>
              </a:rPr>
              <a:t> </a:t>
            </a:r>
            <a:r>
              <a:rPr lang="en-US" sz="1200" b="1" err="1">
                <a:latin typeface="Calibri"/>
                <a:ea typeface="Calibri"/>
                <a:cs typeface="Calibri"/>
              </a:rPr>
              <a:t>að</a:t>
            </a:r>
            <a:r>
              <a:rPr lang="en-US" sz="1200" b="1">
                <a:latin typeface="Calibri"/>
                <a:ea typeface="Calibri"/>
                <a:cs typeface="Calibri"/>
              </a:rPr>
              <a:t> nota </a:t>
            </a:r>
            <a:r>
              <a:rPr lang="en-US" sz="1200" b="1" err="1">
                <a:latin typeface="Calibri"/>
                <a:ea typeface="Calibri"/>
                <a:cs typeface="Calibri"/>
              </a:rPr>
              <a:t>dæmisögur</a:t>
            </a:r>
            <a:r>
              <a:rPr lang="en-US" sz="1200" b="1">
                <a:latin typeface="Calibri"/>
                <a:ea typeface="Calibri"/>
                <a:cs typeface="Calibri"/>
              </a:rPr>
              <a:t> </a:t>
            </a:r>
            <a:r>
              <a:rPr lang="en-US" sz="1200" b="1" err="1">
                <a:latin typeface="Calibri"/>
                <a:ea typeface="Calibri"/>
                <a:cs typeface="Calibri"/>
              </a:rPr>
              <a:t>sem</a:t>
            </a:r>
            <a:r>
              <a:rPr lang="en-US" sz="1200" b="1">
                <a:latin typeface="Calibri"/>
                <a:ea typeface="Calibri"/>
                <a:cs typeface="Calibri"/>
              </a:rPr>
              <a:t> </a:t>
            </a:r>
            <a:r>
              <a:rPr lang="en-US" sz="1200" b="1" err="1">
                <a:latin typeface="Calibri"/>
                <a:ea typeface="Calibri"/>
                <a:cs typeface="Calibri"/>
              </a:rPr>
              <a:t>hluta</a:t>
            </a:r>
            <a:r>
              <a:rPr lang="en-US" sz="1200" b="1">
                <a:latin typeface="Calibri"/>
                <a:ea typeface="Calibri"/>
                <a:cs typeface="Calibri"/>
              </a:rPr>
              <a:t> </a:t>
            </a:r>
            <a:r>
              <a:rPr lang="en-US" sz="1200" b="1" err="1">
                <a:latin typeface="Calibri"/>
                <a:ea typeface="Calibri"/>
                <a:cs typeface="Calibri"/>
              </a:rPr>
              <a:t>af</a:t>
            </a:r>
            <a:r>
              <a:rPr lang="en-US" sz="1200" b="1">
                <a:latin typeface="Calibri"/>
                <a:ea typeface="Calibri"/>
                <a:cs typeface="Calibri"/>
              </a:rPr>
              <a:t> </a:t>
            </a:r>
            <a:r>
              <a:rPr lang="en-US" sz="1200" b="1" err="1">
                <a:latin typeface="Calibri"/>
                <a:ea typeface="Calibri"/>
                <a:cs typeface="Calibri"/>
              </a:rPr>
              <a:t>kennslu</a:t>
            </a:r>
            <a:r>
              <a:rPr lang="en-US" sz="1200" b="1">
                <a:latin typeface="Calibri"/>
                <a:ea typeface="Calibri"/>
                <a:cs typeface="Calibri"/>
              </a:rPr>
              <a:t> / </a:t>
            </a:r>
            <a:r>
              <a:rPr lang="en-US" sz="1200" b="1" err="1">
                <a:latin typeface="Calibri"/>
                <a:ea typeface="Calibri"/>
                <a:cs typeface="Calibri"/>
              </a:rPr>
              <a:t>þjálfun</a:t>
            </a:r>
            <a:r>
              <a:rPr lang="en-US" sz="1200" b="1">
                <a:latin typeface="Calibri"/>
                <a:ea typeface="Calibri"/>
                <a:cs typeface="Calibri"/>
              </a:rPr>
              <a:t>. </a:t>
            </a:r>
            <a:r>
              <a:rPr lang="en-US" sz="1200" b="1" err="1">
                <a:latin typeface="Calibri"/>
                <a:ea typeface="Calibri"/>
                <a:cs typeface="Calibri"/>
              </a:rPr>
              <a:t>Dæmisögur</a:t>
            </a:r>
            <a:r>
              <a:rPr lang="en-US" sz="1200" b="1">
                <a:latin typeface="Calibri"/>
                <a:ea typeface="Calibri"/>
                <a:cs typeface="Calibri"/>
              </a:rPr>
              <a:t> </a:t>
            </a:r>
            <a:r>
              <a:rPr lang="en-US" sz="1200" b="1" err="1">
                <a:latin typeface="Calibri"/>
                <a:ea typeface="Calibri"/>
                <a:cs typeface="Calibri"/>
              </a:rPr>
              <a:t>eru</a:t>
            </a:r>
            <a:r>
              <a:rPr lang="en-US" sz="1200" b="1">
                <a:latin typeface="Calibri"/>
                <a:ea typeface="Calibri"/>
                <a:cs typeface="Calibri"/>
              </a:rPr>
              <a:t>:</a:t>
            </a:r>
          </a:p>
          <a:p>
            <a:pPr marL="171450" indent="-171450">
              <a:buFont typeface="Arial" panose="020B0604020202020204" pitchFamily="34" charset="0"/>
              <a:buChar char="•"/>
            </a:pPr>
            <a:r>
              <a:rPr lang="en-US" sz="1200" err="1">
                <a:latin typeface="Calibri"/>
                <a:ea typeface="Calibri"/>
                <a:cs typeface="Calibri"/>
              </a:rPr>
              <a:t>Notaðar</a:t>
            </a:r>
            <a:r>
              <a:rPr lang="en-US" sz="1200">
                <a:latin typeface="Calibri"/>
                <a:ea typeface="Calibri"/>
                <a:cs typeface="Calibri"/>
              </a:rPr>
              <a:t> </a:t>
            </a:r>
            <a:r>
              <a:rPr lang="en-US" sz="1200" err="1">
                <a:latin typeface="Calibri"/>
                <a:ea typeface="Calibri"/>
                <a:cs typeface="Calibri"/>
              </a:rPr>
              <a:t>sem</a:t>
            </a:r>
            <a:r>
              <a:rPr lang="en-US" sz="1200">
                <a:latin typeface="Calibri"/>
                <a:ea typeface="Calibri"/>
                <a:cs typeface="Calibri"/>
              </a:rPr>
              <a:t> </a:t>
            </a:r>
            <a:r>
              <a:rPr lang="en-US" sz="1200" err="1">
                <a:latin typeface="Calibri"/>
                <a:ea typeface="Calibri"/>
                <a:cs typeface="Calibri"/>
              </a:rPr>
              <a:t>kennslutæki</a:t>
            </a:r>
            <a:r>
              <a:rPr lang="en-US" sz="1200">
                <a:latin typeface="Calibri"/>
                <a:ea typeface="Calibri"/>
                <a:cs typeface="Calibri"/>
              </a:rPr>
              <a:t> </a:t>
            </a:r>
            <a:r>
              <a:rPr lang="en-US" sz="1200" err="1">
                <a:latin typeface="Calibri"/>
                <a:ea typeface="Calibri"/>
                <a:cs typeface="Calibri"/>
              </a:rPr>
              <a:t>til</a:t>
            </a:r>
            <a:r>
              <a:rPr lang="en-US" sz="1200">
                <a:latin typeface="Calibri"/>
                <a:ea typeface="Calibri"/>
                <a:cs typeface="Calibri"/>
              </a:rPr>
              <a:t> </a:t>
            </a:r>
            <a:r>
              <a:rPr lang="en-US" sz="1200" err="1">
                <a:latin typeface="Calibri"/>
                <a:ea typeface="Calibri"/>
                <a:cs typeface="Calibri"/>
              </a:rPr>
              <a:t>að</a:t>
            </a:r>
            <a:r>
              <a:rPr lang="en-US" sz="1200">
                <a:latin typeface="Calibri"/>
                <a:ea typeface="Calibri"/>
                <a:cs typeface="Calibri"/>
              </a:rPr>
              <a:t> </a:t>
            </a:r>
            <a:r>
              <a:rPr lang="en-US" sz="1200" err="1">
                <a:latin typeface="Calibri"/>
                <a:ea typeface="Calibri"/>
                <a:cs typeface="Calibri"/>
              </a:rPr>
              <a:t>sýna</a:t>
            </a:r>
            <a:r>
              <a:rPr lang="en-US" sz="1200">
                <a:latin typeface="Calibri"/>
                <a:ea typeface="Calibri"/>
                <a:cs typeface="Calibri"/>
              </a:rPr>
              <a:t> </a:t>
            </a:r>
            <a:r>
              <a:rPr lang="en-US" sz="1200" err="1">
                <a:latin typeface="Calibri"/>
                <a:ea typeface="Calibri"/>
                <a:cs typeface="Calibri"/>
              </a:rPr>
              <a:t>notkun</a:t>
            </a:r>
            <a:r>
              <a:rPr lang="en-US" sz="1200">
                <a:latin typeface="Calibri"/>
                <a:ea typeface="Calibri"/>
                <a:cs typeface="Calibri"/>
              </a:rPr>
              <a:t> </a:t>
            </a:r>
            <a:r>
              <a:rPr lang="en-US" sz="1200" err="1">
                <a:latin typeface="Calibri"/>
                <a:ea typeface="Calibri"/>
                <a:cs typeface="Calibri"/>
              </a:rPr>
              <a:t>kenninga</a:t>
            </a:r>
            <a:r>
              <a:rPr lang="en-US" sz="1200">
                <a:latin typeface="Calibri"/>
                <a:ea typeface="Calibri"/>
                <a:cs typeface="Calibri"/>
              </a:rPr>
              <a:t> </a:t>
            </a:r>
            <a:r>
              <a:rPr lang="en-US" sz="1200" err="1">
                <a:latin typeface="Calibri"/>
                <a:ea typeface="Calibri"/>
                <a:cs typeface="Calibri"/>
              </a:rPr>
              <a:t>eða</a:t>
            </a:r>
            <a:r>
              <a:rPr lang="en-US" sz="1200">
                <a:latin typeface="Calibri"/>
                <a:ea typeface="Calibri"/>
                <a:cs typeface="Calibri"/>
              </a:rPr>
              <a:t> </a:t>
            </a:r>
            <a:r>
              <a:rPr lang="en-US" sz="1200" err="1">
                <a:latin typeface="Calibri"/>
                <a:ea typeface="Calibri"/>
                <a:cs typeface="Calibri"/>
              </a:rPr>
              <a:t>hugtaka</a:t>
            </a:r>
            <a:r>
              <a:rPr lang="en-US" sz="1200">
                <a:latin typeface="Calibri"/>
                <a:ea typeface="Calibri"/>
                <a:cs typeface="Calibri"/>
              </a:rPr>
              <a:t> </a:t>
            </a:r>
            <a:r>
              <a:rPr lang="en-US" sz="1200" err="1">
                <a:latin typeface="Calibri"/>
                <a:ea typeface="Calibri"/>
                <a:cs typeface="Calibri"/>
              </a:rPr>
              <a:t>við</a:t>
            </a:r>
            <a:r>
              <a:rPr lang="en-US" sz="1200">
                <a:latin typeface="Calibri"/>
                <a:ea typeface="Calibri"/>
                <a:cs typeface="Calibri"/>
              </a:rPr>
              <a:t> </a:t>
            </a:r>
            <a:r>
              <a:rPr lang="en-US" sz="1200" err="1">
                <a:latin typeface="Calibri"/>
                <a:ea typeface="Calibri"/>
                <a:cs typeface="Calibri"/>
              </a:rPr>
              <a:t>raunverulegar</a:t>
            </a:r>
            <a:r>
              <a:rPr lang="en-US" sz="1200">
                <a:latin typeface="Calibri"/>
                <a:ea typeface="Calibri"/>
                <a:cs typeface="Calibri"/>
              </a:rPr>
              <a:t> </a:t>
            </a:r>
            <a:r>
              <a:rPr lang="en-US" sz="1200" err="1">
                <a:latin typeface="Calibri"/>
                <a:ea typeface="Calibri"/>
                <a:cs typeface="Calibri"/>
              </a:rPr>
              <a:t>aðstæður</a:t>
            </a:r>
            <a:endParaRPr lang="en-US" sz="1200">
              <a:latin typeface="Calibri"/>
              <a:ea typeface="Calibri"/>
              <a:cs typeface="Calibri"/>
            </a:endParaRPr>
          </a:p>
          <a:p>
            <a:pPr marL="171450" indent="-171450">
              <a:buFont typeface="Arial" panose="020B0604020202020204" pitchFamily="34" charset="0"/>
              <a:buChar char="•"/>
            </a:pPr>
            <a:r>
              <a:rPr lang="en-US" sz="1200" err="1">
                <a:latin typeface="Calibri"/>
                <a:ea typeface="Calibri"/>
                <a:cs typeface="Calibri"/>
              </a:rPr>
              <a:t>Drifnar</a:t>
            </a:r>
            <a:r>
              <a:rPr lang="en-US" sz="1200">
                <a:latin typeface="Calibri"/>
                <a:ea typeface="Calibri"/>
                <a:cs typeface="Calibri"/>
              </a:rPr>
              <a:t> </a:t>
            </a:r>
            <a:r>
              <a:rPr lang="en-US" sz="1200" err="1">
                <a:latin typeface="Calibri"/>
                <a:ea typeface="Calibri"/>
                <a:cs typeface="Calibri"/>
              </a:rPr>
              <a:t>af</a:t>
            </a:r>
            <a:r>
              <a:rPr lang="en-US" sz="1200">
                <a:latin typeface="Calibri"/>
                <a:ea typeface="Calibri"/>
                <a:cs typeface="Calibri"/>
              </a:rPr>
              <a:t> </a:t>
            </a:r>
            <a:r>
              <a:rPr lang="en-US" sz="1200" err="1">
                <a:latin typeface="Calibri"/>
                <a:ea typeface="Calibri"/>
                <a:cs typeface="Calibri"/>
              </a:rPr>
              <a:t>staðreyndum</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 </a:t>
            </a:r>
            <a:r>
              <a:rPr lang="en-US" sz="1200" err="1">
                <a:latin typeface="Calibri"/>
                <a:ea typeface="Calibri"/>
                <a:cs typeface="Calibri"/>
              </a:rPr>
              <a:t>samhengi</a:t>
            </a:r>
            <a:r>
              <a:rPr lang="en-US" sz="1200">
                <a:latin typeface="Calibri"/>
                <a:ea typeface="Calibri"/>
                <a:cs typeface="Calibri"/>
              </a:rPr>
              <a:t>. </a:t>
            </a:r>
            <a:r>
              <a:rPr lang="en-US" sz="1200" err="1">
                <a:latin typeface="Calibri"/>
                <a:ea typeface="Calibri"/>
                <a:cs typeface="Calibri"/>
              </a:rPr>
              <a:t>Þær</a:t>
            </a:r>
            <a:r>
              <a:rPr lang="en-US" sz="1200">
                <a:latin typeface="Calibri"/>
                <a:ea typeface="Calibri"/>
                <a:cs typeface="Calibri"/>
              </a:rPr>
              <a:t> </a:t>
            </a:r>
            <a:r>
              <a:rPr lang="en-US" sz="1200" err="1">
                <a:latin typeface="Calibri"/>
                <a:ea typeface="Calibri"/>
                <a:cs typeface="Calibri"/>
              </a:rPr>
              <a:t>skapa</a:t>
            </a:r>
            <a:r>
              <a:rPr lang="en-US" sz="1200">
                <a:latin typeface="Calibri"/>
                <a:ea typeface="Calibri"/>
                <a:cs typeface="Calibri"/>
              </a:rPr>
              <a:t> </a:t>
            </a:r>
            <a:r>
              <a:rPr lang="en-US" sz="1200" err="1">
                <a:latin typeface="Calibri"/>
                <a:ea typeface="Calibri"/>
                <a:cs typeface="Calibri"/>
              </a:rPr>
              <a:t>samkennd</a:t>
            </a:r>
            <a:r>
              <a:rPr lang="en-US" sz="1200">
                <a:latin typeface="Calibri"/>
                <a:ea typeface="Calibri"/>
                <a:cs typeface="Calibri"/>
              </a:rPr>
              <a:t> </a:t>
            </a:r>
            <a:r>
              <a:rPr lang="en-US" sz="1200" err="1">
                <a:latin typeface="Calibri"/>
                <a:ea typeface="Calibri"/>
                <a:cs typeface="Calibri"/>
              </a:rPr>
              <a:t>með</a:t>
            </a:r>
            <a:r>
              <a:rPr lang="en-US" sz="1200">
                <a:latin typeface="Calibri"/>
                <a:ea typeface="Calibri"/>
                <a:cs typeface="Calibri"/>
              </a:rPr>
              <a:t> </a:t>
            </a:r>
            <a:r>
              <a:rPr lang="en-US" sz="1200" err="1">
                <a:latin typeface="Calibri"/>
                <a:ea typeface="Calibri"/>
                <a:cs typeface="Calibri"/>
              </a:rPr>
              <a:t>viðfangsefninu</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 </a:t>
            </a:r>
            <a:r>
              <a:rPr lang="en-US" sz="1200" err="1">
                <a:latin typeface="Calibri"/>
                <a:ea typeface="Calibri"/>
                <a:cs typeface="Calibri"/>
              </a:rPr>
              <a:t>lesendur</a:t>
            </a:r>
            <a:r>
              <a:rPr lang="en-US" sz="1200">
                <a:latin typeface="Calibri"/>
                <a:ea typeface="Calibri"/>
                <a:cs typeface="Calibri"/>
              </a:rPr>
              <a:t> geta </a:t>
            </a:r>
            <a:r>
              <a:rPr lang="en-US" sz="1200" err="1">
                <a:latin typeface="Calibri"/>
                <a:ea typeface="Calibri"/>
                <a:cs typeface="Calibri"/>
              </a:rPr>
              <a:t>speglað</a:t>
            </a:r>
            <a:r>
              <a:rPr lang="en-US" sz="1200">
                <a:latin typeface="Calibri"/>
                <a:ea typeface="Calibri"/>
                <a:cs typeface="Calibri"/>
              </a:rPr>
              <a:t> sig í </a:t>
            </a:r>
            <a:r>
              <a:rPr lang="en-US" sz="1200" err="1">
                <a:latin typeface="Calibri"/>
                <a:ea typeface="Calibri"/>
                <a:cs typeface="Calibri"/>
              </a:rPr>
              <a:t>þeim</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 </a:t>
            </a:r>
            <a:r>
              <a:rPr lang="en-US" sz="1200" err="1">
                <a:latin typeface="Calibri"/>
                <a:ea typeface="Calibri"/>
                <a:cs typeface="Calibri"/>
              </a:rPr>
              <a:t>þeim</a:t>
            </a:r>
            <a:r>
              <a:rPr lang="en-US" sz="1200">
                <a:latin typeface="Calibri"/>
                <a:ea typeface="Calibri"/>
                <a:cs typeface="Calibri"/>
              </a:rPr>
              <a:t> </a:t>
            </a:r>
            <a:r>
              <a:rPr lang="en-US" sz="1200" err="1">
                <a:latin typeface="Calibri"/>
                <a:ea typeface="Calibri"/>
                <a:cs typeface="Calibri"/>
              </a:rPr>
              <a:t>áskorunum</a:t>
            </a:r>
            <a:r>
              <a:rPr lang="en-US" sz="1200">
                <a:latin typeface="Calibri"/>
                <a:ea typeface="Calibri"/>
                <a:cs typeface="Calibri"/>
              </a:rPr>
              <a:t> </a:t>
            </a:r>
            <a:r>
              <a:rPr lang="en-US" sz="1200" err="1">
                <a:latin typeface="Calibri"/>
                <a:ea typeface="Calibri"/>
                <a:cs typeface="Calibri"/>
              </a:rPr>
              <a:t>sem</a:t>
            </a:r>
            <a:r>
              <a:rPr lang="en-US" sz="1200">
                <a:latin typeface="Calibri"/>
                <a:ea typeface="Calibri"/>
                <a:cs typeface="Calibri"/>
              </a:rPr>
              <a:t> </a:t>
            </a:r>
            <a:r>
              <a:rPr lang="en-US" sz="1200" err="1">
                <a:latin typeface="Calibri"/>
                <a:ea typeface="Calibri"/>
                <a:cs typeface="Calibri"/>
              </a:rPr>
              <a:t>þarf</a:t>
            </a:r>
            <a:r>
              <a:rPr lang="en-US" sz="1200">
                <a:latin typeface="Calibri"/>
                <a:ea typeface="Calibri"/>
                <a:cs typeface="Calibri"/>
              </a:rPr>
              <a:t> </a:t>
            </a:r>
            <a:r>
              <a:rPr lang="en-US" sz="1200" err="1">
                <a:latin typeface="Calibri"/>
                <a:ea typeface="Calibri"/>
                <a:cs typeface="Calibri"/>
              </a:rPr>
              <a:t>að</a:t>
            </a:r>
            <a:r>
              <a:rPr lang="en-US" sz="1200">
                <a:latin typeface="Calibri"/>
                <a:ea typeface="Calibri"/>
                <a:cs typeface="Calibri"/>
              </a:rPr>
              <a:t> </a:t>
            </a:r>
            <a:r>
              <a:rPr lang="en-US" sz="1200" err="1">
                <a:latin typeface="Calibri"/>
                <a:ea typeface="Calibri"/>
                <a:cs typeface="Calibri"/>
              </a:rPr>
              <a:t>leysa</a:t>
            </a:r>
            <a:endParaRPr lang="en-US" sz="1200">
              <a:latin typeface="Calibri"/>
              <a:ea typeface="Calibri"/>
              <a:cs typeface="Calibri"/>
            </a:endParaRPr>
          </a:p>
          <a:p>
            <a:pPr marL="171450" indent="-171450">
              <a:buFont typeface="Arial" panose="020B0604020202020204" pitchFamily="34" charset="0"/>
              <a:buChar char="•"/>
            </a:pPr>
            <a:r>
              <a:rPr lang="en-US" sz="1200" err="1">
                <a:latin typeface="Calibri"/>
                <a:ea typeface="Calibri"/>
                <a:cs typeface="Calibri"/>
              </a:rPr>
              <a:t>Leið</a:t>
            </a:r>
            <a:r>
              <a:rPr lang="en-US" sz="1200">
                <a:latin typeface="Calibri"/>
                <a:ea typeface="Calibri"/>
                <a:cs typeface="Calibri"/>
              </a:rPr>
              <a:t> </a:t>
            </a:r>
            <a:r>
              <a:rPr lang="en-US" sz="1200" err="1">
                <a:latin typeface="Calibri"/>
                <a:ea typeface="Calibri"/>
                <a:cs typeface="Calibri"/>
              </a:rPr>
              <a:t>til</a:t>
            </a:r>
            <a:r>
              <a:rPr lang="en-US" sz="1200">
                <a:latin typeface="Calibri"/>
                <a:ea typeface="Calibri"/>
                <a:cs typeface="Calibri"/>
              </a:rPr>
              <a:t> </a:t>
            </a:r>
            <a:r>
              <a:rPr lang="en-US" sz="1200" err="1">
                <a:latin typeface="Calibri"/>
                <a:ea typeface="Calibri"/>
                <a:cs typeface="Calibri"/>
              </a:rPr>
              <a:t>að</a:t>
            </a:r>
            <a:r>
              <a:rPr lang="en-US" sz="1200">
                <a:latin typeface="Calibri"/>
                <a:ea typeface="Calibri"/>
                <a:cs typeface="Calibri"/>
              </a:rPr>
              <a:t> </a:t>
            </a:r>
            <a:r>
              <a:rPr lang="en-US" sz="1200" err="1">
                <a:latin typeface="Calibri"/>
                <a:ea typeface="Calibri"/>
                <a:cs typeface="Calibri"/>
              </a:rPr>
              <a:t>skoða</a:t>
            </a:r>
            <a:r>
              <a:rPr lang="en-US" sz="1200">
                <a:latin typeface="Calibri"/>
                <a:ea typeface="Calibri"/>
                <a:cs typeface="Calibri"/>
              </a:rPr>
              <a:t> </a:t>
            </a:r>
            <a:r>
              <a:rPr lang="en-US" sz="1200" err="1">
                <a:latin typeface="Calibri"/>
                <a:ea typeface="Calibri"/>
                <a:cs typeface="Calibri"/>
              </a:rPr>
              <a:t>hugtök</a:t>
            </a:r>
            <a:r>
              <a:rPr lang="en-US" sz="1200">
                <a:latin typeface="Calibri"/>
                <a:ea typeface="Calibri"/>
                <a:cs typeface="Calibri"/>
              </a:rPr>
              <a:t> á </a:t>
            </a:r>
            <a:r>
              <a:rPr lang="en-US" sz="1200" err="1">
                <a:latin typeface="Calibri"/>
                <a:ea typeface="Calibri"/>
                <a:cs typeface="Calibri"/>
              </a:rPr>
              <a:t>nýjan</a:t>
            </a:r>
            <a:r>
              <a:rPr lang="en-US" sz="1200">
                <a:latin typeface="Calibri"/>
                <a:ea typeface="Calibri"/>
                <a:cs typeface="Calibri"/>
              </a:rPr>
              <a:t> </a:t>
            </a:r>
            <a:r>
              <a:rPr lang="en-US" sz="1200" err="1">
                <a:latin typeface="Calibri"/>
                <a:ea typeface="Calibri"/>
                <a:cs typeface="Calibri"/>
              </a:rPr>
              <a:t>hátt</a:t>
            </a:r>
            <a:r>
              <a:rPr lang="en-US" sz="1200">
                <a:latin typeface="Calibri"/>
                <a:ea typeface="Calibri"/>
                <a:cs typeface="Calibri"/>
              </a:rPr>
              <a:t>.</a:t>
            </a:r>
          </a:p>
          <a:p>
            <a:pPr marL="171450" indent="-171450">
              <a:buFont typeface="Arial" panose="020B0604020202020204" pitchFamily="34" charset="0"/>
              <a:buChar char="•"/>
            </a:pPr>
            <a:endParaRPr lang="en-US" sz="1200"/>
          </a:p>
          <a:p>
            <a:endParaRPr lang="en-US" sz="1200" b="1"/>
          </a:p>
          <a:p>
            <a:endParaRPr lang="en-US" sz="1200" b="1">
              <a:latin typeface="Calibri"/>
              <a:ea typeface="Calibri"/>
              <a:cs typeface="Calibri"/>
            </a:endParaRPr>
          </a:p>
          <a:p>
            <a:r>
              <a:rPr lang="en-US" sz="1200" b="1" err="1">
                <a:latin typeface="Calibri"/>
                <a:ea typeface="Calibri"/>
                <a:cs typeface="Calibri"/>
              </a:rPr>
              <a:t>Stór</a:t>
            </a:r>
            <a:r>
              <a:rPr lang="en-US" sz="1200" b="1">
                <a:latin typeface="Calibri"/>
                <a:ea typeface="Calibri"/>
                <a:cs typeface="Calibri"/>
              </a:rPr>
              <a:t> </a:t>
            </a:r>
            <a:r>
              <a:rPr lang="en-US" sz="1200" b="1" err="1">
                <a:latin typeface="Calibri"/>
                <a:ea typeface="Calibri"/>
                <a:cs typeface="Calibri"/>
              </a:rPr>
              <a:t>kostur</a:t>
            </a:r>
            <a:r>
              <a:rPr lang="en-US" sz="1200" b="1">
                <a:latin typeface="Calibri"/>
                <a:ea typeface="Calibri"/>
                <a:cs typeface="Calibri"/>
              </a:rPr>
              <a:t> </a:t>
            </a:r>
            <a:r>
              <a:rPr lang="en-US" sz="1200" b="1" err="1">
                <a:latin typeface="Calibri"/>
                <a:ea typeface="Calibri"/>
                <a:cs typeface="Calibri"/>
              </a:rPr>
              <a:t>við</a:t>
            </a:r>
            <a:r>
              <a:rPr lang="en-US" sz="1200" b="1">
                <a:latin typeface="Calibri"/>
                <a:ea typeface="Calibri"/>
                <a:cs typeface="Calibri"/>
              </a:rPr>
              <a:t> </a:t>
            </a:r>
            <a:r>
              <a:rPr lang="en-US" sz="1200" b="1" err="1">
                <a:latin typeface="Calibri"/>
                <a:ea typeface="Calibri"/>
                <a:cs typeface="Calibri"/>
              </a:rPr>
              <a:t>að</a:t>
            </a:r>
            <a:r>
              <a:rPr lang="en-US" sz="1200" b="1">
                <a:latin typeface="Calibri"/>
                <a:ea typeface="Calibri"/>
                <a:cs typeface="Calibri"/>
              </a:rPr>
              <a:t> </a:t>
            </a:r>
            <a:r>
              <a:rPr lang="en-US" sz="1200" b="1" err="1">
                <a:latin typeface="Calibri"/>
                <a:ea typeface="Calibri"/>
                <a:cs typeface="Calibri"/>
              </a:rPr>
              <a:t>nýta</a:t>
            </a:r>
            <a:r>
              <a:rPr lang="en-US" sz="1200" b="1">
                <a:latin typeface="Calibri"/>
                <a:ea typeface="Calibri"/>
                <a:cs typeface="Calibri"/>
              </a:rPr>
              <a:t> </a:t>
            </a:r>
            <a:r>
              <a:rPr lang="en-US" sz="1200" b="1" err="1">
                <a:latin typeface="Calibri"/>
                <a:ea typeface="Calibri"/>
                <a:cs typeface="Calibri"/>
              </a:rPr>
              <a:t>dæmisögur</a:t>
            </a:r>
            <a:r>
              <a:rPr lang="en-US" sz="1200" b="1">
                <a:latin typeface="Calibri"/>
                <a:ea typeface="Calibri"/>
                <a:cs typeface="Calibri"/>
              </a:rPr>
              <a:t> </a:t>
            </a:r>
            <a:r>
              <a:rPr lang="en-US" sz="1200" b="1" err="1">
                <a:latin typeface="Calibri"/>
                <a:ea typeface="Calibri"/>
                <a:cs typeface="Calibri"/>
              </a:rPr>
              <a:t>til</a:t>
            </a:r>
            <a:r>
              <a:rPr lang="en-US" sz="1200" b="1">
                <a:latin typeface="Calibri"/>
                <a:ea typeface="Calibri"/>
                <a:cs typeface="Calibri"/>
              </a:rPr>
              <a:t> </a:t>
            </a:r>
            <a:r>
              <a:rPr lang="en-US" sz="1200" b="1" err="1">
                <a:latin typeface="Calibri"/>
                <a:ea typeface="Calibri"/>
                <a:cs typeface="Calibri"/>
              </a:rPr>
              <a:t>kennslu</a:t>
            </a:r>
            <a:r>
              <a:rPr lang="en-US" sz="1200" b="1">
                <a:latin typeface="Calibri"/>
                <a:ea typeface="Calibri"/>
                <a:cs typeface="Calibri"/>
              </a:rPr>
              <a:t> er </a:t>
            </a:r>
            <a:r>
              <a:rPr lang="en-US" sz="1200" b="1" err="1">
                <a:latin typeface="Calibri"/>
                <a:ea typeface="Calibri"/>
                <a:cs typeface="Calibri"/>
              </a:rPr>
              <a:t>að</a:t>
            </a:r>
            <a:r>
              <a:rPr lang="en-US" sz="1200" b="1">
                <a:latin typeface="Calibri"/>
                <a:ea typeface="Calibri"/>
                <a:cs typeface="Calibri"/>
              </a:rPr>
              <a:t> </a:t>
            </a:r>
            <a:r>
              <a:rPr lang="en-US" sz="1200" b="1" err="1">
                <a:latin typeface="Calibri"/>
                <a:ea typeface="Calibri"/>
                <a:cs typeface="Calibri"/>
              </a:rPr>
              <a:t>fá</a:t>
            </a:r>
            <a:r>
              <a:rPr lang="en-US" sz="1200" b="1">
                <a:latin typeface="Calibri"/>
                <a:ea typeface="Calibri"/>
                <a:cs typeface="Calibri"/>
              </a:rPr>
              <a:t> </a:t>
            </a:r>
            <a:r>
              <a:rPr lang="en-US" sz="1200" b="1" err="1">
                <a:latin typeface="Calibri"/>
                <a:ea typeface="Calibri"/>
                <a:cs typeface="Calibri"/>
              </a:rPr>
              <a:t>nemendur</a:t>
            </a:r>
            <a:r>
              <a:rPr lang="en-US" sz="1200" b="1">
                <a:latin typeface="Calibri"/>
                <a:ea typeface="Calibri"/>
                <a:cs typeface="Calibri"/>
              </a:rPr>
              <a:t> </a:t>
            </a:r>
            <a:r>
              <a:rPr lang="en-US" sz="1200" b="1" err="1">
                <a:latin typeface="Calibri"/>
                <a:ea typeface="Calibri"/>
                <a:cs typeface="Calibri"/>
              </a:rPr>
              <a:t>til</a:t>
            </a:r>
            <a:r>
              <a:rPr lang="en-US" sz="1200" b="1">
                <a:latin typeface="Calibri"/>
                <a:ea typeface="Calibri"/>
                <a:cs typeface="Calibri"/>
              </a:rPr>
              <a:t> </a:t>
            </a:r>
            <a:r>
              <a:rPr lang="en-US" sz="1200" b="1" err="1">
                <a:latin typeface="Calibri"/>
                <a:ea typeface="Calibri"/>
                <a:cs typeface="Calibri"/>
              </a:rPr>
              <a:t>að</a:t>
            </a:r>
            <a:r>
              <a:rPr lang="en-US" sz="1200" b="1">
                <a:latin typeface="Calibri"/>
                <a:ea typeface="Calibri"/>
                <a:cs typeface="Calibri"/>
              </a:rPr>
              <a:t> taka </a:t>
            </a:r>
            <a:r>
              <a:rPr lang="en-US" sz="1200" b="1" err="1">
                <a:latin typeface="Calibri"/>
                <a:ea typeface="Calibri"/>
                <a:cs typeface="Calibri"/>
              </a:rPr>
              <a:t>virkan</a:t>
            </a:r>
            <a:r>
              <a:rPr lang="en-US" sz="1200" b="1">
                <a:latin typeface="Calibri"/>
                <a:ea typeface="Calibri"/>
                <a:cs typeface="Calibri"/>
              </a:rPr>
              <a:t> </a:t>
            </a:r>
            <a:r>
              <a:rPr lang="en-US" sz="1200" b="1" err="1">
                <a:latin typeface="Calibri"/>
                <a:ea typeface="Calibri"/>
                <a:cs typeface="Calibri"/>
              </a:rPr>
              <a:t>þátt</a:t>
            </a:r>
            <a:r>
              <a:rPr lang="en-US" sz="1200" b="1">
                <a:latin typeface="Calibri"/>
                <a:ea typeface="Calibri"/>
                <a:cs typeface="Calibri"/>
              </a:rPr>
              <a:t> </a:t>
            </a:r>
            <a:r>
              <a:rPr lang="en-US" sz="1200" b="1" err="1">
                <a:latin typeface="Calibri"/>
                <a:ea typeface="Calibri"/>
                <a:cs typeface="Calibri"/>
              </a:rPr>
              <a:t>með</a:t>
            </a:r>
            <a:r>
              <a:rPr lang="en-US" sz="1200" b="1">
                <a:latin typeface="Calibri"/>
                <a:ea typeface="Calibri"/>
                <a:cs typeface="Calibri"/>
              </a:rPr>
              <a:t> </a:t>
            </a:r>
            <a:r>
              <a:rPr lang="en-US" sz="1200" b="1" err="1">
                <a:latin typeface="Calibri"/>
                <a:ea typeface="Calibri"/>
                <a:cs typeface="Calibri"/>
              </a:rPr>
              <a:t>því</a:t>
            </a:r>
            <a:r>
              <a:rPr lang="en-US" sz="1200" b="1">
                <a:latin typeface="Calibri"/>
                <a:ea typeface="Calibri"/>
                <a:cs typeface="Calibri"/>
              </a:rPr>
              <a:t> </a:t>
            </a:r>
            <a:r>
              <a:rPr lang="en-US" sz="1200" b="1" err="1">
                <a:latin typeface="Calibri"/>
                <a:ea typeface="Calibri"/>
                <a:cs typeface="Calibri"/>
              </a:rPr>
              <a:t>að</a:t>
            </a:r>
            <a:r>
              <a:rPr lang="en-US" sz="1200" b="1">
                <a:latin typeface="Calibri"/>
                <a:ea typeface="Calibri"/>
                <a:cs typeface="Calibri"/>
              </a:rPr>
              <a:t> </a:t>
            </a:r>
            <a:r>
              <a:rPr lang="en-US" sz="1200" b="1" err="1">
                <a:latin typeface="Calibri"/>
                <a:ea typeface="Calibri"/>
                <a:cs typeface="Calibri"/>
              </a:rPr>
              <a:t>gera</a:t>
            </a:r>
            <a:r>
              <a:rPr lang="en-US" sz="1200" b="1">
                <a:latin typeface="Calibri"/>
                <a:ea typeface="Calibri"/>
                <a:cs typeface="Calibri"/>
              </a:rPr>
              <a:t> </a:t>
            </a:r>
            <a:r>
              <a:rPr lang="en-US" sz="1200" b="1" err="1">
                <a:latin typeface="Calibri"/>
                <a:ea typeface="Calibri"/>
                <a:cs typeface="Calibri"/>
              </a:rPr>
              <a:t>úrdrætti</a:t>
            </a:r>
            <a:r>
              <a:rPr lang="en-US" sz="1200" b="1">
                <a:latin typeface="Calibri"/>
                <a:ea typeface="Calibri"/>
                <a:cs typeface="Calibri"/>
              </a:rPr>
              <a:t> </a:t>
            </a:r>
            <a:r>
              <a:rPr lang="en-US" sz="1200" b="1" err="1">
                <a:latin typeface="Calibri"/>
                <a:ea typeface="Calibri"/>
                <a:cs typeface="Calibri"/>
              </a:rPr>
              <a:t>úr</a:t>
            </a:r>
            <a:r>
              <a:rPr lang="en-US" sz="1200" b="1">
                <a:latin typeface="Calibri"/>
                <a:ea typeface="Calibri"/>
                <a:cs typeface="Calibri"/>
              </a:rPr>
              <a:t> </a:t>
            </a:r>
            <a:r>
              <a:rPr lang="en-US" sz="1200" b="1" err="1">
                <a:latin typeface="Calibri"/>
                <a:ea typeface="Calibri"/>
                <a:cs typeface="Calibri"/>
              </a:rPr>
              <a:t>dæmunum</a:t>
            </a:r>
            <a:r>
              <a:rPr lang="en-US" sz="1200" b="1">
                <a:latin typeface="Calibri"/>
                <a:ea typeface="Calibri"/>
                <a:cs typeface="Calibri"/>
              </a:rPr>
              <a:t>.</a:t>
            </a:r>
          </a:p>
          <a:p>
            <a:r>
              <a:rPr lang="en-US" sz="1200" err="1">
                <a:latin typeface="Calibri"/>
                <a:ea typeface="Calibri"/>
                <a:cs typeface="Calibri"/>
              </a:rPr>
              <a:t>Það</a:t>
            </a:r>
            <a:r>
              <a:rPr lang="en-US" sz="1200">
                <a:latin typeface="Calibri"/>
                <a:ea typeface="Calibri"/>
                <a:cs typeface="Calibri"/>
              </a:rPr>
              <a:t> </a:t>
            </a:r>
            <a:r>
              <a:rPr lang="en-US" sz="1200" err="1">
                <a:latin typeface="Calibri"/>
                <a:ea typeface="Calibri"/>
                <a:cs typeface="Calibri"/>
              </a:rPr>
              <a:t>þróar</a:t>
            </a:r>
            <a:r>
              <a:rPr lang="en-US" sz="1200">
                <a:latin typeface="Calibri"/>
                <a:ea typeface="Calibri"/>
                <a:cs typeface="Calibri"/>
              </a:rPr>
              <a:t> </a:t>
            </a:r>
            <a:r>
              <a:rPr lang="en-US" sz="1200" err="1">
                <a:latin typeface="Calibri"/>
                <a:ea typeface="Calibri"/>
                <a:cs typeface="Calibri"/>
              </a:rPr>
              <a:t>hæfni</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 </a:t>
            </a:r>
            <a:r>
              <a:rPr lang="en-US" sz="1200" err="1">
                <a:latin typeface="Calibri"/>
                <a:ea typeface="Calibri"/>
                <a:cs typeface="Calibri"/>
              </a:rPr>
              <a:t>færni</a:t>
            </a:r>
            <a:r>
              <a:rPr lang="en-US" sz="1200">
                <a:latin typeface="Calibri"/>
                <a:ea typeface="Calibri"/>
                <a:cs typeface="Calibri"/>
              </a:rPr>
              <a:t> </a:t>
            </a:r>
            <a:r>
              <a:rPr lang="en-US" sz="1200" err="1">
                <a:latin typeface="Calibri"/>
                <a:ea typeface="Calibri"/>
                <a:cs typeface="Calibri"/>
              </a:rPr>
              <a:t>þeirra</a:t>
            </a:r>
            <a:r>
              <a:rPr lang="en-US" sz="1200">
                <a:latin typeface="Calibri"/>
                <a:ea typeface="Calibri"/>
                <a:cs typeface="Calibri"/>
              </a:rPr>
              <a:t> í: </a:t>
            </a:r>
            <a:endParaRPr lang="en-US" sz="1200">
              <a:ea typeface="Calibri"/>
            </a:endParaRPr>
          </a:p>
          <a:p>
            <a:pPr marL="171450" indent="-171450">
              <a:buFont typeface="Arial" panose="020B0604020202020204" pitchFamily="34" charset="0"/>
              <a:buChar char="•"/>
            </a:pPr>
            <a:r>
              <a:rPr lang="en-US" sz="1200" err="1">
                <a:latin typeface="Calibri"/>
                <a:ea typeface="Calibri"/>
                <a:cs typeface="Calibri"/>
              </a:rPr>
              <a:t>Að</a:t>
            </a:r>
            <a:r>
              <a:rPr lang="en-US" sz="1200">
                <a:latin typeface="Calibri"/>
                <a:ea typeface="Calibri"/>
                <a:cs typeface="Calibri"/>
              </a:rPr>
              <a:t> vera </a:t>
            </a:r>
            <a:r>
              <a:rPr lang="en-US" sz="1200" err="1">
                <a:latin typeface="Calibri"/>
                <a:ea typeface="Calibri"/>
                <a:cs typeface="Calibri"/>
              </a:rPr>
              <a:t>lausnamiðuð</a:t>
            </a:r>
            <a:endParaRPr lang="en-US" sz="1200">
              <a:latin typeface="Calibri"/>
              <a:ea typeface="Calibri"/>
              <a:cs typeface="Calibri"/>
            </a:endParaRPr>
          </a:p>
          <a:p>
            <a:pPr marL="171450" indent="-171450">
              <a:buFont typeface="Arial" panose="020B0604020202020204" pitchFamily="34" charset="0"/>
              <a:buChar char="•"/>
            </a:pPr>
            <a:r>
              <a:rPr lang="en-US" sz="1200" err="1">
                <a:latin typeface="Calibri"/>
                <a:ea typeface="Calibri"/>
                <a:cs typeface="Calibri"/>
              </a:rPr>
              <a:t>Greiningu</a:t>
            </a:r>
            <a:r>
              <a:rPr lang="en-US" sz="1200">
                <a:latin typeface="Calibri"/>
                <a:ea typeface="Calibri"/>
                <a:cs typeface="Calibri"/>
              </a:rPr>
              <a:t>, </a:t>
            </a:r>
            <a:r>
              <a:rPr lang="en-US" sz="1200" err="1">
                <a:latin typeface="Calibri"/>
                <a:ea typeface="Calibri"/>
                <a:cs typeface="Calibri"/>
              </a:rPr>
              <a:t>megindlegum</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a:t>
            </a:r>
            <a:r>
              <a:rPr lang="en-US" sz="1200" err="1">
                <a:latin typeface="Calibri"/>
                <a:ea typeface="Calibri"/>
                <a:cs typeface="Calibri"/>
              </a:rPr>
              <a:t>eða</a:t>
            </a:r>
            <a:r>
              <a:rPr lang="en-US" sz="1200">
                <a:latin typeface="Calibri"/>
                <a:ea typeface="Calibri"/>
                <a:cs typeface="Calibri"/>
              </a:rPr>
              <a:t> </a:t>
            </a:r>
            <a:r>
              <a:rPr lang="en-US" sz="1200" err="1">
                <a:latin typeface="Calibri"/>
                <a:ea typeface="Calibri"/>
                <a:cs typeface="Calibri"/>
              </a:rPr>
              <a:t>eigindlegum</a:t>
            </a:r>
            <a:r>
              <a:rPr lang="en-US" sz="1200">
                <a:latin typeface="Calibri"/>
                <a:ea typeface="Calibri"/>
                <a:cs typeface="Calibri"/>
              </a:rPr>
              <a:t> </a:t>
            </a:r>
            <a:r>
              <a:rPr lang="en-US" sz="1200" err="1">
                <a:latin typeface="Calibri"/>
                <a:ea typeface="Calibri"/>
                <a:cs typeface="Calibri"/>
              </a:rPr>
              <a:t>eftir</a:t>
            </a:r>
            <a:r>
              <a:rPr lang="en-US" sz="1200">
                <a:latin typeface="Calibri"/>
                <a:ea typeface="Calibri"/>
                <a:cs typeface="Calibri"/>
              </a:rPr>
              <a:t> </a:t>
            </a:r>
            <a:r>
              <a:rPr lang="en-US" sz="1200" err="1">
                <a:latin typeface="Calibri"/>
                <a:ea typeface="Calibri"/>
                <a:cs typeface="Calibri"/>
              </a:rPr>
              <a:t>atvikum</a:t>
            </a:r>
            <a:r>
              <a:rPr lang="en-US" sz="1200">
                <a:latin typeface="Calibri"/>
                <a:ea typeface="Calibri"/>
                <a:cs typeface="Calibri"/>
              </a:rPr>
              <a:t>.</a:t>
            </a:r>
          </a:p>
          <a:p>
            <a:pPr marL="171450" indent="-171450">
              <a:buFont typeface="Arial" panose="020B0604020202020204" pitchFamily="34" charset="0"/>
              <a:buChar char="•"/>
            </a:pPr>
            <a:r>
              <a:rPr lang="en-US" sz="1200" err="1">
                <a:latin typeface="Calibri"/>
                <a:ea typeface="Calibri"/>
                <a:cs typeface="Calibri"/>
              </a:rPr>
              <a:t>Ákvarðanatöku</a:t>
            </a:r>
            <a:r>
              <a:rPr lang="en-US" sz="1200">
                <a:latin typeface="Calibri"/>
                <a:ea typeface="Calibri"/>
                <a:cs typeface="Calibri"/>
              </a:rPr>
              <a:t> í </a:t>
            </a:r>
            <a:r>
              <a:rPr lang="en-US" sz="1200" err="1">
                <a:latin typeface="Calibri"/>
                <a:ea typeface="Calibri"/>
                <a:cs typeface="Calibri"/>
              </a:rPr>
              <a:t>flóknum</a:t>
            </a:r>
            <a:r>
              <a:rPr lang="en-US" sz="1200">
                <a:latin typeface="Calibri"/>
                <a:ea typeface="Calibri"/>
                <a:cs typeface="Calibri"/>
              </a:rPr>
              <a:t> </a:t>
            </a:r>
            <a:r>
              <a:rPr lang="en-US" sz="1200" err="1">
                <a:latin typeface="Calibri"/>
                <a:ea typeface="Calibri"/>
                <a:cs typeface="Calibri"/>
              </a:rPr>
              <a:t>aðstæðum</a:t>
            </a:r>
            <a:endParaRPr lang="en-US" sz="1200">
              <a:latin typeface="Calibri"/>
              <a:ea typeface="Calibri"/>
              <a:cs typeface="Calibri"/>
            </a:endParaRPr>
          </a:p>
          <a:p>
            <a:pPr marL="171450" indent="-171450">
              <a:buFont typeface="Arial" panose="020B0604020202020204" pitchFamily="34" charset="0"/>
              <a:buChar char="•"/>
            </a:pPr>
            <a:r>
              <a:rPr lang="en-US" sz="1200" err="1">
                <a:latin typeface="Calibri"/>
                <a:ea typeface="Calibri"/>
                <a:cs typeface="Calibri"/>
              </a:rPr>
              <a:t>Að</a:t>
            </a:r>
            <a:r>
              <a:rPr lang="en-US" sz="1200">
                <a:latin typeface="Calibri"/>
                <a:ea typeface="Calibri"/>
                <a:cs typeface="Calibri"/>
              </a:rPr>
              <a:t> </a:t>
            </a:r>
            <a:r>
              <a:rPr lang="en-US" sz="1200" err="1">
                <a:latin typeface="Calibri"/>
                <a:ea typeface="Calibri"/>
                <a:cs typeface="Calibri"/>
              </a:rPr>
              <a:t>takast</a:t>
            </a:r>
            <a:r>
              <a:rPr lang="en-US" sz="1200">
                <a:latin typeface="Calibri"/>
                <a:ea typeface="Calibri"/>
                <a:cs typeface="Calibri"/>
              </a:rPr>
              <a:t> á </a:t>
            </a:r>
            <a:r>
              <a:rPr lang="en-US" sz="1200" err="1">
                <a:latin typeface="Calibri"/>
                <a:ea typeface="Calibri"/>
                <a:cs typeface="Calibri"/>
              </a:rPr>
              <a:t>við</a:t>
            </a:r>
            <a:r>
              <a:rPr lang="en-US" sz="1200">
                <a:latin typeface="Calibri"/>
                <a:ea typeface="Calibri"/>
                <a:cs typeface="Calibri"/>
              </a:rPr>
              <a:t> </a:t>
            </a:r>
            <a:r>
              <a:rPr lang="en-US" sz="1200" err="1">
                <a:latin typeface="Calibri"/>
                <a:ea typeface="Calibri"/>
                <a:cs typeface="Calibri"/>
              </a:rPr>
              <a:t>tvíræðni</a:t>
            </a:r>
            <a:endParaRPr lang="en-US" sz="1200">
              <a:latin typeface="Calibri"/>
              <a:ea typeface="Calibri"/>
              <a:cs typeface="Calibri"/>
            </a:endParaRPr>
          </a:p>
          <a:p>
            <a:endParaRPr lang="en-US" sz="1200"/>
          </a:p>
          <a:p>
            <a:endParaRPr lang="en-IE" sz="1200"/>
          </a:p>
        </p:txBody>
      </p:sp>
      <p:sp>
        <p:nvSpPr>
          <p:cNvPr id="3" name="Text Placeholder 2">
            <a:extLst>
              <a:ext uri="{FF2B5EF4-FFF2-40B4-BE49-F238E27FC236}">
                <a16:creationId xmlns:a16="http://schemas.microsoft.com/office/drawing/2014/main" id="{14A8D5DF-FAA2-6BA0-1B52-209CE44C3FD5}"/>
              </a:ext>
            </a:extLst>
          </p:cNvPr>
          <p:cNvSpPr>
            <a:spLocks noGrp="1"/>
          </p:cNvSpPr>
          <p:nvPr>
            <p:ph type="body" sz="quarter" idx="33"/>
          </p:nvPr>
        </p:nvSpPr>
        <p:spPr>
          <a:xfrm>
            <a:off x="515712" y="660137"/>
            <a:ext cx="6570888" cy="499924"/>
          </a:xfrm>
        </p:spPr>
        <p:txBody>
          <a:bodyPr lIns="91440" tIns="45720" rIns="91440" bIns="45720" anchor="t">
            <a:noAutofit/>
          </a:bodyPr>
          <a:lstStyle/>
          <a:p>
            <a:r>
              <a:rPr lang="en-US" err="1">
                <a:latin typeface="Calibri"/>
                <a:ea typeface="Calibri"/>
                <a:cs typeface="Poppins SemiBold"/>
              </a:rPr>
              <a:t>Dæmisögur</a:t>
            </a:r>
            <a:r>
              <a:rPr lang="en-US">
                <a:latin typeface="Calibri"/>
                <a:ea typeface="Calibri"/>
                <a:cs typeface="Poppins SemiBold"/>
              </a:rPr>
              <a:t> </a:t>
            </a:r>
            <a:r>
              <a:rPr lang="en-US" err="1">
                <a:latin typeface="Calibri"/>
                <a:ea typeface="Calibri"/>
                <a:cs typeface="Poppins SemiBold"/>
              </a:rPr>
              <a:t>sem</a:t>
            </a:r>
            <a:r>
              <a:rPr lang="en-US">
                <a:latin typeface="Calibri"/>
                <a:ea typeface="Calibri"/>
                <a:cs typeface="Poppins SemiBold"/>
              </a:rPr>
              <a:t> </a:t>
            </a:r>
            <a:r>
              <a:rPr lang="en-US" err="1">
                <a:latin typeface="Calibri"/>
                <a:ea typeface="Calibri"/>
                <a:cs typeface="Poppins SemiBold"/>
              </a:rPr>
              <a:t>kennslutæki</a:t>
            </a:r>
            <a:endParaRPr lang="en-IE">
              <a:latin typeface="Calibri"/>
              <a:ea typeface="Calibri"/>
              <a:cs typeface="Poppins SemiBold"/>
            </a:endParaRPr>
          </a:p>
        </p:txBody>
      </p:sp>
      <p:sp>
        <p:nvSpPr>
          <p:cNvPr id="4" name="Text Placeholder 3">
            <a:extLst>
              <a:ext uri="{FF2B5EF4-FFF2-40B4-BE49-F238E27FC236}">
                <a16:creationId xmlns:a16="http://schemas.microsoft.com/office/drawing/2014/main" id="{36536F91-9F0F-8081-CA5F-D048C7F23B8A}"/>
              </a:ext>
            </a:extLst>
          </p:cNvPr>
          <p:cNvSpPr>
            <a:spLocks noGrp="1"/>
          </p:cNvSpPr>
          <p:nvPr>
            <p:ph type="body" sz="quarter" idx="34"/>
          </p:nvPr>
        </p:nvSpPr>
        <p:spPr>
          <a:xfrm>
            <a:off x="515712" y="1226210"/>
            <a:ext cx="6526988" cy="1602173"/>
          </a:xfrm>
        </p:spPr>
        <p:txBody>
          <a:bodyPr lIns="91440" tIns="45720" rIns="91440" bIns="45720" numCol="1" spcCol="288000" anchor="t">
            <a:noAutofit/>
          </a:bodyPr>
          <a:lstStyle/>
          <a:p>
            <a:r>
              <a:rPr lang="en-US" err="1">
                <a:latin typeface="Calibri"/>
                <a:cs typeface="Calibri"/>
              </a:rPr>
              <a:t>Þessar</a:t>
            </a:r>
            <a:r>
              <a:rPr lang="en-US">
                <a:latin typeface="Calibri"/>
                <a:cs typeface="Calibri"/>
              </a:rPr>
              <a:t> 9 </a:t>
            </a:r>
            <a:r>
              <a:rPr lang="en-US" err="1">
                <a:latin typeface="Calibri"/>
                <a:cs typeface="Calibri"/>
              </a:rPr>
              <a:t>dæmisögur</a:t>
            </a:r>
            <a:r>
              <a:rPr lang="en-US">
                <a:latin typeface="Calibri"/>
                <a:cs typeface="Calibri"/>
              </a:rPr>
              <a:t>, um </a:t>
            </a:r>
            <a:r>
              <a:rPr lang="en-US" err="1">
                <a:latin typeface="Calibri"/>
                <a:cs typeface="Calibri"/>
              </a:rPr>
              <a:t>góðar</a:t>
            </a:r>
            <a:r>
              <a:rPr lang="en-US">
                <a:latin typeface="Calibri"/>
                <a:cs typeface="Calibri"/>
              </a:rPr>
              <a:t> </a:t>
            </a:r>
            <a:r>
              <a:rPr lang="en-US" err="1">
                <a:latin typeface="Calibri"/>
                <a:cs typeface="Calibri"/>
              </a:rPr>
              <a:t>starfsvenjur</a:t>
            </a:r>
            <a:r>
              <a:rPr lang="en-US">
                <a:latin typeface="Calibri"/>
                <a:cs typeface="Calibri"/>
              </a:rPr>
              <a:t> </a:t>
            </a:r>
            <a:r>
              <a:rPr lang="en-US" err="1">
                <a:latin typeface="Calibri"/>
                <a:cs typeface="Calibri"/>
              </a:rPr>
              <a:t>sem</a:t>
            </a:r>
            <a:r>
              <a:rPr lang="en-US">
                <a:latin typeface="Calibri"/>
                <a:cs typeface="Calibri"/>
              </a:rPr>
              <a:t> </a:t>
            </a:r>
            <a:r>
              <a:rPr lang="en-US" err="1">
                <a:latin typeface="Calibri"/>
                <a:cs typeface="Calibri"/>
              </a:rPr>
              <a:t>teknar</a:t>
            </a:r>
            <a:r>
              <a:rPr lang="en-US">
                <a:latin typeface="Calibri"/>
                <a:cs typeface="Calibri"/>
              </a:rPr>
              <a:t> </a:t>
            </a:r>
            <a:r>
              <a:rPr lang="en-US" err="1">
                <a:latin typeface="Calibri"/>
                <a:cs typeface="Calibri"/>
              </a:rPr>
              <a:t>hafa</a:t>
            </a:r>
            <a:r>
              <a:rPr lang="en-US">
                <a:latin typeface="Calibri"/>
                <a:cs typeface="Calibri"/>
              </a:rPr>
              <a:t> </a:t>
            </a:r>
            <a:r>
              <a:rPr lang="en-US" err="1">
                <a:latin typeface="Calibri"/>
                <a:cs typeface="Calibri"/>
              </a:rPr>
              <a:t>verið</a:t>
            </a:r>
            <a:r>
              <a:rPr lang="en-US">
                <a:latin typeface="Calibri"/>
                <a:cs typeface="Calibri"/>
              </a:rPr>
              <a:t> saman </a:t>
            </a:r>
            <a:r>
              <a:rPr lang="en-US" err="1">
                <a:latin typeface="Calibri"/>
                <a:cs typeface="Calibri"/>
              </a:rPr>
              <a:t>hér</a:t>
            </a:r>
            <a:r>
              <a:rPr lang="en-US">
                <a:latin typeface="Calibri"/>
                <a:cs typeface="Calibri"/>
              </a:rPr>
              <a:t>, </a:t>
            </a:r>
            <a:r>
              <a:rPr lang="en-US" err="1">
                <a:latin typeface="Calibri"/>
                <a:cs typeface="Calibri"/>
              </a:rPr>
              <a:t>eru</a:t>
            </a:r>
            <a:r>
              <a:rPr lang="en-US">
                <a:latin typeface="Calibri"/>
                <a:cs typeface="Calibri"/>
              </a:rPr>
              <a:t> </a:t>
            </a:r>
            <a:r>
              <a:rPr lang="en-US" err="1">
                <a:latin typeface="Calibri"/>
                <a:cs typeface="Calibri"/>
              </a:rPr>
              <a:t>gott</a:t>
            </a:r>
            <a:r>
              <a:rPr lang="en-US">
                <a:latin typeface="Calibri"/>
                <a:cs typeface="Calibri"/>
              </a:rPr>
              <a:t> </a:t>
            </a:r>
            <a:r>
              <a:rPr lang="en-US" err="1">
                <a:latin typeface="Calibri"/>
                <a:cs typeface="Calibri"/>
              </a:rPr>
              <a:t>hjálpartæki</a:t>
            </a:r>
            <a:r>
              <a:rPr lang="en-US">
                <a:latin typeface="Calibri"/>
                <a:cs typeface="Calibri"/>
              </a:rPr>
              <a:t> </a:t>
            </a:r>
            <a:r>
              <a:rPr lang="en-US" err="1">
                <a:latin typeface="Calibri"/>
                <a:cs typeface="Calibri"/>
              </a:rPr>
              <a:t>til</a:t>
            </a:r>
            <a:r>
              <a:rPr lang="en-US">
                <a:latin typeface="Calibri"/>
                <a:cs typeface="Calibri"/>
              </a:rPr>
              <a:t> </a:t>
            </a:r>
            <a:r>
              <a:rPr lang="en-US" err="1">
                <a:latin typeface="Calibri"/>
                <a:cs typeface="Calibri"/>
              </a:rPr>
              <a:t>að</a:t>
            </a:r>
            <a:r>
              <a:rPr lang="en-US">
                <a:latin typeface="Calibri"/>
                <a:cs typeface="Calibri"/>
              </a:rPr>
              <a:t> </a:t>
            </a:r>
            <a:r>
              <a:rPr lang="en-US" err="1">
                <a:latin typeface="Calibri"/>
                <a:cs typeface="Calibri"/>
              </a:rPr>
              <a:t>miðla</a:t>
            </a:r>
            <a:r>
              <a:rPr lang="en-US">
                <a:latin typeface="Calibri"/>
                <a:cs typeface="Calibri"/>
              </a:rPr>
              <a:t> </a:t>
            </a:r>
            <a:r>
              <a:rPr lang="en-US" err="1">
                <a:latin typeface="Calibri"/>
                <a:cs typeface="Calibri"/>
              </a:rPr>
              <a:t>þeirri</a:t>
            </a:r>
            <a:r>
              <a:rPr lang="en-US">
                <a:latin typeface="Calibri"/>
                <a:cs typeface="Calibri"/>
              </a:rPr>
              <a:t> </a:t>
            </a:r>
            <a:r>
              <a:rPr lang="en-US" err="1">
                <a:latin typeface="Calibri"/>
                <a:cs typeface="Calibri"/>
              </a:rPr>
              <a:t>fjölbreyttu</a:t>
            </a:r>
            <a:r>
              <a:rPr lang="en-US">
                <a:latin typeface="Calibri"/>
                <a:cs typeface="Calibri"/>
              </a:rPr>
              <a:t> </a:t>
            </a:r>
            <a:r>
              <a:rPr lang="en-US" err="1">
                <a:latin typeface="Calibri"/>
                <a:cs typeface="Calibri"/>
              </a:rPr>
              <a:t>þekkingu</a:t>
            </a:r>
            <a:r>
              <a:rPr lang="en-US">
                <a:latin typeface="Calibri"/>
                <a:cs typeface="Calibri"/>
              </a:rPr>
              <a:t> </a:t>
            </a:r>
            <a:r>
              <a:rPr lang="en-US" err="1">
                <a:latin typeface="Calibri"/>
                <a:cs typeface="Calibri"/>
              </a:rPr>
              <a:t>og</a:t>
            </a:r>
            <a:r>
              <a:rPr lang="en-US">
                <a:latin typeface="Calibri"/>
                <a:cs typeface="Calibri"/>
              </a:rPr>
              <a:t> </a:t>
            </a:r>
            <a:r>
              <a:rPr lang="en-US" err="1">
                <a:latin typeface="Calibri"/>
                <a:cs typeface="Calibri"/>
              </a:rPr>
              <a:t>tækifærum</a:t>
            </a:r>
            <a:r>
              <a:rPr lang="en-US">
                <a:latin typeface="Calibri"/>
                <a:cs typeface="Calibri"/>
              </a:rPr>
              <a:t> </a:t>
            </a:r>
            <a:r>
              <a:rPr lang="en-US" err="1">
                <a:latin typeface="Calibri"/>
                <a:cs typeface="Calibri"/>
              </a:rPr>
              <a:t>sem</a:t>
            </a:r>
            <a:r>
              <a:rPr lang="en-US">
                <a:latin typeface="Calibri"/>
                <a:cs typeface="Calibri"/>
              </a:rPr>
              <a:t> </a:t>
            </a:r>
            <a:r>
              <a:rPr lang="en-US" err="1">
                <a:latin typeface="Calibri"/>
                <a:cs typeface="Calibri"/>
              </a:rPr>
              <a:t>eru</a:t>
            </a:r>
            <a:r>
              <a:rPr lang="en-US">
                <a:latin typeface="Calibri"/>
                <a:cs typeface="Calibri"/>
              </a:rPr>
              <a:t> </a:t>
            </a:r>
            <a:r>
              <a:rPr lang="en-US" err="1">
                <a:latin typeface="Calibri"/>
                <a:cs typeface="Calibri"/>
              </a:rPr>
              <a:t>til</a:t>
            </a:r>
            <a:r>
              <a:rPr lang="en-US">
                <a:latin typeface="Calibri"/>
                <a:cs typeface="Calibri"/>
              </a:rPr>
              <a:t> </a:t>
            </a:r>
            <a:r>
              <a:rPr lang="en-US" err="1">
                <a:latin typeface="Calibri"/>
                <a:cs typeface="Calibri"/>
              </a:rPr>
              <a:t>staðar</a:t>
            </a:r>
            <a:r>
              <a:rPr lang="en-US">
                <a:latin typeface="Calibri"/>
                <a:cs typeface="Calibri"/>
              </a:rPr>
              <a:t> </a:t>
            </a:r>
            <a:r>
              <a:rPr lang="en-US" err="1">
                <a:latin typeface="Calibri"/>
                <a:cs typeface="Calibri"/>
              </a:rPr>
              <a:t>fyrir</a:t>
            </a:r>
            <a:r>
              <a:rPr lang="en-US">
                <a:latin typeface="Calibri"/>
                <a:cs typeface="Calibri"/>
              </a:rPr>
              <a:t> </a:t>
            </a:r>
            <a:r>
              <a:rPr lang="en-US" err="1">
                <a:latin typeface="Calibri"/>
                <a:cs typeface="Calibri"/>
              </a:rPr>
              <a:t>kvenleiðtoga</a:t>
            </a:r>
            <a:r>
              <a:rPr lang="en-US">
                <a:latin typeface="Calibri"/>
                <a:cs typeface="Calibri"/>
              </a:rPr>
              <a:t> </a:t>
            </a:r>
            <a:r>
              <a:rPr lang="en-US" err="1">
                <a:latin typeface="Calibri"/>
                <a:cs typeface="Calibri"/>
              </a:rPr>
              <a:t>innan</a:t>
            </a:r>
            <a:r>
              <a:rPr lang="en-US">
                <a:latin typeface="Calibri"/>
                <a:cs typeface="Calibri"/>
              </a:rPr>
              <a:t> </a:t>
            </a:r>
            <a:r>
              <a:rPr lang="en-US" err="1">
                <a:latin typeface="Calibri"/>
                <a:cs typeface="Calibri"/>
              </a:rPr>
              <a:t>ferðaþjónustunnar</a:t>
            </a:r>
            <a:r>
              <a:rPr lang="en-US">
                <a:latin typeface="Calibri"/>
                <a:cs typeface="Calibri"/>
              </a:rPr>
              <a:t>.</a:t>
            </a:r>
          </a:p>
          <a:p>
            <a:endParaRPr lang="en-IE"/>
          </a:p>
        </p:txBody>
      </p:sp>
      <p:sp>
        <p:nvSpPr>
          <p:cNvPr id="5" name="Text Placeholder 4">
            <a:extLst>
              <a:ext uri="{FF2B5EF4-FFF2-40B4-BE49-F238E27FC236}">
                <a16:creationId xmlns:a16="http://schemas.microsoft.com/office/drawing/2014/main" id="{96D698D3-768C-FBF9-DDC2-CC550D6E3D5F}"/>
              </a:ext>
            </a:extLst>
          </p:cNvPr>
          <p:cNvSpPr>
            <a:spLocks noGrp="1"/>
          </p:cNvSpPr>
          <p:nvPr>
            <p:ph type="body" sz="quarter" idx="17"/>
          </p:nvPr>
        </p:nvSpPr>
        <p:spPr>
          <a:xfrm>
            <a:off x="3887787" y="7514594"/>
            <a:ext cx="3257392" cy="2289739"/>
          </a:xfrm>
        </p:spPr>
        <p:txBody>
          <a:bodyPr lIns="91440" tIns="45720" rIns="91440" bIns="45720" anchor="t">
            <a:noAutofit/>
          </a:bodyPr>
          <a:lstStyle/>
          <a:p>
            <a:r>
              <a:rPr lang="en-US" sz="1400">
                <a:latin typeface="Calibri"/>
                <a:ea typeface="Calibri"/>
                <a:cs typeface="Calibri"/>
              </a:rPr>
              <a:t>We Lead </a:t>
            </a:r>
            <a:r>
              <a:rPr lang="en-US" sz="1400" err="1">
                <a:latin typeface="Calibri"/>
                <a:ea typeface="Calibri"/>
                <a:cs typeface="Calibri"/>
              </a:rPr>
              <a:t>ásetur</a:t>
            </a:r>
            <a:r>
              <a:rPr lang="en-US" sz="1400">
                <a:latin typeface="Calibri"/>
                <a:ea typeface="Calibri"/>
                <a:cs typeface="Calibri"/>
              </a:rPr>
              <a:t> </a:t>
            </a:r>
            <a:r>
              <a:rPr lang="en-US" sz="1400" err="1">
                <a:latin typeface="Calibri"/>
                <a:ea typeface="Calibri"/>
                <a:cs typeface="Calibri"/>
              </a:rPr>
              <a:t>sér</a:t>
            </a:r>
            <a:r>
              <a:rPr lang="en-US" sz="1400">
                <a:latin typeface="Calibri"/>
                <a:ea typeface="Calibri"/>
                <a:cs typeface="Calibri"/>
              </a:rPr>
              <a:t> </a:t>
            </a:r>
            <a:r>
              <a:rPr lang="en-US" sz="1400" err="1">
                <a:latin typeface="Calibri"/>
                <a:ea typeface="Calibri"/>
                <a:cs typeface="Calibri"/>
              </a:rPr>
              <a:t>að</a:t>
            </a:r>
            <a:r>
              <a:rPr lang="en-US" sz="1400">
                <a:latin typeface="Calibri"/>
                <a:ea typeface="Calibri"/>
                <a:cs typeface="Calibri"/>
              </a:rPr>
              <a:t> </a:t>
            </a:r>
            <a:r>
              <a:rPr lang="en-US" sz="1400" err="1">
                <a:latin typeface="Calibri"/>
                <a:ea typeface="Calibri"/>
                <a:cs typeface="Calibri"/>
              </a:rPr>
              <a:t>bæta</a:t>
            </a:r>
            <a:r>
              <a:rPr lang="en-US" sz="1400">
                <a:latin typeface="Calibri"/>
                <a:ea typeface="Calibri"/>
                <a:cs typeface="Calibri"/>
              </a:rPr>
              <a:t>  </a:t>
            </a:r>
            <a:r>
              <a:rPr lang="en-US" sz="1400" err="1">
                <a:latin typeface="Calibri"/>
                <a:ea typeface="Calibri"/>
                <a:cs typeface="Calibri"/>
              </a:rPr>
              <a:t>þjálfun</a:t>
            </a:r>
            <a:r>
              <a:rPr lang="en-US" sz="1400">
                <a:latin typeface="Calibri"/>
                <a:ea typeface="Calibri"/>
                <a:cs typeface="Calibri"/>
              </a:rPr>
              <a:t> </a:t>
            </a:r>
            <a:r>
              <a:rPr lang="en-US" sz="1400" err="1">
                <a:latin typeface="Calibri"/>
                <a:ea typeface="Calibri"/>
                <a:cs typeface="Calibri"/>
              </a:rPr>
              <a:t>kvenna</a:t>
            </a:r>
            <a:r>
              <a:rPr lang="en-US" sz="1400">
                <a:latin typeface="Calibri"/>
                <a:ea typeface="Calibri"/>
                <a:cs typeface="Calibri"/>
              </a:rPr>
              <a:t> í </a:t>
            </a:r>
            <a:r>
              <a:rPr lang="en-US" sz="1400" err="1">
                <a:latin typeface="Calibri"/>
                <a:ea typeface="Calibri"/>
                <a:cs typeface="Calibri"/>
              </a:rPr>
              <a:t>ferðaþjónustu</a:t>
            </a:r>
            <a:r>
              <a:rPr lang="en-US" sz="1400">
                <a:latin typeface="Calibri"/>
                <a:ea typeface="Calibri"/>
                <a:cs typeface="Calibri"/>
              </a:rPr>
              <a:t> </a:t>
            </a:r>
            <a:r>
              <a:rPr lang="en-US" sz="1400" err="1">
                <a:latin typeface="Calibri"/>
                <a:ea typeface="Calibri"/>
                <a:cs typeface="Calibri"/>
              </a:rPr>
              <a:t>með</a:t>
            </a:r>
            <a:r>
              <a:rPr lang="en-US" sz="1400">
                <a:latin typeface="Calibri"/>
                <a:ea typeface="Calibri"/>
                <a:cs typeface="Calibri"/>
              </a:rPr>
              <a:t> </a:t>
            </a:r>
            <a:r>
              <a:rPr lang="en-US" sz="1400" err="1">
                <a:latin typeface="Calibri"/>
                <a:ea typeface="Calibri"/>
                <a:cs typeface="Calibri"/>
              </a:rPr>
              <a:t>því</a:t>
            </a:r>
            <a:r>
              <a:rPr lang="en-US" sz="1400">
                <a:latin typeface="Calibri"/>
                <a:ea typeface="Calibri"/>
                <a:cs typeface="Calibri"/>
              </a:rPr>
              <a:t> </a:t>
            </a:r>
            <a:r>
              <a:rPr lang="en-US" sz="1400" err="1">
                <a:latin typeface="Calibri"/>
                <a:ea typeface="Calibri"/>
                <a:cs typeface="Calibri"/>
              </a:rPr>
              <a:t>að</a:t>
            </a:r>
            <a:r>
              <a:rPr lang="en-US" sz="1200">
                <a:latin typeface="Calibri"/>
                <a:ea typeface="Calibri"/>
                <a:cs typeface="Calibri"/>
              </a:rPr>
              <a:t>: </a:t>
            </a:r>
            <a:endParaRPr lang="en-US" sz="1200"/>
          </a:p>
          <a:p>
            <a:pPr marL="171450" indent="-171450">
              <a:buFont typeface="Arial" panose="020B0604020202020204" pitchFamily="34" charset="0"/>
              <a:buChar char="•"/>
            </a:pPr>
            <a:r>
              <a:rPr lang="en-US" sz="1200">
                <a:latin typeface="Calibri"/>
                <a:ea typeface="Calibri"/>
                <a:cs typeface="Calibri"/>
              </a:rPr>
              <a:t>Auka </a:t>
            </a:r>
            <a:r>
              <a:rPr lang="en-US" sz="1200" err="1">
                <a:latin typeface="Calibri"/>
                <a:ea typeface="Calibri"/>
                <a:cs typeface="Calibri"/>
              </a:rPr>
              <a:t>vitund</a:t>
            </a:r>
            <a:r>
              <a:rPr lang="en-US" sz="1200">
                <a:latin typeface="Calibri"/>
                <a:ea typeface="Calibri"/>
                <a:cs typeface="Calibri"/>
              </a:rPr>
              <a:t> </a:t>
            </a:r>
            <a:r>
              <a:rPr lang="en-US" sz="1200" err="1">
                <a:latin typeface="Calibri"/>
                <a:ea typeface="Calibri"/>
                <a:cs typeface="Calibri"/>
              </a:rPr>
              <a:t>þeirra</a:t>
            </a:r>
            <a:r>
              <a:rPr lang="en-US" sz="1200">
                <a:latin typeface="Calibri"/>
                <a:ea typeface="Calibri"/>
                <a:cs typeface="Calibri"/>
              </a:rPr>
              <a:t> um og </a:t>
            </a:r>
            <a:r>
              <a:rPr lang="en-US" sz="1200" err="1">
                <a:latin typeface="Calibri"/>
                <a:ea typeface="Calibri"/>
                <a:cs typeface="Calibri"/>
              </a:rPr>
              <a:t>skuldbindingu</a:t>
            </a:r>
            <a:r>
              <a:rPr lang="en-US" sz="1200">
                <a:latin typeface="Calibri"/>
                <a:ea typeface="Calibri"/>
                <a:cs typeface="Calibri"/>
              </a:rPr>
              <a:t> </a:t>
            </a:r>
            <a:r>
              <a:rPr lang="en-US" sz="1200" err="1">
                <a:latin typeface="Calibri"/>
                <a:ea typeface="Calibri"/>
                <a:cs typeface="Calibri"/>
              </a:rPr>
              <a:t>til</a:t>
            </a:r>
            <a:r>
              <a:rPr lang="en-US" sz="1200">
                <a:latin typeface="Calibri"/>
                <a:ea typeface="Calibri"/>
                <a:cs typeface="Calibri"/>
              </a:rPr>
              <a:t> </a:t>
            </a:r>
            <a:r>
              <a:rPr lang="en-US" sz="1200" err="1">
                <a:latin typeface="Calibri"/>
                <a:ea typeface="Calibri"/>
                <a:cs typeface="Calibri"/>
              </a:rPr>
              <a:t>sjálfbærrar</a:t>
            </a:r>
            <a:r>
              <a:rPr lang="en-US" sz="1200">
                <a:latin typeface="Calibri"/>
                <a:ea typeface="Calibri"/>
                <a:cs typeface="Calibri"/>
              </a:rPr>
              <a:t> </a:t>
            </a:r>
            <a:r>
              <a:rPr lang="en-US" sz="1200" err="1">
                <a:latin typeface="Calibri"/>
                <a:ea typeface="Calibri"/>
                <a:cs typeface="Calibri"/>
              </a:rPr>
              <a:t>ferðaþjónustu</a:t>
            </a:r>
            <a:r>
              <a:rPr lang="en-US" sz="1200">
                <a:latin typeface="Calibri"/>
                <a:ea typeface="Calibri"/>
                <a:cs typeface="Calibri"/>
              </a:rPr>
              <a:t> og </a:t>
            </a:r>
            <a:r>
              <a:rPr lang="en-US" sz="1200" err="1">
                <a:latin typeface="Calibri"/>
                <a:ea typeface="Calibri"/>
                <a:cs typeface="Calibri"/>
              </a:rPr>
              <a:t>loftslagsaðgerða</a:t>
            </a:r>
            <a:r>
              <a:rPr lang="en-US" sz="1200">
                <a:latin typeface="Calibri"/>
                <a:ea typeface="Calibri"/>
                <a:cs typeface="Calibri"/>
              </a:rPr>
              <a:t> </a:t>
            </a:r>
            <a:r>
              <a:rPr lang="en-US" sz="1200" err="1">
                <a:latin typeface="Calibri"/>
                <a:ea typeface="Calibri"/>
                <a:cs typeface="Calibri"/>
              </a:rPr>
              <a:t>með</a:t>
            </a:r>
            <a:r>
              <a:rPr lang="en-US" sz="1200">
                <a:latin typeface="Calibri"/>
                <a:ea typeface="Calibri"/>
                <a:cs typeface="Calibri"/>
              </a:rPr>
              <a:t> </a:t>
            </a:r>
            <a:r>
              <a:rPr lang="en-US" sz="1200" err="1">
                <a:latin typeface="Calibri"/>
                <a:ea typeface="Calibri"/>
                <a:cs typeface="Calibri"/>
              </a:rPr>
              <a:t>skapandi</a:t>
            </a:r>
            <a:r>
              <a:rPr lang="en-US" sz="1200">
                <a:latin typeface="Calibri"/>
                <a:ea typeface="Calibri"/>
                <a:cs typeface="Calibri"/>
              </a:rPr>
              <a:t> og </a:t>
            </a:r>
            <a:r>
              <a:rPr lang="en-US" sz="1200" err="1">
                <a:latin typeface="Calibri"/>
                <a:ea typeface="Calibri"/>
                <a:cs typeface="Calibri"/>
              </a:rPr>
              <a:t>sjálfbærum</a:t>
            </a:r>
            <a:r>
              <a:rPr lang="en-US" sz="1200">
                <a:latin typeface="Calibri"/>
                <a:ea typeface="Calibri"/>
                <a:cs typeface="Calibri"/>
              </a:rPr>
              <a:t> </a:t>
            </a:r>
            <a:r>
              <a:rPr lang="en-US" sz="1200" err="1">
                <a:latin typeface="Calibri"/>
                <a:ea typeface="Calibri"/>
                <a:cs typeface="Calibri"/>
              </a:rPr>
              <a:t>starfsháttum</a:t>
            </a:r>
            <a:r>
              <a:rPr lang="en-US" sz="1200">
                <a:latin typeface="Calibri"/>
                <a:ea typeface="Calibri"/>
                <a:cs typeface="Calibri"/>
              </a:rPr>
              <a:t> og </a:t>
            </a:r>
            <a:r>
              <a:rPr lang="en-US" sz="1200" err="1">
                <a:latin typeface="Calibri"/>
                <a:ea typeface="Calibri"/>
                <a:cs typeface="Calibri"/>
              </a:rPr>
              <a:t>bættum</a:t>
            </a:r>
            <a:r>
              <a:rPr lang="en-US" sz="1200">
                <a:latin typeface="Calibri"/>
                <a:ea typeface="Calibri"/>
                <a:cs typeface="Calibri"/>
              </a:rPr>
              <a:t> </a:t>
            </a:r>
            <a:r>
              <a:rPr lang="en-US" sz="1200" err="1">
                <a:latin typeface="Calibri"/>
                <a:ea typeface="Calibri"/>
                <a:cs typeface="Calibri"/>
              </a:rPr>
              <a:t>leiðtoga</a:t>
            </a:r>
            <a:r>
              <a:rPr lang="en-US" sz="1200">
                <a:latin typeface="Calibri"/>
                <a:ea typeface="Calibri"/>
                <a:cs typeface="Calibri"/>
              </a:rPr>
              <a:t>- og </a:t>
            </a:r>
            <a:r>
              <a:rPr lang="en-US" sz="1200" err="1">
                <a:latin typeface="Calibri"/>
                <a:ea typeface="Calibri"/>
                <a:cs typeface="Calibri"/>
              </a:rPr>
              <a:t>samskiptahæfileikum</a:t>
            </a:r>
            <a:r>
              <a:rPr lang="en-US" sz="1200">
                <a:latin typeface="Calibri"/>
                <a:ea typeface="Calibri"/>
                <a:cs typeface="Calibri"/>
              </a:rPr>
              <a:t>.</a:t>
            </a:r>
          </a:p>
          <a:p>
            <a:pPr marL="171450" indent="-171450">
              <a:buFont typeface="Arial" panose="020B0604020202020204" pitchFamily="34" charset="0"/>
              <a:buChar char="•"/>
            </a:pPr>
            <a:r>
              <a:rPr lang="en-US" sz="1200" err="1"/>
              <a:t>Veita</a:t>
            </a:r>
            <a:r>
              <a:rPr lang="en-US" sz="1200"/>
              <a:t> </a:t>
            </a:r>
            <a:r>
              <a:rPr lang="en-US" sz="1200" err="1"/>
              <a:t>hagnýta</a:t>
            </a:r>
            <a:r>
              <a:rPr lang="en-US" sz="1200"/>
              <a:t> </a:t>
            </a:r>
            <a:r>
              <a:rPr lang="en-US" sz="1200" err="1"/>
              <a:t>innsýn</a:t>
            </a:r>
            <a:r>
              <a:rPr lang="en-US" sz="1200"/>
              <a:t> í </a:t>
            </a:r>
            <a:r>
              <a:rPr lang="en-US" sz="1200" err="1"/>
              <a:t>starfsgreinina</a:t>
            </a:r>
            <a:r>
              <a:rPr lang="en-US" sz="1200"/>
              <a:t> fyrir </a:t>
            </a:r>
            <a:r>
              <a:rPr lang="en-US" sz="1200" err="1"/>
              <a:t>þeirra</a:t>
            </a:r>
            <a:r>
              <a:rPr lang="en-US" sz="1200"/>
              <a:t> </a:t>
            </a:r>
            <a:r>
              <a:rPr lang="en-US" sz="1200" err="1"/>
              <a:t>eigin</a:t>
            </a:r>
            <a:r>
              <a:rPr lang="en-US" sz="1200"/>
              <a:t> </a:t>
            </a:r>
            <a:r>
              <a:rPr lang="en-US" sz="1200" err="1"/>
              <a:t>þróun</a:t>
            </a:r>
            <a:r>
              <a:rPr lang="en-US" sz="1200"/>
              <a:t> í </a:t>
            </a:r>
            <a:r>
              <a:rPr lang="en-US" sz="1200" err="1"/>
              <a:t>starfi</a:t>
            </a:r>
            <a:r>
              <a:rPr lang="en-US" sz="1200"/>
              <a:t>, </a:t>
            </a:r>
            <a:r>
              <a:rPr lang="en-US" sz="1200" err="1"/>
              <a:t>bæta</a:t>
            </a:r>
            <a:r>
              <a:rPr lang="en-US" sz="1200"/>
              <a:t> </a:t>
            </a:r>
            <a:r>
              <a:rPr lang="en-US" sz="1200" err="1"/>
              <a:t>árangur</a:t>
            </a:r>
            <a:r>
              <a:rPr lang="en-US" sz="1200"/>
              <a:t> </a:t>
            </a:r>
            <a:r>
              <a:rPr lang="en-US" sz="1200" err="1"/>
              <a:t>þeirra</a:t>
            </a:r>
            <a:r>
              <a:rPr lang="en-US" sz="1200"/>
              <a:t> og </a:t>
            </a:r>
            <a:r>
              <a:rPr lang="en-US" sz="1200" err="1"/>
              <a:t>veita</a:t>
            </a:r>
            <a:r>
              <a:rPr lang="en-US" sz="1200"/>
              <a:t> </a:t>
            </a:r>
            <a:r>
              <a:rPr lang="en-US" sz="1200" err="1"/>
              <a:t>innblástur</a:t>
            </a:r>
            <a:r>
              <a:rPr lang="en-US" sz="1200"/>
              <a:t> </a:t>
            </a:r>
            <a:r>
              <a:rPr lang="en-US" sz="1200" err="1"/>
              <a:t>til</a:t>
            </a:r>
            <a:r>
              <a:rPr lang="en-US" sz="1200"/>
              <a:t> </a:t>
            </a:r>
            <a:r>
              <a:rPr lang="en-US" sz="1200" err="1"/>
              <a:t>að</a:t>
            </a:r>
            <a:r>
              <a:rPr lang="en-US" sz="1200"/>
              <a:t> </a:t>
            </a:r>
            <a:r>
              <a:rPr lang="en-US" sz="1200" err="1"/>
              <a:t>grípa</a:t>
            </a:r>
            <a:r>
              <a:rPr lang="en-US" sz="1200"/>
              <a:t> </a:t>
            </a:r>
            <a:r>
              <a:rPr lang="en-US" sz="1200" err="1"/>
              <a:t>tækifærin</a:t>
            </a:r>
            <a:r>
              <a:rPr lang="en-US" sz="1200"/>
              <a:t> í </a:t>
            </a:r>
            <a:r>
              <a:rPr lang="en-US" sz="1200" err="1"/>
              <a:t>framtíðinni</a:t>
            </a:r>
            <a:r>
              <a:rPr lang="en-US" sz="1200"/>
              <a:t> </a:t>
            </a:r>
            <a:r>
              <a:rPr lang="en-US" sz="1200" err="1"/>
              <a:t>þegar</a:t>
            </a:r>
            <a:r>
              <a:rPr lang="en-US" sz="1200"/>
              <a:t> </a:t>
            </a:r>
            <a:r>
              <a:rPr lang="en-US" sz="1200" err="1"/>
              <a:t>þau</a:t>
            </a:r>
            <a:r>
              <a:rPr lang="en-US" sz="1200"/>
              <a:t> </a:t>
            </a:r>
            <a:r>
              <a:rPr lang="en-US" sz="1200" err="1"/>
              <a:t>gefast</a:t>
            </a:r>
            <a:r>
              <a:rPr lang="en-US" sz="1200"/>
              <a:t>.</a:t>
            </a:r>
          </a:p>
          <a:p>
            <a:endParaRPr lang="en-IE" sz="1200"/>
          </a:p>
        </p:txBody>
      </p:sp>
      <p:pic>
        <p:nvPicPr>
          <p:cNvPr id="10" name="Picture Placeholder 9" descr="Teacher smiling and writing on whiteboard">
            <a:extLst>
              <a:ext uri="{FF2B5EF4-FFF2-40B4-BE49-F238E27FC236}">
                <a16:creationId xmlns:a16="http://schemas.microsoft.com/office/drawing/2014/main" id="{D78593E2-35B4-67D7-EF1F-2CA7D8440DA2}"/>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17242" r="40141"/>
          <a:stretch/>
        </p:blipFill>
        <p:spPr>
          <a:xfrm>
            <a:off x="432198" y="5141777"/>
            <a:ext cx="3449060" cy="6265185"/>
          </a:xfrm>
        </p:spPr>
      </p:pic>
      <p:sp>
        <p:nvSpPr>
          <p:cNvPr id="8" name="Slide Number Placeholder 7">
            <a:extLst>
              <a:ext uri="{FF2B5EF4-FFF2-40B4-BE49-F238E27FC236}">
                <a16:creationId xmlns:a16="http://schemas.microsoft.com/office/drawing/2014/main" id="{BD3725FB-AAB6-C9F0-92C1-8C2833833B32}"/>
              </a:ext>
            </a:extLst>
          </p:cNvPr>
          <p:cNvSpPr>
            <a:spLocks noGrp="1"/>
          </p:cNvSpPr>
          <p:nvPr>
            <p:ph type="sldNum" sz="quarter" idx="4"/>
          </p:nvPr>
        </p:nvSpPr>
        <p:spPr/>
        <p:txBody>
          <a:bodyPr/>
          <a:lstStyle/>
          <a:p>
            <a:fld id="{9C527BFA-2C0E-4CEC-B6A5-913A56FEF4B4}" type="slidenum">
              <a:rPr lang="fr-CA" smtClean="0"/>
              <a:pPr/>
              <a:t>11</a:t>
            </a:fld>
            <a:endParaRPr lang="fr-CA"/>
          </a:p>
        </p:txBody>
      </p:sp>
    </p:spTree>
    <p:extLst>
      <p:ext uri="{BB962C8B-B14F-4D97-AF65-F5344CB8AC3E}">
        <p14:creationId xmlns:p14="http://schemas.microsoft.com/office/powerpoint/2010/main" val="3043332840"/>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4883D-3879-2A0A-34E0-FF14BF8DEB9C}"/>
              </a:ext>
            </a:extLst>
          </p:cNvPr>
          <p:cNvSpPr>
            <a:spLocks noGrp="1"/>
          </p:cNvSpPr>
          <p:nvPr>
            <p:ph type="body" sz="quarter" idx="32"/>
          </p:nvPr>
        </p:nvSpPr>
        <p:spPr>
          <a:xfrm>
            <a:off x="578471" y="6373504"/>
            <a:ext cx="6570887" cy="1226993"/>
          </a:xfrm>
        </p:spPr>
        <p:txBody>
          <a:bodyPr lIns="91440" tIns="45720" rIns="91440" bIns="45720" numCol="2" spcCol="288000" anchor="t">
            <a:noAutofit/>
          </a:bodyPr>
          <a:lstStyle/>
          <a:p>
            <a:r>
              <a:rPr lang="is-IS" sz="1200">
                <a:latin typeface="Calibri"/>
                <a:ea typeface="Calibri"/>
                <a:cs typeface="Calibri"/>
              </a:rPr>
              <a:t>Með því að nýta sögur þessara níu kvenna gefst tækifæri til að fjalla um málefni tengd jafnrétti, frumkvöðlum, sjálfbærni og loftslagsmálum og hvetja nemendur til að skoða málefnin frá mismunandi sjónarhornum.</a:t>
            </a:r>
          </a:p>
          <a:p>
            <a:r>
              <a:rPr lang="is-IS" sz="1200">
                <a:latin typeface="Calibri"/>
                <a:ea typeface="Calibri"/>
                <a:cs typeface="Calibri"/>
              </a:rPr>
              <a:t>Aðferðarfræðin sem hér er beitt </a:t>
            </a:r>
            <a:r>
              <a:rPr lang="is-IS" sz="1200" b="1">
                <a:latin typeface="Calibri"/>
                <a:ea typeface="Calibri"/>
                <a:cs typeface="Calibri"/>
              </a:rPr>
              <a:t>tengir þekkingu beint við ákveðin athæfi </a:t>
            </a:r>
            <a:r>
              <a:rPr lang="is-IS" sz="1200">
                <a:latin typeface="Calibri"/>
                <a:ea typeface="Calibri"/>
                <a:cs typeface="Calibri"/>
              </a:rPr>
              <a:t>(Boehrer, 1995)</a:t>
            </a:r>
            <a:r>
              <a:rPr lang="is-IS" sz="1200" baseline="30000">
                <a:latin typeface="Calibri"/>
                <a:ea typeface="Calibri"/>
                <a:cs typeface="Calibri"/>
              </a:rPr>
              <a:t>1</a:t>
            </a:r>
            <a:r>
              <a:rPr lang="is-IS" sz="1200">
                <a:latin typeface="Calibri"/>
                <a:ea typeface="Calibri"/>
                <a:cs typeface="Calibri"/>
              </a:rPr>
              <a:t>. Að nota dæmisögur er áhrifarík nálgun að því viðfangsefni sem verið er að fara yfir að hverju sinni og hjálpar nemendum að þróa færni sína.</a:t>
            </a:r>
          </a:p>
          <a:p>
            <a:endParaRPr lang="is-IS" sz="1200"/>
          </a:p>
          <a:p>
            <a:r>
              <a:rPr lang="is-IS" sz="1200">
                <a:latin typeface="Calibri"/>
                <a:ea typeface="Calibri"/>
                <a:cs typeface="Calibri"/>
              </a:rPr>
              <a:t>Velenchik (1995)</a:t>
            </a:r>
            <a:r>
              <a:rPr lang="is-IS" sz="1200" baseline="30000">
                <a:latin typeface="Calibri"/>
                <a:ea typeface="Calibri"/>
                <a:cs typeface="Calibri"/>
              </a:rPr>
              <a:t>2</a:t>
            </a:r>
            <a:r>
              <a:rPr lang="is-IS" sz="1200">
                <a:latin typeface="Calibri"/>
                <a:ea typeface="Calibri"/>
                <a:cs typeface="Calibri"/>
              </a:rPr>
              <a:t> leggur áherslu á að tilviksrannsóknir (e. case method) séu notaðar til að hvetja nemendur til að læra kenningar. Í starfsþjálfun er oft notast við dæmisögur til að sýna fram á hvernig kenningar virka. Þó er vaninn að nýta dæmin til að undirstrika kenningarnar, eftir að hafa farið yfir þær fyrst, frekar en að hugsa um kenningar sem verkfæri til að svara þeim spurningum sem er varpað fram við notkunina á þeim. Áherslan er því á kenninguna sjálfa í staðinn fyrir beitingu á kenningunni. Nemendurnir geta því átt í erfiðleikum með að skilja tilganginn með kenningunum og geta því síður nýtt sér þau verkfæri sem námið er að veita þeim.</a:t>
            </a:r>
          </a:p>
          <a:p>
            <a:endParaRPr lang="is-IS" sz="1200"/>
          </a:p>
          <a:p>
            <a:r>
              <a:rPr lang="is-IS" sz="1200">
                <a:latin typeface="Calibri"/>
                <a:ea typeface="Calibri"/>
                <a:cs typeface="Calibri"/>
              </a:rPr>
              <a:t>Með þessari aðferðarfræði er megin tilgangurinn að kenna nemendum að vera lausnamiðaðir í sinni vinnu. Þegar nemendur reyna að leysa úr vandamálunum átta þeir sig á því að þá vantar réttu verkfærin til að leysa úr vandamálunum og þeir fara að leita eftir þeim og ná tökum á þeim kenningum sem við á. Þetta kennir þeim því einnig sjálfstæð vinnubrögð og rökhugsun. Þessi kennslufræðilega nálgun var fyrst sett fram af Blook (1956) og byggir á gagnsærri og skipulagðri nálgun við að þróa hæfni og færni nemenda.</a:t>
            </a:r>
          </a:p>
          <a:p>
            <a:endParaRPr lang="is-IS" sz="1200"/>
          </a:p>
        </p:txBody>
      </p:sp>
      <p:sp>
        <p:nvSpPr>
          <p:cNvPr id="3" name="Text Placeholder 2">
            <a:extLst>
              <a:ext uri="{FF2B5EF4-FFF2-40B4-BE49-F238E27FC236}">
                <a16:creationId xmlns:a16="http://schemas.microsoft.com/office/drawing/2014/main" id="{758E0036-3BDA-11F2-531C-92801C09F478}"/>
              </a:ext>
            </a:extLst>
          </p:cNvPr>
          <p:cNvSpPr>
            <a:spLocks noGrp="1"/>
          </p:cNvSpPr>
          <p:nvPr>
            <p:ph type="body" sz="quarter" idx="33"/>
          </p:nvPr>
        </p:nvSpPr>
        <p:spPr>
          <a:xfrm>
            <a:off x="1406860" y="4566407"/>
            <a:ext cx="6570888" cy="516581"/>
          </a:xfrm>
        </p:spPr>
        <p:txBody>
          <a:bodyPr lIns="91440" tIns="45720" rIns="91440" bIns="45720" anchor="t">
            <a:noAutofit/>
          </a:bodyPr>
          <a:lstStyle/>
          <a:p>
            <a:r>
              <a:rPr lang="en-US" err="1">
                <a:latin typeface="Calibri"/>
                <a:ea typeface="Calibri"/>
                <a:cs typeface="Poppins SemiBold"/>
              </a:rPr>
              <a:t>Notagildi</a:t>
            </a:r>
            <a:r>
              <a:rPr lang="en-US">
                <a:latin typeface="Calibri"/>
                <a:ea typeface="Calibri"/>
                <a:cs typeface="Poppins SemiBold"/>
              </a:rPr>
              <a:t> </a:t>
            </a:r>
            <a:r>
              <a:rPr lang="en-US" err="1">
                <a:latin typeface="Calibri"/>
                <a:ea typeface="Calibri"/>
                <a:cs typeface="Poppins SemiBold"/>
              </a:rPr>
              <a:t>dæmisagna</a:t>
            </a:r>
            <a:r>
              <a:rPr lang="en-US">
                <a:latin typeface="Calibri"/>
                <a:ea typeface="Calibri"/>
                <a:cs typeface="Poppins SemiBold"/>
              </a:rPr>
              <a:t> í </a:t>
            </a:r>
            <a:r>
              <a:rPr lang="en-US" err="1">
                <a:latin typeface="Calibri"/>
                <a:ea typeface="Calibri"/>
                <a:cs typeface="Poppins SemiBold"/>
              </a:rPr>
              <a:t>kennslu</a:t>
            </a:r>
            <a:endParaRPr lang="en-US">
              <a:latin typeface="Calibri"/>
              <a:ea typeface="Calibri"/>
              <a:cs typeface="Poppins SemiBold"/>
            </a:endParaRPr>
          </a:p>
          <a:p>
            <a:endParaRPr lang="en-IE"/>
          </a:p>
        </p:txBody>
      </p:sp>
      <p:sp>
        <p:nvSpPr>
          <p:cNvPr id="4" name="Text Placeholder 3">
            <a:extLst>
              <a:ext uri="{FF2B5EF4-FFF2-40B4-BE49-F238E27FC236}">
                <a16:creationId xmlns:a16="http://schemas.microsoft.com/office/drawing/2014/main" id="{269939C0-954F-47D0-DB9B-363A9FBE73A8}"/>
              </a:ext>
            </a:extLst>
          </p:cNvPr>
          <p:cNvSpPr>
            <a:spLocks noGrp="1"/>
          </p:cNvSpPr>
          <p:nvPr>
            <p:ph type="body" sz="quarter" idx="34"/>
          </p:nvPr>
        </p:nvSpPr>
        <p:spPr>
          <a:xfrm>
            <a:off x="624293" y="5114225"/>
            <a:ext cx="6526988" cy="1064757"/>
          </a:xfrm>
        </p:spPr>
        <p:txBody>
          <a:bodyPr lIns="91440" tIns="45720" rIns="91440" bIns="45720" numCol="1" spcCol="288000" anchor="t">
            <a:noAutofit/>
          </a:bodyPr>
          <a:lstStyle/>
          <a:p>
            <a:r>
              <a:rPr lang="en-US" i="1" err="1">
                <a:latin typeface="Calibri"/>
                <a:ea typeface="Calibri"/>
                <a:cs typeface="Calibri"/>
              </a:rPr>
              <a:t>Ferðaþjónusta</a:t>
            </a:r>
            <a:r>
              <a:rPr lang="en-US" i="1">
                <a:latin typeface="Calibri"/>
                <a:ea typeface="Calibri"/>
                <a:cs typeface="Calibri"/>
              </a:rPr>
              <a:t> </a:t>
            </a:r>
            <a:r>
              <a:rPr lang="en-US" i="1" err="1">
                <a:latin typeface="Calibri"/>
                <a:ea typeface="Calibri"/>
                <a:cs typeface="Calibri"/>
              </a:rPr>
              <a:t>hefur</a:t>
            </a:r>
            <a:r>
              <a:rPr lang="en-US" i="1">
                <a:latin typeface="Calibri"/>
                <a:ea typeface="Calibri"/>
                <a:cs typeface="Calibri"/>
              </a:rPr>
              <a:t> </a:t>
            </a:r>
            <a:r>
              <a:rPr lang="en-US" i="1" err="1">
                <a:latin typeface="Calibri"/>
                <a:ea typeface="Calibri"/>
                <a:cs typeface="Calibri"/>
              </a:rPr>
              <a:t>lykilhlutverki</a:t>
            </a:r>
            <a:r>
              <a:rPr lang="en-US" i="1">
                <a:latin typeface="Calibri"/>
                <a:ea typeface="Calibri"/>
                <a:cs typeface="Calibri"/>
              </a:rPr>
              <a:t> </a:t>
            </a:r>
            <a:r>
              <a:rPr lang="en-US" i="1" err="1">
                <a:latin typeface="Calibri"/>
                <a:ea typeface="Calibri"/>
                <a:cs typeface="Calibri"/>
              </a:rPr>
              <a:t>að</a:t>
            </a:r>
            <a:r>
              <a:rPr lang="en-US" i="1">
                <a:latin typeface="Calibri"/>
                <a:ea typeface="Calibri"/>
                <a:cs typeface="Calibri"/>
              </a:rPr>
              <a:t> </a:t>
            </a:r>
            <a:r>
              <a:rPr lang="en-US" i="1" err="1">
                <a:latin typeface="Calibri"/>
                <a:ea typeface="Calibri"/>
                <a:cs typeface="Calibri"/>
              </a:rPr>
              <a:t>gegna</a:t>
            </a:r>
            <a:r>
              <a:rPr lang="en-US" i="1">
                <a:latin typeface="Calibri"/>
                <a:ea typeface="Calibri"/>
                <a:cs typeface="Calibri"/>
              </a:rPr>
              <a:t> </a:t>
            </a:r>
            <a:r>
              <a:rPr lang="en-US" i="1" err="1">
                <a:latin typeface="Calibri"/>
                <a:ea typeface="Calibri"/>
                <a:cs typeface="Calibri"/>
              </a:rPr>
              <a:t>við</a:t>
            </a:r>
            <a:r>
              <a:rPr lang="en-US" i="1">
                <a:latin typeface="Calibri"/>
                <a:ea typeface="Calibri"/>
                <a:cs typeface="Calibri"/>
              </a:rPr>
              <a:t> </a:t>
            </a:r>
            <a:r>
              <a:rPr lang="en-US" i="1" err="1">
                <a:latin typeface="Calibri"/>
                <a:ea typeface="Calibri"/>
                <a:cs typeface="Calibri"/>
              </a:rPr>
              <a:t>að</a:t>
            </a:r>
            <a:r>
              <a:rPr lang="en-US" i="1">
                <a:latin typeface="Calibri"/>
                <a:ea typeface="Calibri"/>
                <a:cs typeface="Calibri"/>
              </a:rPr>
              <a:t> </a:t>
            </a:r>
            <a:r>
              <a:rPr lang="en-US" i="1" err="1">
                <a:latin typeface="Calibri"/>
                <a:ea typeface="Calibri"/>
                <a:cs typeface="Calibri"/>
              </a:rPr>
              <a:t>ná</a:t>
            </a:r>
            <a:r>
              <a:rPr lang="en-US" i="1">
                <a:latin typeface="Calibri"/>
                <a:ea typeface="Calibri"/>
                <a:cs typeface="Calibri"/>
              </a:rPr>
              <a:t> </a:t>
            </a:r>
            <a:r>
              <a:rPr lang="en-US" i="1" err="1">
                <a:latin typeface="Calibri"/>
                <a:ea typeface="Calibri"/>
                <a:cs typeface="Calibri"/>
              </a:rPr>
              <a:t>heimsmarkmiðum</a:t>
            </a:r>
            <a:r>
              <a:rPr lang="en-US" i="1">
                <a:latin typeface="Calibri"/>
                <a:ea typeface="Calibri"/>
                <a:cs typeface="Calibri"/>
              </a:rPr>
              <a:t> </a:t>
            </a:r>
            <a:r>
              <a:rPr lang="en-US" i="1" err="1">
                <a:latin typeface="Calibri"/>
                <a:ea typeface="Calibri"/>
                <a:cs typeface="Calibri"/>
              </a:rPr>
              <a:t>Sameinuðu</a:t>
            </a:r>
            <a:r>
              <a:rPr lang="en-US" i="1">
                <a:latin typeface="Calibri"/>
                <a:ea typeface="Calibri"/>
                <a:cs typeface="Calibri"/>
              </a:rPr>
              <a:t> </a:t>
            </a:r>
            <a:r>
              <a:rPr lang="en-US" i="1" err="1">
                <a:latin typeface="Calibri"/>
                <a:ea typeface="Calibri"/>
                <a:cs typeface="Calibri"/>
              </a:rPr>
              <a:t>þjóðanna</a:t>
            </a:r>
            <a:r>
              <a:rPr lang="en-US" i="1">
                <a:latin typeface="Calibri"/>
                <a:ea typeface="Calibri"/>
                <a:cs typeface="Calibri"/>
              </a:rPr>
              <a:t> um </a:t>
            </a:r>
            <a:r>
              <a:rPr lang="en-US" i="1" err="1">
                <a:latin typeface="Calibri"/>
                <a:ea typeface="Calibri"/>
                <a:cs typeface="Calibri"/>
              </a:rPr>
              <a:t>sjálfbæra</a:t>
            </a:r>
            <a:r>
              <a:rPr lang="en-US" i="1">
                <a:latin typeface="Calibri"/>
                <a:ea typeface="Calibri"/>
                <a:cs typeface="Calibri"/>
              </a:rPr>
              <a:t> </a:t>
            </a:r>
            <a:r>
              <a:rPr lang="en-US" i="1" err="1">
                <a:latin typeface="Calibri"/>
                <a:ea typeface="Calibri"/>
                <a:cs typeface="Calibri"/>
              </a:rPr>
              <a:t>þróun</a:t>
            </a:r>
            <a:r>
              <a:rPr lang="en-US" i="1">
                <a:latin typeface="Calibri"/>
                <a:ea typeface="Calibri"/>
                <a:cs typeface="Calibri"/>
              </a:rPr>
              <a:t>, </a:t>
            </a:r>
            <a:r>
              <a:rPr lang="en-US" i="1" err="1">
                <a:latin typeface="Calibri"/>
                <a:ea typeface="Calibri"/>
                <a:cs typeface="Calibri"/>
              </a:rPr>
              <a:t>einkum</a:t>
            </a:r>
            <a:r>
              <a:rPr lang="en-US" i="1">
                <a:latin typeface="Calibri"/>
                <a:ea typeface="Calibri"/>
                <a:cs typeface="Calibri"/>
              </a:rPr>
              <a:t> </a:t>
            </a:r>
            <a:r>
              <a:rPr lang="en-US" i="1" err="1">
                <a:latin typeface="Calibri"/>
                <a:ea typeface="Calibri"/>
                <a:cs typeface="Calibri"/>
              </a:rPr>
              <a:t>skuldbindingar</a:t>
            </a:r>
            <a:r>
              <a:rPr lang="en-US" i="1">
                <a:latin typeface="Calibri"/>
                <a:ea typeface="Calibri"/>
                <a:cs typeface="Calibri"/>
              </a:rPr>
              <a:t> um </a:t>
            </a:r>
            <a:r>
              <a:rPr lang="en-US" i="1" err="1">
                <a:latin typeface="Calibri"/>
                <a:ea typeface="Calibri"/>
                <a:cs typeface="Calibri"/>
              </a:rPr>
              <a:t>jafnrétti</a:t>
            </a:r>
            <a:r>
              <a:rPr lang="en-US" i="1">
                <a:latin typeface="Calibri"/>
                <a:ea typeface="Calibri"/>
                <a:cs typeface="Calibri"/>
              </a:rPr>
              <a:t> </a:t>
            </a:r>
            <a:r>
              <a:rPr lang="en-US" i="1" err="1">
                <a:latin typeface="Calibri"/>
                <a:ea typeface="Calibri"/>
                <a:cs typeface="Calibri"/>
              </a:rPr>
              <a:t>kynjanna</a:t>
            </a:r>
            <a:r>
              <a:rPr lang="en-US" i="1">
                <a:latin typeface="Calibri"/>
                <a:ea typeface="Calibri"/>
                <a:cs typeface="Calibri"/>
              </a:rPr>
              <a:t> </a:t>
            </a:r>
            <a:r>
              <a:rPr lang="en-US" i="1" err="1">
                <a:latin typeface="Calibri"/>
                <a:ea typeface="Calibri"/>
                <a:cs typeface="Calibri"/>
              </a:rPr>
              <a:t>og</a:t>
            </a:r>
            <a:r>
              <a:rPr lang="en-US" i="1">
                <a:latin typeface="Calibri"/>
                <a:ea typeface="Calibri"/>
                <a:cs typeface="Calibri"/>
              </a:rPr>
              <a:t> </a:t>
            </a:r>
            <a:r>
              <a:rPr lang="en-US" i="1" err="1">
                <a:latin typeface="Calibri"/>
                <a:ea typeface="Calibri"/>
                <a:cs typeface="Calibri"/>
              </a:rPr>
              <a:t>valdeflingu</a:t>
            </a:r>
            <a:r>
              <a:rPr lang="en-US" i="1">
                <a:latin typeface="Calibri"/>
                <a:ea typeface="Calibri"/>
                <a:cs typeface="Calibri"/>
              </a:rPr>
              <a:t> </a:t>
            </a:r>
            <a:r>
              <a:rPr lang="en-US" i="1" err="1">
                <a:latin typeface="Calibri"/>
                <a:ea typeface="Calibri"/>
                <a:cs typeface="Calibri"/>
              </a:rPr>
              <a:t>kvenna</a:t>
            </a:r>
            <a:r>
              <a:rPr lang="en-US" i="1">
                <a:latin typeface="Calibri"/>
                <a:ea typeface="Calibri"/>
                <a:cs typeface="Calibri"/>
              </a:rPr>
              <a:t> í </a:t>
            </a:r>
            <a:r>
              <a:rPr lang="en-US" i="1" err="1">
                <a:latin typeface="Calibri"/>
                <a:ea typeface="Calibri"/>
                <a:cs typeface="Calibri"/>
              </a:rPr>
              <a:t>markmiði</a:t>
            </a:r>
            <a:r>
              <a:rPr lang="en-US" i="1">
                <a:latin typeface="Calibri"/>
                <a:ea typeface="Calibri"/>
                <a:cs typeface="Calibri"/>
              </a:rPr>
              <a:t> 5 - UNWTO</a:t>
            </a:r>
            <a:endParaRPr lang="en-IE" i="1">
              <a:latin typeface="Calibri"/>
              <a:ea typeface="Calibri"/>
              <a:cs typeface="Calibri"/>
            </a:endParaRPr>
          </a:p>
        </p:txBody>
      </p:sp>
      <p:pic>
        <p:nvPicPr>
          <p:cNvPr id="8" name="Picture Placeholder 7" descr="New potted sprout held by pair of hands">
            <a:extLst>
              <a:ext uri="{FF2B5EF4-FFF2-40B4-BE49-F238E27FC236}">
                <a16:creationId xmlns:a16="http://schemas.microsoft.com/office/drawing/2014/main" id="{D78FCE14-F90F-80A4-9E71-A41535150523}"/>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6825" t="1639" b="-9924"/>
          <a:stretch/>
        </p:blipFill>
        <p:spPr>
          <a:xfrm>
            <a:off x="0" y="0"/>
            <a:ext cx="7775575" cy="5037221"/>
          </a:xfrm>
          <a:solidFill>
            <a:srgbClr val="90278E"/>
          </a:solidFill>
        </p:spPr>
      </p:pic>
      <p:sp>
        <p:nvSpPr>
          <p:cNvPr id="6" name="Slide Number Placeholder 5">
            <a:extLst>
              <a:ext uri="{FF2B5EF4-FFF2-40B4-BE49-F238E27FC236}">
                <a16:creationId xmlns:a16="http://schemas.microsoft.com/office/drawing/2014/main" id="{DAE06390-5A6E-C04D-FDAF-6573B0F279E6}"/>
              </a:ext>
            </a:extLst>
          </p:cNvPr>
          <p:cNvSpPr>
            <a:spLocks noGrp="1"/>
          </p:cNvSpPr>
          <p:nvPr>
            <p:ph type="sldNum" sz="quarter" idx="4"/>
          </p:nvPr>
        </p:nvSpPr>
        <p:spPr/>
        <p:txBody>
          <a:bodyPr/>
          <a:lstStyle/>
          <a:p>
            <a:fld id="{9C527BFA-2C0E-4CEC-B6A5-913A56FEF4B4}" type="slidenum">
              <a:rPr lang="fr-CA" smtClean="0"/>
              <a:pPr/>
              <a:t>12</a:t>
            </a:fld>
            <a:endParaRPr lang="fr-CA"/>
          </a:p>
        </p:txBody>
      </p:sp>
      <p:sp>
        <p:nvSpPr>
          <p:cNvPr id="5" name="TextBox 4">
            <a:extLst>
              <a:ext uri="{FF2B5EF4-FFF2-40B4-BE49-F238E27FC236}">
                <a16:creationId xmlns:a16="http://schemas.microsoft.com/office/drawing/2014/main" id="{F87CDB10-BA95-E5DB-2D04-C29EE139C8B8}"/>
              </a:ext>
            </a:extLst>
          </p:cNvPr>
          <p:cNvSpPr txBox="1"/>
          <p:nvPr/>
        </p:nvSpPr>
        <p:spPr>
          <a:xfrm>
            <a:off x="695325" y="10325100"/>
            <a:ext cx="5943600" cy="584775"/>
          </a:xfrm>
          <a:prstGeom prst="rect">
            <a:avLst/>
          </a:prstGeom>
          <a:noFill/>
        </p:spPr>
        <p:txBody>
          <a:bodyPr wrap="square" rtlCol="0">
            <a:spAutoFit/>
          </a:bodyPr>
          <a:lstStyle/>
          <a:p>
            <a:pPr algn="l" rtl="0" fontAlgn="base"/>
            <a:r>
              <a:rPr lang="en-US" sz="800" b="0" i="0" u="none" strike="noStrike">
                <a:solidFill>
                  <a:srgbClr val="000000"/>
                </a:solidFill>
                <a:effectLst/>
                <a:latin typeface="Segoe UI" panose="020B0502040204020203" pitchFamily="34" charset="0"/>
              </a:rPr>
              <a:t>1 : ‘How to teach a case’, Kennedy School of Government Case </a:t>
            </a:r>
            <a:r>
              <a:rPr lang="en-US" sz="800" b="0" i="0" u="none" strike="noStrike" err="1">
                <a:solidFill>
                  <a:srgbClr val="000000"/>
                </a:solidFill>
                <a:effectLst/>
                <a:latin typeface="Segoe UI" panose="020B0502040204020203" pitchFamily="34" charset="0"/>
              </a:rPr>
              <a:t>Programme</a:t>
            </a:r>
            <a:r>
              <a:rPr lang="en-US" sz="800" b="0" i="0" u="none" strike="noStrike">
                <a:solidFill>
                  <a:srgbClr val="000000"/>
                </a:solidFill>
                <a:effectLst/>
                <a:latin typeface="Segoe UI" panose="020B0502040204020203" pitchFamily="34" charset="0"/>
              </a:rPr>
              <a:t>, case no. C18-95-1285.0.*</a:t>
            </a:r>
            <a:r>
              <a:rPr lang="en-US" sz="800" b="0" i="0">
                <a:solidFill>
                  <a:srgbClr val="000000"/>
                </a:solidFill>
                <a:effectLst/>
                <a:latin typeface="Segoe UI" panose="020B0502040204020203" pitchFamily="34" charset="0"/>
              </a:rPr>
              <a:t>​</a:t>
            </a:r>
          </a:p>
          <a:p>
            <a:pPr algn="l" rtl="0" fontAlgn="base"/>
            <a:r>
              <a:rPr lang="en-IE" sz="800" b="0" i="0" u="none" strike="noStrike">
                <a:solidFill>
                  <a:srgbClr val="000000"/>
                </a:solidFill>
                <a:effectLst/>
                <a:latin typeface="Calibri" panose="020F0502020204030204" pitchFamily="34" charset="0"/>
              </a:rPr>
              <a:t>2 ; </a:t>
            </a:r>
            <a:r>
              <a:rPr lang="en-US" sz="800" b="0" i="0" u="none" strike="noStrike">
                <a:solidFill>
                  <a:srgbClr val="000000"/>
                </a:solidFill>
                <a:effectLst/>
                <a:latin typeface="Calibri" panose="020F0502020204030204" pitchFamily="34" charset="0"/>
              </a:rPr>
              <a:t>‘The case method as a strategy for teaching policy analysis to undergraduates’, Journal of Economic Education, vol. 26, pp. 29–38. JSTOR: </a:t>
            </a:r>
            <a:r>
              <a:rPr lang="en-US" sz="800" b="0" i="0" u="sng" strike="noStrike">
                <a:solidFill>
                  <a:srgbClr val="7F7F7F"/>
                </a:solidFill>
                <a:effectLst/>
                <a:latin typeface="Calibri" panose="020F0502020204030204" pitchFamily="34" charset="0"/>
                <a:hlinkClick r:id="rId4"/>
              </a:rPr>
              <a:t>https://www.jstor.org/stable/1183463</a:t>
            </a:r>
            <a:endParaRPr lang="en-US" sz="800" b="0" i="0">
              <a:solidFill>
                <a:srgbClr val="000000"/>
              </a:solidFill>
              <a:effectLst/>
              <a:latin typeface="Segoe UI" panose="020B0502040204020203" pitchFamily="34" charset="0"/>
            </a:endParaRPr>
          </a:p>
          <a:p>
            <a:endParaRPr lang="is-IS" sz="800"/>
          </a:p>
        </p:txBody>
      </p:sp>
    </p:spTree>
    <p:extLst>
      <p:ext uri="{BB962C8B-B14F-4D97-AF65-F5344CB8AC3E}">
        <p14:creationId xmlns:p14="http://schemas.microsoft.com/office/powerpoint/2010/main" val="413025598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4B731-6673-0ECC-F9FF-552D5058520D}"/>
              </a:ext>
            </a:extLst>
          </p:cNvPr>
          <p:cNvSpPr>
            <a:spLocks noGrp="1"/>
          </p:cNvSpPr>
          <p:nvPr>
            <p:ph type="body" sz="quarter" idx="32"/>
          </p:nvPr>
        </p:nvSpPr>
        <p:spPr>
          <a:xfrm>
            <a:off x="534570" y="2351621"/>
            <a:ext cx="6526988" cy="3749815"/>
          </a:xfrm>
        </p:spPr>
        <p:txBody>
          <a:bodyPr lIns="91440" tIns="45720" rIns="91440" bIns="45720" numCol="2" spcCol="288000" anchor="t">
            <a:noAutofit/>
          </a:bodyPr>
          <a:lstStyle/>
          <a:p>
            <a:pPr defTabSz="914400">
              <a:buFontTx/>
              <a:defRPr/>
            </a:pPr>
            <a:r>
              <a:rPr kumimoji="0" lang="is-IS" sz="1200" b="1" i="0" u="none" strike="noStrike" kern="1200" cap="none" spc="0" normalizeH="0" baseline="0" noProof="0" dirty="0">
                <a:ln>
                  <a:noFill/>
                </a:ln>
                <a:solidFill>
                  <a:srgbClr val="90278E"/>
                </a:solidFill>
                <a:effectLst/>
                <a:uLnTx/>
                <a:uFillTx/>
                <a:latin typeface="Calibri"/>
                <a:ea typeface="Calibri"/>
                <a:cs typeface="Calibri"/>
              </a:rPr>
              <a:t>Fræðslugildi; </a:t>
            </a:r>
            <a:r>
              <a:rPr lang="is-IS" sz="1200" dirty="0">
                <a:solidFill>
                  <a:srgbClr val="000D41"/>
                </a:solidFill>
                <a:latin typeface="Calibri"/>
                <a:ea typeface="Calibri"/>
                <a:cs typeface="Calibri"/>
              </a:rPr>
              <a:t> dæmisögur styðja við og hjálpa til við skilning á undirstöðuatriðum. Með því að flétta þær inn í annað námsefni, þá geta þær gefið nemendum nýjar víddir á efnið.</a:t>
            </a:r>
            <a:endParaRPr lang="en-US"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defTabSz="914400">
              <a:buFontTx/>
              <a:defRPr/>
            </a:pPr>
            <a:r>
              <a:rPr lang="is-IS" sz="1200" b="1" dirty="0">
                <a:solidFill>
                  <a:srgbClr val="90278E"/>
                </a:solidFill>
                <a:latin typeface="Calibri"/>
                <a:ea typeface="Calibri"/>
                <a:cs typeface="Calibri"/>
              </a:rPr>
              <a:t>Skilningur</a:t>
            </a:r>
            <a:r>
              <a:rPr kumimoji="0" lang="is-IS" sz="1200" b="1" i="0" u="none" strike="noStrike" kern="1200" cap="none" spc="0" normalizeH="0" baseline="0" noProof="0" dirty="0">
                <a:ln>
                  <a:noFill/>
                </a:ln>
                <a:solidFill>
                  <a:srgbClr val="90278E"/>
                </a:solidFill>
                <a:effectLst/>
                <a:uLnTx/>
                <a:uFillTx/>
                <a:latin typeface="Calibri"/>
                <a:ea typeface="Calibri"/>
                <a:cs typeface="Calibri"/>
              </a:rPr>
              <a:t>. </a:t>
            </a:r>
            <a:r>
              <a:rPr lang="is-IS" sz="1200" dirty="0">
                <a:solidFill>
                  <a:srgbClr val="000D41"/>
                </a:solidFill>
                <a:latin typeface="Calibri"/>
                <a:ea typeface="Calibri"/>
                <a:cs typeface="Calibri"/>
              </a:rPr>
              <a:t>Dæmisögur auka skilning á námsefninu. Þær gefa tækifæri til að yfirfæra námsefnið frá texta yfir í raunveruleikann.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Notkun. </a:t>
            </a:r>
            <a:r>
              <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Þetta er hæfileikinn til að nota það sem við höfum lært í nýjum aðstæðum (þ.e. að nýta námsefnið til að feta eigin veg). Með þessu safni af sögum kvenleiðtoga geta nemendur þróað skilning á því hvernig kenningum er beitt í raunverulegum aðstæðum.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is-IS" sz="1200" b="1" dirty="0">
                <a:solidFill>
                  <a:srgbClr val="90278E"/>
                </a:solidFill>
                <a:latin typeface="Calibri"/>
                <a:ea typeface="Calibri"/>
                <a:cs typeface="Calibri"/>
              </a:rPr>
              <a:t>G</a:t>
            </a:r>
            <a:r>
              <a:rPr kumimoji="0" lang="is-IS" sz="1200" b="1" i="0" u="none" strike="noStrike" kern="1200" cap="none" spc="0" normalizeH="0" baseline="0" noProof="0" dirty="0">
                <a:ln>
                  <a:noFill/>
                </a:ln>
                <a:solidFill>
                  <a:srgbClr val="90278E"/>
                </a:solidFill>
                <a:effectLst/>
                <a:uLnTx/>
                <a:uFillTx/>
                <a:latin typeface="Calibri"/>
                <a:ea typeface="Calibri"/>
                <a:cs typeface="Calibri"/>
              </a:rPr>
              <a:t>reining.</a:t>
            </a:r>
            <a:r>
              <a:rPr lang="is-IS" sz="1200" b="1" dirty="0">
                <a:solidFill>
                  <a:srgbClr val="000D41"/>
                </a:solidFill>
                <a:latin typeface="Calibri"/>
                <a:ea typeface="Calibri"/>
                <a:cs typeface="Calibri"/>
              </a:rPr>
              <a:t> </a:t>
            </a:r>
            <a:r>
              <a:rPr kumimoji="0" lang="is-IS" sz="1200" b="0" i="0" u="none" strike="noStrike" kern="1200" cap="none" spc="0" normalizeH="0" baseline="0" noProof="0" dirty="0">
                <a:ln>
                  <a:noFill/>
                </a:ln>
                <a:solidFill>
                  <a:srgbClr val="000D41"/>
                </a:solidFill>
                <a:effectLst/>
                <a:uLnTx/>
                <a:uFillTx/>
                <a:latin typeface="Calibri"/>
                <a:ea typeface="Calibri"/>
                <a:cs typeface="Calibri"/>
              </a:rPr>
              <a:t>Þær </a:t>
            </a:r>
            <a:r>
              <a:rPr lang="is-IS" sz="1200" dirty="0">
                <a:solidFill>
                  <a:srgbClr val="000D41"/>
                </a:solidFill>
                <a:latin typeface="Calibri"/>
                <a:ea typeface="Calibri"/>
                <a:cs typeface="Calibri"/>
              </a:rPr>
              <a:t>dæmisögur</a:t>
            </a:r>
            <a:r>
              <a:rPr kumimoji="0" lang="is-IS" sz="1200" b="0" i="0" u="none" strike="noStrike" kern="1200" cap="none" spc="0" normalizeH="0" baseline="0" noProof="0" dirty="0">
                <a:ln>
                  <a:noFill/>
                </a:ln>
                <a:solidFill>
                  <a:srgbClr val="000D41"/>
                </a:solidFill>
                <a:effectLst/>
                <a:uLnTx/>
                <a:uFillTx/>
                <a:latin typeface="Calibri"/>
                <a:ea typeface="Calibri"/>
                <a:cs typeface="Calibri"/>
              </a:rPr>
              <a:t> sem hér eru settar fram krefjast þess að nemendur brjóti niður flóknar upplýsingar, finni tengslin og geti greint áskoranirnar. Ferlið felur almennt í sér að bera kennsl á hina ýmsu þætti, greina tengsl þeirra á milli og við þær kenningar sem um ræðir. Eins og áður hefur komið fram er áhersla lögð á greiningu í þessari aðferðarfræði.</a:t>
            </a:r>
            <a:endParaRPr lang="is-IS" sz="1200" b="0" i="0" u="none" strike="noStrike" kern="1200" cap="none" spc="0" normalizeH="0" baseline="0" noProof="0" dirty="0">
              <a:ln>
                <a:noFill/>
              </a:ln>
              <a:solidFill>
                <a:srgbClr val="000D41"/>
              </a:solidFill>
              <a:effectLst/>
              <a:uLnTx/>
              <a:uFillTx/>
              <a:latin typeface="Calibri"/>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Samsetning</a:t>
            </a:r>
            <a:r>
              <a:rPr kumimoji="0" lang="is-IS"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Þessi færni vísar til hæfileikans til að setja viðfangefnið í samhengi. Ferlið getur, meða</a:t>
            </a:r>
            <a:r>
              <a:rPr lang="is-IS" sz="1200" dirty="0">
                <a:solidFill>
                  <a:srgbClr val="000D41"/>
                </a:solidFill>
              </a:rPr>
              <a:t>l annars, falið í sér að útbúa eigið viðskiptamódel eða rannsóknir á þeim viðfangsefnum sem unnið er með.</a:t>
            </a: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Mat. </a:t>
            </a:r>
            <a:r>
              <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Það er mikilvægt að geta á gagnrýnan hátt metið gildi efnis og hvort það hæfi aðstæðum að hverju sinni. Eftir að hafa greint tiltekin tilvik ættu nemendur einnig að skoða og meta aðrar stefnur og aðferðir sem í boði eru fyrir góða starfshætti. Þetta getur falið í sér mat á ákvörðunum sem þegar hafa verið teknar og borið saman við aðrar mögulegar lausnir.</a:t>
            </a:r>
          </a:p>
          <a:p>
            <a:endParaRPr lang="is-IS" sz="1200" dirty="0">
              <a:solidFill>
                <a:srgbClr val="000D41"/>
              </a:solidFill>
            </a:endParaRPr>
          </a:p>
        </p:txBody>
      </p:sp>
      <p:sp>
        <p:nvSpPr>
          <p:cNvPr id="3" name="Text Placeholder 2">
            <a:extLst>
              <a:ext uri="{FF2B5EF4-FFF2-40B4-BE49-F238E27FC236}">
                <a16:creationId xmlns:a16="http://schemas.microsoft.com/office/drawing/2014/main" id="{79520C52-BE55-3662-B045-277B78D88266}"/>
              </a:ext>
            </a:extLst>
          </p:cNvPr>
          <p:cNvSpPr>
            <a:spLocks noGrp="1"/>
          </p:cNvSpPr>
          <p:nvPr>
            <p:ph type="body" sz="quarter" idx="33"/>
          </p:nvPr>
        </p:nvSpPr>
        <p:spPr>
          <a:xfrm>
            <a:off x="534571" y="945398"/>
            <a:ext cx="5620569" cy="1477038"/>
          </a:xfrm>
        </p:spPr>
        <p:txBody>
          <a:bodyPr lIns="91440" tIns="45720" rIns="91440" bIns="45720" anchor="t">
            <a:noAutofit/>
          </a:bodyPr>
          <a:lstStyle/>
          <a:p>
            <a:pPr marL="457200" indent="-457200">
              <a:buChar char="•"/>
            </a:pPr>
            <a:r>
              <a:rPr lang="en-US" err="1">
                <a:latin typeface="Calibri"/>
                <a:ea typeface="Calibri"/>
                <a:cs typeface="Poppins SemiBold"/>
              </a:rPr>
              <a:t>Kennslufræðilegt</a:t>
            </a:r>
            <a:r>
              <a:rPr lang="en-US">
                <a:latin typeface="Calibri"/>
                <a:ea typeface="Calibri"/>
                <a:cs typeface="Poppins SemiBold"/>
              </a:rPr>
              <a:t> </a:t>
            </a:r>
            <a:r>
              <a:rPr lang="en-US" err="1">
                <a:latin typeface="Calibri"/>
                <a:ea typeface="Calibri"/>
                <a:cs typeface="Poppins SemiBold"/>
              </a:rPr>
              <a:t>gildi</a:t>
            </a:r>
            <a:r>
              <a:rPr lang="en-US">
                <a:latin typeface="Calibri"/>
                <a:ea typeface="Calibri"/>
                <a:cs typeface="Poppins SemiBold"/>
              </a:rPr>
              <a:t> </a:t>
            </a:r>
            <a:r>
              <a:rPr lang="en-US" err="1">
                <a:latin typeface="Calibri"/>
                <a:ea typeface="Calibri"/>
                <a:cs typeface="Poppins SemiBold"/>
              </a:rPr>
              <a:t>dæmisagna</a:t>
            </a:r>
            <a:r>
              <a:rPr lang="en-US">
                <a:latin typeface="Calibri"/>
                <a:ea typeface="Calibri"/>
                <a:cs typeface="Poppins SemiBold"/>
              </a:rPr>
              <a:t>:</a:t>
            </a:r>
            <a:endParaRPr lang="en-US"/>
          </a:p>
        </p:txBody>
      </p:sp>
      <p:sp>
        <p:nvSpPr>
          <p:cNvPr id="5" name="Slide Number Placeholder 4">
            <a:extLst>
              <a:ext uri="{FF2B5EF4-FFF2-40B4-BE49-F238E27FC236}">
                <a16:creationId xmlns:a16="http://schemas.microsoft.com/office/drawing/2014/main" id="{299754BD-6CE1-8D7B-0705-A80FA1878135}"/>
              </a:ext>
            </a:extLst>
          </p:cNvPr>
          <p:cNvSpPr>
            <a:spLocks noGrp="1"/>
          </p:cNvSpPr>
          <p:nvPr>
            <p:ph type="sldNum" sz="quarter" idx="4"/>
          </p:nvPr>
        </p:nvSpPr>
        <p:spPr/>
        <p:txBody>
          <a:bodyPr/>
          <a:lstStyle/>
          <a:p>
            <a:fld id="{9C527BFA-2C0E-4CEC-B6A5-913A56FEF4B4}" type="slidenum">
              <a:rPr lang="fr-CA" smtClean="0"/>
              <a:pPr/>
              <a:t>13</a:t>
            </a:fld>
            <a:endParaRPr lang="fr-CA"/>
          </a:p>
        </p:txBody>
      </p:sp>
      <p:sp>
        <p:nvSpPr>
          <p:cNvPr id="7" name="TextBox 6">
            <a:extLst>
              <a:ext uri="{FF2B5EF4-FFF2-40B4-BE49-F238E27FC236}">
                <a16:creationId xmlns:a16="http://schemas.microsoft.com/office/drawing/2014/main" id="{D2D4D3B1-FEF7-C86F-8B22-1F0DABC7DDBE}"/>
              </a:ext>
            </a:extLst>
          </p:cNvPr>
          <p:cNvSpPr txBox="1"/>
          <p:nvPr/>
        </p:nvSpPr>
        <p:spPr>
          <a:xfrm>
            <a:off x="534570" y="6933607"/>
            <a:ext cx="6575913" cy="1754326"/>
          </a:xfrm>
          <a:prstGeom prst="rect">
            <a:avLst/>
          </a:prstGeom>
          <a:noFill/>
        </p:spPr>
        <p:txBody>
          <a:bodyPr wrap="square">
            <a:spAutoFit/>
          </a:bodyPr>
          <a:lstStyle/>
          <a:p>
            <a:pPr algn="just"/>
            <a:r>
              <a:rPr lang="is-IS" sz="1200" dirty="0">
                <a:solidFill>
                  <a:srgbClr val="000D41"/>
                </a:solidFill>
                <a:latin typeface="Calibri" panose="020F0502020204030204" pitchFamily="34" charset="0"/>
                <a:cs typeface="Calibri" panose="020F0502020204030204" pitchFamily="34" charset="0"/>
              </a:rPr>
              <a:t>Markmið þessarar aðferðarfræði er að stuðla að gagnrýnni hugsun og víkka sjónarhorn og þekkingu kvenna í ferðaþjónustu ásamt því að sýna fram á þá möguleika sem felast í nýsköpun innan greinarinnar – sérstaklega með sjálfbærni markmið í huga. Hvort heldur sem er í hópum eða í einstaklingsmiðuðu námi, þá getur þessi aðferðarfræði styrkt nemendur til að tileinka sér góða starfshætti og greina þær upplýsingar sem þeir hafa undir höndum sér til að bera kennsl á vandamálin sem geta komið upp og fundið lausnir á þeim.</a:t>
            </a:r>
          </a:p>
          <a:p>
            <a:pPr algn="just"/>
            <a:endParaRPr lang="is-IS" sz="1200" b="1" kern="0" dirty="0">
              <a:solidFill>
                <a:srgbClr val="000D41"/>
              </a:solidFill>
              <a:latin typeface="Calibri" panose="020F0502020204030204" pitchFamily="34" charset="0"/>
              <a:cs typeface="Calibri" panose="020F0502020204030204" pitchFamily="34" charset="0"/>
            </a:endParaRPr>
          </a:p>
          <a:p>
            <a:pPr algn="just"/>
            <a:r>
              <a:rPr lang="is-IS" sz="1200" b="1" kern="0" dirty="0">
                <a:solidFill>
                  <a:srgbClr val="000D41"/>
                </a:solidFill>
                <a:latin typeface="Calibri" panose="020F0502020204030204" pitchFamily="34" charset="0"/>
                <a:cs typeface="Calibri" panose="020F0502020204030204" pitchFamily="34" charset="0"/>
              </a:rPr>
              <a:t>Þetta gerir nemendum kleift að:</a:t>
            </a:r>
            <a:endParaRPr lang="en-GB" sz="1200" b="1" kern="0" dirty="0">
              <a:solidFill>
                <a:srgbClr val="000D41"/>
              </a:solidFill>
              <a:latin typeface="Calibri" panose="020F0502020204030204" pitchFamily="34" charset="0"/>
              <a:cs typeface="Calibri" panose="020F0502020204030204" pitchFamily="34" charset="0"/>
            </a:endParaRPr>
          </a:p>
          <a:p>
            <a:pPr algn="just"/>
            <a:r>
              <a:rPr lang="en-IE" sz="1200" dirty="0">
                <a:solidFill>
                  <a:srgbClr val="000D41"/>
                </a:solidFill>
                <a:latin typeface="Calibri" panose="020F0502020204030204" pitchFamily="34" charset="0"/>
                <a:cs typeface="Calibri" panose="020F0502020204030204" pitchFamily="34" charset="0"/>
              </a:rPr>
              <a:t> </a:t>
            </a:r>
          </a:p>
        </p:txBody>
      </p:sp>
      <p:cxnSp>
        <p:nvCxnSpPr>
          <p:cNvPr id="9" name="Straight Connector 8">
            <a:extLst>
              <a:ext uri="{FF2B5EF4-FFF2-40B4-BE49-F238E27FC236}">
                <a16:creationId xmlns:a16="http://schemas.microsoft.com/office/drawing/2014/main" id="{D2CF99E0-3570-1A38-E3D3-769588072A6A}"/>
              </a:ext>
            </a:extLst>
          </p:cNvPr>
          <p:cNvCxnSpPr/>
          <p:nvPr/>
        </p:nvCxnSpPr>
        <p:spPr>
          <a:xfrm>
            <a:off x="1739781" y="6544349"/>
            <a:ext cx="4230806" cy="0"/>
          </a:xfrm>
          <a:prstGeom prst="line">
            <a:avLst/>
          </a:prstGeom>
          <a:ln w="38100">
            <a:solidFill>
              <a:srgbClr val="F15B2A"/>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45596D8-D966-2D9B-5E2E-0DEDDEC9202A}"/>
              </a:ext>
            </a:extLst>
          </p:cNvPr>
          <p:cNvGrpSpPr/>
          <p:nvPr/>
        </p:nvGrpSpPr>
        <p:grpSpPr>
          <a:xfrm>
            <a:off x="3422143" y="8726901"/>
            <a:ext cx="597925" cy="597339"/>
            <a:chOff x="10376768" y="2334933"/>
            <a:chExt cx="920484" cy="919581"/>
          </a:xfrm>
          <a:solidFill>
            <a:srgbClr val="000D41"/>
          </a:solidFill>
        </p:grpSpPr>
        <p:sp>
          <p:nvSpPr>
            <p:cNvPr id="11" name="Freeform 179">
              <a:extLst>
                <a:ext uri="{FF2B5EF4-FFF2-40B4-BE49-F238E27FC236}">
                  <a16:creationId xmlns:a16="http://schemas.microsoft.com/office/drawing/2014/main" id="{06194DDD-C2C8-9AC7-6177-17E599D7EB9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2" name="Freeform 180">
              <a:extLst>
                <a:ext uri="{FF2B5EF4-FFF2-40B4-BE49-F238E27FC236}">
                  <a16:creationId xmlns:a16="http://schemas.microsoft.com/office/drawing/2014/main" id="{63150058-3555-E07F-4F64-11C0F9BBAE8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13" name="Graphic 2">
              <a:extLst>
                <a:ext uri="{FF2B5EF4-FFF2-40B4-BE49-F238E27FC236}">
                  <a16:creationId xmlns:a16="http://schemas.microsoft.com/office/drawing/2014/main" id="{1FC76476-3648-8992-D1F1-181DFBA63BA7}"/>
                </a:ext>
              </a:extLst>
            </p:cNvPr>
            <p:cNvGrpSpPr/>
            <p:nvPr/>
          </p:nvGrpSpPr>
          <p:grpSpPr>
            <a:xfrm>
              <a:off x="10376768" y="2334933"/>
              <a:ext cx="920484" cy="919581"/>
              <a:chOff x="10376768" y="2334933"/>
              <a:chExt cx="920484" cy="919581"/>
            </a:xfrm>
            <a:grpFill/>
          </p:grpSpPr>
          <p:sp>
            <p:nvSpPr>
              <p:cNvPr id="14" name="Freeform 182">
                <a:extLst>
                  <a:ext uri="{FF2B5EF4-FFF2-40B4-BE49-F238E27FC236}">
                    <a16:creationId xmlns:a16="http://schemas.microsoft.com/office/drawing/2014/main" id="{9C6D7B72-F71E-8BF6-1A07-DA3C4556B6B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15" name="Freeform 183">
                <a:extLst>
                  <a:ext uri="{FF2B5EF4-FFF2-40B4-BE49-F238E27FC236}">
                    <a16:creationId xmlns:a16="http://schemas.microsoft.com/office/drawing/2014/main" id="{44699149-4EF2-BEC2-AF77-E005547E2EA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16" name="Group 15">
            <a:extLst>
              <a:ext uri="{FF2B5EF4-FFF2-40B4-BE49-F238E27FC236}">
                <a16:creationId xmlns:a16="http://schemas.microsoft.com/office/drawing/2014/main" id="{961797A6-8368-3BB9-603E-E80C64B8CFDA}"/>
              </a:ext>
            </a:extLst>
          </p:cNvPr>
          <p:cNvGrpSpPr/>
          <p:nvPr/>
        </p:nvGrpSpPr>
        <p:grpSpPr>
          <a:xfrm>
            <a:off x="4696882" y="9580357"/>
            <a:ext cx="569078" cy="521654"/>
            <a:chOff x="5632524" y="3887743"/>
            <a:chExt cx="867188" cy="794922"/>
          </a:xfrm>
          <a:solidFill>
            <a:srgbClr val="000D41"/>
          </a:solidFill>
        </p:grpSpPr>
        <p:sp>
          <p:nvSpPr>
            <p:cNvPr id="17" name="Freeform 166">
              <a:extLst>
                <a:ext uri="{FF2B5EF4-FFF2-40B4-BE49-F238E27FC236}">
                  <a16:creationId xmlns:a16="http://schemas.microsoft.com/office/drawing/2014/main" id="{8DE62E5C-0620-F98E-A101-8AE2B671D5A5}"/>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8" name="Freeform 167">
              <a:extLst>
                <a:ext uri="{FF2B5EF4-FFF2-40B4-BE49-F238E27FC236}">
                  <a16:creationId xmlns:a16="http://schemas.microsoft.com/office/drawing/2014/main" id="{E36922A0-DEB6-9FD0-CA44-E7D065A52C42}"/>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9" name="Freeform 168">
              <a:extLst>
                <a:ext uri="{FF2B5EF4-FFF2-40B4-BE49-F238E27FC236}">
                  <a16:creationId xmlns:a16="http://schemas.microsoft.com/office/drawing/2014/main" id="{F4BE10ED-7F65-183E-3A4A-B70B3B8590BC}"/>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20" name="Graphic 2">
              <a:extLst>
                <a:ext uri="{FF2B5EF4-FFF2-40B4-BE49-F238E27FC236}">
                  <a16:creationId xmlns:a16="http://schemas.microsoft.com/office/drawing/2014/main" id="{2F2FB4FA-DDDC-967D-5481-D3EF62C0C79F}"/>
                </a:ext>
              </a:extLst>
            </p:cNvPr>
            <p:cNvGrpSpPr/>
            <p:nvPr/>
          </p:nvGrpSpPr>
          <p:grpSpPr>
            <a:xfrm>
              <a:off x="5632524" y="3887743"/>
              <a:ext cx="867188" cy="794922"/>
              <a:chOff x="5632524" y="3887743"/>
              <a:chExt cx="867188" cy="794922"/>
            </a:xfrm>
            <a:grpFill/>
          </p:grpSpPr>
          <p:sp>
            <p:nvSpPr>
              <p:cNvPr id="21" name="Freeform 170">
                <a:extLst>
                  <a:ext uri="{FF2B5EF4-FFF2-40B4-BE49-F238E27FC236}">
                    <a16:creationId xmlns:a16="http://schemas.microsoft.com/office/drawing/2014/main" id="{9A97D78C-15F0-715F-C8BC-18D2DB9F48C4}"/>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solidFill>
                    <a:srgbClr val="58595B"/>
                  </a:solidFill>
                </a:endParaRPr>
              </a:p>
            </p:txBody>
          </p:sp>
          <p:sp>
            <p:nvSpPr>
              <p:cNvPr id="22" name="Freeform 171">
                <a:extLst>
                  <a:ext uri="{FF2B5EF4-FFF2-40B4-BE49-F238E27FC236}">
                    <a16:creationId xmlns:a16="http://schemas.microsoft.com/office/drawing/2014/main" id="{A4975C7C-2C7D-8CFB-39BC-80F4AB7A9912}"/>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3" name="Freeform 172">
                <a:extLst>
                  <a:ext uri="{FF2B5EF4-FFF2-40B4-BE49-F238E27FC236}">
                    <a16:creationId xmlns:a16="http://schemas.microsoft.com/office/drawing/2014/main" id="{96B706D9-791C-AF6B-DFAF-CAF7B488FD7D}"/>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4" name="Freeform 173">
                <a:extLst>
                  <a:ext uri="{FF2B5EF4-FFF2-40B4-BE49-F238E27FC236}">
                    <a16:creationId xmlns:a16="http://schemas.microsoft.com/office/drawing/2014/main" id="{17A767E5-3B95-7CF9-B837-8B22F690712F}"/>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5" name="Freeform 174">
                <a:extLst>
                  <a:ext uri="{FF2B5EF4-FFF2-40B4-BE49-F238E27FC236}">
                    <a16:creationId xmlns:a16="http://schemas.microsoft.com/office/drawing/2014/main" id="{AE262FD2-310F-5201-32A7-0C9AB417E386}"/>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6" name="Freeform 175">
                <a:extLst>
                  <a:ext uri="{FF2B5EF4-FFF2-40B4-BE49-F238E27FC236}">
                    <a16:creationId xmlns:a16="http://schemas.microsoft.com/office/drawing/2014/main" id="{DBD8AEAB-070B-6FAB-1783-A383C420514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7" name="Freeform 176">
                <a:extLst>
                  <a:ext uri="{FF2B5EF4-FFF2-40B4-BE49-F238E27FC236}">
                    <a16:creationId xmlns:a16="http://schemas.microsoft.com/office/drawing/2014/main" id="{B7BB5A39-DEC0-C772-8479-2D74BF91A1B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8" name="Freeform 177">
                <a:extLst>
                  <a:ext uri="{FF2B5EF4-FFF2-40B4-BE49-F238E27FC236}">
                    <a16:creationId xmlns:a16="http://schemas.microsoft.com/office/drawing/2014/main" id="{2C112978-EDCE-DA4E-1520-29D96DD86B18}"/>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9" name="Freeform 178">
                <a:extLst>
                  <a:ext uri="{FF2B5EF4-FFF2-40B4-BE49-F238E27FC236}">
                    <a16:creationId xmlns:a16="http://schemas.microsoft.com/office/drawing/2014/main" id="{BC157FA4-C2FE-E483-FF36-118BC280A5A5}"/>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0" name="Group 29">
            <a:extLst>
              <a:ext uri="{FF2B5EF4-FFF2-40B4-BE49-F238E27FC236}">
                <a16:creationId xmlns:a16="http://schemas.microsoft.com/office/drawing/2014/main" id="{888088E0-E99C-5D95-58C0-EF97DA24A669}"/>
              </a:ext>
            </a:extLst>
          </p:cNvPr>
          <p:cNvGrpSpPr/>
          <p:nvPr/>
        </p:nvGrpSpPr>
        <p:grpSpPr>
          <a:xfrm>
            <a:off x="5911615" y="8719360"/>
            <a:ext cx="612259" cy="612420"/>
            <a:chOff x="10376768" y="3823816"/>
            <a:chExt cx="923646" cy="923888"/>
          </a:xfrm>
          <a:solidFill>
            <a:srgbClr val="000D41"/>
          </a:solidFill>
        </p:grpSpPr>
        <p:sp>
          <p:nvSpPr>
            <p:cNvPr id="31" name="Freeform 161">
              <a:extLst>
                <a:ext uri="{FF2B5EF4-FFF2-40B4-BE49-F238E27FC236}">
                  <a16:creationId xmlns:a16="http://schemas.microsoft.com/office/drawing/2014/main" id="{CA0D1419-4FAF-1401-2096-4F6D024E15C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2" name="Graphic 2">
              <a:extLst>
                <a:ext uri="{FF2B5EF4-FFF2-40B4-BE49-F238E27FC236}">
                  <a16:creationId xmlns:a16="http://schemas.microsoft.com/office/drawing/2014/main" id="{F5FC61A0-129E-B130-4F26-EA01EC34567C}"/>
                </a:ext>
              </a:extLst>
            </p:cNvPr>
            <p:cNvGrpSpPr/>
            <p:nvPr/>
          </p:nvGrpSpPr>
          <p:grpSpPr>
            <a:xfrm>
              <a:off x="10376768" y="3823816"/>
              <a:ext cx="923646" cy="923888"/>
              <a:chOff x="10376768" y="3823816"/>
              <a:chExt cx="923646" cy="923888"/>
            </a:xfrm>
            <a:grpFill/>
          </p:grpSpPr>
          <p:sp>
            <p:nvSpPr>
              <p:cNvPr id="33" name="Freeform 163">
                <a:extLst>
                  <a:ext uri="{FF2B5EF4-FFF2-40B4-BE49-F238E27FC236}">
                    <a16:creationId xmlns:a16="http://schemas.microsoft.com/office/drawing/2014/main" id="{BECA744B-D298-156A-35F9-E62A512A77BE}"/>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solidFill>
                    <a:srgbClr val="58595B"/>
                  </a:solidFill>
                </a:endParaRPr>
              </a:p>
            </p:txBody>
          </p:sp>
          <p:sp>
            <p:nvSpPr>
              <p:cNvPr id="34" name="Freeform 164">
                <a:extLst>
                  <a:ext uri="{FF2B5EF4-FFF2-40B4-BE49-F238E27FC236}">
                    <a16:creationId xmlns:a16="http://schemas.microsoft.com/office/drawing/2014/main" id="{39200490-3C9C-478D-E7CB-677A82C4C7E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solidFill>
                    <a:srgbClr val="58595B"/>
                  </a:solidFill>
                </a:endParaRPr>
              </a:p>
            </p:txBody>
          </p:sp>
          <p:sp>
            <p:nvSpPr>
              <p:cNvPr id="35" name="Freeform 165">
                <a:extLst>
                  <a:ext uri="{FF2B5EF4-FFF2-40B4-BE49-F238E27FC236}">
                    <a16:creationId xmlns:a16="http://schemas.microsoft.com/office/drawing/2014/main" id="{009296CF-29B4-13D0-01A2-CDAAC8FBA10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6" name="Group 35">
            <a:extLst>
              <a:ext uri="{FF2B5EF4-FFF2-40B4-BE49-F238E27FC236}">
                <a16:creationId xmlns:a16="http://schemas.microsoft.com/office/drawing/2014/main" id="{9EA0BB86-A01B-17D3-DB36-F8CC7B47FD1B}"/>
              </a:ext>
            </a:extLst>
          </p:cNvPr>
          <p:cNvGrpSpPr/>
          <p:nvPr/>
        </p:nvGrpSpPr>
        <p:grpSpPr>
          <a:xfrm>
            <a:off x="2224113" y="9546411"/>
            <a:ext cx="630814" cy="630126"/>
            <a:chOff x="7257599" y="768348"/>
            <a:chExt cx="868457" cy="867509"/>
          </a:xfrm>
          <a:solidFill>
            <a:srgbClr val="000D41"/>
          </a:solidFill>
        </p:grpSpPr>
        <p:sp>
          <p:nvSpPr>
            <p:cNvPr id="37" name="Freeform 154">
              <a:extLst>
                <a:ext uri="{FF2B5EF4-FFF2-40B4-BE49-F238E27FC236}">
                  <a16:creationId xmlns:a16="http://schemas.microsoft.com/office/drawing/2014/main" id="{E709E55A-05D6-FC0B-CA2D-51E28F7EC2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8" name="Graphic 2">
              <a:extLst>
                <a:ext uri="{FF2B5EF4-FFF2-40B4-BE49-F238E27FC236}">
                  <a16:creationId xmlns:a16="http://schemas.microsoft.com/office/drawing/2014/main" id="{16BB16CF-8F04-ED04-E26A-66F4DEFFA1E5}"/>
                </a:ext>
              </a:extLst>
            </p:cNvPr>
            <p:cNvGrpSpPr/>
            <p:nvPr/>
          </p:nvGrpSpPr>
          <p:grpSpPr>
            <a:xfrm>
              <a:off x="7257599" y="768348"/>
              <a:ext cx="868457" cy="867509"/>
              <a:chOff x="7257599" y="768348"/>
              <a:chExt cx="868457" cy="867509"/>
            </a:xfrm>
            <a:grpFill/>
          </p:grpSpPr>
          <p:sp>
            <p:nvSpPr>
              <p:cNvPr id="39" name="Freeform 156">
                <a:extLst>
                  <a:ext uri="{FF2B5EF4-FFF2-40B4-BE49-F238E27FC236}">
                    <a16:creationId xmlns:a16="http://schemas.microsoft.com/office/drawing/2014/main" id="{4F0C1CC3-44C1-D134-C008-6240D6B630A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solidFill>
                    <a:srgbClr val="58595B"/>
                  </a:solidFill>
                </a:endParaRPr>
              </a:p>
            </p:txBody>
          </p:sp>
          <p:sp>
            <p:nvSpPr>
              <p:cNvPr id="40" name="Freeform 157">
                <a:extLst>
                  <a:ext uri="{FF2B5EF4-FFF2-40B4-BE49-F238E27FC236}">
                    <a16:creationId xmlns:a16="http://schemas.microsoft.com/office/drawing/2014/main" id="{6728A4FF-8FBD-181A-2A69-F663C77BF641}"/>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solidFill>
                    <a:srgbClr val="58595B"/>
                  </a:solidFill>
                </a:endParaRPr>
              </a:p>
            </p:txBody>
          </p:sp>
          <p:sp>
            <p:nvSpPr>
              <p:cNvPr id="41" name="Freeform 158">
                <a:extLst>
                  <a:ext uri="{FF2B5EF4-FFF2-40B4-BE49-F238E27FC236}">
                    <a16:creationId xmlns:a16="http://schemas.microsoft.com/office/drawing/2014/main" id="{0079D085-E811-50C9-FEDD-0BF6BBB44BB7}"/>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solidFill>
                    <a:srgbClr val="58595B"/>
                  </a:solidFill>
                </a:endParaRPr>
              </a:p>
            </p:txBody>
          </p:sp>
          <p:sp>
            <p:nvSpPr>
              <p:cNvPr id="42" name="Freeform 159">
                <a:extLst>
                  <a:ext uri="{FF2B5EF4-FFF2-40B4-BE49-F238E27FC236}">
                    <a16:creationId xmlns:a16="http://schemas.microsoft.com/office/drawing/2014/main" id="{56A45A46-31BF-A42E-3E21-4AF8327FD06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solidFill>
                    <a:srgbClr val="58595B"/>
                  </a:solidFill>
                </a:endParaRPr>
              </a:p>
            </p:txBody>
          </p:sp>
          <p:sp>
            <p:nvSpPr>
              <p:cNvPr id="43" name="Freeform 160">
                <a:extLst>
                  <a:ext uri="{FF2B5EF4-FFF2-40B4-BE49-F238E27FC236}">
                    <a16:creationId xmlns:a16="http://schemas.microsoft.com/office/drawing/2014/main" id="{41B37AB6-FA6A-034D-FB25-70EF648C2DE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44" name="Group 43">
            <a:extLst>
              <a:ext uri="{FF2B5EF4-FFF2-40B4-BE49-F238E27FC236}">
                <a16:creationId xmlns:a16="http://schemas.microsoft.com/office/drawing/2014/main" id="{C66C8E9E-E3B0-B279-228D-AE7F24146EA8}"/>
              </a:ext>
            </a:extLst>
          </p:cNvPr>
          <p:cNvGrpSpPr/>
          <p:nvPr/>
        </p:nvGrpSpPr>
        <p:grpSpPr>
          <a:xfrm>
            <a:off x="957496" y="8739414"/>
            <a:ext cx="553866" cy="555173"/>
            <a:chOff x="5700273" y="5386353"/>
            <a:chExt cx="766016" cy="767823"/>
          </a:xfrm>
          <a:solidFill>
            <a:srgbClr val="000D41"/>
          </a:solidFill>
        </p:grpSpPr>
        <p:grpSp>
          <p:nvGrpSpPr>
            <p:cNvPr id="45" name="Graphic 2">
              <a:extLst>
                <a:ext uri="{FF2B5EF4-FFF2-40B4-BE49-F238E27FC236}">
                  <a16:creationId xmlns:a16="http://schemas.microsoft.com/office/drawing/2014/main" id="{389B6CF2-9147-3A14-B916-BB246B6176DF}"/>
                </a:ext>
              </a:extLst>
            </p:cNvPr>
            <p:cNvGrpSpPr/>
            <p:nvPr/>
          </p:nvGrpSpPr>
          <p:grpSpPr>
            <a:xfrm>
              <a:off x="5844804" y="5531788"/>
              <a:ext cx="476953" cy="420947"/>
              <a:chOff x="5844804" y="5531788"/>
              <a:chExt cx="476953" cy="420947"/>
            </a:xfrm>
            <a:grpFill/>
          </p:grpSpPr>
          <p:sp>
            <p:nvSpPr>
              <p:cNvPr id="61" name="Freeform 152">
                <a:extLst>
                  <a:ext uri="{FF2B5EF4-FFF2-40B4-BE49-F238E27FC236}">
                    <a16:creationId xmlns:a16="http://schemas.microsoft.com/office/drawing/2014/main" id="{67C585E2-6CCE-526A-3B05-9EAC378920B7}"/>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62" name="Freeform 153">
                <a:extLst>
                  <a:ext uri="{FF2B5EF4-FFF2-40B4-BE49-F238E27FC236}">
                    <a16:creationId xmlns:a16="http://schemas.microsoft.com/office/drawing/2014/main" id="{F4E1C1C2-8337-8BF4-B25C-13EBA1BE33C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grpSp>
          <p:nvGrpSpPr>
            <p:cNvPr id="46" name="Graphic 2">
              <a:extLst>
                <a:ext uri="{FF2B5EF4-FFF2-40B4-BE49-F238E27FC236}">
                  <a16:creationId xmlns:a16="http://schemas.microsoft.com/office/drawing/2014/main" id="{87D37E44-9D74-8167-B683-59672E7CCBB0}"/>
                </a:ext>
              </a:extLst>
            </p:cNvPr>
            <p:cNvGrpSpPr/>
            <p:nvPr/>
          </p:nvGrpSpPr>
          <p:grpSpPr>
            <a:xfrm>
              <a:off x="5700273" y="5386353"/>
              <a:ext cx="766016" cy="767823"/>
              <a:chOff x="5700273" y="5386353"/>
              <a:chExt cx="766016" cy="767823"/>
            </a:xfrm>
            <a:grpFill/>
          </p:grpSpPr>
          <p:sp>
            <p:nvSpPr>
              <p:cNvPr id="47" name="Freeform 138">
                <a:extLst>
                  <a:ext uri="{FF2B5EF4-FFF2-40B4-BE49-F238E27FC236}">
                    <a16:creationId xmlns:a16="http://schemas.microsoft.com/office/drawing/2014/main" id="{1FF0BAD9-865F-44BB-70BB-682267B28F3C}"/>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48" name="Freeform 139">
                <a:extLst>
                  <a:ext uri="{FF2B5EF4-FFF2-40B4-BE49-F238E27FC236}">
                    <a16:creationId xmlns:a16="http://schemas.microsoft.com/office/drawing/2014/main" id="{3ECC0DCB-7D21-6D9F-28CC-C54D4EED5C70}"/>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49" name="Freeform 140">
                <a:extLst>
                  <a:ext uri="{FF2B5EF4-FFF2-40B4-BE49-F238E27FC236}">
                    <a16:creationId xmlns:a16="http://schemas.microsoft.com/office/drawing/2014/main" id="{B6285F31-55AC-4C5A-A0E2-3B89B5C2E5A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0" name="Freeform 141">
                <a:extLst>
                  <a:ext uri="{FF2B5EF4-FFF2-40B4-BE49-F238E27FC236}">
                    <a16:creationId xmlns:a16="http://schemas.microsoft.com/office/drawing/2014/main" id="{34C1EC4A-EE08-D256-3695-A83E01AAA0BE}"/>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51" name="Freeform 142">
                <a:extLst>
                  <a:ext uri="{FF2B5EF4-FFF2-40B4-BE49-F238E27FC236}">
                    <a16:creationId xmlns:a16="http://schemas.microsoft.com/office/drawing/2014/main" id="{703B664B-87C6-BE69-AA90-2060FDD1F664}"/>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2" name="Freeform 143">
                <a:extLst>
                  <a:ext uri="{FF2B5EF4-FFF2-40B4-BE49-F238E27FC236}">
                    <a16:creationId xmlns:a16="http://schemas.microsoft.com/office/drawing/2014/main" id="{786392BE-B023-EB4F-C582-C0B084AC465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solidFill>
                    <a:srgbClr val="58595B"/>
                  </a:solidFill>
                </a:endParaRPr>
              </a:p>
            </p:txBody>
          </p:sp>
          <p:sp>
            <p:nvSpPr>
              <p:cNvPr id="53" name="Freeform 144">
                <a:extLst>
                  <a:ext uri="{FF2B5EF4-FFF2-40B4-BE49-F238E27FC236}">
                    <a16:creationId xmlns:a16="http://schemas.microsoft.com/office/drawing/2014/main" id="{8B5CB327-9ED5-DE45-586E-7E1171082454}"/>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solidFill>
                    <a:srgbClr val="58595B"/>
                  </a:solidFill>
                </a:endParaRPr>
              </a:p>
            </p:txBody>
          </p:sp>
          <p:sp>
            <p:nvSpPr>
              <p:cNvPr id="54" name="Freeform 145">
                <a:extLst>
                  <a:ext uri="{FF2B5EF4-FFF2-40B4-BE49-F238E27FC236}">
                    <a16:creationId xmlns:a16="http://schemas.microsoft.com/office/drawing/2014/main" id="{A55F5775-C03C-AFAD-BDC5-3740AFE76BD6}"/>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solidFill>
                    <a:srgbClr val="58595B"/>
                  </a:solidFill>
                </a:endParaRPr>
              </a:p>
            </p:txBody>
          </p:sp>
          <p:sp>
            <p:nvSpPr>
              <p:cNvPr id="55" name="Freeform 146">
                <a:extLst>
                  <a:ext uri="{FF2B5EF4-FFF2-40B4-BE49-F238E27FC236}">
                    <a16:creationId xmlns:a16="http://schemas.microsoft.com/office/drawing/2014/main" id="{EA2A6C03-6F82-6D46-EB93-019BEEC8B30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solidFill>
                    <a:srgbClr val="58595B"/>
                  </a:solidFill>
                </a:endParaRPr>
              </a:p>
            </p:txBody>
          </p:sp>
          <p:sp>
            <p:nvSpPr>
              <p:cNvPr id="56" name="Freeform 147">
                <a:extLst>
                  <a:ext uri="{FF2B5EF4-FFF2-40B4-BE49-F238E27FC236}">
                    <a16:creationId xmlns:a16="http://schemas.microsoft.com/office/drawing/2014/main" id="{AD54FD2B-22E7-0943-055D-66AFF8B5DD1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solidFill>
                    <a:srgbClr val="58595B"/>
                  </a:solidFill>
                </a:endParaRPr>
              </a:p>
            </p:txBody>
          </p:sp>
          <p:sp>
            <p:nvSpPr>
              <p:cNvPr id="57" name="Freeform 148">
                <a:extLst>
                  <a:ext uri="{FF2B5EF4-FFF2-40B4-BE49-F238E27FC236}">
                    <a16:creationId xmlns:a16="http://schemas.microsoft.com/office/drawing/2014/main" id="{CB2C124F-2326-4990-0F19-EB355179E55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solidFill>
                    <a:srgbClr val="58595B"/>
                  </a:solidFill>
                </a:endParaRPr>
              </a:p>
            </p:txBody>
          </p:sp>
          <p:sp>
            <p:nvSpPr>
              <p:cNvPr id="58" name="Freeform 149">
                <a:extLst>
                  <a:ext uri="{FF2B5EF4-FFF2-40B4-BE49-F238E27FC236}">
                    <a16:creationId xmlns:a16="http://schemas.microsoft.com/office/drawing/2014/main" id="{8AC98CC2-6E46-258C-E90B-51676ABFB85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solidFill>
                    <a:srgbClr val="58595B"/>
                  </a:solidFill>
                </a:endParaRPr>
              </a:p>
            </p:txBody>
          </p:sp>
          <p:sp>
            <p:nvSpPr>
              <p:cNvPr id="59" name="Freeform 150">
                <a:extLst>
                  <a:ext uri="{FF2B5EF4-FFF2-40B4-BE49-F238E27FC236}">
                    <a16:creationId xmlns:a16="http://schemas.microsoft.com/office/drawing/2014/main" id="{08AE17E5-6F2A-8765-8CCA-5719740355EC}"/>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solidFill>
                    <a:srgbClr val="58595B"/>
                  </a:solidFill>
                </a:endParaRPr>
              </a:p>
            </p:txBody>
          </p:sp>
          <p:sp>
            <p:nvSpPr>
              <p:cNvPr id="60" name="Freeform 151">
                <a:extLst>
                  <a:ext uri="{FF2B5EF4-FFF2-40B4-BE49-F238E27FC236}">
                    <a16:creationId xmlns:a16="http://schemas.microsoft.com/office/drawing/2014/main" id="{638B4A27-E51B-4F3B-EFCD-F56E2CDA6758}"/>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solidFill>
                    <a:srgbClr val="58595B"/>
                  </a:solidFill>
                </a:endParaRPr>
              </a:p>
            </p:txBody>
          </p:sp>
        </p:grpSp>
      </p:grpSp>
      <p:sp>
        <p:nvSpPr>
          <p:cNvPr id="63" name="Text Placeholder 3">
            <a:extLst>
              <a:ext uri="{FF2B5EF4-FFF2-40B4-BE49-F238E27FC236}">
                <a16:creationId xmlns:a16="http://schemas.microsoft.com/office/drawing/2014/main" id="{4689E1D3-9928-1CD4-5D1B-AA3E719C1675}"/>
              </a:ext>
            </a:extLst>
          </p:cNvPr>
          <p:cNvSpPr txBox="1">
            <a:spLocks/>
          </p:cNvSpPr>
          <p:nvPr/>
        </p:nvSpPr>
        <p:spPr>
          <a:xfrm>
            <a:off x="802433" y="9440570"/>
            <a:ext cx="1243574" cy="511220"/>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Finna viðeigandi upplýsingar</a:t>
            </a:r>
          </a:p>
        </p:txBody>
      </p:sp>
      <p:sp>
        <p:nvSpPr>
          <p:cNvPr id="64" name="Text Placeholder 3">
            <a:extLst>
              <a:ext uri="{FF2B5EF4-FFF2-40B4-BE49-F238E27FC236}">
                <a16:creationId xmlns:a16="http://schemas.microsoft.com/office/drawing/2014/main" id="{3F1137DC-9F5C-0B8F-F39F-13C3B4468A82}"/>
              </a:ext>
            </a:extLst>
          </p:cNvPr>
          <p:cNvSpPr txBox="1">
            <a:spLocks/>
          </p:cNvSpPr>
          <p:nvPr/>
        </p:nvSpPr>
        <p:spPr>
          <a:xfrm>
            <a:off x="2089666" y="10235826"/>
            <a:ext cx="1644290" cy="671887"/>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Bera kennsl á vandamálin og breytur þeirra</a:t>
            </a:r>
          </a:p>
        </p:txBody>
      </p:sp>
      <p:sp>
        <p:nvSpPr>
          <p:cNvPr id="65" name="Text Placeholder 3">
            <a:extLst>
              <a:ext uri="{FF2B5EF4-FFF2-40B4-BE49-F238E27FC236}">
                <a16:creationId xmlns:a16="http://schemas.microsoft.com/office/drawing/2014/main" id="{6532DD94-0C30-19A1-5873-2EBE99B9A6AF}"/>
              </a:ext>
            </a:extLst>
          </p:cNvPr>
          <p:cNvSpPr txBox="1">
            <a:spLocks/>
          </p:cNvSpPr>
          <p:nvPr/>
        </p:nvSpPr>
        <p:spPr>
          <a:xfrm>
            <a:off x="3291958" y="9440570"/>
            <a:ext cx="1172250" cy="480454"/>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Finna mögulegar lausnir</a:t>
            </a:r>
          </a:p>
        </p:txBody>
      </p:sp>
      <p:sp>
        <p:nvSpPr>
          <p:cNvPr id="66" name="Text Placeholder 3">
            <a:extLst>
              <a:ext uri="{FF2B5EF4-FFF2-40B4-BE49-F238E27FC236}">
                <a16:creationId xmlns:a16="http://schemas.microsoft.com/office/drawing/2014/main" id="{D02F4730-F85F-CF9E-2E6D-283DAE7E90F7}"/>
              </a:ext>
            </a:extLst>
          </p:cNvPr>
          <p:cNvSpPr txBox="1">
            <a:spLocks/>
          </p:cNvSpPr>
          <p:nvPr/>
        </p:nvSpPr>
        <p:spPr>
          <a:xfrm>
            <a:off x="4613023" y="10221565"/>
            <a:ext cx="1527873" cy="437408"/>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Útbúa aðgerðaráætlun</a:t>
            </a:r>
          </a:p>
        </p:txBody>
      </p:sp>
      <p:sp>
        <p:nvSpPr>
          <p:cNvPr id="67" name="Text Placeholder 3">
            <a:extLst>
              <a:ext uri="{FF2B5EF4-FFF2-40B4-BE49-F238E27FC236}">
                <a16:creationId xmlns:a16="http://schemas.microsoft.com/office/drawing/2014/main" id="{6E8CCB66-3888-084C-314E-EDBB88324CB8}"/>
              </a:ext>
            </a:extLst>
          </p:cNvPr>
          <p:cNvSpPr txBox="1">
            <a:spLocks/>
          </p:cNvSpPr>
          <p:nvPr/>
        </p:nvSpPr>
        <p:spPr>
          <a:xfrm>
            <a:off x="5727889" y="9440570"/>
            <a:ext cx="1203908" cy="808342"/>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Taka ákvarðanir til að leysa vandann</a:t>
            </a:r>
          </a:p>
        </p:txBody>
      </p:sp>
      <p:cxnSp>
        <p:nvCxnSpPr>
          <p:cNvPr id="68" name="Straight Connector 67">
            <a:extLst>
              <a:ext uri="{FF2B5EF4-FFF2-40B4-BE49-F238E27FC236}">
                <a16:creationId xmlns:a16="http://schemas.microsoft.com/office/drawing/2014/main" id="{3CCB4998-845F-5ABB-55A1-C97EC25CC516}"/>
              </a:ext>
            </a:extLst>
          </p:cNvPr>
          <p:cNvCxnSpPr>
            <a:cxnSpLocks/>
          </p:cNvCxnSpPr>
          <p:nvPr/>
        </p:nvCxnSpPr>
        <p:spPr>
          <a:xfrm flipH="1" flipV="1">
            <a:off x="1683379"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AEB4F5-863D-A652-D0D2-D906B5D73C3A}"/>
              </a:ext>
            </a:extLst>
          </p:cNvPr>
          <p:cNvCxnSpPr>
            <a:cxnSpLocks/>
          </p:cNvCxnSpPr>
          <p:nvPr/>
        </p:nvCxnSpPr>
        <p:spPr>
          <a:xfrm flipH="1" flipV="1">
            <a:off x="4140244"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F4D0D9-23F2-71D0-E691-3198F93931EF}"/>
              </a:ext>
            </a:extLst>
          </p:cNvPr>
          <p:cNvCxnSpPr>
            <a:cxnSpLocks/>
          </p:cNvCxnSpPr>
          <p:nvPr/>
        </p:nvCxnSpPr>
        <p:spPr>
          <a:xfrm flipV="1">
            <a:off x="2911811"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E397A5-A56E-2E5C-4F0A-DA7FA074985A}"/>
              </a:ext>
            </a:extLst>
          </p:cNvPr>
          <p:cNvCxnSpPr>
            <a:cxnSpLocks/>
          </p:cNvCxnSpPr>
          <p:nvPr/>
        </p:nvCxnSpPr>
        <p:spPr>
          <a:xfrm flipV="1">
            <a:off x="5368675"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40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DFE9B4-D354-7094-EB21-B8F1F3B8DBCD}"/>
              </a:ext>
            </a:extLst>
          </p:cNvPr>
          <p:cNvSpPr>
            <a:spLocks noGrp="1"/>
          </p:cNvSpPr>
          <p:nvPr>
            <p:ph type="body" sz="quarter" idx="32"/>
          </p:nvPr>
        </p:nvSpPr>
        <p:spPr>
          <a:xfrm>
            <a:off x="537662" y="1261918"/>
            <a:ext cx="6526988" cy="2479643"/>
          </a:xfrm>
        </p:spPr>
        <p:txBody>
          <a:bodyPr numCol="1"/>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Til að ná fullum ávinningi frá þessum dæmum um góða starfshætti, þá hvetjum við þig til að nálgast hvert dæmi um sig með eftirfarandi leiðbeiningar í huga:</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endParaRP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Lestu vandlega hvert dæmi og mótaðu þínar eigin skoðanir áður en þú deilir hugmyndum með öðrum í hópnum þínum. Þú verður að vera fær um að skoða dæmin með gagnrýnum hætti, bera kennsl á áskoranirnar/tækifærin, auk þess að geta fundið mögulegar lausnir. </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Þegar þú hefur góðan skilning á þessum grunnatriðum þá skalt þú deila hugmyndum þínum með öðrum nemendum.</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Hafið opnar umræður um dæmin og hlustaðu vel á innlegg annarra í hópnum.</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Hugleiddu hvernig upphaflegu hugmyndir þínar mögulega breyttust í kjölfar umræðunnar við aðra.</a:t>
            </a:r>
          </a:p>
          <a:p>
            <a:endParaRPr lang="is-IS" sz="1200">
              <a:solidFill>
                <a:srgbClr val="000D41"/>
              </a:solidFill>
            </a:endParaRPr>
          </a:p>
        </p:txBody>
      </p:sp>
      <p:sp>
        <p:nvSpPr>
          <p:cNvPr id="3" name="Text Placeholder 2">
            <a:extLst>
              <a:ext uri="{FF2B5EF4-FFF2-40B4-BE49-F238E27FC236}">
                <a16:creationId xmlns:a16="http://schemas.microsoft.com/office/drawing/2014/main" id="{65633B38-D5E0-9C0A-9EE0-024A9A872FE1}"/>
              </a:ext>
            </a:extLst>
          </p:cNvPr>
          <p:cNvSpPr>
            <a:spLocks noGrp="1"/>
          </p:cNvSpPr>
          <p:nvPr>
            <p:ph type="body" sz="quarter" idx="33"/>
          </p:nvPr>
        </p:nvSpPr>
        <p:spPr>
          <a:xfrm>
            <a:off x="515712" y="660136"/>
            <a:ext cx="6570888" cy="540867"/>
          </a:xfrm>
        </p:spPr>
        <p:txBody>
          <a:bodyPr/>
          <a:lstStyle/>
          <a:p>
            <a:r>
              <a:rPr lang="is-IS"/>
              <a:t>Leiðbeiningar til nemenda</a:t>
            </a:r>
          </a:p>
          <a:p>
            <a:endParaRPr lang="is-IS"/>
          </a:p>
        </p:txBody>
      </p:sp>
      <p:sp>
        <p:nvSpPr>
          <p:cNvPr id="5" name="Text Placeholder 4">
            <a:extLst>
              <a:ext uri="{FF2B5EF4-FFF2-40B4-BE49-F238E27FC236}">
                <a16:creationId xmlns:a16="http://schemas.microsoft.com/office/drawing/2014/main" id="{DEB1FCA2-0E01-249C-5F3F-801F0191A6B8}"/>
              </a:ext>
            </a:extLst>
          </p:cNvPr>
          <p:cNvSpPr>
            <a:spLocks noGrp="1"/>
          </p:cNvSpPr>
          <p:nvPr>
            <p:ph type="body" sz="quarter" idx="17"/>
          </p:nvPr>
        </p:nvSpPr>
        <p:spPr/>
        <p:txBody>
          <a:bodyPr lIns="91440" tIns="45720" rIns="91440" bIns="45720" anchor="t">
            <a:noAutofit/>
          </a:bodyPr>
          <a:lstStyle/>
          <a:p>
            <a:pPr>
              <a:lnSpc>
                <a:spcPct val="100000"/>
              </a:lnSpc>
            </a:pPr>
            <a:r>
              <a:rPr lang="en-US" sz="2400" i="1" err="1">
                <a:latin typeface="Calibri"/>
                <a:ea typeface="Calibri"/>
                <a:cs typeface="Calibri"/>
              </a:rPr>
              <a:t>Fólk</a:t>
            </a:r>
            <a:r>
              <a:rPr lang="en-US" sz="2400" i="1">
                <a:latin typeface="Calibri"/>
                <a:ea typeface="Calibri"/>
                <a:cs typeface="Calibri"/>
              </a:rPr>
              <a:t> </a:t>
            </a:r>
            <a:r>
              <a:rPr lang="en-US" sz="2400" i="1" err="1">
                <a:latin typeface="Calibri"/>
                <a:ea typeface="Calibri"/>
                <a:cs typeface="Calibri"/>
              </a:rPr>
              <a:t>lærir</a:t>
            </a:r>
            <a:r>
              <a:rPr lang="en-US" sz="2400" i="1">
                <a:latin typeface="Calibri"/>
                <a:ea typeface="Calibri"/>
                <a:cs typeface="Calibri"/>
              </a:rPr>
              <a:t> ekki í </a:t>
            </a:r>
            <a:r>
              <a:rPr lang="en-US" sz="2400" i="1" err="1">
                <a:latin typeface="Calibri"/>
                <a:ea typeface="Calibri"/>
                <a:cs typeface="Calibri"/>
              </a:rPr>
              <a:t>gegnum</a:t>
            </a:r>
            <a:r>
              <a:rPr lang="en-US" sz="2400" i="1">
                <a:latin typeface="Calibri"/>
                <a:ea typeface="Calibri"/>
                <a:cs typeface="Calibri"/>
              </a:rPr>
              <a:t> </a:t>
            </a:r>
            <a:r>
              <a:rPr lang="en-US" sz="2400" i="1" err="1">
                <a:latin typeface="Calibri"/>
                <a:ea typeface="Calibri"/>
                <a:cs typeface="Calibri"/>
              </a:rPr>
              <a:t>frásagnir</a:t>
            </a:r>
            <a:r>
              <a:rPr lang="en-US" sz="2400" i="1">
                <a:latin typeface="Calibri"/>
                <a:ea typeface="Calibri"/>
                <a:cs typeface="Calibri"/>
              </a:rPr>
              <a:t>, </a:t>
            </a:r>
            <a:r>
              <a:rPr lang="en-US" sz="2400" i="1" err="1">
                <a:latin typeface="Calibri"/>
                <a:ea typeface="Calibri"/>
                <a:cs typeface="Calibri"/>
              </a:rPr>
              <a:t>það</a:t>
            </a:r>
            <a:r>
              <a:rPr lang="en-US" sz="2400" i="1">
                <a:latin typeface="Calibri"/>
                <a:ea typeface="Calibri"/>
                <a:cs typeface="Calibri"/>
              </a:rPr>
              <a:t> </a:t>
            </a:r>
            <a:r>
              <a:rPr lang="en-US" sz="2400" i="1" err="1">
                <a:latin typeface="Calibri"/>
                <a:ea typeface="Calibri"/>
                <a:cs typeface="Calibri"/>
              </a:rPr>
              <a:t>verður</a:t>
            </a:r>
            <a:r>
              <a:rPr lang="en-US" sz="2400" i="1">
                <a:latin typeface="Calibri"/>
                <a:ea typeface="Calibri"/>
                <a:cs typeface="Calibri"/>
              </a:rPr>
              <a:t> </a:t>
            </a:r>
            <a:r>
              <a:rPr lang="en-US" sz="2400" i="1" err="1">
                <a:latin typeface="Calibri"/>
                <a:ea typeface="Calibri"/>
                <a:cs typeface="Calibri"/>
              </a:rPr>
              <a:t>að</a:t>
            </a:r>
            <a:r>
              <a:rPr lang="en-US" sz="2400" i="1">
                <a:latin typeface="Calibri"/>
                <a:ea typeface="Calibri"/>
                <a:cs typeface="Calibri"/>
              </a:rPr>
              <a:t> </a:t>
            </a:r>
            <a:r>
              <a:rPr lang="en-US" sz="2400" i="1" err="1">
                <a:latin typeface="Calibri"/>
                <a:ea typeface="Calibri"/>
                <a:cs typeface="Calibri"/>
              </a:rPr>
              <a:t>finna</a:t>
            </a:r>
            <a:r>
              <a:rPr lang="en-US" sz="2400" i="1">
                <a:latin typeface="Calibri"/>
                <a:ea typeface="Calibri"/>
                <a:cs typeface="Calibri"/>
              </a:rPr>
              <a:t> </a:t>
            </a:r>
            <a:r>
              <a:rPr lang="en-US" sz="2400" i="1" err="1">
                <a:latin typeface="Calibri"/>
                <a:ea typeface="Calibri"/>
                <a:cs typeface="Calibri"/>
              </a:rPr>
              <a:t>lausnina</a:t>
            </a:r>
            <a:r>
              <a:rPr lang="en-US" sz="2400" i="1">
                <a:latin typeface="Calibri"/>
                <a:ea typeface="Calibri"/>
                <a:cs typeface="Calibri"/>
              </a:rPr>
              <a:t> </a:t>
            </a:r>
            <a:r>
              <a:rPr lang="en-US" sz="2400" i="1" err="1">
                <a:latin typeface="Calibri"/>
                <a:ea typeface="Calibri"/>
                <a:cs typeface="Calibri"/>
              </a:rPr>
              <a:t>sjálf</a:t>
            </a:r>
            <a:endParaRPr lang="en-US" sz="2400" i="1">
              <a:latin typeface="Calibri"/>
              <a:ea typeface="Calibri"/>
              <a:cs typeface="Calibri"/>
            </a:endParaRPr>
          </a:p>
          <a:p>
            <a:pPr>
              <a:lnSpc>
                <a:spcPct val="100000"/>
              </a:lnSpc>
            </a:pPr>
            <a:endParaRPr lang="en-IE" sz="2000" b="0" i="0">
              <a:effectLst/>
              <a:latin typeface="+mn-lt"/>
            </a:endParaRPr>
          </a:p>
          <a:p>
            <a:pPr algn="r">
              <a:lnSpc>
                <a:spcPct val="100000"/>
              </a:lnSpc>
            </a:pPr>
            <a:r>
              <a:rPr lang="en-IE" sz="2000" b="0" i="0">
                <a:effectLst/>
                <a:latin typeface="+mn-lt"/>
                <a:cs typeface="Calibri"/>
              </a:rPr>
              <a:t>Paulo Coelho</a:t>
            </a:r>
            <a:endParaRPr lang="en-IE" sz="2400" i="1">
              <a:latin typeface="+mn-lt"/>
              <a:cs typeface="Calibri"/>
            </a:endParaRPr>
          </a:p>
        </p:txBody>
      </p:sp>
      <p:sp>
        <p:nvSpPr>
          <p:cNvPr id="8" name="Slide Number Placeholder 7">
            <a:extLst>
              <a:ext uri="{FF2B5EF4-FFF2-40B4-BE49-F238E27FC236}">
                <a16:creationId xmlns:a16="http://schemas.microsoft.com/office/drawing/2014/main" id="{4E495103-F20F-8A30-50E1-894B2A3E04CD}"/>
              </a:ext>
            </a:extLst>
          </p:cNvPr>
          <p:cNvSpPr>
            <a:spLocks noGrp="1"/>
          </p:cNvSpPr>
          <p:nvPr>
            <p:ph type="sldNum" sz="quarter" idx="4"/>
          </p:nvPr>
        </p:nvSpPr>
        <p:spPr/>
        <p:txBody>
          <a:bodyPr/>
          <a:lstStyle/>
          <a:p>
            <a:fld id="{9C527BFA-2C0E-4CEC-B6A5-913A56FEF4B4}" type="slidenum">
              <a:rPr lang="fr-CA" smtClean="0"/>
              <a:pPr/>
              <a:t>14</a:t>
            </a:fld>
            <a:endParaRPr lang="fr-CA"/>
          </a:p>
        </p:txBody>
      </p:sp>
      <p:sp>
        <p:nvSpPr>
          <p:cNvPr id="10" name="TextBox 9">
            <a:extLst>
              <a:ext uri="{FF2B5EF4-FFF2-40B4-BE49-F238E27FC236}">
                <a16:creationId xmlns:a16="http://schemas.microsoft.com/office/drawing/2014/main" id="{90161E62-E6D2-0A34-906C-ACD5BE88DC06}"/>
              </a:ext>
            </a:extLst>
          </p:cNvPr>
          <p:cNvSpPr txBox="1"/>
          <p:nvPr/>
        </p:nvSpPr>
        <p:spPr>
          <a:xfrm>
            <a:off x="537662" y="3673039"/>
            <a:ext cx="6976909" cy="1138773"/>
          </a:xfrm>
          <a:prstGeom prst="rect">
            <a:avLst/>
          </a:prstGeom>
          <a:noFill/>
        </p:spPr>
        <p:txBody>
          <a:bodyPr wrap="square" lIns="91440" tIns="45720" rIns="91440" bIns="45720" anchor="t">
            <a:spAutoFit/>
          </a:bodyPr>
          <a:lstStyle/>
          <a:p>
            <a:pPr algn="just"/>
            <a:r>
              <a:rPr lang="is-IS" sz="1200" b="1">
                <a:solidFill>
                  <a:srgbClr val="90278E"/>
                </a:solidFill>
                <a:latin typeface="+mn-lt"/>
              </a:rPr>
              <a:t>Þetta hefti er hluti af námsgögnum </a:t>
            </a:r>
            <a:r>
              <a:rPr lang="is-IS" sz="1200" b="1" err="1">
                <a:solidFill>
                  <a:srgbClr val="90278E"/>
                </a:solidFill>
                <a:latin typeface="+mn-lt"/>
              </a:rPr>
              <a:t>We</a:t>
            </a:r>
            <a:r>
              <a:rPr lang="is-IS" sz="1200" b="1">
                <a:solidFill>
                  <a:srgbClr val="90278E"/>
                </a:solidFill>
                <a:latin typeface="+mn-lt"/>
              </a:rPr>
              <a:t> </a:t>
            </a:r>
            <a:r>
              <a:rPr lang="is-IS" sz="1200" b="1" err="1">
                <a:solidFill>
                  <a:srgbClr val="90278E"/>
                </a:solidFill>
                <a:latin typeface="+mn-lt"/>
              </a:rPr>
              <a:t>Lead</a:t>
            </a:r>
            <a:r>
              <a:rPr lang="is-IS" sz="1200" b="1">
                <a:solidFill>
                  <a:srgbClr val="90278E"/>
                </a:solidFill>
                <a:latin typeface="+mn-lt"/>
              </a:rPr>
              <a:t>. </a:t>
            </a:r>
            <a:r>
              <a:rPr lang="is-IS" sz="1200" b="1">
                <a:solidFill>
                  <a:srgbClr val="90278E"/>
                </a:solidFill>
              </a:rPr>
              <a:t>Þegar</a:t>
            </a:r>
            <a:r>
              <a:rPr lang="is-IS" sz="1200" b="1">
                <a:solidFill>
                  <a:srgbClr val="90278E"/>
                </a:solidFill>
                <a:latin typeface="+mn-lt"/>
              </a:rPr>
              <a:t> líður á verkefnið munt þú einnig njóta góðs af:-</a:t>
            </a:r>
          </a:p>
          <a:p>
            <a:pPr algn="just"/>
            <a:endParaRPr lang="is-IS" sz="800">
              <a:solidFill>
                <a:srgbClr val="000D41"/>
              </a:solidFill>
              <a:highlight>
                <a:srgbClr val="FED103"/>
              </a:highlight>
              <a:latin typeface="+mn-lt"/>
            </a:endParaRPr>
          </a:p>
          <a:p>
            <a:pPr marL="171450" lvl="0" indent="-171450" algn="just">
              <a:buClr>
                <a:srgbClr val="F5C15B"/>
              </a:buClr>
              <a:buFont typeface="Arial" panose="020B0604020202020204" pitchFamily="34" charset="0"/>
              <a:buChar char="•"/>
            </a:pPr>
            <a:r>
              <a:rPr lang="is-IS" sz="1200">
                <a:solidFill>
                  <a:srgbClr val="000D41"/>
                </a:solidFill>
                <a:latin typeface="+mn-lt"/>
              </a:rPr>
              <a:t>Samantektarskýrslu með fræðilegum grunni sem mun bæta skilning þinn á stöðu kvenna í greininni.</a:t>
            </a:r>
          </a:p>
          <a:p>
            <a:pPr marL="171450" lvl="0" indent="-171450" algn="just">
              <a:buClr>
                <a:srgbClr val="F5C15B"/>
              </a:buClr>
              <a:buFont typeface="Arial" panose="020B0604020202020204" pitchFamily="34" charset="0"/>
              <a:buChar char="•"/>
            </a:pPr>
            <a:r>
              <a:rPr lang="is-IS" sz="1200">
                <a:solidFill>
                  <a:srgbClr val="000D41"/>
                </a:solidFill>
                <a:latin typeface="+mn-lt"/>
              </a:rPr>
              <a:t>Námsgögn í opnum aðgangi sem nýtir möguleika margmiðlunar til að aðstoða kennara og nemendur í sjálfsnámi il að nýta sér sveigjanleika þessa námsforms.</a:t>
            </a:r>
          </a:p>
          <a:p>
            <a:pPr marL="171450" lvl="0" indent="-171450" algn="just">
              <a:buClr>
                <a:srgbClr val="F5C15B"/>
              </a:buClr>
              <a:buFont typeface="Arial" panose="020B0604020202020204" pitchFamily="34" charset="0"/>
              <a:buChar char="•"/>
            </a:pPr>
            <a:r>
              <a:rPr lang="is-IS" sz="1200">
                <a:solidFill>
                  <a:srgbClr val="000D41"/>
                </a:solidFill>
                <a:latin typeface="+mn-lt"/>
              </a:rPr>
              <a:t>Námskeið á netinu sem gerir konum í ferðaþjónustu kleift að halda áfram að læra í sveigjanlegu umhverfi.</a:t>
            </a:r>
          </a:p>
        </p:txBody>
      </p:sp>
      <p:pic>
        <p:nvPicPr>
          <p:cNvPr id="16" name="Picture Placeholder 15" descr="Top view of books arranged in circle">
            <a:extLst>
              <a:ext uri="{FF2B5EF4-FFF2-40B4-BE49-F238E27FC236}">
                <a16:creationId xmlns:a16="http://schemas.microsoft.com/office/drawing/2014/main" id="{53C56500-55AF-F581-F8E9-A4368771F401}"/>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24955" r="29096"/>
          <a:stretch/>
        </p:blipFill>
        <p:spPr>
          <a:xfrm>
            <a:off x="-23930" y="4642535"/>
            <a:ext cx="3449060" cy="6265185"/>
          </a:xfrm>
        </p:spPr>
      </p:pic>
    </p:spTree>
    <p:extLst>
      <p:ext uri="{BB962C8B-B14F-4D97-AF65-F5344CB8AC3E}">
        <p14:creationId xmlns:p14="http://schemas.microsoft.com/office/powerpoint/2010/main" val="33392128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a:t>SÖGUR KVENLEIÐTOGA</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15</a:t>
            </a:fld>
            <a:endParaRPr lang="fr-CA"/>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a:t>03</a:t>
            </a:r>
          </a:p>
        </p:txBody>
      </p:sp>
      <p:pic>
        <p:nvPicPr>
          <p:cNvPr id="15" name="Picture Placeholder 14" descr="Woman in an indoor garden">
            <a:extLst>
              <a:ext uri="{FF2B5EF4-FFF2-40B4-BE49-F238E27FC236}">
                <a16:creationId xmlns:a16="http://schemas.microsoft.com/office/drawing/2014/main" id="{651A3C5C-DB6B-075A-61F2-BAD9A9E8A6D4}"/>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30162" t="297" r="37314" b="7993"/>
          <a:stretch/>
        </p:blipFill>
        <p:spPr>
          <a:xfrm>
            <a:off x="0" y="2924295"/>
            <a:ext cx="3621157" cy="7241015"/>
          </a:xfrm>
        </p:spPr>
      </p:pic>
    </p:spTree>
    <p:extLst>
      <p:ext uri="{BB962C8B-B14F-4D97-AF65-F5344CB8AC3E}">
        <p14:creationId xmlns:p14="http://schemas.microsoft.com/office/powerpoint/2010/main" val="156403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D2FE8-59D1-D318-FDF7-2F06D45A651F}"/>
              </a:ext>
            </a:extLst>
          </p:cNvPr>
          <p:cNvSpPr>
            <a:spLocks noGrp="1"/>
          </p:cNvSpPr>
          <p:nvPr>
            <p:ph type="body" sz="quarter" idx="32"/>
          </p:nvPr>
        </p:nvSpPr>
        <p:spPr>
          <a:xfrm>
            <a:off x="532400" y="7345180"/>
            <a:ext cx="6526988" cy="3047922"/>
          </a:xfrm>
        </p:spPr>
        <p:txBody>
          <a:bodyPr/>
          <a:lstStyle/>
          <a:p>
            <a:r>
              <a:rPr lang="is-IS" sz="1200" b="1" dirty="0"/>
              <a:t>Starfssvið innan ferðaþjónustu</a:t>
            </a:r>
          </a:p>
          <a:p>
            <a:r>
              <a:rPr lang="is-IS" sz="1200" dirty="0"/>
              <a:t>Vilborg er menntuð sem ferðamálafræðingur með áherslu á ferðaþjónustu í dreifbýli og viðskiptafræði. Um árabil rak hún sitt eigið ferðaþjónustufyrirtæki á Íslandi sem bauð upp á ferðir fyrir hinn íslenska markað, bæði innanlands sem og erlendis. </a:t>
            </a:r>
          </a:p>
          <a:p>
            <a:r>
              <a:rPr lang="is-IS" sz="1200" dirty="0"/>
              <a:t>Eftir að hún flutti til Slóveníu fór hún að einbeita sér að vera ráðgjafi frekar en leiðsögumaður en starfssvið hennar er enn innan ævintýraferðamennskunnar. </a:t>
            </a:r>
          </a:p>
          <a:p>
            <a:endParaRPr lang="is-IS" sz="1200" dirty="0"/>
          </a:p>
          <a:p>
            <a:r>
              <a:rPr lang="is-IS" sz="1200" b="1" dirty="0"/>
              <a:t>Hvert er mikilvægi sjálfbærni og loftslagsbreytinga fyrir ferðaþjónustuna?</a:t>
            </a:r>
          </a:p>
          <a:p>
            <a:r>
              <a:rPr lang="is-IS" sz="1200" dirty="0"/>
              <a:t>Aðspurð sér Vilborg skýr tengsl þar á milli, bæði  með tilliti til þeirra áhrifa á umhverfið sem </a:t>
            </a:r>
          </a:p>
          <a:p>
            <a:endParaRPr lang="is-IS" sz="1200" dirty="0"/>
          </a:p>
          <a:p>
            <a:r>
              <a:rPr lang="is-IS" sz="1200" dirty="0"/>
              <a:t>ferðalög bera með sér og þeirra áhrifa, jákvæðu og neikvæðu, sem ferðaþjónustan getur haft á samfélög. „Ég hef sjálf upplifað að þurfa að kalla út þyrlu til að bjarga mér niður af jökli vegna flóða“ segir hún.</a:t>
            </a:r>
          </a:p>
          <a:p>
            <a:endParaRPr lang="is-IS" sz="1200" dirty="0"/>
          </a:p>
          <a:p>
            <a:r>
              <a:rPr lang="is-IS" sz="1200" b="1" dirty="0"/>
              <a:t>Hvað hvetur þig til að vinna að markmiðum tengdum sjálfbærni og/eða loftslagsmálum?</a:t>
            </a:r>
          </a:p>
          <a:p>
            <a:r>
              <a:rPr lang="is-IS" sz="1200" dirty="0"/>
              <a:t>Vilborg segir að sín eigin reynsla af því hvernig loftslagsbreytingar hafa áhrif á náttúruna, ásamt því að verða vitni að þeim áhrifum sem ferðaþjónusta hefur á samfélög í sumum þróunarlöndum, hafi leitt til að málefni tengd sjálfbærni sé eitthvað sem hún hefur stöðugt í huga.</a:t>
            </a:r>
          </a:p>
        </p:txBody>
      </p:sp>
      <p:sp>
        <p:nvSpPr>
          <p:cNvPr id="4" name="Text Placeholder 3">
            <a:extLst>
              <a:ext uri="{FF2B5EF4-FFF2-40B4-BE49-F238E27FC236}">
                <a16:creationId xmlns:a16="http://schemas.microsoft.com/office/drawing/2014/main" id="{180749BB-ADF8-8D44-1454-18FB0713FA63}"/>
              </a:ext>
            </a:extLst>
          </p:cNvPr>
          <p:cNvSpPr>
            <a:spLocks noGrp="1"/>
          </p:cNvSpPr>
          <p:nvPr>
            <p:ph type="body" sz="quarter" idx="34"/>
          </p:nvPr>
        </p:nvSpPr>
        <p:spPr>
          <a:xfrm>
            <a:off x="532400" y="5453856"/>
            <a:ext cx="6526988" cy="1064757"/>
          </a:xfrm>
        </p:spPr>
        <p:txBody>
          <a:bodyPr lIns="91440" tIns="45720" rIns="91440" bIns="45720" numCol="1" spcCol="288000" anchor="t">
            <a:noAutofit/>
          </a:bodyPr>
          <a:lstStyle/>
          <a:p>
            <a:r>
              <a:rPr lang="en-US" b="1" u="sng"/>
              <a:t>Stutt </a:t>
            </a:r>
            <a:r>
              <a:rPr lang="en-US" b="1" u="sng" err="1"/>
              <a:t>kynning</a:t>
            </a:r>
            <a:endParaRPr lang="en-US" b="1" u="sng"/>
          </a:p>
          <a:p>
            <a:r>
              <a:rPr lang="en-US" b="1">
                <a:latin typeface="Calibri"/>
                <a:ea typeface="Calibri"/>
                <a:cs typeface="Calibri"/>
              </a:rPr>
              <a:t>Vilborg Arna Gissurardóttir </a:t>
            </a:r>
            <a:r>
              <a:rPr lang="en-US">
                <a:latin typeface="Calibri"/>
                <a:ea typeface="Calibri"/>
                <a:cs typeface="Calibri"/>
              </a:rPr>
              <a:t>er </a:t>
            </a:r>
            <a:r>
              <a:rPr lang="en-US" err="1">
                <a:latin typeface="Calibri"/>
                <a:ea typeface="Calibri"/>
                <a:cs typeface="Calibri"/>
              </a:rPr>
              <a:t>pólfari</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fjallgöngukona</a:t>
            </a:r>
            <a:r>
              <a:rPr lang="en-US">
                <a:latin typeface="Calibri"/>
                <a:ea typeface="Calibri"/>
                <a:cs typeface="Calibri"/>
              </a:rPr>
              <a:t> </a:t>
            </a:r>
            <a:r>
              <a:rPr lang="en-US" err="1">
                <a:latin typeface="Calibri"/>
                <a:ea typeface="Calibri"/>
                <a:cs typeface="Calibri"/>
              </a:rPr>
              <a:t>sem</a:t>
            </a:r>
            <a:r>
              <a:rPr lang="en-US">
                <a:latin typeface="Calibri"/>
                <a:ea typeface="Calibri"/>
                <a:cs typeface="Calibri"/>
              </a:rPr>
              <a:t> </a:t>
            </a:r>
            <a:r>
              <a:rPr lang="en-US" err="1">
                <a:latin typeface="Calibri"/>
                <a:ea typeface="Calibri"/>
                <a:cs typeface="Calibri"/>
              </a:rPr>
              <a:t>skiptir</a:t>
            </a:r>
            <a:r>
              <a:rPr lang="en-US">
                <a:latin typeface="Calibri"/>
                <a:ea typeface="Calibri"/>
                <a:cs typeface="Calibri"/>
              </a:rPr>
              <a:t> </a:t>
            </a:r>
            <a:r>
              <a:rPr lang="en-US" err="1">
                <a:latin typeface="Calibri"/>
                <a:ea typeface="Calibri"/>
                <a:cs typeface="Calibri"/>
              </a:rPr>
              <a:t>tímanum</a:t>
            </a:r>
            <a:r>
              <a:rPr lang="en-US">
                <a:latin typeface="Calibri"/>
                <a:ea typeface="Calibri"/>
                <a:cs typeface="Calibri"/>
              </a:rPr>
              <a:t> </a:t>
            </a:r>
            <a:r>
              <a:rPr lang="en-US" err="1">
                <a:latin typeface="Calibri"/>
                <a:ea typeface="Calibri"/>
                <a:cs typeface="Calibri"/>
              </a:rPr>
              <a:t>sínum</a:t>
            </a:r>
            <a:r>
              <a:rPr lang="en-US">
                <a:latin typeface="Calibri"/>
                <a:ea typeface="Calibri"/>
                <a:cs typeface="Calibri"/>
              </a:rPr>
              <a:t> á milli </a:t>
            </a:r>
            <a:r>
              <a:rPr lang="en-US" err="1">
                <a:latin typeface="Calibri"/>
                <a:ea typeface="Calibri"/>
                <a:cs typeface="Calibri"/>
              </a:rPr>
              <a:t>þess</a:t>
            </a:r>
            <a:r>
              <a:rPr lang="en-US">
                <a:latin typeface="Calibri"/>
                <a:ea typeface="Calibri"/>
                <a:cs typeface="Calibri"/>
              </a:rPr>
              <a:t> </a:t>
            </a:r>
            <a:r>
              <a:rPr lang="en-US" err="1">
                <a:latin typeface="Calibri"/>
                <a:ea typeface="Calibri"/>
                <a:cs typeface="Calibri"/>
              </a:rPr>
              <a:t>að</a:t>
            </a:r>
            <a:r>
              <a:rPr lang="en-US">
                <a:latin typeface="Calibri"/>
                <a:ea typeface="Calibri"/>
                <a:cs typeface="Calibri"/>
              </a:rPr>
              <a:t> </a:t>
            </a:r>
            <a:r>
              <a:rPr lang="en-US" err="1">
                <a:latin typeface="Calibri"/>
                <a:ea typeface="Calibri"/>
                <a:cs typeface="Calibri"/>
              </a:rPr>
              <a:t>fara</a:t>
            </a:r>
            <a:r>
              <a:rPr lang="en-US">
                <a:latin typeface="Calibri"/>
                <a:ea typeface="Calibri"/>
                <a:cs typeface="Calibri"/>
              </a:rPr>
              <a:t> í </a:t>
            </a:r>
            <a:r>
              <a:rPr lang="en-US" err="1">
                <a:latin typeface="Calibri"/>
                <a:ea typeface="Calibri"/>
                <a:cs typeface="Calibri"/>
              </a:rPr>
              <a:t>sína</a:t>
            </a:r>
            <a:r>
              <a:rPr lang="en-US">
                <a:latin typeface="Calibri"/>
                <a:ea typeface="Calibri"/>
                <a:cs typeface="Calibri"/>
              </a:rPr>
              <a:t> </a:t>
            </a:r>
            <a:r>
              <a:rPr lang="en-US" err="1">
                <a:latin typeface="Calibri"/>
                <a:ea typeface="Calibri"/>
                <a:cs typeface="Calibri"/>
              </a:rPr>
              <a:t>eigin</a:t>
            </a:r>
            <a:r>
              <a:rPr lang="en-US">
                <a:latin typeface="Calibri"/>
                <a:ea typeface="Calibri"/>
                <a:cs typeface="Calibri"/>
              </a:rPr>
              <a:t> </a:t>
            </a:r>
            <a:r>
              <a:rPr lang="en-US" err="1">
                <a:latin typeface="Calibri"/>
                <a:ea typeface="Calibri"/>
                <a:cs typeface="Calibri"/>
              </a:rPr>
              <a:t>leiðangra</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að</a:t>
            </a:r>
            <a:r>
              <a:rPr lang="en-US">
                <a:latin typeface="Calibri"/>
                <a:ea typeface="Calibri"/>
                <a:cs typeface="Calibri"/>
              </a:rPr>
              <a:t> </a:t>
            </a:r>
            <a:r>
              <a:rPr lang="en-US" err="1">
                <a:latin typeface="Calibri"/>
                <a:ea typeface="Calibri"/>
                <a:cs typeface="Calibri"/>
              </a:rPr>
              <a:t>skipuleggja</a:t>
            </a:r>
            <a:r>
              <a:rPr lang="en-US">
                <a:latin typeface="Calibri"/>
                <a:ea typeface="Calibri"/>
                <a:cs typeface="Calibri"/>
              </a:rPr>
              <a:t> </a:t>
            </a:r>
            <a:r>
              <a:rPr lang="en-US" err="1">
                <a:latin typeface="Calibri"/>
                <a:ea typeface="Calibri"/>
                <a:cs typeface="Calibri"/>
              </a:rPr>
              <a:t>ævintýraferðir</a:t>
            </a:r>
            <a:r>
              <a:rPr lang="en-US">
                <a:latin typeface="Calibri"/>
                <a:ea typeface="Calibri"/>
                <a:cs typeface="Calibri"/>
              </a:rPr>
              <a:t> </a:t>
            </a:r>
            <a:r>
              <a:rPr lang="en-US" err="1">
                <a:latin typeface="Calibri"/>
                <a:ea typeface="Calibri"/>
                <a:cs typeface="Calibri"/>
              </a:rPr>
              <a:t>fyrir</a:t>
            </a:r>
            <a:r>
              <a:rPr lang="en-US">
                <a:latin typeface="Calibri"/>
                <a:ea typeface="Calibri"/>
                <a:cs typeface="Calibri"/>
              </a:rPr>
              <a:t> </a:t>
            </a:r>
            <a:r>
              <a:rPr lang="en-US" err="1">
                <a:latin typeface="Calibri"/>
                <a:ea typeface="Calibri"/>
                <a:cs typeface="Calibri"/>
              </a:rPr>
              <a:t>aðra</a:t>
            </a:r>
            <a:r>
              <a:rPr lang="en-US">
                <a:latin typeface="Calibri"/>
                <a:ea typeface="Calibri"/>
                <a:cs typeface="Calibri"/>
              </a:rPr>
              <a:t>, </a:t>
            </a:r>
            <a:r>
              <a:rPr lang="en-US" err="1">
                <a:latin typeface="Calibri"/>
                <a:ea typeface="Calibri"/>
                <a:cs typeface="Calibri"/>
              </a:rPr>
              <a:t>annað</a:t>
            </a:r>
            <a:r>
              <a:rPr lang="en-US">
                <a:latin typeface="Calibri"/>
                <a:ea typeface="Calibri"/>
                <a:cs typeface="Calibri"/>
              </a:rPr>
              <a:t> </a:t>
            </a:r>
            <a:r>
              <a:rPr lang="en-US" err="1">
                <a:latin typeface="Calibri"/>
                <a:ea typeface="Calibri"/>
                <a:cs typeface="Calibri"/>
              </a:rPr>
              <a:t>hvort</a:t>
            </a:r>
            <a:r>
              <a:rPr lang="en-US">
                <a:latin typeface="Calibri"/>
                <a:ea typeface="Calibri"/>
                <a:cs typeface="Calibri"/>
              </a:rPr>
              <a:t> </a:t>
            </a:r>
            <a:r>
              <a:rPr lang="en-US" err="1">
                <a:latin typeface="Calibri"/>
                <a:ea typeface="Calibri"/>
                <a:cs typeface="Calibri"/>
              </a:rPr>
              <a:t>sem</a:t>
            </a:r>
            <a:r>
              <a:rPr lang="en-US">
                <a:latin typeface="Calibri"/>
                <a:ea typeface="Calibri"/>
                <a:cs typeface="Calibri"/>
              </a:rPr>
              <a:t> </a:t>
            </a:r>
            <a:r>
              <a:rPr lang="en-US" err="1">
                <a:latin typeface="Calibri"/>
                <a:ea typeface="Calibri"/>
                <a:cs typeface="Calibri"/>
              </a:rPr>
              <a:t>ráðgjafi</a:t>
            </a:r>
            <a:r>
              <a:rPr lang="en-US">
                <a:latin typeface="Calibri"/>
                <a:ea typeface="Calibri"/>
                <a:cs typeface="Calibri"/>
              </a:rPr>
              <a:t> </a:t>
            </a:r>
            <a:r>
              <a:rPr lang="en-US" err="1">
                <a:latin typeface="Calibri"/>
                <a:ea typeface="Calibri"/>
                <a:cs typeface="Calibri"/>
              </a:rPr>
              <a:t>eða</a:t>
            </a:r>
            <a:r>
              <a:rPr lang="en-US">
                <a:latin typeface="Calibri"/>
                <a:ea typeface="Calibri"/>
                <a:cs typeface="Calibri"/>
              </a:rPr>
              <a:t> </a:t>
            </a:r>
            <a:r>
              <a:rPr lang="en-US" err="1">
                <a:latin typeface="Calibri"/>
                <a:ea typeface="Calibri"/>
                <a:cs typeface="Calibri"/>
              </a:rPr>
              <a:t>leiðsögumaður</a:t>
            </a:r>
            <a:r>
              <a:rPr lang="en-US">
                <a:latin typeface="Calibri"/>
                <a:ea typeface="Calibri"/>
                <a:cs typeface="Calibri"/>
              </a:rPr>
              <a:t>. </a:t>
            </a:r>
            <a:r>
              <a:rPr lang="en-US" err="1">
                <a:latin typeface="Calibri"/>
                <a:ea typeface="Calibri"/>
                <a:cs typeface="Calibri"/>
              </a:rPr>
              <a:t>Hún</a:t>
            </a:r>
            <a:r>
              <a:rPr lang="en-US">
                <a:latin typeface="Calibri"/>
                <a:ea typeface="Calibri"/>
                <a:cs typeface="Calibri"/>
              </a:rPr>
              <a:t> er </a:t>
            </a:r>
            <a:r>
              <a:rPr lang="en-US" err="1">
                <a:latin typeface="Calibri"/>
                <a:ea typeface="Calibri"/>
                <a:cs typeface="Calibri"/>
              </a:rPr>
              <a:t>einnig</a:t>
            </a:r>
            <a:r>
              <a:rPr lang="en-US">
                <a:latin typeface="Calibri"/>
                <a:ea typeface="Calibri"/>
                <a:cs typeface="Calibri"/>
              </a:rPr>
              <a:t> </a:t>
            </a:r>
            <a:r>
              <a:rPr lang="en-US" err="1">
                <a:latin typeface="Calibri"/>
                <a:ea typeface="Calibri"/>
                <a:cs typeface="Calibri"/>
              </a:rPr>
              <a:t>vinsæll</a:t>
            </a:r>
            <a:r>
              <a:rPr lang="en-US">
                <a:latin typeface="Calibri"/>
                <a:ea typeface="Calibri"/>
                <a:cs typeface="Calibri"/>
              </a:rPr>
              <a:t> </a:t>
            </a:r>
            <a:r>
              <a:rPr lang="en-US" err="1">
                <a:latin typeface="Calibri"/>
                <a:ea typeface="Calibri"/>
                <a:cs typeface="Calibri"/>
              </a:rPr>
              <a:t>fyrirlesari</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var </a:t>
            </a:r>
            <a:r>
              <a:rPr lang="en-US" err="1">
                <a:latin typeface="Calibri"/>
                <a:ea typeface="Calibri"/>
                <a:cs typeface="Calibri"/>
              </a:rPr>
              <a:t>fyrsta</a:t>
            </a:r>
            <a:r>
              <a:rPr lang="en-US">
                <a:latin typeface="Calibri"/>
                <a:ea typeface="Calibri"/>
                <a:cs typeface="Calibri"/>
              </a:rPr>
              <a:t> </a:t>
            </a:r>
            <a:r>
              <a:rPr lang="en-US" err="1">
                <a:latin typeface="Calibri"/>
                <a:ea typeface="Calibri"/>
                <a:cs typeface="Calibri"/>
              </a:rPr>
              <a:t>íslenska</a:t>
            </a:r>
            <a:r>
              <a:rPr lang="en-US">
                <a:latin typeface="Calibri"/>
                <a:ea typeface="Calibri"/>
                <a:cs typeface="Calibri"/>
              </a:rPr>
              <a:t> </a:t>
            </a:r>
            <a:r>
              <a:rPr lang="en-US" err="1">
                <a:latin typeface="Calibri"/>
                <a:ea typeface="Calibri"/>
                <a:cs typeface="Calibri"/>
              </a:rPr>
              <a:t>konan</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að</a:t>
            </a:r>
            <a:r>
              <a:rPr lang="en-US">
                <a:latin typeface="Calibri"/>
                <a:ea typeface="Calibri"/>
                <a:cs typeface="Calibri"/>
              </a:rPr>
              <a:t> </a:t>
            </a:r>
            <a:r>
              <a:rPr lang="en-US" err="1">
                <a:latin typeface="Calibri"/>
                <a:ea typeface="Calibri"/>
                <a:cs typeface="Calibri"/>
              </a:rPr>
              <a:t>ferðast</a:t>
            </a:r>
            <a:r>
              <a:rPr lang="en-US">
                <a:latin typeface="Calibri"/>
                <a:ea typeface="Calibri"/>
                <a:cs typeface="Calibri"/>
              </a:rPr>
              <a:t> </a:t>
            </a:r>
            <a:r>
              <a:rPr lang="en-US" err="1">
                <a:latin typeface="Calibri"/>
                <a:ea typeface="Calibri"/>
                <a:cs typeface="Calibri"/>
              </a:rPr>
              <a:t>ein</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Suðurpólsins</a:t>
            </a:r>
            <a:r>
              <a:rPr lang="en-US">
                <a:latin typeface="Calibri"/>
                <a:ea typeface="Calibri"/>
                <a:cs typeface="Calibri"/>
              </a:rPr>
              <a:t>.</a:t>
            </a:r>
            <a:endParaRPr lang="en-IE">
              <a:latin typeface="Calibri"/>
              <a:ea typeface="Calibri"/>
              <a:cs typeface="Calibri"/>
            </a:endParaRPr>
          </a:p>
        </p:txBody>
      </p:sp>
      <p:sp>
        <p:nvSpPr>
          <p:cNvPr id="5" name="Text Placeholder 4">
            <a:extLst>
              <a:ext uri="{FF2B5EF4-FFF2-40B4-BE49-F238E27FC236}">
                <a16:creationId xmlns:a16="http://schemas.microsoft.com/office/drawing/2014/main" id="{C1093347-CA7A-B0E4-9EF0-0D93E8C5BB43}"/>
              </a:ext>
            </a:extLst>
          </p:cNvPr>
          <p:cNvSpPr>
            <a:spLocks noGrp="1"/>
          </p:cNvSpPr>
          <p:nvPr>
            <p:ph type="body" sz="quarter" idx="17"/>
          </p:nvPr>
        </p:nvSpPr>
        <p:spPr>
          <a:xfrm>
            <a:off x="324164" y="1112476"/>
            <a:ext cx="4098491" cy="2289739"/>
          </a:xfrm>
        </p:spPr>
        <p:txBody>
          <a:bodyPr/>
          <a:lstStyle/>
          <a:p>
            <a:pPr>
              <a:lnSpc>
                <a:spcPct val="100000"/>
              </a:lnSpc>
            </a:pPr>
            <a:r>
              <a:rPr lang="en-IE" sz="3600" err="1"/>
              <a:t>Vilborg</a:t>
            </a:r>
            <a:r>
              <a:rPr lang="en-IE" sz="3600"/>
              <a:t> Arna </a:t>
            </a:r>
            <a:r>
              <a:rPr lang="en-IE" sz="3600" err="1"/>
              <a:t>Gissurardóttir</a:t>
            </a:r>
            <a:r>
              <a:rPr lang="en-IE" sz="3600"/>
              <a:t> </a:t>
            </a:r>
            <a:r>
              <a:rPr lang="en-IE" sz="2400"/>
              <a:t>–</a:t>
            </a:r>
          </a:p>
          <a:p>
            <a:pPr>
              <a:lnSpc>
                <a:spcPct val="100000"/>
              </a:lnSpc>
            </a:pPr>
            <a:r>
              <a:rPr lang="en-IE" sz="2400" err="1"/>
              <a:t>Ævintýraferðamennska</a:t>
            </a:r>
            <a:endParaRPr lang="en-IE" sz="2400"/>
          </a:p>
        </p:txBody>
      </p:sp>
      <p:sp>
        <p:nvSpPr>
          <p:cNvPr id="6" name="Text Placeholder 5">
            <a:extLst>
              <a:ext uri="{FF2B5EF4-FFF2-40B4-BE49-F238E27FC236}">
                <a16:creationId xmlns:a16="http://schemas.microsoft.com/office/drawing/2014/main" id="{0909BE02-D495-D210-84C8-793A8DAD891B}"/>
              </a:ext>
            </a:extLst>
          </p:cNvPr>
          <p:cNvSpPr>
            <a:spLocks noGrp="1"/>
          </p:cNvSpPr>
          <p:nvPr>
            <p:ph type="body" sz="quarter" idx="14"/>
          </p:nvPr>
        </p:nvSpPr>
        <p:spPr/>
        <p:txBody>
          <a:bodyPr/>
          <a:lstStyle/>
          <a:p>
            <a:r>
              <a:rPr lang="en-IE" sz="1800"/>
              <a:t>ÍSLAND</a:t>
            </a:r>
          </a:p>
        </p:txBody>
      </p:sp>
      <p:pic>
        <p:nvPicPr>
          <p:cNvPr id="10" name="Picture Placeholder 9">
            <a:extLst>
              <a:ext uri="{FF2B5EF4-FFF2-40B4-BE49-F238E27FC236}">
                <a16:creationId xmlns:a16="http://schemas.microsoft.com/office/drawing/2014/main" id="{20E4F687-E9A7-57FE-E271-73503B89A675}"/>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827" t="-1259" r="19753" b="1259"/>
          <a:stretch/>
        </p:blipFill>
        <p:spPr>
          <a:xfrm>
            <a:off x="4258320" y="-1"/>
            <a:ext cx="3541182" cy="6432523"/>
          </a:xfrm>
        </p:spPr>
      </p:pic>
      <p:sp>
        <p:nvSpPr>
          <p:cNvPr id="8" name="Slide Number Placeholder 7">
            <a:extLst>
              <a:ext uri="{FF2B5EF4-FFF2-40B4-BE49-F238E27FC236}">
                <a16:creationId xmlns:a16="http://schemas.microsoft.com/office/drawing/2014/main" id="{87CFF4EB-0415-B81D-C591-6FC68BC87B8B}"/>
              </a:ext>
            </a:extLst>
          </p:cNvPr>
          <p:cNvSpPr>
            <a:spLocks noGrp="1"/>
          </p:cNvSpPr>
          <p:nvPr>
            <p:ph type="sldNum" sz="quarter" idx="4"/>
          </p:nvPr>
        </p:nvSpPr>
        <p:spPr/>
        <p:txBody>
          <a:bodyPr/>
          <a:lstStyle/>
          <a:p>
            <a:fld id="{9C527BFA-2C0E-4CEC-B6A5-913A56FEF4B4}" type="slidenum">
              <a:rPr lang="fr-CA" smtClean="0"/>
              <a:pPr/>
              <a:t>16</a:t>
            </a:fld>
            <a:endParaRPr lang="fr-CA"/>
          </a:p>
        </p:txBody>
      </p:sp>
    </p:spTree>
    <p:extLst>
      <p:ext uri="{BB962C8B-B14F-4D97-AF65-F5344CB8AC3E}">
        <p14:creationId xmlns:p14="http://schemas.microsoft.com/office/powerpoint/2010/main" val="403121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C6125-B502-E821-1C71-109227A4663E}"/>
              </a:ext>
            </a:extLst>
          </p:cNvPr>
          <p:cNvSpPr>
            <a:spLocks noGrp="1"/>
          </p:cNvSpPr>
          <p:nvPr>
            <p:ph type="body" sz="quarter" idx="32"/>
          </p:nvPr>
        </p:nvSpPr>
        <p:spPr>
          <a:xfrm>
            <a:off x="578472" y="1543987"/>
            <a:ext cx="6526988" cy="8849114"/>
          </a:xfrm>
        </p:spPr>
        <p:txBody>
          <a:bodyPr lIns="91440" tIns="45720" rIns="91440" bIns="45720" numCol="2" spcCol="288000" anchor="t">
            <a:noAutofit/>
          </a:bodyPr>
          <a:lstStyle/>
          <a:p>
            <a:r>
              <a:rPr lang="is-IS" sz="1200" b="1"/>
              <a:t>Hvaða aðgerðir hefur þú/þitt fyrirtæki sett af stað á þessu sviði?</a:t>
            </a:r>
          </a:p>
          <a:p>
            <a:r>
              <a:rPr lang="is-IS" sz="1200"/>
              <a:t>Það fyrsta sem kemur upp í hugann þegar kemur að áþreifanlegum aðgerðum er að vinna beint með heimamönnum þegar kemur að skipulagningu ferða í stað vestrænna fyrirtækja. Sem dæmi um slíkt er samstarf Vilborgar við Sherpa í Nepal sem starfaði sem kokkur í grunnbúðum Everest þegar hún hitti hann fyrst. Í gegnum tengslin við hana hefur hann nú aðstoðað yfir 300 Íslendinga sem ferðast hafa til grunnbúðanna. Og þegar kemur að umhverfismálum er Vilborg einn af stofnendum verkefnisins „Loftslagsleiðtoginn“ sem hlaut styrk úr Loftslagssjóði.</a:t>
            </a:r>
          </a:p>
          <a:p>
            <a:endParaRPr lang="is-IS" b="1"/>
          </a:p>
          <a:p>
            <a:r>
              <a:rPr lang="is-IS" sz="1200" b="1"/>
              <a:t>Afrek til þessa</a:t>
            </a:r>
          </a:p>
          <a:p>
            <a:r>
              <a:rPr lang="is-IS" sz="1200"/>
              <a:t>Verkefninu </a:t>
            </a:r>
            <a:r>
              <a:rPr lang="is-IS" sz="1200" i="1"/>
              <a:t>Loftslagsleiðtoginn</a:t>
            </a:r>
            <a:r>
              <a:rPr lang="is-IS" sz="1200"/>
              <a:t> hefur gengið vel að auka vitund um loftslagsmálin, bæði meðal almennings og fyrirtækja á Íslandi. Vilborg er sérstaklega ánægð með árangursrík samtöl sem þau hafa átt við nokkur fyrirtæki og vonast eftir að fá fjármagn til að þróa verkefnið áfram.</a:t>
            </a:r>
          </a:p>
          <a:p>
            <a:endParaRPr lang="is-IS"/>
          </a:p>
          <a:p>
            <a:r>
              <a:rPr lang="is-IS" sz="1200" b="1"/>
              <a:t>Núverandi staða ferðaþjónustunnar</a:t>
            </a:r>
          </a:p>
          <a:p>
            <a:r>
              <a:rPr lang="is-IS" sz="1200"/>
              <a:t>Vilborg leggur áherslu á nauðsyn þess að ferðaþjónustan takist á við þær áskoranir sem tengjast sjálfbærni og loftslagsmálum og telur að hingað til hafi aðgerðir greinarinnar tilhneigingu til að vera yfirborðskenndar, t.a.m. að kaupa kolefniseiningar. Lítil vinna sé lögð í að móta stefnu um hvernig skuli bregðast við núverandi og framtíðar breytingum á náttúrunni, t.d. með tilliti til öryggismála. „Við þurfum framtíðarsýn og aðgerðaráætlun“, segir hún.</a:t>
            </a:r>
          </a:p>
          <a:p>
            <a:endParaRPr lang="is-IS"/>
          </a:p>
          <a:p>
            <a:r>
              <a:rPr lang="is-IS" sz="1200" b="1"/>
              <a:t>Núverandi staða kvenleiðtoga í ferðaþjónustu</a:t>
            </a:r>
          </a:p>
          <a:p>
            <a:r>
              <a:rPr lang="is-IS" sz="1200">
                <a:latin typeface="Calibri"/>
                <a:ea typeface="Calibri"/>
                <a:cs typeface="Calibri"/>
              </a:rPr>
              <a:t>Þegar Vilborg hóf að fara í leiðangra var hún oft ein af fáum konum meðal karlanna en að hennar sögn er þetta að breytast hratt og æ fleiri konur stunda ævintýraferðamennsku. Hún er ánægð með þessa þróun og segir konur nálgast ferðaþjónustu á mismunandi hátt og því sé kynjahlutfall mikilvægt. Hér áður fyrr var hún oft í þeim aðstæðum að hún fór bara að reglum sem karlar höfðu búið til en núna lítur hún öðruvisi á hlutina og er óhrædd við að mæta sem kona og gera hlutina á sinn hátt. Hún geri sér einnig grein fyrir mikilvægi þess að fólk með ólíkan bakgrunn hefði fyrirmyndir til að spegla sig í.</a:t>
            </a:r>
          </a:p>
          <a:p>
            <a:endParaRPr lang="is-IS"/>
          </a:p>
          <a:p>
            <a:r>
              <a:rPr lang="is-IS" sz="1200" b="1"/>
              <a:t>Hver er framtíðarsýn þín?</a:t>
            </a:r>
          </a:p>
          <a:p>
            <a:r>
              <a:rPr lang="is-IS" sz="1200"/>
              <a:t>„Ég myndi vilja sjá meiri áherslu á fagmennsku í ævintýraferðamennsku. Við þurfum að leggja áherslu á þjálfun og menntun og hugsa í auknu mæli til langs tíma“, segir hún.</a:t>
            </a:r>
          </a:p>
          <a:p>
            <a:endParaRPr lang="is-IS"/>
          </a:p>
          <a:p>
            <a:r>
              <a:rPr lang="is-IS" sz="1200" b="1"/>
              <a:t>Hvert er mikilvægi þessarar nálgunar þegar kemur að starfsmenntun?</a:t>
            </a:r>
          </a:p>
          <a:p>
            <a:r>
              <a:rPr lang="is-IS" sz="1200"/>
              <a:t>Sjálfbærnisjónarmið skipta sköpum í huga Vilborgar þegar kemur að þjálfun fólks í ferðaþjónustu. Henni finnst mikilvægt að fólk sem starfar í greininni sé meðvitað um bæði umhverfismál en einnig málefni sem tengjast félagslegu réttlæti og finni leiðir til að leggja sitt af mörkum til byggðaþróunar, sérstaklega þegar farið er í ferðalög í heimshluta sem standa verr að vígi en hin vestrænu lönd. </a:t>
            </a:r>
          </a:p>
          <a:p>
            <a:endParaRPr lang="is-IS" sz="1200"/>
          </a:p>
        </p:txBody>
      </p:sp>
      <p:sp>
        <p:nvSpPr>
          <p:cNvPr id="3" name="Text Placeholder 2">
            <a:extLst>
              <a:ext uri="{FF2B5EF4-FFF2-40B4-BE49-F238E27FC236}">
                <a16:creationId xmlns:a16="http://schemas.microsoft.com/office/drawing/2014/main" id="{9E16D235-FBB6-C5E0-C5A4-552E991E86AF}"/>
              </a:ext>
            </a:extLst>
          </p:cNvPr>
          <p:cNvSpPr>
            <a:spLocks noGrp="1"/>
          </p:cNvSpPr>
          <p:nvPr>
            <p:ph type="body" sz="quarter" idx="33"/>
          </p:nvPr>
        </p:nvSpPr>
        <p:spPr>
          <a:xfrm>
            <a:off x="534571" y="945398"/>
            <a:ext cx="6570888" cy="598589"/>
          </a:xfrm>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Vilborg Arna </a:t>
            </a:r>
            <a:r>
              <a:rPr lang="en-GB" sz="1800" err="1">
                <a:effectLst/>
                <a:latin typeface="Calibri" panose="020F0502020204030204" pitchFamily="34" charset="0"/>
                <a:ea typeface="Calibri" panose="020F0502020204030204" pitchFamily="34" charset="0"/>
                <a:cs typeface="Times New Roman" panose="02020603050405020304" pitchFamily="18" charset="0"/>
              </a:rPr>
              <a:t>Gissurardóttir</a:t>
            </a:r>
            <a:r>
              <a:rPr lang="en-GB" sz="1800">
                <a:effectLst/>
                <a:latin typeface="Calibri" panose="020F0502020204030204" pitchFamily="34" charset="0"/>
                <a:ea typeface="Calibri" panose="020F0502020204030204" pitchFamily="34" charset="0"/>
                <a:cs typeface="Times New Roman" panose="02020603050405020304" pitchFamily="18" charset="0"/>
              </a:rPr>
              <a:t> - </a:t>
            </a:r>
            <a:r>
              <a:rPr lang="en-GB" sz="1800" err="1">
                <a:effectLst/>
                <a:latin typeface="Calibri" panose="020F0502020204030204" pitchFamily="34" charset="0"/>
                <a:ea typeface="Calibri" panose="020F0502020204030204" pitchFamily="34" charset="0"/>
                <a:cs typeface="Times New Roman" panose="02020603050405020304" pitchFamily="18" charset="0"/>
              </a:rPr>
              <a:t>framhald</a:t>
            </a:r>
            <a:endParaRPr lang="en-IE"/>
          </a:p>
        </p:txBody>
      </p:sp>
      <p:sp>
        <p:nvSpPr>
          <p:cNvPr id="5" name="Slide Number Placeholder 4">
            <a:extLst>
              <a:ext uri="{FF2B5EF4-FFF2-40B4-BE49-F238E27FC236}">
                <a16:creationId xmlns:a16="http://schemas.microsoft.com/office/drawing/2014/main" id="{35D522CB-9EF6-EABA-CFDC-38231279D46B}"/>
              </a:ext>
            </a:extLst>
          </p:cNvPr>
          <p:cNvSpPr>
            <a:spLocks noGrp="1"/>
          </p:cNvSpPr>
          <p:nvPr>
            <p:ph type="sldNum" sz="quarter" idx="4"/>
          </p:nvPr>
        </p:nvSpPr>
        <p:spPr/>
        <p:txBody>
          <a:bodyPr/>
          <a:lstStyle/>
          <a:p>
            <a:fld id="{9C527BFA-2C0E-4CEC-B6A5-913A56FEF4B4}" type="slidenum">
              <a:rPr lang="fr-CA" smtClean="0"/>
              <a:pPr/>
              <a:t>17</a:t>
            </a:fld>
            <a:endParaRPr lang="fr-CA"/>
          </a:p>
        </p:txBody>
      </p:sp>
      <p:pic>
        <p:nvPicPr>
          <p:cNvPr id="10" name="Picture 9" descr="A person climbing a rock wall&#10;&#10;Description automatically generated with medium confidence">
            <a:extLst>
              <a:ext uri="{FF2B5EF4-FFF2-40B4-BE49-F238E27FC236}">
                <a16:creationId xmlns:a16="http://schemas.microsoft.com/office/drawing/2014/main" id="{8D2182A3-8905-999E-8CFE-88C498A13A0C}"/>
              </a:ext>
            </a:extLst>
          </p:cNvPr>
          <p:cNvPicPr>
            <a:picLocks noChangeAspect="1"/>
          </p:cNvPicPr>
          <p:nvPr/>
        </p:nvPicPr>
        <p:blipFill rotWithShape="1">
          <a:blip r:embed="rId2">
            <a:extLst>
              <a:ext uri="{28A0092B-C50C-407E-A947-70E740481C1C}">
                <a14:useLocalDpi xmlns:a14="http://schemas.microsoft.com/office/drawing/2010/main" val="0"/>
              </a:ext>
            </a:extLst>
          </a:blip>
          <a:srcRect l="15130"/>
          <a:stretch/>
        </p:blipFill>
        <p:spPr>
          <a:xfrm>
            <a:off x="3998794" y="5654592"/>
            <a:ext cx="3254103" cy="2558192"/>
          </a:xfrm>
          <a:prstGeom prst="rect">
            <a:avLst/>
          </a:prstGeom>
        </p:spPr>
      </p:pic>
      <p:grpSp>
        <p:nvGrpSpPr>
          <p:cNvPr id="4" name="Group 3">
            <a:extLst>
              <a:ext uri="{FF2B5EF4-FFF2-40B4-BE49-F238E27FC236}">
                <a16:creationId xmlns:a16="http://schemas.microsoft.com/office/drawing/2014/main" id="{E3C77D06-C4B4-F94B-90D3-4988E8A89132}"/>
              </a:ext>
            </a:extLst>
          </p:cNvPr>
          <p:cNvGrpSpPr/>
          <p:nvPr/>
        </p:nvGrpSpPr>
        <p:grpSpPr>
          <a:xfrm>
            <a:off x="3998794" y="8202581"/>
            <a:ext cx="3005500" cy="2064999"/>
            <a:chOff x="7252897" y="4427673"/>
            <a:chExt cx="3005500" cy="2361470"/>
          </a:xfrm>
        </p:grpSpPr>
        <p:sp>
          <p:nvSpPr>
            <p:cNvPr id="6" name="TextBox 5">
              <a:extLst>
                <a:ext uri="{FF2B5EF4-FFF2-40B4-BE49-F238E27FC236}">
                  <a16:creationId xmlns:a16="http://schemas.microsoft.com/office/drawing/2014/main" id="{1FDCF10B-F832-C606-493E-C50049753812}"/>
                </a:ext>
              </a:extLst>
            </p:cNvPr>
            <p:cNvSpPr txBox="1"/>
            <p:nvPr/>
          </p:nvSpPr>
          <p:spPr>
            <a:xfrm>
              <a:off x="7295580" y="5078620"/>
              <a:ext cx="2920133" cy="15838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Heimasíða</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a:t>
              </a:r>
              <a:r>
                <a:rPr lang="en-GB" sz="1400" dirty="0">
                  <a:solidFill>
                    <a:srgbClr val="90278E"/>
                  </a:solidFill>
                  <a:latin typeface="Calibri" panose="020F0502020204030204" pitchFamily="34" charset="0"/>
                  <a:ea typeface="Times New Roman" panose="02020603050405020304" pitchFamily="18" charset="0"/>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LinkedIn</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Loftslagsleiðtoginn</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AAF788D1-A63E-0F05-1F31-3D51FCEC8556}"/>
                </a:ext>
              </a:extLst>
            </p:cNvPr>
            <p:cNvSpPr/>
            <p:nvPr/>
          </p:nvSpPr>
          <p:spPr>
            <a:xfrm>
              <a:off x="7252897" y="4705260"/>
              <a:ext cx="3005500" cy="2083883"/>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CE0915-1898-9133-589F-9A4B0A4A2946}"/>
                </a:ext>
              </a:extLst>
            </p:cNvPr>
            <p:cNvSpPr txBox="1"/>
            <p:nvPr/>
          </p:nvSpPr>
          <p:spPr>
            <a:xfrm>
              <a:off x="7375794" y="4430322"/>
              <a:ext cx="2337968" cy="739124"/>
            </a:xfrm>
            <a:prstGeom prst="rect">
              <a:avLst/>
            </a:prstGeom>
            <a:noFill/>
          </p:spPr>
          <p:txBody>
            <a:bodyPr wrap="square" lIns="91440" tIns="45720" rIns="91440" bIns="45720" anchor="t">
              <a:spAutoFit/>
            </a:bodyPr>
            <a:lstStyle/>
            <a:p>
              <a:pPr algn="just" fontAlgn="base"/>
              <a:r>
                <a:rPr lang="en-GB" b="1" dirty="0">
                  <a:solidFill>
                    <a:schemeClr val="bg1"/>
                  </a:solidFill>
                  <a:highlight>
                    <a:srgbClr val="F15B2A"/>
                  </a:highlight>
                  <a:latin typeface="Calibri"/>
                  <a:ea typeface="Times New Roman" panose="02020603050405020304" pitchFamily="18" charset="0"/>
                  <a:cs typeface="Calibri"/>
                </a:rPr>
                <a:t>ÁHUGAVERÐIR HLEKKIR</a:t>
              </a:r>
              <a:r>
                <a:rPr lang="en-GB" b="1" dirty="0">
                  <a:solidFill>
                    <a:srgbClr val="F15B2A"/>
                  </a:solidFill>
                  <a:effectLst/>
                  <a:highlight>
                    <a:srgbClr val="F15B2A"/>
                  </a:highlight>
                  <a:latin typeface="Calibri"/>
                  <a:ea typeface="Times New Roman" panose="02020603050405020304" pitchFamily="18" charset="0"/>
                  <a:cs typeface="Calibri"/>
                </a:rPr>
                <a:t>.</a:t>
              </a:r>
              <a:r>
                <a:rPr lang="en-GB" dirty="0">
                  <a:solidFill>
                    <a:schemeClr val="bg1"/>
                  </a:solidFill>
                  <a:effectLst/>
                  <a:highlight>
                    <a:srgbClr val="F15B2A"/>
                  </a:highlight>
                  <a:latin typeface="Calibri"/>
                  <a:ea typeface="Times New Roman" panose="02020603050405020304" pitchFamily="18" charset="0"/>
                  <a:cs typeface="Calibri"/>
                </a:rPr>
                <a:t> </a:t>
              </a:r>
            </a:p>
          </p:txBody>
        </p:sp>
        <p:sp>
          <p:nvSpPr>
            <p:cNvPr id="9" name="Rectangle 8">
              <a:extLst>
                <a:ext uri="{FF2B5EF4-FFF2-40B4-BE49-F238E27FC236}">
                  <a16:creationId xmlns:a16="http://schemas.microsoft.com/office/drawing/2014/main" id="{9C3B6E3C-4D6E-0982-4D4A-54F836727251}"/>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65E1147D-F3DB-A815-23E3-F7184383E1B2}"/>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BC231C32-DDAD-8190-7B80-CEA88CB8E119}"/>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700F3271-BFA8-63AB-1315-3B8A3A93E6AE}"/>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E4F0A076-7FE3-A964-1FCF-226079CF346D}"/>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00D2A810-6F01-DBE7-BBB1-D4B6317C8C03}"/>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869F05A0-845C-8A42-A9F4-7CAD0A66383E}"/>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B41D3930-BCF2-978D-56DD-5FA389EDCDC1}"/>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CE46B87C-82FB-FF13-3939-74076321C0EA}"/>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F73C8151-C081-382D-CB34-6C198697494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A86DC0E0-B86A-EE9E-53DC-487829333B2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2" name="Picture 2" descr="Vilborg Arna">
            <a:extLst>
              <a:ext uri="{FF2B5EF4-FFF2-40B4-BE49-F238E27FC236}">
                <a16:creationId xmlns:a16="http://schemas.microsoft.com/office/drawing/2014/main" id="{9704CBDA-2D0C-D06A-A6A7-FC9C4B380E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6834" y="5309599"/>
            <a:ext cx="8572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0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99C8A-8595-7033-FA27-8A87FD848FF7}"/>
              </a:ext>
            </a:extLst>
          </p:cNvPr>
          <p:cNvSpPr>
            <a:spLocks noGrp="1"/>
          </p:cNvSpPr>
          <p:nvPr>
            <p:ph type="body" sz="quarter" idx="32"/>
          </p:nvPr>
        </p:nvSpPr>
        <p:spPr>
          <a:xfrm>
            <a:off x="532400" y="7072620"/>
            <a:ext cx="6526988" cy="3552668"/>
          </a:xfrm>
        </p:spPr>
        <p:txBody>
          <a:bodyPr/>
          <a:lstStyle/>
          <a:p>
            <a:r>
              <a:rPr lang="is-IS" sz="1200" b="1" dirty="0"/>
              <a:t>Af hverju ferðaþjónusta?</a:t>
            </a:r>
          </a:p>
          <a:p>
            <a:r>
              <a:rPr lang="is-IS" sz="1200" dirty="0"/>
              <a:t>Það sem Rannveigu líkar sérstaklega vel við ferðaþjónustuna er hvernig hún tengir fólk saman. „Þú hittir svo margt ólíkt fólk og færð að skapa upplifanir fyrir það“.</a:t>
            </a:r>
          </a:p>
          <a:p>
            <a:r>
              <a:rPr lang="is-IS" sz="1200" dirty="0"/>
              <a:t>Það var hugmynd foreldra hennar að kaupa bát árið 2000 og stofna hvalaskoðunarfyrirtæki. Móðir Rannveigar hefur alla tíð haft mikinn áhuga á ferðalögum og ferðaþjónustu. Það var hún sem kynnti Rannveigu fyrir greininni og hvatti hana til að starfa innan ferðaþjónustunnar. Fyrst um sinn vann Rannveig í hlutastarfi í fyrirtækinu en naut þess svo mikið að hún ákvað fljótlega að breyta alfarið um starfsferil og einbeita sér að ferðaþjónustunni.</a:t>
            </a:r>
          </a:p>
          <a:p>
            <a:r>
              <a:rPr lang="is-IS" sz="1200" dirty="0"/>
              <a:t>Þegar hún hafði tekið þessa ákvörðun skráði hún sig í MBA nám og notaði námið til að búa til viðskiptastefnu fyrir Eldingu og móta hverskonar ferðaþjónustu það var sem þau vildu byggja upp. </a:t>
            </a:r>
          </a:p>
          <a:p>
            <a:endParaRPr lang="is-IS" sz="1200" dirty="0"/>
          </a:p>
          <a:p>
            <a:endParaRPr lang="is-IS" sz="1200" dirty="0"/>
          </a:p>
          <a:p>
            <a:r>
              <a:rPr lang="is-IS" sz="1200" dirty="0"/>
              <a:t>Því frá upphafi sá hún að ef þau vildu nýta þá náttúruauðlind sem hafið er í sínu starfi þá þurfti fyrirtækið að hafa góða og markvissa stefnu um náttúruvernd og sjálfbærni.</a:t>
            </a:r>
          </a:p>
          <a:p>
            <a:endParaRPr lang="is-IS" sz="1200" dirty="0"/>
          </a:p>
          <a:p>
            <a:r>
              <a:rPr lang="is-IS" sz="1200" dirty="0"/>
              <a:t>Rannveig segist einnig hafa áttað sig snemma á þeim möguleikum sem ferðaþjónustan hefur til að fræða fólk um Ísland, náttúru þess og hvernig sé best að vernda hana. Gestir þeirra séu um borð í bátunum í allt að þrjár klukkustundir og það gefur þeim einstakt tækifæri til að kenna þeim hvernig þeir geta hugsað betur um hafið og um velferð dýra. Hún leitaði sér einnig aðstoðar til að búa til kennsluefni fyrir sína leiðsögumenn um hvernig best væri að fræða og virkja þá ferðamenn sem koma um borð í bátana til þeirra.</a:t>
            </a:r>
          </a:p>
          <a:p>
            <a:endParaRPr lang="is-IS" sz="1200" dirty="0"/>
          </a:p>
          <a:p>
            <a:endParaRPr lang="is-IS" sz="1200" dirty="0"/>
          </a:p>
        </p:txBody>
      </p:sp>
      <p:sp>
        <p:nvSpPr>
          <p:cNvPr id="4" name="Text Placeholder 3">
            <a:extLst>
              <a:ext uri="{FF2B5EF4-FFF2-40B4-BE49-F238E27FC236}">
                <a16:creationId xmlns:a16="http://schemas.microsoft.com/office/drawing/2014/main" id="{8ED2D288-0E4D-BD25-A6C8-A1401DE2F37E}"/>
              </a:ext>
            </a:extLst>
          </p:cNvPr>
          <p:cNvSpPr>
            <a:spLocks noGrp="1"/>
          </p:cNvSpPr>
          <p:nvPr>
            <p:ph type="body" sz="quarter" idx="34"/>
          </p:nvPr>
        </p:nvSpPr>
        <p:spPr>
          <a:xfrm>
            <a:off x="532400" y="5230919"/>
            <a:ext cx="6526988" cy="1064757"/>
          </a:xfrm>
        </p:spPr>
        <p:txBody>
          <a:bodyPr/>
          <a:lstStyle/>
          <a:p>
            <a:r>
              <a:rPr lang="en-US" b="1" u="sng"/>
              <a:t>Stutt </a:t>
            </a:r>
            <a:r>
              <a:rPr lang="en-US" b="1" u="sng" err="1"/>
              <a:t>kynning</a:t>
            </a:r>
            <a:endParaRPr lang="en-US" b="1" u="sng"/>
          </a:p>
          <a:p>
            <a:r>
              <a:rPr lang="en-US"/>
              <a:t>Rannveig er </a:t>
            </a:r>
            <a:r>
              <a:rPr lang="en-US" err="1"/>
              <a:t>framkvæmdastjóri</a:t>
            </a:r>
            <a:r>
              <a:rPr lang="en-US"/>
              <a:t> </a:t>
            </a:r>
            <a:r>
              <a:rPr lang="en-US" err="1"/>
              <a:t>Eldingar</a:t>
            </a:r>
            <a:r>
              <a:rPr lang="en-US"/>
              <a:t> í Reykjavík. </a:t>
            </a:r>
            <a:r>
              <a:rPr lang="en-US" err="1"/>
              <a:t>Elding</a:t>
            </a:r>
            <a:r>
              <a:rPr lang="en-US"/>
              <a:t> er </a:t>
            </a:r>
            <a:r>
              <a:rPr lang="en-US" err="1"/>
              <a:t>hvalaskoðunarfyrirtæki</a:t>
            </a:r>
            <a:r>
              <a:rPr lang="en-US"/>
              <a:t> í </a:t>
            </a:r>
            <a:r>
              <a:rPr lang="en-US" err="1"/>
              <a:t>fjölskyldueigu</a:t>
            </a:r>
            <a:r>
              <a:rPr lang="en-US"/>
              <a:t> </a:t>
            </a:r>
            <a:r>
              <a:rPr lang="en-US" err="1"/>
              <a:t>sem</a:t>
            </a:r>
            <a:r>
              <a:rPr lang="en-US"/>
              <a:t> </a:t>
            </a:r>
            <a:r>
              <a:rPr lang="en-US" err="1"/>
              <a:t>hóf</a:t>
            </a:r>
            <a:r>
              <a:rPr lang="en-US"/>
              <a:t> </a:t>
            </a:r>
            <a:r>
              <a:rPr lang="en-US" err="1"/>
              <a:t>göngu</a:t>
            </a:r>
            <a:r>
              <a:rPr lang="en-US"/>
              <a:t> </a:t>
            </a:r>
            <a:r>
              <a:rPr lang="en-US" err="1"/>
              <a:t>sína</a:t>
            </a:r>
            <a:r>
              <a:rPr lang="en-US"/>
              <a:t> </a:t>
            </a:r>
            <a:r>
              <a:rPr lang="en-US" err="1"/>
              <a:t>árið</a:t>
            </a:r>
            <a:r>
              <a:rPr lang="en-US"/>
              <a:t> 2000 og var </a:t>
            </a:r>
            <a:r>
              <a:rPr lang="en-US" err="1"/>
              <a:t>eitt</a:t>
            </a:r>
            <a:r>
              <a:rPr lang="en-US"/>
              <a:t> </a:t>
            </a:r>
            <a:r>
              <a:rPr lang="en-US" err="1"/>
              <a:t>af</a:t>
            </a:r>
            <a:r>
              <a:rPr lang="en-US"/>
              <a:t> </a:t>
            </a:r>
            <a:r>
              <a:rPr lang="en-US" err="1"/>
              <a:t>fyrstu</a:t>
            </a:r>
            <a:r>
              <a:rPr lang="en-US"/>
              <a:t> </a:t>
            </a:r>
            <a:r>
              <a:rPr lang="en-US" err="1"/>
              <a:t>hvalaskoðunarfyrirtækjunum</a:t>
            </a:r>
            <a:r>
              <a:rPr lang="en-US"/>
              <a:t> á </a:t>
            </a:r>
            <a:r>
              <a:rPr lang="en-US" err="1"/>
              <a:t>höfuðborgarsvæðinu</a:t>
            </a:r>
            <a:r>
              <a:rPr lang="en-US"/>
              <a:t>. Rannveig </a:t>
            </a:r>
            <a:r>
              <a:rPr lang="en-US" err="1"/>
              <a:t>hefur</a:t>
            </a:r>
            <a:r>
              <a:rPr lang="en-US"/>
              <a:t> </a:t>
            </a:r>
            <a:r>
              <a:rPr lang="en-US" err="1"/>
              <a:t>því</a:t>
            </a:r>
            <a:r>
              <a:rPr lang="en-US"/>
              <a:t> </a:t>
            </a:r>
            <a:r>
              <a:rPr lang="en-US" err="1"/>
              <a:t>langa</a:t>
            </a:r>
            <a:r>
              <a:rPr lang="en-US"/>
              <a:t> </a:t>
            </a:r>
            <a:r>
              <a:rPr lang="en-US" err="1"/>
              <a:t>reynslu</a:t>
            </a:r>
            <a:r>
              <a:rPr lang="en-US"/>
              <a:t> </a:t>
            </a:r>
            <a:r>
              <a:rPr lang="en-US" err="1"/>
              <a:t>af</a:t>
            </a:r>
            <a:r>
              <a:rPr lang="en-US"/>
              <a:t> </a:t>
            </a:r>
            <a:r>
              <a:rPr lang="en-US" err="1"/>
              <a:t>ferðaþjónustu</a:t>
            </a:r>
            <a:r>
              <a:rPr lang="en-US"/>
              <a:t> og </a:t>
            </a:r>
            <a:r>
              <a:rPr lang="en-US" err="1"/>
              <a:t>situr</a:t>
            </a:r>
            <a:r>
              <a:rPr lang="en-US"/>
              <a:t> </a:t>
            </a:r>
            <a:r>
              <a:rPr lang="en-US" err="1"/>
              <a:t>meðal</a:t>
            </a:r>
            <a:r>
              <a:rPr lang="en-US"/>
              <a:t> </a:t>
            </a:r>
            <a:r>
              <a:rPr lang="en-US" err="1"/>
              <a:t>annars</a:t>
            </a:r>
            <a:r>
              <a:rPr lang="en-US"/>
              <a:t> í </a:t>
            </a:r>
            <a:r>
              <a:rPr lang="en-US" err="1"/>
              <a:t>stjórn</a:t>
            </a:r>
            <a:r>
              <a:rPr lang="en-US"/>
              <a:t> SAF.</a:t>
            </a:r>
          </a:p>
          <a:p>
            <a:endParaRPr lang="en-IE"/>
          </a:p>
        </p:txBody>
      </p:sp>
      <p:sp>
        <p:nvSpPr>
          <p:cNvPr id="5" name="Text Placeholder 4">
            <a:extLst>
              <a:ext uri="{FF2B5EF4-FFF2-40B4-BE49-F238E27FC236}">
                <a16:creationId xmlns:a16="http://schemas.microsoft.com/office/drawing/2014/main" id="{B102E51C-0B9D-DBBD-3F16-CCB74F53C396}"/>
              </a:ext>
            </a:extLst>
          </p:cNvPr>
          <p:cNvSpPr>
            <a:spLocks noGrp="1"/>
          </p:cNvSpPr>
          <p:nvPr>
            <p:ph type="body" sz="quarter" idx="17"/>
          </p:nvPr>
        </p:nvSpPr>
        <p:spPr>
          <a:xfrm>
            <a:off x="532400" y="1112476"/>
            <a:ext cx="3541182" cy="2289739"/>
          </a:xfrm>
        </p:spPr>
        <p:txBody>
          <a:bodyPr/>
          <a:lstStyle/>
          <a:p>
            <a:pPr>
              <a:lnSpc>
                <a:spcPct val="100000"/>
              </a:lnSpc>
            </a:pPr>
            <a:r>
              <a:rPr lang="en-IE" sz="3600" err="1"/>
              <a:t>Rannveig</a:t>
            </a:r>
            <a:r>
              <a:rPr lang="en-IE" sz="3600"/>
              <a:t> </a:t>
            </a:r>
            <a:r>
              <a:rPr lang="en-IE" sz="3600" err="1"/>
              <a:t>Grétarsdóttir</a:t>
            </a:r>
            <a:r>
              <a:rPr lang="en-IE" sz="3600"/>
              <a:t> </a:t>
            </a:r>
            <a:r>
              <a:rPr lang="en-IE" sz="2400"/>
              <a:t>– </a:t>
            </a:r>
          </a:p>
          <a:p>
            <a:pPr>
              <a:lnSpc>
                <a:spcPct val="100000"/>
              </a:lnSpc>
            </a:pPr>
            <a:r>
              <a:rPr lang="en-US" sz="2400" err="1"/>
              <a:t>Framkvæmdastjóri</a:t>
            </a:r>
            <a:r>
              <a:rPr lang="en-US" sz="2400"/>
              <a:t> </a:t>
            </a:r>
            <a:r>
              <a:rPr lang="en-US" sz="2400" err="1"/>
              <a:t>Eldingar</a:t>
            </a:r>
            <a:r>
              <a:rPr lang="en-US" sz="2400"/>
              <a:t> í Reykjavík, </a:t>
            </a:r>
            <a:endParaRPr lang="en-IE" sz="2400"/>
          </a:p>
        </p:txBody>
      </p:sp>
      <p:sp>
        <p:nvSpPr>
          <p:cNvPr id="6" name="Text Placeholder 5">
            <a:extLst>
              <a:ext uri="{FF2B5EF4-FFF2-40B4-BE49-F238E27FC236}">
                <a16:creationId xmlns:a16="http://schemas.microsoft.com/office/drawing/2014/main" id="{A7CBA722-BE4D-0349-A58C-9FDA8278881C}"/>
              </a:ext>
            </a:extLst>
          </p:cNvPr>
          <p:cNvSpPr>
            <a:spLocks noGrp="1"/>
          </p:cNvSpPr>
          <p:nvPr>
            <p:ph type="body" sz="quarter" idx="14"/>
          </p:nvPr>
        </p:nvSpPr>
        <p:spPr/>
        <p:txBody>
          <a:bodyPr/>
          <a:lstStyle/>
          <a:p>
            <a:r>
              <a:rPr lang="en-IE" sz="1800"/>
              <a:t>ÍSLAND </a:t>
            </a:r>
          </a:p>
        </p:txBody>
      </p:sp>
      <p:sp>
        <p:nvSpPr>
          <p:cNvPr id="8" name="Slide Number Placeholder 7">
            <a:extLst>
              <a:ext uri="{FF2B5EF4-FFF2-40B4-BE49-F238E27FC236}">
                <a16:creationId xmlns:a16="http://schemas.microsoft.com/office/drawing/2014/main" id="{C43EE597-8827-BB40-4C17-DBC49B84710D}"/>
              </a:ext>
            </a:extLst>
          </p:cNvPr>
          <p:cNvSpPr>
            <a:spLocks noGrp="1"/>
          </p:cNvSpPr>
          <p:nvPr>
            <p:ph type="sldNum" sz="quarter" idx="4"/>
          </p:nvPr>
        </p:nvSpPr>
        <p:spPr/>
        <p:txBody>
          <a:bodyPr/>
          <a:lstStyle/>
          <a:p>
            <a:fld id="{9C527BFA-2C0E-4CEC-B6A5-913A56FEF4B4}" type="slidenum">
              <a:rPr lang="fr-CA" smtClean="0"/>
              <a:pPr/>
              <a:t>18</a:t>
            </a:fld>
            <a:endParaRPr lang="fr-CA"/>
          </a:p>
        </p:txBody>
      </p:sp>
      <p:pic>
        <p:nvPicPr>
          <p:cNvPr id="11" name="Picture Placeholder 10">
            <a:extLst>
              <a:ext uri="{FF2B5EF4-FFF2-40B4-BE49-F238E27FC236}">
                <a16:creationId xmlns:a16="http://schemas.microsoft.com/office/drawing/2014/main" id="{9FDC5CD5-FC46-7D59-0BD0-9BD6CF4231C0}"/>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787"/>
          <a:stretch/>
        </p:blipFill>
        <p:spPr>
          <a:xfrm>
            <a:off x="4258320" y="-164891"/>
            <a:ext cx="3631956" cy="6597414"/>
          </a:xfrm>
        </p:spPr>
      </p:pic>
    </p:spTree>
    <p:extLst>
      <p:ext uri="{BB962C8B-B14F-4D97-AF65-F5344CB8AC3E}">
        <p14:creationId xmlns:p14="http://schemas.microsoft.com/office/powerpoint/2010/main" val="89754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24609-9969-A4CE-3AAA-6AE109850F04}"/>
              </a:ext>
            </a:extLst>
          </p:cNvPr>
          <p:cNvSpPr>
            <a:spLocks noGrp="1"/>
          </p:cNvSpPr>
          <p:nvPr>
            <p:ph type="body" sz="quarter" idx="32"/>
          </p:nvPr>
        </p:nvSpPr>
        <p:spPr>
          <a:xfrm>
            <a:off x="578472" y="1738859"/>
            <a:ext cx="6526988" cy="8398369"/>
          </a:xfrm>
        </p:spPr>
        <p:txBody>
          <a:bodyPr/>
          <a:lstStyle/>
          <a:p>
            <a:r>
              <a:rPr lang="is-IS" sz="1100" b="1" dirty="0"/>
              <a:t>Hvert er mikilvægi sjálfbærni og loftslagsbreytinga fyrir ferðaþjónustuna?</a:t>
            </a:r>
          </a:p>
          <a:p>
            <a:r>
              <a:rPr lang="is-IS" sz="1200" dirty="0"/>
              <a:t>Rannveig hefur mikla trú á að þú þurfir að leggja þig fram um að fræðast um þær auðlindir sem þú ert að nýta fyrir þitt fyrirtæki og hvernig sé best að fara með þær. Hún hefur því alla tíð haft metnað fyrir að gera reksturinn eins sjálfbæran og mögulegt er og vera leiðandi í að innleiða aðgerðir til að uppfylla sjálfbærnimarkmið fyrirtækisins.</a:t>
            </a:r>
          </a:p>
          <a:p>
            <a:r>
              <a:rPr lang="is-IS" sz="1200" dirty="0"/>
              <a:t>Náttúruauðlindirnar sem fyrirtækið nýtir sér er hafið og hvalirnir og til þess að fyrirtækið nái árangri, bæði í dag og til framtíðar, þá er brýnt fyrir þau að gera allt sem í þeirra valdi stendur til að vernda þessar auðlindir. Rannveig hefur lagt áherslu á að hrinda ýmsum aðgerðum í framkvæmd sem minnka umhverfisáhrif fyrirtækisins en finnst einnig mikilvægt að taka þátt í rannsóknaverkefnum sem geta leitt til aukinnar sjálfbærni. Því hún telur að ferðaþjónustuaðilar þurfi að vera meðvitaðir um þau áhrif sem fyrirtæki þeirra hafa á umhverfi sitt, bæði náttúru og samfélag, og finna leiðir til að takmarka skaða og auka jákvæðu áhrifin.</a:t>
            </a:r>
          </a:p>
          <a:p>
            <a:r>
              <a:rPr lang="is-IS" sz="1200" dirty="0"/>
              <a:t>Elding byrjaði að fylgja sjálfbærnisvottunarkerfi árið 2006 og notar kerfið sem tæki til að útbúa umhverfis- og sjálfbærni viðmið fyrir allt fyrirtækið. Snemma í ferlinu fékk Rannveig góð ráð um hvernig best væri að setja sér raunhæf markmið í þessum efnum. „Þetta snýst allt um ferðina, ekki áfangastaðinn“. Ekki búast við að uppfylla alla staðla strax á morgun, taktu frekar eitt skref í einu og gerðu þér skýra hugmynd um hvert þú vilt stefna. Hvar viltu vera eftir 5 ár? 10 ár? Hún leggur einnig áherslu á mikilvægi þess að verða ekki of sjálfumglaður heldur alltaf spyrja sig hvernig hægt sé að gera betur.</a:t>
            </a:r>
          </a:p>
          <a:p>
            <a:endParaRPr lang="is-IS" dirty="0"/>
          </a:p>
          <a:p>
            <a:r>
              <a:rPr lang="is-IS" b="1" dirty="0"/>
              <a:t>Afrek til þessa</a:t>
            </a:r>
          </a:p>
          <a:p>
            <a:r>
              <a:rPr lang="is-IS" sz="1200" dirty="0"/>
              <a:t>Elding hefur hlotið fjölda umhverfisverðlauna í gegnum tíðina. Rannveig tekur fram að þótt það sé gott að fá viðurkenningar fyrir starfið sem þau eru að vinna, þá hvetji þau hana áfram til að gera enn betur. </a:t>
            </a:r>
          </a:p>
          <a:p>
            <a:r>
              <a:rPr lang="is-IS" sz="1200" dirty="0"/>
              <a:t>Það sem hún er hins vegar stoltust af er hvernig þau hafa þróað hvalaskoðunarferðir sínar i gegnum árin, hversu ástríðufullir leiðsögumenn þeirra eru um að fræða og þau jákvæðu viðbrögð sem þau fá frá sínum viðskipavinum um upplýsingarnar og reynsluna sem þeir fá í ferðum Eldingar. Jafnvel þá daga sem engir hvalir sjást þá fara þeir af bátunum með góða upplifun.</a:t>
            </a:r>
          </a:p>
          <a:p>
            <a:endParaRPr lang="is-IS" dirty="0"/>
          </a:p>
          <a:p>
            <a:r>
              <a:rPr lang="is-IS" b="1" dirty="0"/>
              <a:t>Næstu skref / Framtíðarsýn </a:t>
            </a:r>
          </a:p>
          <a:p>
            <a:r>
              <a:rPr lang="is-IS" sz="1200" dirty="0"/>
              <a:t>Rannveig telur mikilvægt að ferðaþjónustan vinni saman að því að stíga nauðsynleg skref í átt að sjálfbærari ferðaþjónustu. Sérstaklega í landi eins og íslandi sem byggir svo mikið á náttúruupplifunum. Til þess þarf að vera gott samtal milli stjórnvalda, ferðaþjónustufyrirtækja og annarra hagaðila um þær aðgerðir sem nauðsynlegt sé að fara í.</a:t>
            </a:r>
          </a:p>
          <a:p>
            <a:r>
              <a:rPr lang="en-US" sz="1200" dirty="0"/>
              <a:t> </a:t>
            </a:r>
          </a:p>
          <a:p>
            <a:endParaRPr lang="en-IE" dirty="0"/>
          </a:p>
        </p:txBody>
      </p:sp>
      <p:sp>
        <p:nvSpPr>
          <p:cNvPr id="3" name="Text Placeholder 2">
            <a:extLst>
              <a:ext uri="{FF2B5EF4-FFF2-40B4-BE49-F238E27FC236}">
                <a16:creationId xmlns:a16="http://schemas.microsoft.com/office/drawing/2014/main" id="{D186F14C-9DAD-07F2-C1AD-2FFA0544CA13}"/>
              </a:ext>
            </a:extLst>
          </p:cNvPr>
          <p:cNvSpPr>
            <a:spLocks noGrp="1"/>
          </p:cNvSpPr>
          <p:nvPr>
            <p:ph type="body" sz="quarter" idx="33"/>
          </p:nvPr>
        </p:nvSpPr>
        <p:spPr>
          <a:xfrm>
            <a:off x="534571" y="945398"/>
            <a:ext cx="6570888" cy="793461"/>
          </a:xfrm>
        </p:spPr>
        <p:txBody>
          <a:bodyPr/>
          <a:lstStyle/>
          <a:p>
            <a:r>
              <a:rPr lang="en-IE" sz="1800"/>
              <a:t>Rannveig Grétarsdóttir - </a:t>
            </a:r>
            <a:r>
              <a:rPr lang="en-IE" sz="1800" err="1"/>
              <a:t>framhald</a:t>
            </a:r>
            <a:endParaRPr lang="en-IE" sz="1800"/>
          </a:p>
        </p:txBody>
      </p:sp>
      <p:sp>
        <p:nvSpPr>
          <p:cNvPr id="5" name="Slide Number Placeholder 4">
            <a:extLst>
              <a:ext uri="{FF2B5EF4-FFF2-40B4-BE49-F238E27FC236}">
                <a16:creationId xmlns:a16="http://schemas.microsoft.com/office/drawing/2014/main" id="{8C0992FA-029F-7B89-B7DD-16EF0B1702F4}"/>
              </a:ext>
            </a:extLst>
          </p:cNvPr>
          <p:cNvSpPr>
            <a:spLocks noGrp="1"/>
          </p:cNvSpPr>
          <p:nvPr>
            <p:ph type="sldNum" sz="quarter" idx="4"/>
          </p:nvPr>
        </p:nvSpPr>
        <p:spPr/>
        <p:txBody>
          <a:bodyPr/>
          <a:lstStyle/>
          <a:p>
            <a:fld id="{9C527BFA-2C0E-4CEC-B6A5-913A56FEF4B4}" type="slidenum">
              <a:rPr lang="fr-CA" smtClean="0"/>
              <a:pPr/>
              <a:t>19</a:t>
            </a:fld>
            <a:endParaRPr lang="fr-CA"/>
          </a:p>
        </p:txBody>
      </p:sp>
      <p:grpSp>
        <p:nvGrpSpPr>
          <p:cNvPr id="4" name="Group 3">
            <a:extLst>
              <a:ext uri="{FF2B5EF4-FFF2-40B4-BE49-F238E27FC236}">
                <a16:creationId xmlns:a16="http://schemas.microsoft.com/office/drawing/2014/main" id="{D58D17CF-84E4-2CCA-3652-C0B9723DED4A}"/>
              </a:ext>
            </a:extLst>
          </p:cNvPr>
          <p:cNvGrpSpPr/>
          <p:nvPr/>
        </p:nvGrpSpPr>
        <p:grpSpPr>
          <a:xfrm>
            <a:off x="4062132" y="7526711"/>
            <a:ext cx="3005500" cy="2610517"/>
            <a:chOff x="7252897" y="4427673"/>
            <a:chExt cx="3005500" cy="2610517"/>
          </a:xfrm>
        </p:grpSpPr>
        <p:sp>
          <p:nvSpPr>
            <p:cNvPr id="6" name="TextBox 5">
              <a:extLst>
                <a:ext uri="{FF2B5EF4-FFF2-40B4-BE49-F238E27FC236}">
                  <a16:creationId xmlns:a16="http://schemas.microsoft.com/office/drawing/2014/main" id="{0F1A3D0D-97CA-3531-B32B-416D8D38D283}"/>
                </a:ext>
              </a:extLst>
            </p:cNvPr>
            <p:cNvSpPr txBox="1"/>
            <p:nvPr/>
          </p:nvSpPr>
          <p:spPr>
            <a:xfrm>
              <a:off x="7338264" y="5218472"/>
              <a:ext cx="2920133" cy="1384995"/>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Sjálfbærni</a:t>
              </a:r>
              <a:r>
                <a:rPr lang="en-GB" sz="1400" dirty="0">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tímalína</a:t>
              </a:r>
              <a:r>
                <a:rPr lang="en-GB" sz="1400" dirty="0">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Eldingar</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YouTube - </a:t>
              </a:r>
              <a:r>
                <a:rPr lang="en-GB" sz="1400" dirty="0" err="1">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Sjálfbærnistefna</a:t>
              </a: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Eldingar</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TikTok</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8" name="Rounded Rectangle 45">
              <a:extLst>
                <a:ext uri="{FF2B5EF4-FFF2-40B4-BE49-F238E27FC236}">
                  <a16:creationId xmlns:a16="http://schemas.microsoft.com/office/drawing/2014/main" id="{43A7CA60-A755-18F0-1672-9B0D87097820}"/>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61F272-E599-0ECF-DE34-862045ED8AE9}"/>
                </a:ext>
              </a:extLst>
            </p:cNvPr>
            <p:cNvSpPr txBox="1"/>
            <p:nvPr/>
          </p:nvSpPr>
          <p:spPr>
            <a:xfrm>
              <a:off x="7375794" y="4523447"/>
              <a:ext cx="2337968" cy="646331"/>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ÁHUGAVERÐIR HLEKKIR</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0" name="Rectangle 9">
              <a:extLst>
                <a:ext uri="{FF2B5EF4-FFF2-40B4-BE49-F238E27FC236}">
                  <a16:creationId xmlns:a16="http://schemas.microsoft.com/office/drawing/2014/main" id="{055080A0-A603-E527-C20E-DC67379788D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9DCC5102-FD28-703B-2BD6-808E21E733B7}"/>
                </a:ext>
              </a:extLst>
            </p:cNvPr>
            <p:cNvGrpSpPr/>
            <p:nvPr/>
          </p:nvGrpSpPr>
          <p:grpSpPr>
            <a:xfrm>
              <a:off x="9480073" y="4427673"/>
              <a:ext cx="555180" cy="555173"/>
              <a:chOff x="10387608" y="788458"/>
              <a:chExt cx="896094" cy="896083"/>
            </a:xfrm>
            <a:solidFill>
              <a:srgbClr val="C5198A"/>
            </a:solidFill>
          </p:grpSpPr>
          <p:grpSp>
            <p:nvGrpSpPr>
              <p:cNvPr id="12" name="Graphic 2">
                <a:extLst>
                  <a:ext uri="{FF2B5EF4-FFF2-40B4-BE49-F238E27FC236}">
                    <a16:creationId xmlns:a16="http://schemas.microsoft.com/office/drawing/2014/main" id="{0D722AF2-4265-3CBB-088E-348CD9CA4297}"/>
                  </a:ext>
                </a:extLst>
              </p:cNvPr>
              <p:cNvGrpSpPr/>
              <p:nvPr/>
            </p:nvGrpSpPr>
            <p:grpSpPr>
              <a:xfrm>
                <a:off x="10647765" y="1164229"/>
                <a:ext cx="375781" cy="505860"/>
                <a:chOff x="10647765" y="1164229"/>
                <a:chExt cx="375781" cy="505860"/>
              </a:xfrm>
              <a:grpFill/>
            </p:grpSpPr>
            <p:sp>
              <p:nvSpPr>
                <p:cNvPr id="18" name="Freeform 55">
                  <a:extLst>
                    <a:ext uri="{FF2B5EF4-FFF2-40B4-BE49-F238E27FC236}">
                      <a16:creationId xmlns:a16="http://schemas.microsoft.com/office/drawing/2014/main" id="{EF11B828-33CE-3247-E229-234AFD65BA93}"/>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6">
                  <a:extLst>
                    <a:ext uri="{FF2B5EF4-FFF2-40B4-BE49-F238E27FC236}">
                      <a16:creationId xmlns:a16="http://schemas.microsoft.com/office/drawing/2014/main" id="{DB1CF1F0-1B67-5A26-B14E-3485B23C3536}"/>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1184B7-13C6-9ECB-B709-CD24D4291FD2}"/>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3" name="Graphic 2">
                <a:extLst>
                  <a:ext uri="{FF2B5EF4-FFF2-40B4-BE49-F238E27FC236}">
                    <a16:creationId xmlns:a16="http://schemas.microsoft.com/office/drawing/2014/main" id="{50F98DB4-80F1-27C5-73F0-0890D1C17F93}"/>
                  </a:ext>
                </a:extLst>
              </p:cNvPr>
              <p:cNvGrpSpPr/>
              <p:nvPr/>
            </p:nvGrpSpPr>
            <p:grpSpPr>
              <a:xfrm>
                <a:off x="10387608" y="788458"/>
                <a:ext cx="896094" cy="896083"/>
                <a:chOff x="10387608" y="788458"/>
                <a:chExt cx="896094" cy="896083"/>
              </a:xfrm>
              <a:grpFill/>
            </p:grpSpPr>
            <p:sp>
              <p:nvSpPr>
                <p:cNvPr id="14" name="Freeform 51">
                  <a:extLst>
                    <a:ext uri="{FF2B5EF4-FFF2-40B4-BE49-F238E27FC236}">
                      <a16:creationId xmlns:a16="http://schemas.microsoft.com/office/drawing/2014/main" id="{DC8EFE0B-03F8-3204-3B12-F995106A7D3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2">
                  <a:extLst>
                    <a:ext uri="{FF2B5EF4-FFF2-40B4-BE49-F238E27FC236}">
                      <a16:creationId xmlns:a16="http://schemas.microsoft.com/office/drawing/2014/main" id="{B44180C1-968C-6BF1-93FB-454012D63A2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3">
                  <a:extLst>
                    <a:ext uri="{FF2B5EF4-FFF2-40B4-BE49-F238E27FC236}">
                      <a16:creationId xmlns:a16="http://schemas.microsoft.com/office/drawing/2014/main" id="{AA25D5E4-1D6B-2376-128D-A6F8BA856F04}"/>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4">
                  <a:extLst>
                    <a:ext uri="{FF2B5EF4-FFF2-40B4-BE49-F238E27FC236}">
                      <a16:creationId xmlns:a16="http://schemas.microsoft.com/office/drawing/2014/main" id="{EEA674B9-E9E6-0A5A-84F9-B4C110F5DD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2" name="Picture 21">
            <a:extLst>
              <a:ext uri="{FF2B5EF4-FFF2-40B4-BE49-F238E27FC236}">
                <a16:creationId xmlns:a16="http://schemas.microsoft.com/office/drawing/2014/main" id="{F5814828-3CD8-6877-A70B-6E3E6EB6219B}"/>
              </a:ext>
            </a:extLst>
          </p:cNvPr>
          <p:cNvPicPr>
            <a:picLocks noChangeAspect="1"/>
          </p:cNvPicPr>
          <p:nvPr/>
        </p:nvPicPr>
        <p:blipFill rotWithShape="1">
          <a:blip r:embed="rId8"/>
          <a:srcRect l="3649"/>
          <a:stretch/>
        </p:blipFill>
        <p:spPr>
          <a:xfrm>
            <a:off x="3969737" y="4916352"/>
            <a:ext cx="3227366" cy="2527029"/>
          </a:xfrm>
          <a:prstGeom prst="rect">
            <a:avLst/>
          </a:prstGeom>
        </p:spPr>
      </p:pic>
      <p:pic>
        <p:nvPicPr>
          <p:cNvPr id="23" name="Picture 22">
            <a:extLst>
              <a:ext uri="{FF2B5EF4-FFF2-40B4-BE49-F238E27FC236}">
                <a16:creationId xmlns:a16="http://schemas.microsoft.com/office/drawing/2014/main" id="{67C6AE65-588B-FC08-6443-3D3FD33D7D1F}"/>
              </a:ext>
            </a:extLst>
          </p:cNvPr>
          <p:cNvPicPr>
            <a:picLocks noChangeAspect="1"/>
          </p:cNvPicPr>
          <p:nvPr/>
        </p:nvPicPr>
        <p:blipFill>
          <a:blip r:embed="rId9"/>
          <a:stretch>
            <a:fillRect/>
          </a:stretch>
        </p:blipFill>
        <p:spPr>
          <a:xfrm>
            <a:off x="6740723" y="4720714"/>
            <a:ext cx="787440" cy="539778"/>
          </a:xfrm>
          <a:prstGeom prst="rect">
            <a:avLst/>
          </a:prstGeom>
        </p:spPr>
      </p:pic>
    </p:spTree>
    <p:extLst>
      <p:ext uri="{BB962C8B-B14F-4D97-AF65-F5344CB8AC3E}">
        <p14:creationId xmlns:p14="http://schemas.microsoft.com/office/powerpoint/2010/main" val="189122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a:t>CONTENTS</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a:xfrm>
            <a:off x="2536367" y="2480653"/>
            <a:ext cx="648000" cy="348400"/>
          </a:xfrm>
        </p:spPr>
        <p:txBody>
          <a:bodyPr/>
          <a:lstStyle/>
          <a:p>
            <a:r>
              <a:rPr lang="en-US"/>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a:xfrm>
            <a:off x="3237496" y="2477017"/>
            <a:ext cx="3544003" cy="348400"/>
          </a:xfrm>
        </p:spPr>
        <p:txBody>
          <a:bodyPr/>
          <a:lstStyle/>
          <a:p>
            <a:r>
              <a:rPr lang="en-US" err="1"/>
              <a:t>Inngangur</a:t>
            </a:r>
            <a:endParaRPr lang="en-US"/>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a:xfrm>
            <a:off x="2536367" y="2955895"/>
            <a:ext cx="648000" cy="348400"/>
          </a:xfrm>
        </p:spPr>
        <p:txBody>
          <a:bodyPr/>
          <a:lstStyle/>
          <a:p>
            <a:r>
              <a:rPr lang="en-US"/>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a:xfrm>
            <a:off x="3237497" y="2978807"/>
            <a:ext cx="3544003" cy="349200"/>
          </a:xfrm>
        </p:spPr>
        <p:txBody>
          <a:bodyPr/>
          <a:lstStyle/>
          <a:p>
            <a:r>
              <a:rPr lang="en-US"/>
              <a:t>Um </a:t>
            </a:r>
            <a:r>
              <a:rPr lang="en-US" err="1"/>
              <a:t>þetta</a:t>
            </a:r>
            <a:r>
              <a:rPr lang="en-US"/>
              <a:t> </a:t>
            </a:r>
            <a:r>
              <a:rPr lang="en-US" err="1"/>
              <a:t>rit</a:t>
            </a:r>
            <a:endParaRPr lang="en-US"/>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a:xfrm>
            <a:off x="2536367" y="3457029"/>
            <a:ext cx="648000" cy="348400"/>
          </a:xfrm>
        </p:spPr>
        <p:txBody>
          <a:bodyPr/>
          <a:lstStyle/>
          <a:p>
            <a:r>
              <a:rPr lang="en-US"/>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a:xfrm>
            <a:off x="3239323" y="3457029"/>
            <a:ext cx="3544003" cy="348400"/>
          </a:xfrm>
        </p:spPr>
        <p:txBody>
          <a:bodyPr/>
          <a:lstStyle/>
          <a:p>
            <a:r>
              <a:rPr lang="en-US" err="1"/>
              <a:t>Kvenfyrirmyndir</a:t>
            </a:r>
            <a:r>
              <a:rPr lang="en-US"/>
              <a:t> </a:t>
            </a:r>
            <a:r>
              <a:rPr lang="en-US" err="1"/>
              <a:t>innan</a:t>
            </a:r>
            <a:r>
              <a:rPr lang="en-US"/>
              <a:t> </a:t>
            </a:r>
            <a:r>
              <a:rPr lang="en-US" err="1"/>
              <a:t>ferðaþjónustunnar</a:t>
            </a:r>
            <a:endParaRPr lang="en-US"/>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a:xfrm>
            <a:off x="2536367" y="3957984"/>
            <a:ext cx="648000" cy="348400"/>
          </a:xfrm>
        </p:spPr>
        <p:txBody>
          <a:bodyPr/>
          <a:lstStyle/>
          <a:p>
            <a:r>
              <a:rPr lang="en-US"/>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a:xfrm>
            <a:off x="3239323" y="3957984"/>
            <a:ext cx="3544003" cy="348400"/>
          </a:xfrm>
        </p:spPr>
        <p:txBody>
          <a:bodyPr/>
          <a:lstStyle/>
          <a:p>
            <a:r>
              <a:rPr lang="en-US" err="1"/>
              <a:t>Lokaorð</a:t>
            </a:r>
            <a:endParaRPr lang="en-US"/>
          </a:p>
        </p:txBody>
      </p:sp>
      <p:sp>
        <p:nvSpPr>
          <p:cNvPr id="14" name="Text Placeholder 8">
            <a:extLst>
              <a:ext uri="{FF2B5EF4-FFF2-40B4-BE49-F238E27FC236}">
                <a16:creationId xmlns:a16="http://schemas.microsoft.com/office/drawing/2014/main" id="{7E966CB1-790C-BCCD-0D6C-385A92494775}"/>
              </a:ext>
            </a:extLst>
          </p:cNvPr>
          <p:cNvSpPr txBox="1">
            <a:spLocks/>
          </p:cNvSpPr>
          <p:nvPr/>
        </p:nvSpPr>
        <p:spPr>
          <a:xfrm>
            <a:off x="3380801" y="5925484"/>
            <a:ext cx="3257392" cy="1845861"/>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s-IS" sz="2000" i="1">
                <a:solidFill>
                  <a:srgbClr val="000D41"/>
                </a:solidFill>
                <a:latin typeface="UniversLTStd-Bold"/>
              </a:rPr>
              <a:t>Menntun er áhrifamesta vopnið sem við getum nýtt til að breyta heiminum.</a:t>
            </a:r>
            <a:endParaRPr lang="is-IS" sz="2000">
              <a:solidFill>
                <a:srgbClr val="000D41"/>
              </a:solidFill>
            </a:endParaRPr>
          </a:p>
        </p:txBody>
      </p:sp>
      <p:sp>
        <p:nvSpPr>
          <p:cNvPr id="15" name="Text Placeholder 15">
            <a:extLst>
              <a:ext uri="{FF2B5EF4-FFF2-40B4-BE49-F238E27FC236}">
                <a16:creationId xmlns:a16="http://schemas.microsoft.com/office/drawing/2014/main" id="{C56B01F5-67DE-320D-573F-4FBF4F28FE81}"/>
              </a:ext>
            </a:extLst>
          </p:cNvPr>
          <p:cNvSpPr txBox="1">
            <a:spLocks/>
          </p:cNvSpPr>
          <p:nvPr/>
        </p:nvSpPr>
        <p:spPr>
          <a:xfrm>
            <a:off x="5143767" y="7504870"/>
            <a:ext cx="3257392" cy="522755"/>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F15B2A"/>
                </a:solidFill>
              </a:rPr>
              <a:t>Nelson Mandela</a:t>
            </a:r>
          </a:p>
          <a:p>
            <a:endParaRPr lang="en-US">
              <a:solidFill>
                <a:srgbClr val="000D41"/>
              </a:solidFill>
            </a:endParaRPr>
          </a:p>
        </p:txBody>
      </p:sp>
      <p:grpSp>
        <p:nvGrpSpPr>
          <p:cNvPr id="16" name="Group 15">
            <a:extLst>
              <a:ext uri="{FF2B5EF4-FFF2-40B4-BE49-F238E27FC236}">
                <a16:creationId xmlns:a16="http://schemas.microsoft.com/office/drawing/2014/main" id="{BCA1790F-5C41-6B8E-7D9E-623812756070}"/>
              </a:ext>
            </a:extLst>
          </p:cNvPr>
          <p:cNvGrpSpPr/>
          <p:nvPr/>
        </p:nvGrpSpPr>
        <p:grpSpPr>
          <a:xfrm>
            <a:off x="2536367" y="5393380"/>
            <a:ext cx="1242097" cy="904267"/>
            <a:chOff x="3400450" y="986392"/>
            <a:chExt cx="1487826" cy="1083162"/>
          </a:xfrm>
          <a:solidFill>
            <a:srgbClr val="F15B2A"/>
          </a:solidFill>
        </p:grpSpPr>
        <p:sp>
          <p:nvSpPr>
            <p:cNvPr id="17" name="Freeform 29">
              <a:extLst>
                <a:ext uri="{FF2B5EF4-FFF2-40B4-BE49-F238E27FC236}">
                  <a16:creationId xmlns:a16="http://schemas.microsoft.com/office/drawing/2014/main" id="{4EA51AE7-F09E-1FE2-5BDF-5A94A8B45D3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solidFill>
                  <a:srgbClr val="90278E"/>
                </a:solidFill>
              </a:endParaRPr>
            </a:p>
          </p:txBody>
        </p:sp>
        <p:sp>
          <p:nvSpPr>
            <p:cNvPr id="18" name="Freeform 30">
              <a:extLst>
                <a:ext uri="{FF2B5EF4-FFF2-40B4-BE49-F238E27FC236}">
                  <a16:creationId xmlns:a16="http://schemas.microsoft.com/office/drawing/2014/main" id="{5DED2C94-BE5E-F50E-880A-52EAD5AEBB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chemeClr val="tx1"/>
            </a:solidFill>
            <a:ln w="8971" cap="flat">
              <a:noFill/>
              <a:prstDash val="solid"/>
              <a:miter/>
            </a:ln>
          </p:spPr>
          <p:txBody>
            <a:bodyPr rtlCol="0" anchor="ctr"/>
            <a:lstStyle/>
            <a:p>
              <a:endParaRPr lang="en-US"/>
            </a:p>
          </p:txBody>
        </p:sp>
      </p:grpSp>
      <p:sp>
        <p:nvSpPr>
          <p:cNvPr id="23" name="Rectangle 22">
            <a:extLst>
              <a:ext uri="{FF2B5EF4-FFF2-40B4-BE49-F238E27FC236}">
                <a16:creationId xmlns:a16="http://schemas.microsoft.com/office/drawing/2014/main" id="{DEAE1AE4-012B-ACD6-EF12-17D5B0365631}"/>
              </a:ext>
            </a:extLst>
          </p:cNvPr>
          <p:cNvSpPr/>
          <p:nvPr/>
        </p:nvSpPr>
        <p:spPr>
          <a:xfrm>
            <a:off x="2377048" y="4328293"/>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pic>
        <p:nvPicPr>
          <p:cNvPr id="12" name="Picture 11" descr="A black and white circle with a person in it&#10;&#10;Description automatically generated">
            <a:extLst>
              <a:ext uri="{FF2B5EF4-FFF2-40B4-BE49-F238E27FC236}">
                <a16:creationId xmlns:a16="http://schemas.microsoft.com/office/drawing/2014/main" id="{381B7CBE-D55D-3E51-C281-44B6AC78134D}"/>
              </a:ext>
            </a:extLst>
          </p:cNvPr>
          <p:cNvPicPr>
            <a:picLocks noChangeAspect="1"/>
          </p:cNvPicPr>
          <p:nvPr/>
        </p:nvPicPr>
        <p:blipFill>
          <a:blip r:embed="rId2"/>
          <a:stretch>
            <a:fillRect/>
          </a:stretch>
        </p:blipFill>
        <p:spPr>
          <a:xfrm>
            <a:off x="3037839" y="9222877"/>
            <a:ext cx="431157" cy="393847"/>
          </a:xfrm>
          <a:prstGeom prst="rect">
            <a:avLst/>
          </a:prstGeom>
        </p:spPr>
      </p:pic>
      <p:sp>
        <p:nvSpPr>
          <p:cNvPr id="13" name="TextBox 2">
            <a:extLst>
              <a:ext uri="{FF2B5EF4-FFF2-40B4-BE49-F238E27FC236}">
                <a16:creationId xmlns:a16="http://schemas.microsoft.com/office/drawing/2014/main" id="{B369142B-93AF-6DDA-2FE6-95D2B0A0E26E}"/>
              </a:ext>
            </a:extLst>
          </p:cNvPr>
          <p:cNvSpPr txBox="1"/>
          <p:nvPr/>
        </p:nvSpPr>
        <p:spPr>
          <a:xfrm>
            <a:off x="4169053" y="9158908"/>
            <a:ext cx="289895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809876"/>
            <a:ext cx="6526988" cy="2234513"/>
          </a:xfrm>
        </p:spPr>
        <p:txBody>
          <a:bodyPr/>
          <a:lstStyle/>
          <a:p>
            <a:r>
              <a:rPr lang="is-IS" sz="1200"/>
              <a:t>Susana er þar að auki lektor við nokkra háskóla og starfar sem verkefnastjóri í þróun og framkvæmd sjálfbærra verkefna tengdum ferðaþjónustu hjá bæði opinberum og einkaaðilum. Hún starfar einnig sem þjálfari, fyrirlesari og ráðgjafi sem sérhæfir sig í sjálfbærri ferðaþjónustu, vistfræði og loftslagsbreytingum.</a:t>
            </a:r>
          </a:p>
          <a:p>
            <a:endParaRPr lang="is-IS" sz="1200"/>
          </a:p>
          <a:p>
            <a:r>
              <a:rPr lang="is-IS" sz="1200" b="1"/>
              <a:t>Af hverju ferðaþjónusta?</a:t>
            </a:r>
          </a:p>
          <a:p>
            <a:r>
              <a:rPr lang="is-IS" sz="1200"/>
              <a:t>Susana hefur alltaf haft áhuga á ferðalögum en fór af alvöru að taka þátt þegar hún ákvað að gera ástríðu sína fyrir ferðalögum að sinni atvinnu. Sú ákvörðun var knúin áfram af slæmu efnahagsástandi og áformum hennar um að skuldbinda sig til að stuðla að ábyrgri ferðaþjónustu.</a:t>
            </a:r>
          </a:p>
          <a:p>
            <a:r>
              <a:rPr lang="is-IS" sz="1200"/>
              <a:t>Hún segist sem betur fer finna fleiri og fleiri samstarfskonur sem gegna mikilvægu hlutverki í ferðaþjónustu. Susana veltir fyrir sér hvort að þátttaka kvenna á sviði sjálfbærrar ferðaþjónustu sé jafnari einmitt vegna þeirra jafnréttissjónarmiða sem felast í henni, en það verði þó að halda áfram að berjast fyrir því að konur taki virkan þátt í uppbyggingu ferðaþjónustu á jafnan og sanngjarnan máta. </a:t>
            </a:r>
          </a:p>
          <a:p>
            <a:endParaRPr lang="is-IS" sz="120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410259"/>
            <a:ext cx="6526988" cy="1064757"/>
          </a:xfrm>
        </p:spPr>
        <p:txBody>
          <a:bodyPr/>
          <a:lstStyle/>
          <a:p>
            <a:r>
              <a:rPr lang="en-US" b="1" u="sng"/>
              <a:t>Stutt </a:t>
            </a:r>
            <a:r>
              <a:rPr lang="en-US" b="1" u="sng" err="1"/>
              <a:t>kynning</a:t>
            </a:r>
            <a:endParaRPr lang="en-US" b="1" u="sng"/>
          </a:p>
          <a:p>
            <a:r>
              <a:rPr lang="en-US" err="1"/>
              <a:t>Stofnandi</a:t>
            </a:r>
            <a:r>
              <a:rPr lang="en-US"/>
              <a:t> og </a:t>
            </a:r>
            <a:r>
              <a:rPr lang="en-US" err="1"/>
              <a:t>forstöðukona</a:t>
            </a:r>
            <a:r>
              <a:rPr lang="en-US"/>
              <a:t> </a:t>
            </a:r>
            <a:r>
              <a:rPr lang="en-US" err="1"/>
              <a:t>ýmissar</a:t>
            </a:r>
            <a:r>
              <a:rPr lang="en-US"/>
              <a:t> </a:t>
            </a:r>
            <a:r>
              <a:rPr lang="en-US" err="1"/>
              <a:t>frumkvöðlastarfsemi</a:t>
            </a:r>
            <a:r>
              <a:rPr lang="en-US"/>
              <a:t> </a:t>
            </a:r>
            <a:r>
              <a:rPr lang="en-US" err="1"/>
              <a:t>innan</a:t>
            </a:r>
            <a:r>
              <a:rPr lang="en-US"/>
              <a:t> </a:t>
            </a:r>
            <a:r>
              <a:rPr lang="en-US" err="1"/>
              <a:t>sjálfbærrar</a:t>
            </a:r>
            <a:r>
              <a:rPr lang="en-US"/>
              <a:t> </a:t>
            </a:r>
            <a:r>
              <a:rPr lang="en-US" err="1"/>
              <a:t>ferðaþjónustu</a:t>
            </a:r>
            <a:r>
              <a:rPr lang="en-US"/>
              <a:t>, </a:t>
            </a:r>
            <a:r>
              <a:rPr lang="en-US" err="1"/>
              <a:t>bæði</a:t>
            </a:r>
            <a:r>
              <a:rPr lang="en-US"/>
              <a:t> </a:t>
            </a:r>
            <a:r>
              <a:rPr lang="en-US" err="1"/>
              <a:t>fyrirtækja</a:t>
            </a:r>
            <a:r>
              <a:rPr lang="en-US"/>
              <a:t> og </a:t>
            </a:r>
            <a:r>
              <a:rPr lang="en-US" err="1"/>
              <a:t>félaga</a:t>
            </a:r>
            <a:r>
              <a:rPr lang="en-US"/>
              <a:t> </a:t>
            </a:r>
            <a:r>
              <a:rPr lang="en-US" err="1"/>
              <a:t>sem</a:t>
            </a:r>
            <a:r>
              <a:rPr lang="en-US"/>
              <a:t> ekki </a:t>
            </a:r>
            <a:r>
              <a:rPr lang="en-US" err="1"/>
              <a:t>eru</a:t>
            </a:r>
            <a:r>
              <a:rPr lang="en-US"/>
              <a:t> </a:t>
            </a:r>
            <a:r>
              <a:rPr lang="en-US" err="1"/>
              <a:t>rekin</a:t>
            </a:r>
            <a:r>
              <a:rPr lang="en-US"/>
              <a:t> í </a:t>
            </a:r>
            <a:r>
              <a:rPr lang="en-US" err="1"/>
              <a:t>hagnaðarskyni</a:t>
            </a:r>
            <a:r>
              <a:rPr lang="en-US"/>
              <a:t> </a:t>
            </a:r>
            <a:r>
              <a:rPr lang="en-US" err="1"/>
              <a:t>eins</a:t>
            </a:r>
            <a:r>
              <a:rPr lang="en-US"/>
              <a:t> og Genuine Spain, </a:t>
            </a:r>
            <a:r>
              <a:rPr lang="en-US" err="1"/>
              <a:t>Agrotravel</a:t>
            </a:r>
            <a:r>
              <a:rPr lang="en-US"/>
              <a:t> Responsible Tourism og Rethink Tourism Sustainably. </a:t>
            </a:r>
            <a:r>
              <a:rPr lang="en-US" err="1"/>
              <a:t>Hún</a:t>
            </a:r>
            <a:r>
              <a:rPr lang="en-US"/>
              <a:t> </a:t>
            </a:r>
            <a:r>
              <a:rPr lang="en-US" err="1"/>
              <a:t>hefur</a:t>
            </a:r>
            <a:r>
              <a:rPr lang="en-US"/>
              <a:t> </a:t>
            </a:r>
            <a:r>
              <a:rPr lang="en-US" err="1"/>
              <a:t>einnig</a:t>
            </a:r>
            <a:r>
              <a:rPr lang="en-US"/>
              <a:t> </a:t>
            </a:r>
            <a:r>
              <a:rPr lang="en-US" err="1"/>
              <a:t>verið</a:t>
            </a:r>
            <a:r>
              <a:rPr lang="en-US"/>
              <a:t> í </a:t>
            </a:r>
            <a:r>
              <a:rPr lang="en-US" err="1"/>
              <a:t>stjórn</a:t>
            </a:r>
            <a:r>
              <a:rPr lang="en-US"/>
              <a:t> </a:t>
            </a:r>
            <a:r>
              <a:rPr lang="en-US" err="1"/>
              <a:t>alþjóðlegra</a:t>
            </a:r>
            <a:r>
              <a:rPr lang="en-US"/>
              <a:t> </a:t>
            </a:r>
            <a:r>
              <a:rPr lang="en-US" err="1"/>
              <a:t>ferðaþjónustusamtaka</a:t>
            </a:r>
            <a:r>
              <a:rPr lang="en-US"/>
              <a:t> </a:t>
            </a:r>
            <a:r>
              <a:rPr lang="en-US" err="1"/>
              <a:t>sem</a:t>
            </a:r>
            <a:r>
              <a:rPr lang="en-US"/>
              <a:t> </a:t>
            </a:r>
            <a:r>
              <a:rPr lang="en-US" err="1"/>
              <a:t>hafa</a:t>
            </a:r>
            <a:r>
              <a:rPr lang="en-US"/>
              <a:t> </a:t>
            </a:r>
            <a:r>
              <a:rPr lang="en-US" err="1"/>
              <a:t>sjálfbærni</a:t>
            </a:r>
            <a:r>
              <a:rPr lang="en-US"/>
              <a:t> </a:t>
            </a:r>
            <a:r>
              <a:rPr lang="en-US" err="1"/>
              <a:t>að</a:t>
            </a:r>
            <a:r>
              <a:rPr lang="en-US"/>
              <a:t> </a:t>
            </a:r>
            <a:r>
              <a:rPr lang="en-US" err="1"/>
              <a:t>leiðarljósi</a:t>
            </a:r>
            <a:r>
              <a:rPr lang="en-US"/>
              <a:t> </a:t>
            </a:r>
            <a:r>
              <a:rPr lang="en-US" err="1"/>
              <a:t>eins</a:t>
            </a:r>
            <a:r>
              <a:rPr lang="en-US"/>
              <a:t> og Global Sustainable Tourism Council og Foundation for European Sustainable Tourism.</a:t>
            </a:r>
            <a:endParaRPr lang="en-IE"/>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Susana Conde </a:t>
            </a:r>
            <a:r>
              <a:rPr lang="en-IE" sz="2400"/>
              <a:t>– </a:t>
            </a:r>
          </a:p>
          <a:p>
            <a:pPr>
              <a:lnSpc>
                <a:spcPct val="100000"/>
              </a:lnSpc>
            </a:pPr>
            <a:r>
              <a:rPr lang="en-IE" sz="2400" err="1"/>
              <a:t>Forstjóri</a:t>
            </a:r>
            <a:r>
              <a:rPr lang="en-IE" sz="2400"/>
              <a:t> og </a:t>
            </a:r>
            <a:r>
              <a:rPr lang="en-IE" sz="2400" err="1"/>
              <a:t>stofnandi</a:t>
            </a:r>
            <a:r>
              <a:rPr lang="en-IE" sz="2400"/>
              <a:t> </a:t>
            </a:r>
            <a:r>
              <a:rPr lang="en-IE" sz="2400" err="1"/>
              <a:t>Agrotravel</a:t>
            </a:r>
            <a:r>
              <a:rPr lang="en-IE" sz="2400"/>
              <a:t> Turismo Responsible y </a:t>
            </a:r>
            <a:r>
              <a:rPr lang="en-IE" sz="2400" err="1"/>
              <a:t>Genuien</a:t>
            </a:r>
            <a:r>
              <a:rPr lang="en-IE" sz="2400"/>
              <a:t> Spain  </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a:t>SPÁNN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57" t="-782" r="34198" b="662"/>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20</a:t>
            </a:fld>
            <a:endParaRPr lang="fr-CA"/>
          </a:p>
        </p:txBody>
      </p:sp>
    </p:spTree>
    <p:extLst>
      <p:ext uri="{BB962C8B-B14F-4D97-AF65-F5344CB8AC3E}">
        <p14:creationId xmlns:p14="http://schemas.microsoft.com/office/powerpoint/2010/main" val="2064709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171891"/>
          </a:xfrm>
        </p:spPr>
        <p:txBody>
          <a:bodyPr lIns="91440" tIns="45720" rIns="91440" bIns="45720" numCol="2" spcCol="288000" anchor="t">
            <a:noAutofit/>
          </a:bodyPr>
          <a:lstStyle/>
          <a:p>
            <a:r>
              <a:rPr lang="is-IS" sz="1200" b="1" dirty="0"/>
              <a:t>Af hverju sjálfbærni?</a:t>
            </a:r>
          </a:p>
          <a:p>
            <a:r>
              <a:rPr lang="is-IS" sz="1200" dirty="0"/>
              <a:t>Fyrir Susönu þýðir það í raun að gera ferðaþjónustuna að tæki til að bæta líf okkar og plánetunnar. Þegar hún uppgötvaði þessa möguleika sem felast í sjálfbærri ferðaþjónustu jókst ánægjan fyrir starfinu; “Við erum að hjálpa, með ferðaþjónustu, til að skapa betri heim”.</a:t>
            </a:r>
          </a:p>
          <a:p>
            <a:endParaRPr lang="is-IS" sz="1200" dirty="0"/>
          </a:p>
          <a:p>
            <a:r>
              <a:rPr lang="is-IS" sz="1200" dirty="0">
                <a:latin typeface="Calibri"/>
                <a:ea typeface="Calibri"/>
                <a:cs typeface="Calibri"/>
              </a:rPr>
              <a:t>Susana reynir á öllum sviðum lífs síns, bæði faglegum og persónulegum, að lifa í samræmi við þau sjónarmið sem hún vill ná fram með starfi sínu innan sjálfbærrar ferðaþjónustu. Hún hefur brennandi áhuga á áfangastöðum með sterka sjálfsmynd, þar sem er varðveittur mikill menningar- og náttúruarfur. Þá sérstaklega stöðum þar sem hægt sé að njóta einstakrar menningararfleifðar á borð við tungumál, þjóðsögur, búninga og matargerð. Áfangastaðir sem bjóða upp á slíkt til viðbótar við annað aðdráttarafl eru hennar ástríða. </a:t>
            </a:r>
            <a:endParaRPr lang="is-IS" sz="1200" dirty="0">
              <a:ea typeface="Calibri"/>
            </a:endParaRPr>
          </a:p>
          <a:p>
            <a:endParaRPr lang="is-IS" sz="1200" dirty="0"/>
          </a:p>
          <a:p>
            <a:r>
              <a:rPr lang="is-IS" sz="1200" dirty="0"/>
              <a:t>Susana hefur einnig brennandi áhuga á náttúruauðlindum og líffræðilegri fjölbreytni plánetunnar en Spánn er einmitt einn af best varðveittu áfangastöðunum hvað þetta varðar.</a:t>
            </a:r>
          </a:p>
          <a:p>
            <a:endParaRPr lang="is-IS" sz="1200" dirty="0"/>
          </a:p>
          <a:p>
            <a:r>
              <a:rPr lang="is-IS" sz="1200" b="1" dirty="0"/>
              <a:t>Afrek til þessa</a:t>
            </a:r>
          </a:p>
          <a:p>
            <a:r>
              <a:rPr lang="is-IS" sz="1200" dirty="0">
                <a:latin typeface="Calibri"/>
                <a:ea typeface="Calibri"/>
                <a:cs typeface="Calibri"/>
              </a:rPr>
              <a:t>Agrotravel Responsible Tourism hefur rutt brautina í að efla og skipuleggja ábyrga og sjálfbæra ferðaþjónustu. Ferðaskrifstofan er ein sú fyrsta sem sérhæfir sig í sjálfbærri ferðaþjónustu í mismunandi löndum. Susana nefnir að fyrirtækið sé orðin fyrirmynd fyrir þessa ferðaspeki á Spáni. Agrotravel Responsible Tourism stuðlar að og vekur athygli á ábyrgri og sjálfbærri ferðaþjónustu. Að auki koma þau með ferðatillögur fyrir meira en 50 áfangastaði um allan heim, bæði til þéttbýlis- og dreifbýlisstaða hvort sem um ræðir vistvæna ferðaþjónustu, brúðkaupsferðir, lúxusferðir, hvataferðir fyrir græn fyrirtæki eða ábyrgar fjölskylduferðir. </a:t>
            </a:r>
            <a:endParaRPr lang="is-IS" sz="1200" dirty="0">
              <a:ea typeface="Calibri"/>
            </a:endParaRPr>
          </a:p>
          <a:p>
            <a:endParaRPr lang="is-IS" sz="1200" dirty="0"/>
          </a:p>
          <a:p>
            <a:r>
              <a:rPr lang="is-IS" sz="1200" dirty="0"/>
              <a:t>Rethink Tourism Sustainability er vettvangur fyrir ferðaþjónustufyrirtæki, ferðamannastaði og fagfólk í greininni til að leita nýstárlegra lausna byggðar á sjálfbærri ferðaþjónustu. RTS veitir sértæka þjónustu með það að markmiði að stuðla  að þróun á sjálfbærri og nærandi ferðaþjónustu.</a:t>
            </a:r>
          </a:p>
          <a:p>
            <a:endParaRPr lang="is-IS" sz="1200" b="1" dirty="0"/>
          </a:p>
          <a:p>
            <a:r>
              <a:rPr lang="is-IS" sz="1200" b="1" dirty="0"/>
              <a:t>Næstu skref / Framtíðarsýn</a:t>
            </a:r>
          </a:p>
          <a:p>
            <a:r>
              <a:rPr lang="is-IS" sz="1200" dirty="0"/>
              <a:t>Samkvæmt Susönu þá verða konur, bæði þær sem starfa nú þegar í ferðaþjónustu og þær sem eru að koma nýjar inn í greinina, að geta metið eigin getu og trúa á sjálfa sig. En það er oft erfitt þegar þær finna sig í karllægu umhverfi eða þar sem karlar gegna flestum stjórnunarstöðum.</a:t>
            </a:r>
          </a:p>
          <a:p>
            <a:endParaRPr lang="is-IS" sz="1200" dirty="0"/>
          </a:p>
          <a:p>
            <a:r>
              <a:rPr lang="is-IS" sz="1200" dirty="0"/>
              <a:t>Út frá markmiðum sjálfbærrar ferðaþjónustu, þá þarf að stuða að og efla konur til að taka að sér stjórnunarstörf í auknum mæli, ásamt því að vinna með öllum fyrirtækjum og samtökum sem stuðla að ábyrgri ferðaþjónustu.</a:t>
            </a:r>
          </a:p>
          <a:p>
            <a:endParaRPr lang="is-IS" sz="1200" dirty="0"/>
          </a:p>
          <a:p>
            <a:r>
              <a:rPr lang="is-IS" sz="1200" dirty="0"/>
              <a:t>Með því að styðja við konur sem frumkvöðla, leiðtoga í samfélaginu, viðskiptum og sem stjórnendur þá erum við að taka virkan þátt í sjálfbærri þróun ferðaþjónustunnar. Því það er mikilvægt að muna að jöfnuður og félagsleg aðild eru mjög mikilvægir þættir sjálfbærni.</a:t>
            </a:r>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21</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b="1"/>
              <a:t>Susana Conde - </a:t>
            </a:r>
            <a:r>
              <a:rPr lang="en-IE" b="1" err="1"/>
              <a:t>framhald</a:t>
            </a:r>
            <a:endParaRPr lang="en-IE" b="1"/>
          </a:p>
        </p:txBody>
      </p:sp>
      <p:grpSp>
        <p:nvGrpSpPr>
          <p:cNvPr id="3" name="Group 2">
            <a:extLst>
              <a:ext uri="{FF2B5EF4-FFF2-40B4-BE49-F238E27FC236}">
                <a16:creationId xmlns:a16="http://schemas.microsoft.com/office/drawing/2014/main" id="{9A2ADA59-CBD7-D867-4353-3300C76AF717}"/>
              </a:ext>
            </a:extLst>
          </p:cNvPr>
          <p:cNvGrpSpPr/>
          <p:nvPr/>
        </p:nvGrpSpPr>
        <p:grpSpPr>
          <a:xfrm>
            <a:off x="3887787" y="6744088"/>
            <a:ext cx="3005500" cy="3001770"/>
            <a:chOff x="7252897" y="4427673"/>
            <a:chExt cx="3005500" cy="2610517"/>
          </a:xfrm>
        </p:grpSpPr>
        <p:sp>
          <p:nvSpPr>
            <p:cNvPr id="4" name="TextBox 3">
              <a:extLst>
                <a:ext uri="{FF2B5EF4-FFF2-40B4-BE49-F238E27FC236}">
                  <a16:creationId xmlns:a16="http://schemas.microsoft.com/office/drawing/2014/main" id="{CD071D19-3E7F-1936-0CFC-D60A4FABAB6D}"/>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2">
                    <a:extLst>
                      <a:ext uri="{A12FA001-AC4F-418D-AE19-62706E023703}">
                        <ahyp:hlinkClr xmlns:ahyp="http://schemas.microsoft.com/office/drawing/2018/hyperlinkcolor" val="tx"/>
                      </a:ext>
                    </a:extLst>
                  </a:hlinkClick>
                </a:rPr>
                <a:t>Heimasíða</a:t>
              </a:r>
              <a:r>
                <a:rPr lang="en-IE" sz="1400" dirty="0">
                  <a:solidFill>
                    <a:srgbClr val="90278E"/>
                  </a:solidFill>
                  <a:hlinkClick r:id="rId2">
                    <a:extLst>
                      <a:ext uri="{A12FA001-AC4F-418D-AE19-62706E023703}">
                        <ahyp:hlinkClr xmlns:ahyp="http://schemas.microsoft.com/office/drawing/2018/hyperlinkcolor" val="tx"/>
                      </a:ext>
                    </a:extLst>
                  </a:hlinkClick>
                </a:rPr>
                <a:t>: Genuine Spain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err="1">
                  <a:solidFill>
                    <a:srgbClr val="90278E"/>
                  </a:solidFill>
                  <a:hlinkClick r:id="rId4">
                    <a:extLst>
                      <a:ext uri="{A12FA001-AC4F-418D-AE19-62706E023703}">
                        <ahyp:hlinkClr xmlns:ahyp="http://schemas.microsoft.com/office/drawing/2018/hyperlinkcolor" val="tx"/>
                      </a:ext>
                    </a:extLst>
                  </a:hlinkClick>
                </a:rPr>
                <a:t>Agrotravel</a:t>
              </a:r>
              <a:r>
                <a:rPr lang="en-US" sz="1400" dirty="0">
                  <a:solidFill>
                    <a:srgbClr val="90278E"/>
                  </a:solidFill>
                  <a:hlinkClick r:id="rId4">
                    <a:extLst>
                      <a:ext uri="{A12FA001-AC4F-418D-AE19-62706E023703}">
                        <ahyp:hlinkClr xmlns:ahyp="http://schemas.microsoft.com/office/drawing/2018/hyperlinkcolor" val="tx"/>
                      </a:ext>
                    </a:extLst>
                  </a:hlinkClick>
                </a:rPr>
                <a:t> Responsible Tourism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err="1">
                  <a:solidFill>
                    <a:srgbClr val="90278E"/>
                  </a:solidFill>
                  <a:hlinkClick r:id="rId5">
                    <a:extLst>
                      <a:ext uri="{A12FA001-AC4F-418D-AE19-62706E023703}">
                        <ahyp:hlinkClr xmlns:ahyp="http://schemas.microsoft.com/office/drawing/2018/hyperlinkcolor" val="tx"/>
                      </a:ext>
                    </a:extLst>
                  </a:hlinkClick>
                </a:rPr>
                <a:t>REthink</a:t>
              </a:r>
              <a:r>
                <a:rPr lang="en-US" sz="1400" dirty="0">
                  <a:solidFill>
                    <a:srgbClr val="90278E"/>
                  </a:solidFill>
                  <a:hlinkClick r:id="rId5">
                    <a:extLst>
                      <a:ext uri="{A12FA001-AC4F-418D-AE19-62706E023703}">
                        <ahyp:hlinkClr xmlns:ahyp="http://schemas.microsoft.com/office/drawing/2018/hyperlinkcolor" val="tx"/>
                      </a:ext>
                    </a:extLst>
                  </a:hlinkClick>
                </a:rPr>
                <a:t> Sustainably </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Forum </a:t>
              </a:r>
              <a:r>
                <a:rPr lang="en-GB" sz="1400" dirty="0" err="1">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TurisTIC</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Viðtal</a:t>
              </a: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við</a:t>
              </a: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Travindy</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Ecoavant</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320187D6-74BF-0F65-9C28-6E1A5933B42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8237DC-4F75-8BFB-4BA7-31D7F6E140AC}"/>
                </a:ext>
              </a:extLst>
            </p:cNvPr>
            <p:cNvSpPr txBox="1"/>
            <p:nvPr/>
          </p:nvSpPr>
          <p:spPr>
            <a:xfrm>
              <a:off x="7375794" y="4523447"/>
              <a:ext cx="2337968" cy="562088"/>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dirty="0">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A359D0AB-72B6-EF9B-087E-D15907DB58A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7DAEBDD9-225D-809A-197F-8032A3E8DF03}"/>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7DF685C3-66BC-29E4-E127-4301A9A80FE4}"/>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4228B7F9-99AF-6455-E1E3-A6025B00737F}"/>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1BCF748F-1A6B-2D35-C1B3-F8933FFA0D5A}"/>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083B3F30-35D7-395E-463A-206FE2733625}"/>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78AAE694-D08F-5892-E037-DA22AB553A9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CEC2AA44-CFCE-0A32-922A-0DBFA8EE8C4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3972A99-EE2B-5527-EF37-4C0FFD7AC6C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1EA3CF06-F2A9-BC86-9B1F-56DDE0EB7C0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CCE08587-7F5E-61F0-3B4A-A99C5AF7794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56390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493762" y="710555"/>
            <a:ext cx="6570888" cy="1064757"/>
          </a:xfrm>
        </p:spPr>
        <p:txBody>
          <a:bodyPr/>
          <a:lstStyle/>
          <a:p>
            <a:r>
              <a:rPr lang="en-IE" sz="1800"/>
              <a:t>Susana Conde - </a:t>
            </a:r>
            <a:r>
              <a:rPr lang="en-IE" sz="1800" err="1"/>
              <a:t>framhald</a:t>
            </a:r>
            <a:endParaRPr lang="en-IE" sz="1800"/>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537662" y="1322589"/>
            <a:ext cx="6526988" cy="1064757"/>
          </a:xfrm>
        </p:spPr>
        <p:txBody>
          <a:bodyPr lIns="91440" tIns="45720" rIns="91440" bIns="45720" numCol="1" spcCol="288000" anchor="t">
            <a:noAutofit/>
          </a:bodyPr>
          <a:lstStyle/>
          <a:p>
            <a:r>
              <a:rPr lang="en-IE">
                <a:latin typeface="Calibri"/>
                <a:ea typeface="Calibri"/>
                <a:cs typeface="Calibri"/>
              </a:rPr>
              <a:t>Í </a:t>
            </a:r>
            <a:r>
              <a:rPr lang="en-IE" err="1">
                <a:latin typeface="Calibri"/>
                <a:ea typeface="Calibri"/>
                <a:cs typeface="Calibri"/>
              </a:rPr>
              <a:t>þessu</a:t>
            </a:r>
            <a:r>
              <a:rPr lang="en-IE">
                <a:latin typeface="Calibri"/>
                <a:ea typeface="Calibri"/>
                <a:cs typeface="Calibri"/>
              </a:rPr>
              <a:t> </a:t>
            </a:r>
            <a:r>
              <a:rPr lang="en-IE" err="1">
                <a:latin typeface="Calibri"/>
                <a:ea typeface="Calibri"/>
                <a:cs typeface="Calibri"/>
              </a:rPr>
              <a:t>myndbandi</a:t>
            </a:r>
            <a:r>
              <a:rPr lang="en-IE">
                <a:latin typeface="Calibri"/>
                <a:ea typeface="Calibri"/>
                <a:cs typeface="Calibri"/>
              </a:rPr>
              <a:t> </a:t>
            </a:r>
            <a:r>
              <a:rPr lang="en-IE" err="1">
                <a:latin typeface="Calibri"/>
                <a:ea typeface="Calibri"/>
                <a:cs typeface="Calibri"/>
              </a:rPr>
              <a:t>heyrir</a:t>
            </a:r>
            <a:r>
              <a:rPr lang="en-IE">
                <a:latin typeface="Calibri"/>
                <a:ea typeface="Calibri"/>
                <a:cs typeface="Calibri"/>
              </a:rPr>
              <a:t> </a:t>
            </a:r>
            <a:r>
              <a:rPr lang="en-IE" err="1">
                <a:latin typeface="Calibri"/>
                <a:ea typeface="Calibri"/>
                <a:cs typeface="Calibri"/>
              </a:rPr>
              <a:t>þú</a:t>
            </a:r>
            <a:r>
              <a:rPr lang="en-IE">
                <a:latin typeface="Calibri"/>
                <a:ea typeface="Calibri"/>
                <a:cs typeface="Calibri"/>
              </a:rPr>
              <a:t> </a:t>
            </a:r>
            <a:r>
              <a:rPr lang="en-IE" err="1">
                <a:latin typeface="Calibri"/>
                <a:ea typeface="Calibri"/>
                <a:cs typeface="Calibri"/>
              </a:rPr>
              <a:t>frá</a:t>
            </a:r>
            <a:r>
              <a:rPr lang="en-IE">
                <a:latin typeface="Calibri"/>
                <a:ea typeface="Calibri"/>
                <a:cs typeface="Calibri"/>
              </a:rPr>
              <a:t> </a:t>
            </a:r>
            <a:r>
              <a:rPr lang="en-IE" err="1">
                <a:latin typeface="Calibri"/>
                <a:ea typeface="Calibri"/>
                <a:cs typeface="Calibri"/>
              </a:rPr>
              <a:t>Susönu</a:t>
            </a:r>
            <a:r>
              <a:rPr lang="en-IE">
                <a:latin typeface="Calibri"/>
                <a:ea typeface="Calibri"/>
                <a:cs typeface="Calibri"/>
              </a:rPr>
              <a:t> </a:t>
            </a:r>
            <a:r>
              <a:rPr lang="en-IE" err="1">
                <a:latin typeface="Calibri"/>
                <a:ea typeface="Calibri"/>
                <a:cs typeface="Calibri"/>
              </a:rPr>
              <a:t>þar</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hún</a:t>
            </a:r>
            <a:r>
              <a:rPr lang="en-IE">
                <a:latin typeface="Calibri"/>
                <a:ea typeface="Calibri"/>
                <a:cs typeface="Calibri"/>
              </a:rPr>
              <a:t> </a:t>
            </a:r>
            <a:r>
              <a:rPr lang="en-IE" err="1">
                <a:latin typeface="Calibri"/>
                <a:ea typeface="Calibri"/>
                <a:cs typeface="Calibri"/>
              </a:rPr>
              <a:t>fjallar</a:t>
            </a:r>
            <a:r>
              <a:rPr lang="en-IE">
                <a:latin typeface="Calibri"/>
                <a:ea typeface="Calibri"/>
                <a:cs typeface="Calibri"/>
              </a:rPr>
              <a:t> um </a:t>
            </a:r>
            <a:r>
              <a:rPr lang="en-IE" err="1">
                <a:latin typeface="Calibri"/>
                <a:ea typeface="Calibri"/>
                <a:cs typeface="Calibri"/>
              </a:rPr>
              <a:t>fjölgun</a:t>
            </a:r>
            <a:r>
              <a:rPr lang="en-IE">
                <a:latin typeface="Calibri"/>
                <a:ea typeface="Calibri"/>
                <a:cs typeface="Calibri"/>
              </a:rPr>
              <a:t> </a:t>
            </a:r>
            <a:r>
              <a:rPr lang="en-IE" err="1">
                <a:latin typeface="Calibri"/>
                <a:ea typeface="Calibri"/>
                <a:cs typeface="Calibri"/>
              </a:rPr>
              <a:t>kvenna</a:t>
            </a:r>
            <a:r>
              <a:rPr lang="en-IE">
                <a:latin typeface="Calibri"/>
                <a:ea typeface="Calibri"/>
                <a:cs typeface="Calibri"/>
              </a:rPr>
              <a:t> í </a:t>
            </a:r>
            <a:r>
              <a:rPr lang="en-IE" err="1">
                <a:latin typeface="Calibri"/>
                <a:ea typeface="Calibri"/>
                <a:cs typeface="Calibri"/>
              </a:rPr>
              <a:t>æðstu</a:t>
            </a:r>
            <a:r>
              <a:rPr lang="en-IE">
                <a:latin typeface="Calibri"/>
                <a:ea typeface="Calibri"/>
                <a:cs typeface="Calibri"/>
              </a:rPr>
              <a:t> </a:t>
            </a:r>
            <a:r>
              <a:rPr lang="en-IE" err="1">
                <a:latin typeface="Calibri"/>
                <a:ea typeface="Calibri"/>
                <a:cs typeface="Calibri"/>
              </a:rPr>
              <a:t>stjórnunarstöðum</a:t>
            </a:r>
            <a:r>
              <a:rPr lang="en-IE">
                <a:latin typeface="Calibri"/>
                <a:ea typeface="Calibri"/>
                <a:cs typeface="Calibri"/>
              </a:rPr>
              <a:t> í </a:t>
            </a:r>
            <a:r>
              <a:rPr lang="en-IE" err="1">
                <a:latin typeface="Calibri"/>
                <a:ea typeface="Calibri"/>
                <a:cs typeface="Calibri"/>
              </a:rPr>
              <a:t>ferðaþjónustunni</a:t>
            </a:r>
            <a:r>
              <a:rPr lang="en-IE">
                <a:latin typeface="Calibri"/>
                <a:ea typeface="Calibri"/>
                <a:cs typeface="Calibri"/>
              </a:rPr>
              <a:t>, </a:t>
            </a:r>
            <a:r>
              <a:rPr lang="en-IE" err="1">
                <a:latin typeface="Calibri"/>
                <a:ea typeface="Calibri"/>
                <a:cs typeface="Calibri"/>
              </a:rPr>
              <a:t>en</a:t>
            </a:r>
            <a:r>
              <a:rPr lang="en-IE">
                <a:latin typeface="Calibri"/>
                <a:ea typeface="Calibri"/>
                <a:cs typeface="Calibri"/>
              </a:rPr>
              <a:t> </a:t>
            </a:r>
            <a:r>
              <a:rPr lang="en-IE" err="1">
                <a:latin typeface="Calibri"/>
                <a:ea typeface="Calibri"/>
                <a:cs typeface="Calibri"/>
              </a:rPr>
              <a:t>henni</a:t>
            </a:r>
            <a:r>
              <a:rPr lang="en-IE">
                <a:latin typeface="Calibri"/>
                <a:ea typeface="Calibri"/>
                <a:cs typeface="Calibri"/>
              </a:rPr>
              <a:t> </a:t>
            </a:r>
            <a:r>
              <a:rPr lang="en-IE" err="1">
                <a:latin typeface="Calibri"/>
                <a:ea typeface="Calibri"/>
                <a:cs typeface="Calibri"/>
              </a:rPr>
              <a:t>finnst</a:t>
            </a:r>
            <a:r>
              <a:rPr lang="en-IE">
                <a:latin typeface="Calibri"/>
                <a:ea typeface="Calibri"/>
                <a:cs typeface="Calibri"/>
              </a:rPr>
              <a:t> </a:t>
            </a:r>
            <a:r>
              <a:rPr lang="en-IE" err="1">
                <a:latin typeface="Calibri"/>
                <a:ea typeface="Calibri"/>
                <a:cs typeface="Calibri"/>
              </a:rPr>
              <a:t>enn</a:t>
            </a:r>
            <a:r>
              <a:rPr lang="en-IE">
                <a:latin typeface="Calibri"/>
                <a:ea typeface="Calibri"/>
                <a:cs typeface="Calibri"/>
              </a:rPr>
              <a:t> vera </a:t>
            </a:r>
            <a:r>
              <a:rPr lang="en-IE" err="1">
                <a:latin typeface="Calibri"/>
                <a:ea typeface="Calibri"/>
                <a:cs typeface="Calibri"/>
              </a:rPr>
              <a:t>nokkuð</a:t>
            </a:r>
            <a:r>
              <a:rPr lang="en-IE">
                <a:latin typeface="Calibri"/>
                <a:ea typeface="Calibri"/>
                <a:cs typeface="Calibri"/>
              </a:rPr>
              <a:t> í land </a:t>
            </a:r>
            <a:r>
              <a:rPr lang="en-IE" err="1">
                <a:latin typeface="Calibri"/>
                <a:ea typeface="Calibri"/>
                <a:cs typeface="Calibri"/>
              </a:rPr>
              <a:t>til</a:t>
            </a:r>
            <a:r>
              <a:rPr lang="en-IE">
                <a:latin typeface="Calibri"/>
                <a:ea typeface="Calibri"/>
                <a:cs typeface="Calibri"/>
              </a:rPr>
              <a:t> </a:t>
            </a:r>
            <a:r>
              <a:rPr lang="en-IE" err="1">
                <a:latin typeface="Calibri"/>
                <a:ea typeface="Calibri"/>
                <a:cs typeface="Calibri"/>
              </a:rPr>
              <a:t>að</a:t>
            </a:r>
            <a:r>
              <a:rPr lang="en-IE">
                <a:latin typeface="Calibri"/>
                <a:ea typeface="Calibri"/>
                <a:cs typeface="Calibri"/>
              </a:rPr>
              <a:t> </a:t>
            </a:r>
            <a:r>
              <a:rPr lang="en-IE" err="1">
                <a:latin typeface="Calibri"/>
                <a:ea typeface="Calibri"/>
                <a:cs typeface="Calibri"/>
              </a:rPr>
              <a:t>ná</a:t>
            </a:r>
            <a:r>
              <a:rPr lang="en-IE">
                <a:latin typeface="Calibri"/>
                <a:ea typeface="Calibri"/>
                <a:cs typeface="Calibri"/>
              </a:rPr>
              <a:t> </a:t>
            </a:r>
            <a:r>
              <a:rPr lang="en-IE" err="1">
                <a:latin typeface="Calibri"/>
                <a:ea typeface="Calibri"/>
                <a:cs typeface="Calibri"/>
              </a:rPr>
              <a:t>jafnrétti</a:t>
            </a:r>
            <a:r>
              <a:rPr lang="en-IE">
                <a:latin typeface="Calibri"/>
                <a:ea typeface="Calibri"/>
                <a:cs typeface="Calibri"/>
              </a:rPr>
              <a:t> á </a:t>
            </a:r>
            <a:r>
              <a:rPr lang="en-IE" err="1">
                <a:latin typeface="Calibri"/>
                <a:ea typeface="Calibri"/>
                <a:cs typeface="Calibri"/>
              </a:rPr>
              <a:t>því</a:t>
            </a:r>
            <a:r>
              <a:rPr lang="en-IE">
                <a:latin typeface="Calibri"/>
                <a:ea typeface="Calibri"/>
                <a:cs typeface="Calibri"/>
              </a:rPr>
              <a:t> </a:t>
            </a:r>
            <a:r>
              <a:rPr lang="en-IE" err="1">
                <a:latin typeface="Calibri"/>
                <a:ea typeface="Calibri"/>
                <a:cs typeface="Calibri"/>
              </a:rPr>
              <a:t>sviði</a:t>
            </a:r>
            <a:r>
              <a:rPr lang="en-IE">
                <a:latin typeface="Calibri"/>
                <a:ea typeface="Calibri"/>
                <a:cs typeface="Calibri"/>
              </a:rPr>
              <a:t>. </a:t>
            </a:r>
            <a:r>
              <a:rPr lang="en-IE" err="1">
                <a:latin typeface="Calibri"/>
                <a:ea typeface="Calibri"/>
                <a:cs typeface="Calibri"/>
              </a:rPr>
              <a:t>Hún</a:t>
            </a:r>
            <a:r>
              <a:rPr lang="en-IE">
                <a:latin typeface="Calibri"/>
                <a:ea typeface="Calibri"/>
                <a:cs typeface="Calibri"/>
              </a:rPr>
              <a:t> </a:t>
            </a:r>
            <a:r>
              <a:rPr lang="en-IE" err="1">
                <a:latin typeface="Calibri"/>
                <a:ea typeface="Calibri"/>
                <a:cs typeface="Calibri"/>
              </a:rPr>
              <a:t>nefnir</a:t>
            </a:r>
            <a:r>
              <a:rPr lang="en-IE">
                <a:latin typeface="Calibri"/>
                <a:ea typeface="Calibri"/>
                <a:cs typeface="Calibri"/>
              </a:rPr>
              <a:t> </a:t>
            </a:r>
            <a:r>
              <a:rPr lang="en-IE" err="1">
                <a:latin typeface="Calibri"/>
                <a:ea typeface="Calibri"/>
                <a:cs typeface="Calibri"/>
              </a:rPr>
              <a:t>einnig</a:t>
            </a:r>
            <a:r>
              <a:rPr lang="en-IE">
                <a:latin typeface="Calibri"/>
                <a:ea typeface="Calibri"/>
                <a:cs typeface="Calibri"/>
              </a:rPr>
              <a:t> </a:t>
            </a:r>
            <a:r>
              <a:rPr lang="en-IE" err="1">
                <a:latin typeface="Calibri"/>
                <a:ea typeface="Calibri"/>
                <a:cs typeface="Calibri"/>
              </a:rPr>
              <a:t>samtök</a:t>
            </a:r>
            <a:r>
              <a:rPr lang="en-IE">
                <a:latin typeface="Calibri"/>
                <a:ea typeface="Calibri"/>
                <a:cs typeface="Calibri"/>
              </a:rPr>
              <a:t> </a:t>
            </a:r>
            <a:r>
              <a:rPr lang="en-IE" err="1">
                <a:latin typeface="Calibri"/>
                <a:ea typeface="Calibri"/>
                <a:cs typeface="Calibri"/>
              </a:rPr>
              <a:t>sín</a:t>
            </a:r>
            <a:r>
              <a:rPr lang="en-IE">
                <a:latin typeface="Calibri"/>
                <a:ea typeface="Calibri"/>
                <a:cs typeface="Calibri"/>
              </a:rPr>
              <a:t> </a:t>
            </a:r>
            <a:r>
              <a:rPr lang="en-IE" err="1">
                <a:latin typeface="Calibri"/>
                <a:ea typeface="Calibri"/>
                <a:cs typeface="Calibri"/>
              </a:rPr>
              <a:t>Agro</a:t>
            </a:r>
            <a:r>
              <a:rPr lang="en-IE">
                <a:latin typeface="Calibri"/>
                <a:ea typeface="Calibri"/>
                <a:cs typeface="Calibri"/>
              </a:rPr>
              <a:t>-travel Responsible Tourism </a:t>
            </a:r>
            <a:r>
              <a:rPr lang="en-IE" err="1">
                <a:latin typeface="Calibri"/>
                <a:ea typeface="Calibri"/>
                <a:cs typeface="Calibri"/>
              </a:rPr>
              <a:t>og</a:t>
            </a:r>
            <a:r>
              <a:rPr lang="en-IE">
                <a:latin typeface="Calibri"/>
                <a:ea typeface="Calibri"/>
                <a:cs typeface="Calibri"/>
              </a:rPr>
              <a:t> </a:t>
            </a:r>
            <a:r>
              <a:rPr lang="en-IE" err="1">
                <a:latin typeface="Calibri"/>
                <a:ea typeface="Calibri"/>
                <a:cs typeface="Calibri"/>
              </a:rPr>
              <a:t>fyrirtækið</a:t>
            </a:r>
            <a:r>
              <a:rPr lang="en-IE">
                <a:latin typeface="Calibri"/>
                <a:ea typeface="Calibri"/>
                <a:cs typeface="Calibri"/>
              </a:rPr>
              <a:t> Genuine Spain </a:t>
            </a:r>
            <a:r>
              <a:rPr lang="en-IE" err="1">
                <a:latin typeface="Calibri"/>
                <a:ea typeface="Calibri"/>
                <a:cs typeface="Calibri"/>
              </a:rPr>
              <a:t>og</a:t>
            </a:r>
            <a:r>
              <a:rPr lang="en-IE">
                <a:latin typeface="Calibri"/>
                <a:ea typeface="Calibri"/>
                <a:cs typeface="Calibri"/>
              </a:rPr>
              <a:t> </a:t>
            </a:r>
            <a:r>
              <a:rPr lang="en-IE" err="1">
                <a:latin typeface="Calibri"/>
                <a:ea typeface="Calibri"/>
                <a:cs typeface="Calibri"/>
              </a:rPr>
              <a:t>þær</a:t>
            </a:r>
            <a:r>
              <a:rPr lang="en-IE">
                <a:latin typeface="Calibri"/>
                <a:ea typeface="Calibri"/>
                <a:cs typeface="Calibri"/>
              </a:rPr>
              <a:t> </a:t>
            </a:r>
            <a:r>
              <a:rPr lang="en-IE" err="1">
                <a:latin typeface="Calibri"/>
                <a:ea typeface="Calibri"/>
                <a:cs typeface="Calibri"/>
              </a:rPr>
              <a:t>sjálfbæru</a:t>
            </a:r>
            <a:r>
              <a:rPr lang="en-IE">
                <a:latin typeface="Calibri"/>
                <a:ea typeface="Calibri"/>
                <a:cs typeface="Calibri"/>
              </a:rPr>
              <a:t> </a:t>
            </a:r>
            <a:r>
              <a:rPr lang="en-IE" err="1">
                <a:latin typeface="Calibri"/>
                <a:ea typeface="Calibri"/>
                <a:cs typeface="Calibri"/>
              </a:rPr>
              <a:t>aðgerðir</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þau</a:t>
            </a:r>
            <a:r>
              <a:rPr lang="en-IE">
                <a:latin typeface="Calibri"/>
                <a:ea typeface="Calibri"/>
                <a:cs typeface="Calibri"/>
              </a:rPr>
              <a:t> </a:t>
            </a:r>
            <a:r>
              <a:rPr lang="en-IE" err="1">
                <a:latin typeface="Calibri"/>
                <a:ea typeface="Calibri"/>
                <a:cs typeface="Calibri"/>
              </a:rPr>
              <a:t>eru</a:t>
            </a:r>
            <a:r>
              <a:rPr lang="en-IE">
                <a:latin typeface="Calibri"/>
                <a:ea typeface="Calibri"/>
                <a:cs typeface="Calibri"/>
              </a:rPr>
              <a:t> </a:t>
            </a:r>
            <a:r>
              <a:rPr lang="en-IE" err="1">
                <a:latin typeface="Calibri"/>
                <a:ea typeface="Calibri"/>
                <a:cs typeface="Calibri"/>
              </a:rPr>
              <a:t>með</a:t>
            </a:r>
            <a:r>
              <a:rPr lang="en-IE">
                <a:latin typeface="Calibri"/>
                <a:ea typeface="Calibri"/>
                <a:cs typeface="Calibri"/>
              </a:rPr>
              <a:t> í </a:t>
            </a:r>
            <a:r>
              <a:rPr lang="en-IE" err="1">
                <a:latin typeface="Calibri"/>
                <a:ea typeface="Calibri"/>
                <a:cs typeface="Calibri"/>
              </a:rPr>
              <a:t>gangi</a:t>
            </a:r>
            <a:r>
              <a:rPr lang="en-IE">
                <a:latin typeface="Calibri"/>
                <a:ea typeface="Calibri"/>
                <a:cs typeface="Calibri"/>
              </a:rPr>
              <a:t> </a:t>
            </a:r>
            <a:r>
              <a:rPr lang="en-IE" err="1">
                <a:latin typeface="Calibri"/>
                <a:ea typeface="Calibri"/>
                <a:cs typeface="Calibri"/>
              </a:rPr>
              <a:t>núna</a:t>
            </a:r>
            <a:r>
              <a:rPr lang="en-IE">
                <a:latin typeface="Calibri"/>
                <a:ea typeface="Calibri"/>
                <a:cs typeface="Calibri"/>
              </a:rPr>
              <a:t>.</a:t>
            </a:r>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22</a:t>
            </a:fld>
            <a:endParaRPr lang="fr-CA"/>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is-IS"/>
          </a:p>
        </p:txBody>
      </p:sp>
      <p:pic>
        <p:nvPicPr>
          <p:cNvPr id="2" name="Online Media 1" title="We Lead - Interview with Susana Conde (Agrotravel Turismo Responsible y GenuienSpain)">
            <a:hlinkClick r:id="" action="ppaction://media"/>
            <a:extLst>
              <a:ext uri="{FF2B5EF4-FFF2-40B4-BE49-F238E27FC236}">
                <a16:creationId xmlns:a16="http://schemas.microsoft.com/office/drawing/2014/main" id="{7ADBAC5A-5D47-4189-0982-B444EFD39942}"/>
              </a:ext>
            </a:extLst>
          </p:cNvPr>
          <p:cNvPicPr>
            <a:picLocks noRot="1" noChangeAspect="1"/>
          </p:cNvPicPr>
          <p:nvPr>
            <a:videoFile r:link="rId1"/>
          </p:nvPr>
        </p:nvPicPr>
        <p:blipFill>
          <a:blip r:embed="rId3"/>
          <a:stretch>
            <a:fillRect/>
          </a:stretch>
        </p:blipFill>
        <p:spPr>
          <a:xfrm>
            <a:off x="1237175" y="6145825"/>
            <a:ext cx="4800753" cy="2958870"/>
          </a:xfrm>
          <a:prstGeom prst="rect">
            <a:avLst/>
          </a:prstGeom>
        </p:spPr>
      </p:pic>
      <p:sp>
        <p:nvSpPr>
          <p:cNvPr id="9" name="TextBox 8">
            <a:extLst>
              <a:ext uri="{FF2B5EF4-FFF2-40B4-BE49-F238E27FC236}">
                <a16:creationId xmlns:a16="http://schemas.microsoft.com/office/drawing/2014/main" id="{FC5478FA-C3FD-B22C-4D5B-C4A38B85450D}"/>
              </a:ext>
            </a:extLst>
          </p:cNvPr>
          <p:cNvSpPr txBox="1"/>
          <p:nvPr/>
        </p:nvSpPr>
        <p:spPr>
          <a:xfrm>
            <a:off x="4046029" y="4902808"/>
            <a:ext cx="3415103" cy="738664"/>
          </a:xfrm>
          <a:prstGeom prst="rect">
            <a:avLst/>
          </a:prstGeom>
          <a:noFill/>
        </p:spPr>
        <p:txBody>
          <a:bodyPr wrap="square" lIns="91440" tIns="45720" rIns="91440" bIns="45720" anchor="t">
            <a:spAutoFit/>
          </a:bodyPr>
          <a:lstStyle/>
          <a:p>
            <a:r>
              <a:rPr lang="en-IE" sz="1400" dirty="0">
                <a:solidFill>
                  <a:srgbClr val="90278E"/>
                </a:solidFill>
                <a:hlinkClick r:id="rId4">
                  <a:extLst>
                    <a:ext uri="{A12FA001-AC4F-418D-AE19-62706E023703}">
                      <ahyp:hlinkClr xmlns:ahyp="http://schemas.microsoft.com/office/drawing/2018/hyperlinkcolor" val="tx"/>
                    </a:ext>
                  </a:extLst>
                </a:hlinkClick>
              </a:rPr>
              <a:t>We Lead - </a:t>
            </a:r>
            <a:r>
              <a:rPr lang="en-IE" sz="1400" dirty="0" err="1">
                <a:solidFill>
                  <a:srgbClr val="90278E"/>
                </a:solidFill>
                <a:hlinkClick r:id="rId4">
                  <a:extLst>
                    <a:ext uri="{A12FA001-AC4F-418D-AE19-62706E023703}">
                      <ahyp:hlinkClr xmlns:ahyp="http://schemas.microsoft.com/office/drawing/2018/hyperlinkcolor" val="tx"/>
                    </a:ext>
                  </a:extLst>
                </a:hlinkClick>
              </a:rPr>
              <a:t>viðtal</a:t>
            </a:r>
            <a:r>
              <a:rPr lang="en-IE" sz="1400" dirty="0">
                <a:solidFill>
                  <a:srgbClr val="90278E"/>
                </a:solidFill>
                <a:hlinkClick r:id="rId4">
                  <a:extLst>
                    <a:ext uri="{A12FA001-AC4F-418D-AE19-62706E023703}">
                      <ahyp:hlinkClr xmlns:ahyp="http://schemas.microsoft.com/office/drawing/2018/hyperlinkcolor" val="tx"/>
                    </a:ext>
                  </a:extLst>
                </a:hlinkClick>
              </a:rPr>
              <a:t> </a:t>
            </a:r>
            <a:r>
              <a:rPr lang="en-IE" sz="1400" dirty="0" err="1">
                <a:solidFill>
                  <a:srgbClr val="90278E"/>
                </a:solidFill>
                <a:hlinkClick r:id="rId4">
                  <a:extLst>
                    <a:ext uri="{A12FA001-AC4F-418D-AE19-62706E023703}">
                      <ahyp:hlinkClr xmlns:ahyp="http://schemas.microsoft.com/office/drawing/2018/hyperlinkcolor" val="tx"/>
                    </a:ext>
                  </a:extLst>
                </a:hlinkClick>
              </a:rPr>
              <a:t>við</a:t>
            </a:r>
            <a:r>
              <a:rPr lang="en-IE" sz="1400" dirty="0">
                <a:solidFill>
                  <a:srgbClr val="90278E"/>
                </a:solidFill>
                <a:hlinkClick r:id="rId4">
                  <a:extLst>
                    <a:ext uri="{A12FA001-AC4F-418D-AE19-62706E023703}">
                      <ahyp:hlinkClr xmlns:ahyp="http://schemas.microsoft.com/office/drawing/2018/hyperlinkcolor" val="tx"/>
                    </a:ext>
                  </a:extLst>
                </a:hlinkClick>
              </a:rPr>
              <a:t> Susana Conde(</a:t>
            </a:r>
            <a:r>
              <a:rPr lang="en-IE" sz="1400" dirty="0" err="1">
                <a:solidFill>
                  <a:srgbClr val="90278E"/>
                </a:solidFill>
                <a:hlinkClick r:id="rId4">
                  <a:extLst>
                    <a:ext uri="{A12FA001-AC4F-418D-AE19-62706E023703}">
                      <ahyp:hlinkClr xmlns:ahyp="http://schemas.microsoft.com/office/drawing/2018/hyperlinkcolor" val="tx"/>
                    </a:ext>
                  </a:extLst>
                </a:hlinkClick>
              </a:rPr>
              <a:t>Agrotravel</a:t>
            </a:r>
            <a:r>
              <a:rPr lang="en-IE" sz="1400" dirty="0">
                <a:solidFill>
                  <a:srgbClr val="90278E"/>
                </a:solidFill>
                <a:hlinkClick r:id="rId4">
                  <a:extLst>
                    <a:ext uri="{A12FA001-AC4F-418D-AE19-62706E023703}">
                      <ahyp:hlinkClr xmlns:ahyp="http://schemas.microsoft.com/office/drawing/2018/hyperlinkcolor" val="tx"/>
                    </a:ext>
                  </a:extLst>
                </a:hlinkClick>
              </a:rPr>
              <a:t> Turismo Responsible y </a:t>
            </a:r>
            <a:r>
              <a:rPr lang="en-IE" sz="1400" dirty="0" err="1">
                <a:solidFill>
                  <a:srgbClr val="90278E"/>
                </a:solidFill>
                <a:hlinkClick r:id="rId4">
                  <a:extLst>
                    <a:ext uri="{A12FA001-AC4F-418D-AE19-62706E023703}">
                      <ahyp:hlinkClr xmlns:ahyp="http://schemas.microsoft.com/office/drawing/2018/hyperlinkcolor" val="tx"/>
                    </a:ext>
                  </a:extLst>
                </a:hlinkClick>
              </a:rPr>
              <a:t>GenuienSpain</a:t>
            </a:r>
            <a:r>
              <a:rPr lang="en-IE" sz="1400" dirty="0">
                <a:solidFill>
                  <a:srgbClr val="90278E"/>
                </a:solidFill>
                <a:hlinkClick r:id="rId4">
                  <a:extLst>
                    <a:ext uri="{A12FA001-AC4F-418D-AE19-62706E023703}">
                      <ahyp:hlinkClr xmlns:ahyp="http://schemas.microsoft.com/office/drawing/2018/hyperlinkcolor" val="tx"/>
                    </a:ext>
                  </a:extLst>
                </a:hlinkClick>
              </a:rPr>
              <a:t>) - YouTube</a:t>
            </a:r>
            <a:endParaRPr lang="en-IE" sz="1400" dirty="0">
              <a:solidFill>
                <a:srgbClr val="90278E"/>
              </a:solidFill>
            </a:endParaRPr>
          </a:p>
        </p:txBody>
      </p:sp>
      <p:pic>
        <p:nvPicPr>
          <p:cNvPr id="25" name="Picture 2" descr="Responsible Tourism">
            <a:extLst>
              <a:ext uri="{FF2B5EF4-FFF2-40B4-BE49-F238E27FC236}">
                <a16:creationId xmlns:a16="http://schemas.microsoft.com/office/drawing/2014/main" id="{F1FF7D2C-B30B-2D58-DB80-92C05EEEA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625" y="3733848"/>
            <a:ext cx="11811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9304CF-3F61-EC89-67B6-878BD6BD5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7829" y="3663482"/>
            <a:ext cx="16764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399" y="6914422"/>
            <a:ext cx="6526988" cy="3129967"/>
          </a:xfrm>
        </p:spPr>
        <p:txBody>
          <a:bodyPr lIns="91440" tIns="45720" rIns="91440" bIns="45720" numCol="2" spcCol="288000" anchor="t">
            <a:noAutofit/>
          </a:bodyPr>
          <a:lstStyle/>
          <a:p>
            <a:r>
              <a:rPr lang="is-IS" sz="1200" dirty="0">
                <a:latin typeface="Calibri"/>
                <a:ea typeface="Calibri"/>
                <a:cs typeface="Calibri"/>
              </a:rPr>
              <a:t>Naiara Malavé er umhverfis miðlari og áhugasöm um vist,- virka,- og náttúruferðamennsku. Hún er forseti AKTIBA, samtaka um virka ferðamennsku, ævintýra- og náttúrufyrirtækja í Baskalandi.</a:t>
            </a:r>
          </a:p>
          <a:p>
            <a:r>
              <a:rPr lang="is-IS" sz="1200" dirty="0">
                <a:latin typeface="Calibri"/>
                <a:ea typeface="Calibri"/>
                <a:cs typeface="Calibri"/>
              </a:rPr>
              <a:t>Undanfarin ár hefur Naiara unnið að því að innleiða nokkur ný verkefni. Eitt þeirra snýr að því að auka gildi arfsins sem liggur í hafinu í Gipuzkoa með TERRITORIO ELKANO heimsókna áætluninni. Síðan 2022 hefur hún svo verið að vinna að verkefninu SURF RIDER IN PLASTIC ORIGINS til að draga úr, endurnýta og endurvinna plastúrgang í ám og ströndum sem hluti af tillögu um borgara vísindi. Og í samvinnu við SurfRider og Háskólann í Barcelona er hún að vinna að verkefninu Surfing for Science.</a:t>
            </a:r>
          </a:p>
          <a:p>
            <a:endParaRPr lang="is-IS" sz="1200" b="1" dirty="0"/>
          </a:p>
          <a:p>
            <a:r>
              <a:rPr lang="is-IS" sz="1200" b="1" dirty="0">
                <a:latin typeface="Calibri"/>
                <a:ea typeface="Calibri"/>
                <a:cs typeface="Calibri"/>
              </a:rPr>
              <a:t>Af hverju ferðaþjónusta?</a:t>
            </a:r>
          </a:p>
          <a:p>
            <a:r>
              <a:rPr lang="is-IS" sz="1200" dirty="0">
                <a:latin typeface="Calibri"/>
                <a:ea typeface="Calibri"/>
                <a:cs typeface="Calibri"/>
              </a:rPr>
              <a:t>Frá stofnun Begi Bistan hefur starf hennar verið </a:t>
            </a:r>
          </a:p>
          <a:p>
            <a:endParaRPr lang="is-IS" sz="1200" dirty="0">
              <a:latin typeface="Calibri"/>
              <a:ea typeface="Calibri"/>
              <a:cs typeface="Calibri"/>
            </a:endParaRPr>
          </a:p>
          <a:p>
            <a:r>
              <a:rPr lang="is-IS" sz="1200" dirty="0">
                <a:latin typeface="Calibri"/>
                <a:ea typeface="Calibri"/>
                <a:cs typeface="Calibri"/>
              </a:rPr>
              <a:t>að miðla og kynna þann náttúru- og menningararf sem felast í umhverfinu. Fyrir stofnendurna er Begi Bistan andi forfeðra þeirra, frábærra ævintýramanna, siglingamanna og landkönnuða. Samkvæmt Naiara er Begi Bistan hin óviðjafnanlega fegurð umhverfis okkar, það sem við getum nú þegar séð og það sem á eftir a uppgötva. „Begi Bistan er frelsi, könnun, ævintýri og stolt af að geta deilt heiminum okkar með þér“.</a:t>
            </a:r>
          </a:p>
          <a:p>
            <a:r>
              <a:rPr lang="is-IS" sz="1200" dirty="0">
                <a:latin typeface="Calibri"/>
                <a:ea typeface="Calibri"/>
                <a:cs typeface="Calibri"/>
              </a:rPr>
              <a:t>Flysch er vel þekkt í dag, en þegar þau byrjuðum fyrir 23 árum síðan fór fólk í gegnum svæðið án þess að vita hvers virði þessir smásteinar voru bæði á landsvísu og á alþjóðavettvangi. Þannig fór fólk í auknum mæli að meta það náttúru- og menningarrými sem var í kringum það, sem eykur li´kur á verndun þessara verðmæta til framtíðar.</a:t>
            </a:r>
          </a:p>
          <a:p>
            <a:endParaRPr lang="is-IS"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399" y="5367765"/>
            <a:ext cx="6720497" cy="1064757"/>
          </a:xfrm>
        </p:spPr>
        <p:txBody>
          <a:bodyPr lIns="91440" tIns="45720" rIns="91440" bIns="45720" numCol="1" spcCol="288000" anchor="t">
            <a:noAutofit/>
          </a:bodyPr>
          <a:lstStyle/>
          <a:p>
            <a:pPr algn="l"/>
            <a:r>
              <a:rPr lang="is-IS" b="1" u="sng" dirty="0">
                <a:latin typeface="Calibri"/>
                <a:ea typeface="Calibri"/>
                <a:cs typeface="Calibri"/>
              </a:rPr>
              <a:t>Stutt kynning</a:t>
            </a:r>
          </a:p>
          <a:p>
            <a:pPr algn="l"/>
            <a:r>
              <a:rPr lang="is-IS" dirty="0">
                <a:latin typeface="Calibri"/>
                <a:ea typeface="Calibri"/>
                <a:cs typeface="Calibri"/>
              </a:rPr>
              <a:t>Naiara er einn af stofendum Begi Bistan, ferðaþjónustufyrirtækis sem hefur hannað og boðið upp á starfsemi sem tengist vistfræði, náttúru og tómstundum í 23 ár. Þau starfa aðallega á svæðunum Gipuzkoa, Flysh milli Zumaia og Mutriku sem og í Debabarrena og Orio.</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Naiara </a:t>
            </a:r>
            <a:r>
              <a:rPr lang="en-IE" sz="3600" err="1"/>
              <a:t>Malavé</a:t>
            </a:r>
            <a:r>
              <a:rPr lang="en-IE" sz="3600"/>
              <a:t> </a:t>
            </a:r>
            <a:r>
              <a:rPr lang="en-IE" sz="2400"/>
              <a:t>– </a:t>
            </a:r>
          </a:p>
          <a:p>
            <a:pPr>
              <a:lnSpc>
                <a:spcPct val="100000"/>
              </a:lnSpc>
            </a:pPr>
            <a:r>
              <a:rPr lang="en-US" sz="2400" err="1"/>
              <a:t>Meðstjórnandi</a:t>
            </a:r>
            <a:r>
              <a:rPr lang="en-US" sz="2400"/>
              <a:t> </a:t>
            </a:r>
            <a:r>
              <a:rPr lang="en-US" sz="2400" err="1"/>
              <a:t>Begi</a:t>
            </a:r>
            <a:r>
              <a:rPr lang="en-US" sz="2400"/>
              <a:t> </a:t>
            </a:r>
            <a:r>
              <a:rPr lang="en-US" sz="2400" err="1"/>
              <a:t>Bistan</a:t>
            </a:r>
            <a:endParaRPr lang="en-US" sz="2400"/>
          </a:p>
          <a:p>
            <a:pPr>
              <a:lnSpc>
                <a:spcPct val="100000"/>
              </a:lnSpc>
            </a:pPr>
            <a:r>
              <a:rPr lang="en-US" sz="2400"/>
              <a:t> &amp; </a:t>
            </a:r>
            <a:r>
              <a:rPr lang="en-US" sz="2400" err="1"/>
              <a:t>forseti</a:t>
            </a:r>
            <a:r>
              <a:rPr lang="en-US" sz="2400"/>
              <a:t> AKTIBA </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a:t>SPÁNN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23</a:t>
            </a:fld>
            <a:endParaRPr lang="fr-CA"/>
          </a:p>
        </p:txBody>
      </p:sp>
    </p:spTree>
    <p:extLst>
      <p:ext uri="{BB962C8B-B14F-4D97-AF65-F5344CB8AC3E}">
        <p14:creationId xmlns:p14="http://schemas.microsoft.com/office/powerpoint/2010/main" val="426545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8"/>
            <a:ext cx="6526988" cy="8819133"/>
          </a:xfrm>
        </p:spPr>
        <p:txBody>
          <a:bodyPr lIns="91440" tIns="45720" rIns="91440" bIns="45720" numCol="2" spcCol="288000" anchor="t">
            <a:noAutofit/>
          </a:bodyPr>
          <a:lstStyle/>
          <a:p>
            <a:r>
              <a:rPr lang="is-IS" sz="1200" b="1">
                <a:latin typeface="Calibri"/>
                <a:ea typeface="Calibri"/>
                <a:cs typeface="Calibri"/>
              </a:rPr>
              <a:t>Af hverju sjálfbærni?</a:t>
            </a:r>
          </a:p>
          <a:p>
            <a:r>
              <a:rPr lang="is-IS" sz="1200">
                <a:latin typeface="Calibri"/>
                <a:ea typeface="Calibri"/>
                <a:cs typeface="Calibri"/>
              </a:rPr>
              <a:t>Samkvæmt </a:t>
            </a:r>
            <a:r>
              <a:rPr lang="is-IS" sz="1200" err="1">
                <a:latin typeface="Calibri"/>
                <a:ea typeface="Calibri"/>
                <a:cs typeface="Calibri"/>
              </a:rPr>
              <a:t>Naiara</a:t>
            </a:r>
            <a:r>
              <a:rPr lang="is-IS" sz="1200">
                <a:latin typeface="Calibri"/>
                <a:ea typeface="Calibri"/>
                <a:cs typeface="Calibri"/>
              </a:rPr>
              <a:t> er ekki skynsamlegt að starfa innan ferðaþjónustu án þess að hugsa um sjálfbærni. Starf hennar byggist á því að vernda umhverfið, atvinnulíf </a:t>
            </a:r>
            <a:r>
              <a:rPr lang="is-IS" sz="1200" err="1">
                <a:latin typeface="Calibri"/>
                <a:ea typeface="Calibri"/>
                <a:cs typeface="Calibri"/>
              </a:rPr>
              <a:t>nærsamfélagsins</a:t>
            </a:r>
            <a:r>
              <a:rPr lang="is-IS" sz="1200">
                <a:latin typeface="Calibri"/>
                <a:ea typeface="Calibri"/>
                <a:cs typeface="Calibri"/>
              </a:rPr>
              <a:t> og menningu. Markmið hennar er að uppgötva landið sitt án þess að flýta sér, gefa sér tíma til að læra, skilja og meta smáatriðin og njóta augnabliksins.</a:t>
            </a:r>
          </a:p>
          <a:p>
            <a:r>
              <a:rPr lang="is-IS" sz="1200">
                <a:latin typeface="Calibri"/>
                <a:ea typeface="Calibri"/>
                <a:cs typeface="Calibri"/>
              </a:rPr>
              <a:t>Loftslagsbreytingar hafa mjög mikil áhrif á starfsemi þeirra hvort heldur sem er í sjónum eða ánni. </a:t>
            </a:r>
            <a:r>
              <a:rPr lang="is-IS" sz="1200" err="1">
                <a:latin typeface="Calibri"/>
                <a:ea typeface="Calibri"/>
                <a:cs typeface="Calibri"/>
              </a:rPr>
              <a:t>Naira</a:t>
            </a:r>
            <a:r>
              <a:rPr lang="is-IS" sz="1200">
                <a:latin typeface="Calibri"/>
                <a:ea typeface="Calibri"/>
                <a:cs typeface="Calibri"/>
              </a:rPr>
              <a:t> segir að síðustu árin hafi stormar orðið mun hvassari og þeir standa lengur yfir. Annars vegar hefur hlýnun jarðar gefið þeim tækifæri til að vinna meira yfir veturinn sem var óhugsandi hér áður fyrr en hins vegar eru fleiri stormar á sumrin. Þar af leiðandi hefur starfsemi þeirra breyst og þau þurfa að læra hvernig sé best að aðlagast á viðeigandi hátt.</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r>
              <a:rPr lang="is-IS" sz="1200" b="1">
                <a:latin typeface="Calibri"/>
                <a:ea typeface="Calibri"/>
                <a:cs typeface="Calibri"/>
              </a:rPr>
              <a:t>Afrek til þessa</a:t>
            </a:r>
          </a:p>
          <a:p>
            <a:r>
              <a:rPr lang="is-IS" sz="1200" err="1">
                <a:latin typeface="Calibri"/>
                <a:ea typeface="Calibri"/>
                <a:cs typeface="Calibri"/>
              </a:rPr>
              <a:t>Euskadi</a:t>
            </a:r>
            <a:r>
              <a:rPr lang="is-IS" sz="1200">
                <a:latin typeface="Calibri"/>
                <a:ea typeface="Calibri"/>
                <a:cs typeface="Calibri"/>
              </a:rPr>
              <a:t> - </a:t>
            </a:r>
            <a:r>
              <a:rPr lang="is-IS" sz="1200" err="1">
                <a:latin typeface="Calibri"/>
                <a:ea typeface="Calibri"/>
                <a:cs typeface="Calibri"/>
              </a:rPr>
              <a:t>Basque</a:t>
            </a:r>
            <a:r>
              <a:rPr lang="is-IS" sz="1200">
                <a:latin typeface="Calibri"/>
                <a:ea typeface="Calibri"/>
                <a:cs typeface="Calibri"/>
              </a:rPr>
              <a:t> Country hefur þróast sem nokkuð sjálfbært vörumerki að þeirra mati og frá </a:t>
            </a:r>
            <a:r>
              <a:rPr lang="is-IS" sz="1200" err="1">
                <a:latin typeface="Calibri"/>
                <a:ea typeface="Calibri"/>
                <a:cs typeface="Calibri"/>
              </a:rPr>
              <a:t>Begi</a:t>
            </a:r>
            <a:r>
              <a:rPr lang="is-IS" sz="1200">
                <a:latin typeface="Calibri"/>
                <a:ea typeface="Calibri"/>
                <a:cs typeface="Calibri"/>
              </a:rPr>
              <a:t> </a:t>
            </a:r>
            <a:r>
              <a:rPr lang="is-IS" sz="1200" err="1">
                <a:latin typeface="Calibri"/>
                <a:ea typeface="Calibri"/>
                <a:cs typeface="Calibri"/>
              </a:rPr>
              <a:t>Bistan</a:t>
            </a:r>
            <a:r>
              <a:rPr lang="is-IS" sz="1200">
                <a:latin typeface="Calibri"/>
                <a:ea typeface="Calibri"/>
                <a:cs typeface="Calibri"/>
              </a:rPr>
              <a:t> leggja þau sitt af mörkun til þeirrar gæða ferðaþjónustu sem er unnið að af opinberum stofnunum og fyrirtækjum í einkaeigu.</a:t>
            </a:r>
          </a:p>
          <a:p>
            <a:r>
              <a:rPr lang="is-IS" sz="1200">
                <a:latin typeface="Calibri"/>
                <a:ea typeface="Calibri"/>
                <a:cs typeface="Calibri"/>
              </a:rPr>
              <a:t>Samkvæmt </a:t>
            </a:r>
            <a:r>
              <a:rPr lang="is-IS" sz="1200" err="1">
                <a:latin typeface="Calibri"/>
                <a:ea typeface="Calibri"/>
                <a:cs typeface="Calibri"/>
              </a:rPr>
              <a:t>Naiara</a:t>
            </a:r>
            <a:r>
              <a:rPr lang="is-IS" sz="1200">
                <a:latin typeface="Calibri"/>
                <a:ea typeface="Calibri"/>
                <a:cs typeface="Calibri"/>
              </a:rPr>
              <a:t> er gæðatengd ferðaþjónusta sem er staðbundin, uppruninn í heimahéraði, sem nýtir vörur og þjónustu framleidda á svæðinu og skilur arðsemina eftir sig á áfangastaðnum það besta sem getur komið fyrir þau og er sú leið sem hefur verið farin hjá þeim og skapar endalaus tækifæri.</a:t>
            </a:r>
          </a:p>
          <a:p>
            <a:endParaRPr lang="is-IS" sz="1200"/>
          </a:p>
          <a:p>
            <a:r>
              <a:rPr lang="is-IS" sz="1200" b="1">
                <a:latin typeface="Calibri"/>
                <a:ea typeface="Calibri"/>
                <a:cs typeface="Calibri"/>
              </a:rPr>
              <a:t>Næstu skref / Framtíðarsýn</a:t>
            </a:r>
          </a:p>
          <a:p>
            <a:r>
              <a:rPr lang="is-IS" sz="1200">
                <a:latin typeface="Calibri"/>
                <a:ea typeface="Calibri"/>
                <a:cs typeface="Calibri"/>
              </a:rPr>
              <a:t>Hennar sýn á framtíðina er jákvæð. „Við erum land sem hefur alltaf aðhyllst nýsköpun og þó að miklar umbætur hafa átt sér stað er enn mikið óunnið“. Að hennar mati eru áætlanir innan sjálfbærni enn ekki mjög vel skilgreindar, og aðgengi fyrirtækja að þeim ekki nógu gott, en þau halda áfram að gera sitt besta og hún sér að möguleikarnir til að auka sjálfbærni eru endalausir.</a:t>
            </a:r>
          </a:p>
          <a:p>
            <a:endParaRPr lang="is-IS" sz="1200">
              <a:ea typeface="Calibri"/>
            </a:endParaRPr>
          </a:p>
          <a:p>
            <a:endParaRPr lang="is-IS" sz="1200"/>
          </a:p>
          <a:p>
            <a:endParaRPr lang="is-IS" sz="1200"/>
          </a:p>
          <a:p>
            <a:endParaRPr lang="is-IS" sz="8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24</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a:t>Naiara </a:t>
            </a:r>
            <a:r>
              <a:rPr lang="en-IE" sz="1800" b="1" err="1"/>
              <a:t>Malavé</a:t>
            </a:r>
            <a:r>
              <a:rPr lang="en-IE" sz="1800" b="1"/>
              <a:t> - </a:t>
            </a:r>
            <a:r>
              <a:rPr lang="en-IE" sz="1800" b="1" err="1"/>
              <a:t>framhald</a:t>
            </a:r>
            <a:endParaRPr lang="en-IE" sz="1800" b="1"/>
          </a:p>
        </p:txBody>
      </p:sp>
      <p:grpSp>
        <p:nvGrpSpPr>
          <p:cNvPr id="3" name="Group 2">
            <a:extLst>
              <a:ext uri="{FF2B5EF4-FFF2-40B4-BE49-F238E27FC236}">
                <a16:creationId xmlns:a16="http://schemas.microsoft.com/office/drawing/2014/main" id="{FF8B346A-7FF1-F643-6CAE-EB24597B3CE0}"/>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5162CD80-C1FE-4952-56DF-2E5BFDBD55B0}"/>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2">
                    <a:extLst>
                      <a:ext uri="{A12FA001-AC4F-418D-AE19-62706E023703}">
                        <ahyp:hlinkClr xmlns:ahyp="http://schemas.microsoft.com/office/drawing/2018/hyperlinkcolor" val="tx"/>
                      </a:ext>
                    </a:extLst>
                  </a:hlinkClick>
                </a:rPr>
                <a:t>Heimasíða</a:t>
              </a:r>
              <a:r>
                <a:rPr lang="en-IE" sz="1400" dirty="0">
                  <a:solidFill>
                    <a:srgbClr val="90278E"/>
                  </a:solidFill>
                  <a:hlinkClick r:id="rId2">
                    <a:extLst>
                      <a:ext uri="{A12FA001-AC4F-418D-AE19-62706E023703}">
                        <ahyp:hlinkClr xmlns:ahyp="http://schemas.microsoft.com/office/drawing/2018/hyperlinkcolor" val="tx"/>
                      </a:ext>
                    </a:extLst>
                  </a:hlinkClick>
                </a:rPr>
                <a:t>: </a:t>
              </a:r>
              <a:r>
                <a:rPr lang="en-IE" sz="1400" dirty="0" err="1">
                  <a:solidFill>
                    <a:srgbClr val="90278E"/>
                  </a:solidFill>
                  <a:hlinkClick r:id="rId2">
                    <a:extLst>
                      <a:ext uri="{A12FA001-AC4F-418D-AE19-62706E023703}">
                        <ahyp:hlinkClr xmlns:ahyp="http://schemas.microsoft.com/office/drawing/2018/hyperlinkcolor" val="tx"/>
                      </a:ext>
                    </a:extLst>
                  </a:hlinkClick>
                </a:rPr>
                <a:t>Begi-Bistan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Euskadi Ecotourism Forum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Soy Eco Turista- I am an Eco tourist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PLASTIC ORIGINS</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9">
                    <a:extLst>
                      <a:ext uri="{A12FA001-AC4F-418D-AE19-62706E023703}">
                        <ahyp:hlinkClr xmlns:ahyp="http://schemas.microsoft.com/office/drawing/2018/hyperlinkcolor" val="tx"/>
                      </a:ext>
                    </a:extLst>
                  </a:hlinkClick>
                </a:rPr>
                <a:t>Surfing for Science project</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295939C6-5A49-B8FA-D2DD-BC0531A9B0C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B97B97-94BB-BED4-58D7-603210B4BB84}"/>
                </a:ext>
              </a:extLst>
            </p:cNvPr>
            <p:cNvSpPr txBox="1"/>
            <p:nvPr/>
          </p:nvSpPr>
          <p:spPr>
            <a:xfrm>
              <a:off x="7375794" y="4523447"/>
              <a:ext cx="2337968" cy="562088"/>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12" name="Rectangle 11">
              <a:extLst>
                <a:ext uri="{FF2B5EF4-FFF2-40B4-BE49-F238E27FC236}">
                  <a16:creationId xmlns:a16="http://schemas.microsoft.com/office/drawing/2014/main" id="{D02F2913-C323-2DAE-7841-915F000FA32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6AB38906-750D-13AC-1C0A-813EDF298223}"/>
                </a:ext>
              </a:extLst>
            </p:cNvPr>
            <p:cNvGrpSpPr/>
            <p:nvPr/>
          </p:nvGrpSpPr>
          <p:grpSpPr>
            <a:xfrm>
              <a:off x="9480073" y="4427673"/>
              <a:ext cx="555180" cy="555173"/>
              <a:chOff x="10387608" y="788458"/>
              <a:chExt cx="896094" cy="896083"/>
            </a:xfrm>
            <a:solidFill>
              <a:srgbClr val="C5198A"/>
            </a:solidFill>
          </p:grpSpPr>
          <p:grpSp>
            <p:nvGrpSpPr>
              <p:cNvPr id="14" name="Graphic 2">
                <a:extLst>
                  <a:ext uri="{FF2B5EF4-FFF2-40B4-BE49-F238E27FC236}">
                    <a16:creationId xmlns:a16="http://schemas.microsoft.com/office/drawing/2014/main" id="{E941E945-BEB6-FD67-ADC0-51E7E0B61AC8}"/>
                  </a:ext>
                </a:extLst>
              </p:cNvPr>
              <p:cNvGrpSpPr/>
              <p:nvPr/>
            </p:nvGrpSpPr>
            <p:grpSpPr>
              <a:xfrm>
                <a:off x="10647765" y="1164229"/>
                <a:ext cx="375781" cy="505860"/>
                <a:chOff x="10647765" y="1164229"/>
                <a:chExt cx="375781" cy="505860"/>
              </a:xfrm>
              <a:grpFill/>
            </p:grpSpPr>
            <p:sp>
              <p:nvSpPr>
                <p:cNvPr id="20" name="Freeform 55">
                  <a:extLst>
                    <a:ext uri="{FF2B5EF4-FFF2-40B4-BE49-F238E27FC236}">
                      <a16:creationId xmlns:a16="http://schemas.microsoft.com/office/drawing/2014/main" id="{6F8AA05B-2A1A-0E5D-FDFE-C6AC5B18F83C}"/>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6">
                  <a:extLst>
                    <a:ext uri="{FF2B5EF4-FFF2-40B4-BE49-F238E27FC236}">
                      <a16:creationId xmlns:a16="http://schemas.microsoft.com/office/drawing/2014/main" id="{3C1B691A-6469-BC45-08F9-F0C1D15ED63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57">
                  <a:extLst>
                    <a:ext uri="{FF2B5EF4-FFF2-40B4-BE49-F238E27FC236}">
                      <a16:creationId xmlns:a16="http://schemas.microsoft.com/office/drawing/2014/main" id="{7C05A0DF-B02C-489E-58EC-F46121CB10CD}"/>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aphic 2">
                <a:extLst>
                  <a:ext uri="{FF2B5EF4-FFF2-40B4-BE49-F238E27FC236}">
                    <a16:creationId xmlns:a16="http://schemas.microsoft.com/office/drawing/2014/main" id="{9E9CFE85-2077-D4DD-2AA6-52A27E6B9271}"/>
                  </a:ext>
                </a:extLst>
              </p:cNvPr>
              <p:cNvGrpSpPr/>
              <p:nvPr/>
            </p:nvGrpSpPr>
            <p:grpSpPr>
              <a:xfrm>
                <a:off x="10387608" y="788458"/>
                <a:ext cx="896094" cy="896083"/>
                <a:chOff x="10387608" y="788458"/>
                <a:chExt cx="896094" cy="896083"/>
              </a:xfrm>
              <a:grpFill/>
            </p:grpSpPr>
            <p:sp>
              <p:nvSpPr>
                <p:cNvPr id="16" name="Freeform 51">
                  <a:extLst>
                    <a:ext uri="{FF2B5EF4-FFF2-40B4-BE49-F238E27FC236}">
                      <a16:creationId xmlns:a16="http://schemas.microsoft.com/office/drawing/2014/main" id="{426E9E8F-2E39-2EE7-78E2-225DBCCAFF7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2">
                  <a:extLst>
                    <a:ext uri="{FF2B5EF4-FFF2-40B4-BE49-F238E27FC236}">
                      <a16:creationId xmlns:a16="http://schemas.microsoft.com/office/drawing/2014/main" id="{0F370D07-74B7-9D61-3A31-00E3C26C0F8B}"/>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3">
                  <a:extLst>
                    <a:ext uri="{FF2B5EF4-FFF2-40B4-BE49-F238E27FC236}">
                      <a16:creationId xmlns:a16="http://schemas.microsoft.com/office/drawing/2014/main" id="{748BAAA6-D941-1982-3336-9256B21E96A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4">
                  <a:extLst>
                    <a:ext uri="{FF2B5EF4-FFF2-40B4-BE49-F238E27FC236}">
                      <a16:creationId xmlns:a16="http://schemas.microsoft.com/office/drawing/2014/main" id="{BC60EB24-51DE-B2FC-DF11-41B4ECFA82E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3" name="Picture 22">
            <a:extLst>
              <a:ext uri="{FF2B5EF4-FFF2-40B4-BE49-F238E27FC236}">
                <a16:creationId xmlns:a16="http://schemas.microsoft.com/office/drawing/2014/main" id="{9392D0C5-3722-DE0C-D615-0C4820912F82}"/>
              </a:ext>
            </a:extLst>
          </p:cNvPr>
          <p:cNvPicPr>
            <a:picLocks noChangeAspect="1"/>
          </p:cNvPicPr>
          <p:nvPr/>
        </p:nvPicPr>
        <p:blipFill>
          <a:blip r:embed="rId10"/>
          <a:stretch>
            <a:fillRect/>
          </a:stretch>
        </p:blipFill>
        <p:spPr>
          <a:xfrm>
            <a:off x="866335" y="5557735"/>
            <a:ext cx="2793687" cy="704009"/>
          </a:xfrm>
          <a:prstGeom prst="rect">
            <a:avLst/>
          </a:prstGeom>
        </p:spPr>
      </p:pic>
      <p:sp>
        <p:nvSpPr>
          <p:cNvPr id="25" name="TextBox 24">
            <a:extLst>
              <a:ext uri="{FF2B5EF4-FFF2-40B4-BE49-F238E27FC236}">
                <a16:creationId xmlns:a16="http://schemas.microsoft.com/office/drawing/2014/main" id="{133D22B8-C250-1A43-B418-B7E0C7DAF347}"/>
              </a:ext>
            </a:extLst>
          </p:cNvPr>
          <p:cNvSpPr txBox="1"/>
          <p:nvPr/>
        </p:nvSpPr>
        <p:spPr>
          <a:xfrm>
            <a:off x="637867" y="6466901"/>
            <a:ext cx="3889612" cy="369332"/>
          </a:xfrm>
          <a:prstGeom prst="rect">
            <a:avLst/>
          </a:prstGeom>
          <a:noFill/>
        </p:spPr>
        <p:txBody>
          <a:bodyPr wrap="square">
            <a:spAutoFit/>
          </a:bodyPr>
          <a:lstStyle/>
          <a:p>
            <a:pPr algn="l"/>
            <a:r>
              <a:rPr lang="is-IS" b="1" i="1">
                <a:solidFill>
                  <a:srgbClr val="F15B2A"/>
                </a:solidFill>
                <a:effectLst/>
                <a:latin typeface="sen"/>
              </a:rPr>
              <a:t>HVAÐ ÞÝÐIR BEGI BISTAN?</a:t>
            </a:r>
          </a:p>
        </p:txBody>
      </p:sp>
      <p:sp>
        <p:nvSpPr>
          <p:cNvPr id="27" name="TextBox 26">
            <a:extLst>
              <a:ext uri="{FF2B5EF4-FFF2-40B4-BE49-F238E27FC236}">
                <a16:creationId xmlns:a16="http://schemas.microsoft.com/office/drawing/2014/main" id="{87C050FA-FBEC-66A8-F75B-B00FDC812791}"/>
              </a:ext>
            </a:extLst>
          </p:cNvPr>
          <p:cNvSpPr txBox="1"/>
          <p:nvPr/>
        </p:nvSpPr>
        <p:spPr>
          <a:xfrm>
            <a:off x="637867" y="6916682"/>
            <a:ext cx="3166345" cy="646331"/>
          </a:xfrm>
          <a:prstGeom prst="rect">
            <a:avLst/>
          </a:prstGeom>
          <a:noFill/>
        </p:spPr>
        <p:txBody>
          <a:bodyPr wrap="square">
            <a:spAutoFit/>
          </a:bodyPr>
          <a:lstStyle/>
          <a:p>
            <a:pPr algn="ctr"/>
            <a:r>
              <a:rPr lang="is-IS" b="0" i="0" cap="all">
                <a:solidFill>
                  <a:srgbClr val="F15B2A"/>
                </a:solidFill>
                <a:effectLst/>
                <a:latin typeface="worksans"/>
              </a:rPr>
              <a:t>Á basknesku þýðir það “í sjónmáli”</a:t>
            </a:r>
            <a:endParaRPr lang="is-IS" i="1">
              <a:solidFill>
                <a:srgbClr val="F15B2A"/>
              </a:solidFill>
            </a:endParaRPr>
          </a:p>
        </p:txBody>
      </p:sp>
      <p:sp>
        <p:nvSpPr>
          <p:cNvPr id="29" name="TextBox 28">
            <a:extLst>
              <a:ext uri="{FF2B5EF4-FFF2-40B4-BE49-F238E27FC236}">
                <a16:creationId xmlns:a16="http://schemas.microsoft.com/office/drawing/2014/main" id="{01C25B1A-6812-36D9-AF7D-0A443CA71173}"/>
              </a:ext>
            </a:extLst>
          </p:cNvPr>
          <p:cNvSpPr txBox="1"/>
          <p:nvPr/>
        </p:nvSpPr>
        <p:spPr>
          <a:xfrm>
            <a:off x="4045855" y="4338687"/>
            <a:ext cx="3233631" cy="1323439"/>
          </a:xfrm>
          <a:prstGeom prst="rect">
            <a:avLst/>
          </a:prstGeom>
          <a:noFill/>
        </p:spPr>
        <p:txBody>
          <a:bodyPr wrap="square">
            <a:spAutoFit/>
          </a:bodyPr>
          <a:lstStyle/>
          <a:p>
            <a:pPr algn="ctr"/>
            <a:r>
              <a:rPr lang="en-US" sz="2000" b="0" i="1" err="1">
                <a:solidFill>
                  <a:srgbClr val="C5198A"/>
                </a:solidFill>
                <a:effectLst/>
              </a:rPr>
              <a:t>Begi</a:t>
            </a:r>
            <a:r>
              <a:rPr lang="en-US" sz="2000" b="0" i="1">
                <a:solidFill>
                  <a:srgbClr val="C5198A"/>
                </a:solidFill>
                <a:effectLst/>
              </a:rPr>
              <a:t> </a:t>
            </a:r>
            <a:r>
              <a:rPr lang="en-US" sz="2000" b="0" i="1" err="1">
                <a:solidFill>
                  <a:srgbClr val="C5198A"/>
                </a:solidFill>
                <a:effectLst/>
              </a:rPr>
              <a:t>Bistan</a:t>
            </a:r>
            <a:r>
              <a:rPr lang="en-US" sz="2000" b="0" i="1">
                <a:solidFill>
                  <a:srgbClr val="C5198A"/>
                </a:solidFill>
                <a:effectLst/>
              </a:rPr>
              <a:t> er </a:t>
            </a:r>
            <a:r>
              <a:rPr lang="en-US" sz="2000" b="1" i="1" err="1">
                <a:solidFill>
                  <a:srgbClr val="C5198A"/>
                </a:solidFill>
                <a:effectLst/>
              </a:rPr>
              <a:t>óviðjafnanleg</a:t>
            </a:r>
            <a:r>
              <a:rPr lang="en-US" sz="2000" b="1" i="1">
                <a:solidFill>
                  <a:srgbClr val="C5198A"/>
                </a:solidFill>
                <a:effectLst/>
              </a:rPr>
              <a:t> </a:t>
            </a:r>
            <a:r>
              <a:rPr lang="en-US" sz="2000" b="1" i="1" err="1">
                <a:solidFill>
                  <a:srgbClr val="C5198A"/>
                </a:solidFill>
                <a:effectLst/>
              </a:rPr>
              <a:t>fegurð</a:t>
            </a:r>
            <a:r>
              <a:rPr lang="en-US" sz="2000" b="1" i="1">
                <a:solidFill>
                  <a:srgbClr val="C5198A"/>
                </a:solidFill>
                <a:effectLst/>
              </a:rPr>
              <a:t> </a:t>
            </a:r>
            <a:r>
              <a:rPr lang="en-US" sz="2000" b="0" i="1" err="1">
                <a:solidFill>
                  <a:srgbClr val="C5198A"/>
                </a:solidFill>
                <a:effectLst/>
              </a:rPr>
              <a:t>umhverfis</a:t>
            </a:r>
            <a:r>
              <a:rPr lang="en-US" sz="2000" b="0" i="1">
                <a:solidFill>
                  <a:srgbClr val="C5198A"/>
                </a:solidFill>
                <a:effectLst/>
              </a:rPr>
              <a:t> </a:t>
            </a:r>
            <a:r>
              <a:rPr lang="en-US" sz="2000" b="0" i="1" err="1">
                <a:solidFill>
                  <a:srgbClr val="C5198A"/>
                </a:solidFill>
                <a:effectLst/>
              </a:rPr>
              <a:t>okkar</a:t>
            </a:r>
            <a:r>
              <a:rPr lang="en-US" sz="2000" b="0" i="1">
                <a:solidFill>
                  <a:srgbClr val="C5198A"/>
                </a:solidFill>
                <a:effectLst/>
              </a:rPr>
              <a:t>: </a:t>
            </a:r>
            <a:r>
              <a:rPr lang="en-US" sz="2000" b="0" i="1" err="1">
                <a:solidFill>
                  <a:srgbClr val="C5198A"/>
                </a:solidFill>
                <a:effectLst/>
              </a:rPr>
              <a:t>sú</a:t>
            </a:r>
            <a:r>
              <a:rPr lang="en-US" sz="2000" b="0" i="1">
                <a:solidFill>
                  <a:srgbClr val="C5198A"/>
                </a:solidFill>
                <a:effectLst/>
              </a:rPr>
              <a:t> </a:t>
            </a:r>
            <a:r>
              <a:rPr lang="en-US" sz="2000" b="0" i="1" err="1">
                <a:solidFill>
                  <a:srgbClr val="C5198A"/>
                </a:solidFill>
                <a:effectLst/>
              </a:rPr>
              <a:t>sem</a:t>
            </a:r>
            <a:r>
              <a:rPr lang="en-US" sz="2000" b="0" i="1">
                <a:solidFill>
                  <a:srgbClr val="C5198A"/>
                </a:solidFill>
                <a:effectLst/>
              </a:rPr>
              <a:t> er í </a:t>
            </a:r>
            <a:r>
              <a:rPr lang="en-US" sz="2000" b="0" i="1" err="1">
                <a:solidFill>
                  <a:srgbClr val="C5198A"/>
                </a:solidFill>
                <a:effectLst/>
              </a:rPr>
              <a:t>sjónmáli</a:t>
            </a:r>
            <a:r>
              <a:rPr lang="en-US" sz="2000" b="0" i="1">
                <a:solidFill>
                  <a:srgbClr val="C5198A"/>
                </a:solidFill>
                <a:effectLst/>
              </a:rPr>
              <a:t> </a:t>
            </a:r>
            <a:r>
              <a:rPr lang="en-US" sz="2000" b="0" i="1" err="1">
                <a:solidFill>
                  <a:srgbClr val="C5198A"/>
                </a:solidFill>
                <a:effectLst/>
              </a:rPr>
              <a:t>og</a:t>
            </a:r>
            <a:r>
              <a:rPr lang="en-US" sz="2000" b="0" i="1">
                <a:solidFill>
                  <a:srgbClr val="C5198A"/>
                </a:solidFill>
                <a:effectLst/>
              </a:rPr>
              <a:t> </a:t>
            </a:r>
            <a:r>
              <a:rPr lang="en-US" sz="2000" b="0" i="1" err="1">
                <a:solidFill>
                  <a:srgbClr val="C5198A"/>
                </a:solidFill>
                <a:effectLst/>
              </a:rPr>
              <a:t>sú</a:t>
            </a:r>
            <a:r>
              <a:rPr lang="en-US" sz="2000" b="0" i="1">
                <a:solidFill>
                  <a:srgbClr val="C5198A"/>
                </a:solidFill>
                <a:effectLst/>
              </a:rPr>
              <a:t> </a:t>
            </a:r>
            <a:r>
              <a:rPr lang="en-US" sz="2000" b="0" i="1" err="1">
                <a:solidFill>
                  <a:srgbClr val="C5198A"/>
                </a:solidFill>
                <a:effectLst/>
              </a:rPr>
              <a:t>sem</a:t>
            </a:r>
            <a:r>
              <a:rPr lang="en-US" sz="2000" b="0" i="1">
                <a:solidFill>
                  <a:srgbClr val="C5198A"/>
                </a:solidFill>
                <a:effectLst/>
              </a:rPr>
              <a:t> á </a:t>
            </a:r>
            <a:r>
              <a:rPr lang="en-US" sz="2000" b="0" i="1" err="1">
                <a:solidFill>
                  <a:srgbClr val="C5198A"/>
                </a:solidFill>
                <a:effectLst/>
              </a:rPr>
              <a:t>enn</a:t>
            </a:r>
            <a:r>
              <a:rPr lang="en-US" sz="2000" b="0" i="1">
                <a:solidFill>
                  <a:srgbClr val="C5198A"/>
                </a:solidFill>
                <a:effectLst/>
              </a:rPr>
              <a:t> </a:t>
            </a:r>
            <a:r>
              <a:rPr lang="en-US" sz="2000" b="0" i="1" err="1">
                <a:solidFill>
                  <a:srgbClr val="C5198A"/>
                </a:solidFill>
                <a:effectLst/>
              </a:rPr>
              <a:t>eftir</a:t>
            </a:r>
            <a:r>
              <a:rPr lang="en-US" sz="2000" b="0" i="1">
                <a:solidFill>
                  <a:srgbClr val="C5198A"/>
                </a:solidFill>
                <a:effectLst/>
              </a:rPr>
              <a:t> </a:t>
            </a:r>
            <a:r>
              <a:rPr lang="en-US" sz="2000" b="0" i="1" err="1">
                <a:solidFill>
                  <a:srgbClr val="C5198A"/>
                </a:solidFill>
                <a:effectLst/>
              </a:rPr>
              <a:t>að</a:t>
            </a:r>
            <a:r>
              <a:rPr lang="en-US" sz="2000" b="0" i="1">
                <a:solidFill>
                  <a:srgbClr val="C5198A"/>
                </a:solidFill>
                <a:effectLst/>
              </a:rPr>
              <a:t> </a:t>
            </a:r>
            <a:r>
              <a:rPr lang="en-US" sz="2000" b="0" i="1" err="1">
                <a:solidFill>
                  <a:srgbClr val="C5198A"/>
                </a:solidFill>
                <a:effectLst/>
              </a:rPr>
              <a:t>uppgötva</a:t>
            </a:r>
            <a:r>
              <a:rPr lang="en-US" sz="2000" b="0" i="1">
                <a:solidFill>
                  <a:srgbClr val="C5198A"/>
                </a:solidFill>
                <a:effectLst/>
              </a:rPr>
              <a:t>.</a:t>
            </a:r>
            <a:endParaRPr lang="en-IE" sz="2000" i="1">
              <a:solidFill>
                <a:srgbClr val="C5198A"/>
              </a:solidFill>
            </a:endParaRPr>
          </a:p>
        </p:txBody>
      </p:sp>
      <p:grpSp>
        <p:nvGrpSpPr>
          <p:cNvPr id="30" name="Group 29">
            <a:extLst>
              <a:ext uri="{FF2B5EF4-FFF2-40B4-BE49-F238E27FC236}">
                <a16:creationId xmlns:a16="http://schemas.microsoft.com/office/drawing/2014/main" id="{E856ADB0-3AC5-508D-62F2-D242C65B59E7}"/>
              </a:ext>
            </a:extLst>
          </p:cNvPr>
          <p:cNvGrpSpPr/>
          <p:nvPr/>
        </p:nvGrpSpPr>
        <p:grpSpPr>
          <a:xfrm>
            <a:off x="6408369" y="3645230"/>
            <a:ext cx="1078753" cy="705731"/>
            <a:chOff x="3400450" y="986392"/>
            <a:chExt cx="1487826" cy="1083162"/>
          </a:xfrm>
          <a:solidFill>
            <a:srgbClr val="F15B2A"/>
          </a:solidFill>
        </p:grpSpPr>
        <p:sp>
          <p:nvSpPr>
            <p:cNvPr id="31" name="Freeform 17">
              <a:extLst>
                <a:ext uri="{FF2B5EF4-FFF2-40B4-BE49-F238E27FC236}">
                  <a16:creationId xmlns:a16="http://schemas.microsoft.com/office/drawing/2014/main" id="{EAAFA3CF-1CC8-9C88-7C3D-9A461CBF0CA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solidFill>
                  <a:srgbClr val="90278E"/>
                </a:solidFill>
              </a:endParaRPr>
            </a:p>
          </p:txBody>
        </p:sp>
        <p:sp>
          <p:nvSpPr>
            <p:cNvPr id="32" name="Freeform 18">
              <a:extLst>
                <a:ext uri="{FF2B5EF4-FFF2-40B4-BE49-F238E27FC236}">
                  <a16:creationId xmlns:a16="http://schemas.microsoft.com/office/drawing/2014/main" id="{DDD3A085-E003-3CA0-202E-29CCADD2542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329675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err="1"/>
              <a:t>Naiara</a:t>
            </a:r>
            <a:r>
              <a:rPr lang="en-IE" sz="1800"/>
              <a:t> </a:t>
            </a:r>
            <a:r>
              <a:rPr lang="en-IE" sz="1800" err="1"/>
              <a:t>Malavé</a:t>
            </a:r>
            <a:r>
              <a:rPr lang="en-IE" sz="1800"/>
              <a:t>- </a:t>
            </a:r>
            <a:r>
              <a:rPr lang="en-IE" sz="1800" err="1"/>
              <a:t>framhald</a:t>
            </a:r>
            <a:endParaRPr lang="en-IE" sz="1800"/>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is-IS"/>
              <a:t>Í þessu stutta myndbandi hittum við </a:t>
            </a:r>
            <a:r>
              <a:rPr lang="is-IS" err="1"/>
              <a:t>Naiara</a:t>
            </a:r>
            <a:r>
              <a:rPr lang="is-IS"/>
              <a:t> sem segir okkur meira um starfið sem þau vinna hjá </a:t>
            </a:r>
            <a:r>
              <a:rPr lang="is-IS" err="1"/>
              <a:t>Begi</a:t>
            </a:r>
            <a:r>
              <a:rPr lang="is-IS"/>
              <a:t> </a:t>
            </a:r>
            <a:r>
              <a:rPr lang="is-IS" err="1"/>
              <a:t>Bistan</a:t>
            </a:r>
            <a:r>
              <a:rPr lang="is-IS"/>
              <a:t> og hver sé hvati þeirra með starfinu. Hún nefnir hvernig „það er ekki skynsamlegt að vinna innan ferðaþjónustunnar án þess að hugsa um sjálfbærni“ og hvernig konur á </a:t>
            </a:r>
            <a:r>
              <a:rPr lang="is-IS" err="1"/>
              <a:t>Baskasvæðinu</a:t>
            </a:r>
            <a:r>
              <a:rPr lang="is-IS"/>
              <a:t> eru mjög áberandi í loftslagsaðgerðum.</a:t>
            </a:r>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25</a:t>
            </a:fld>
            <a:endParaRPr lang="fr-CA"/>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is-IS"/>
          </a:p>
        </p:txBody>
      </p:sp>
      <p:pic>
        <p:nvPicPr>
          <p:cNvPr id="9" name="Picture 8">
            <a:extLst>
              <a:ext uri="{FF2B5EF4-FFF2-40B4-BE49-F238E27FC236}">
                <a16:creationId xmlns:a16="http://schemas.microsoft.com/office/drawing/2014/main" id="{7383B1A6-8565-F7BA-B619-AC5008681FCC}"/>
              </a:ext>
            </a:extLst>
          </p:cNvPr>
          <p:cNvPicPr>
            <a:picLocks noChangeAspect="1"/>
          </p:cNvPicPr>
          <p:nvPr/>
        </p:nvPicPr>
        <p:blipFill>
          <a:blip r:embed="rId3"/>
          <a:stretch>
            <a:fillRect/>
          </a:stretch>
        </p:blipFill>
        <p:spPr>
          <a:xfrm>
            <a:off x="1237175" y="3590540"/>
            <a:ext cx="1827339" cy="618342"/>
          </a:xfrm>
          <a:prstGeom prst="rect">
            <a:avLst/>
          </a:prstGeom>
        </p:spPr>
      </p:pic>
      <p:pic>
        <p:nvPicPr>
          <p:cNvPr id="10" name="Online Media 9" title="We Lead - Interview with Naiara Malavé (Begi Bistan)">
            <a:hlinkClick r:id="" action="ppaction://media"/>
            <a:extLst>
              <a:ext uri="{FF2B5EF4-FFF2-40B4-BE49-F238E27FC236}">
                <a16:creationId xmlns:a16="http://schemas.microsoft.com/office/drawing/2014/main" id="{4AA7029E-8C71-C6D6-9A3C-9AA8620E94F9}"/>
              </a:ext>
            </a:extLst>
          </p:cNvPr>
          <p:cNvPicPr>
            <a:picLocks noRot="1" noChangeAspect="1"/>
          </p:cNvPicPr>
          <p:nvPr>
            <a:videoFile r:link="rId1"/>
          </p:nvPr>
        </p:nvPicPr>
        <p:blipFill>
          <a:blip r:embed="rId4"/>
          <a:stretch>
            <a:fillRect/>
          </a:stretch>
        </p:blipFill>
        <p:spPr>
          <a:xfrm>
            <a:off x="1237175" y="6145825"/>
            <a:ext cx="4751938" cy="2958870"/>
          </a:xfrm>
          <a:prstGeom prst="rect">
            <a:avLst/>
          </a:prstGeom>
        </p:spPr>
      </p:pic>
      <p:sp>
        <p:nvSpPr>
          <p:cNvPr id="12" name="TextBox 11">
            <a:extLst>
              <a:ext uri="{FF2B5EF4-FFF2-40B4-BE49-F238E27FC236}">
                <a16:creationId xmlns:a16="http://schemas.microsoft.com/office/drawing/2014/main" id="{B2F25436-E76D-2567-4AD2-F3FCFD83EBB5}"/>
              </a:ext>
            </a:extLst>
          </p:cNvPr>
          <p:cNvSpPr txBox="1"/>
          <p:nvPr/>
        </p:nvSpPr>
        <p:spPr>
          <a:xfrm>
            <a:off x="3887787" y="5221943"/>
            <a:ext cx="3198813" cy="523220"/>
          </a:xfrm>
          <a:prstGeom prst="rect">
            <a:avLst/>
          </a:prstGeom>
          <a:noFill/>
        </p:spPr>
        <p:txBody>
          <a:bodyPr wrap="square" lIns="91440" tIns="45720" rIns="91440" bIns="45720" anchor="t">
            <a:spAutoFit/>
          </a:bodyPr>
          <a:lstStyle/>
          <a:p>
            <a:r>
              <a:rPr lang="en-US" sz="1400" dirty="0">
                <a:solidFill>
                  <a:srgbClr val="90278E"/>
                </a:solidFill>
                <a:hlinkClick r:id="rId5">
                  <a:extLst>
                    <a:ext uri="{A12FA001-AC4F-418D-AE19-62706E023703}">
                      <ahyp:hlinkClr xmlns:ahyp="http://schemas.microsoft.com/office/drawing/2018/hyperlinkcolor" val="tx"/>
                    </a:ext>
                  </a:extLst>
                </a:hlinkClick>
              </a:rPr>
              <a:t>We Lead - </a:t>
            </a:r>
            <a:r>
              <a:rPr lang="en-US" sz="1400" dirty="0" err="1">
                <a:solidFill>
                  <a:srgbClr val="90278E"/>
                </a:solidFill>
                <a:hlinkClick r:id="rId5">
                  <a:extLst>
                    <a:ext uri="{A12FA001-AC4F-418D-AE19-62706E023703}">
                      <ahyp:hlinkClr xmlns:ahyp="http://schemas.microsoft.com/office/drawing/2018/hyperlinkcolor" val="tx"/>
                    </a:ext>
                  </a:extLst>
                </a:hlinkClick>
              </a:rPr>
              <a:t>viðtal</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við</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Naiara</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Malavé</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Begi</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Bistan</a:t>
            </a:r>
            <a:r>
              <a:rPr lang="en-US" sz="1400" dirty="0">
                <a:solidFill>
                  <a:srgbClr val="90278E"/>
                </a:solidFill>
                <a:hlinkClick r:id="rId5">
                  <a:extLst>
                    <a:ext uri="{A12FA001-AC4F-418D-AE19-62706E023703}">
                      <ahyp:hlinkClr xmlns:ahyp="http://schemas.microsoft.com/office/drawing/2018/hyperlinkcolor" val="tx"/>
                    </a:ext>
                  </a:extLst>
                </a:hlinkClick>
              </a:rPr>
              <a:t>) - YouTube</a:t>
            </a:r>
            <a:endParaRPr lang="en-IE" sz="1400" dirty="0">
              <a:solidFill>
                <a:srgbClr val="90278E"/>
              </a:solidFill>
            </a:endParaRPr>
          </a:p>
        </p:txBody>
      </p:sp>
      <p:pic>
        <p:nvPicPr>
          <p:cNvPr id="14" name="Picture 13">
            <a:extLst>
              <a:ext uri="{FF2B5EF4-FFF2-40B4-BE49-F238E27FC236}">
                <a16:creationId xmlns:a16="http://schemas.microsoft.com/office/drawing/2014/main" id="{8BAFA378-AC14-5758-4CCD-22349E0CED05}"/>
              </a:ext>
            </a:extLst>
          </p:cNvPr>
          <p:cNvPicPr>
            <a:picLocks noChangeAspect="1"/>
          </p:cNvPicPr>
          <p:nvPr/>
        </p:nvPicPr>
        <p:blipFill rotWithShape="1">
          <a:blip r:embed="rId6"/>
          <a:srcRect b="13727"/>
          <a:stretch/>
        </p:blipFill>
        <p:spPr>
          <a:xfrm>
            <a:off x="3955292" y="2981357"/>
            <a:ext cx="2845563" cy="2240586"/>
          </a:xfrm>
          <a:prstGeom prst="rect">
            <a:avLst/>
          </a:prstGeom>
        </p:spPr>
      </p:pic>
    </p:spTree>
    <p:extLst>
      <p:ext uri="{BB962C8B-B14F-4D97-AF65-F5344CB8AC3E}">
        <p14:creationId xmlns:p14="http://schemas.microsoft.com/office/powerpoint/2010/main" val="13489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06826" y="7356007"/>
            <a:ext cx="6526988" cy="2503610"/>
          </a:xfrm>
        </p:spPr>
        <p:txBody>
          <a:bodyPr lIns="91440" tIns="45720" rIns="91440" bIns="45720" numCol="2" spcCol="288000" anchor="t">
            <a:noAutofit/>
          </a:bodyPr>
          <a:lstStyle/>
          <a:p>
            <a:r>
              <a:rPr lang="is-IS" sz="1200" dirty="0">
                <a:latin typeface="Calibri"/>
                <a:ea typeface="Calibri"/>
                <a:cs typeface="Calibri"/>
              </a:rPr>
              <a:t>Undanfarin 25 ár hef ég rekið Pyrenean Experience Ltd ein – og sem einstæð móðir – frá heimili mínu, uppgerðu 200 ára gömlu steinhúsi í pínulitla þorpinu Amestia í Basknesku Pýreneafjöllunum. Ég vinn með teymi kennara, matreiðslumanna, sagnfræðinga, leiðsögumanna, umhverfisverndarsinna, hirðingja og tónlistarmanna og enginn dagur er eins. Okkur líkar það þannig.</a:t>
            </a:r>
          </a:p>
          <a:p>
            <a:endParaRPr lang="is-IS" sz="1200" b="1" dirty="0"/>
          </a:p>
          <a:p>
            <a:r>
              <a:rPr lang="is-IS" sz="1200" b="1" dirty="0">
                <a:latin typeface="Calibri"/>
                <a:ea typeface="Calibri"/>
                <a:cs typeface="Calibri"/>
              </a:rPr>
              <a:t>Af hverju ferðaþjónusta?</a:t>
            </a:r>
          </a:p>
          <a:p>
            <a:r>
              <a:rPr lang="is-IS" sz="1200" dirty="0">
                <a:latin typeface="Calibri"/>
                <a:ea typeface="Calibri"/>
                <a:cs typeface="Calibri"/>
              </a:rPr>
              <a:t>Það voru skrif mín sem leiddu mig til þessa arnargarðs í Pýreneafjöllunum þaðan sem ég sit og tala við þig núna. Fyrsta bókin mín, „Frelsi til </a:t>
            </a:r>
          </a:p>
          <a:p>
            <a:endParaRPr lang="is-IS" sz="1200" dirty="0">
              <a:latin typeface="Calibri"/>
              <a:ea typeface="Calibri"/>
              <a:cs typeface="Calibri"/>
            </a:endParaRPr>
          </a:p>
          <a:p>
            <a:r>
              <a:rPr lang="is-IS" sz="1200" dirty="0">
                <a:latin typeface="Calibri"/>
                <a:ea typeface="Calibri"/>
                <a:cs typeface="Calibri"/>
              </a:rPr>
              <a:t>að velja“ útskýrði ferlið milli þess að setja drauma sína í orð og láta þá rætast.</a:t>
            </a:r>
          </a:p>
          <a:p>
            <a:r>
              <a:rPr lang="is-IS" sz="1200" dirty="0">
                <a:latin typeface="Calibri"/>
                <a:ea typeface="Calibri"/>
                <a:cs typeface="Calibri"/>
              </a:rPr>
              <a:t>Með enga hugmynd um hvað það þýddi í raun ákvað ég að hrinda hugmyndum mínum í framkvæmd og hélt suður á bóginn með kort, nokkra danska kertastjaka, krukku af marmelaði og kassa af Earl Grey tei. Ferð mín leiddi mig til þessa afskekkta þorps í Pýreneafjöllunum þar sem ég hef búið meðal baskneskra hirðingja undanfarna tvo áratugi. Draumurinn var að stofna lítið, frumlegt en vinalegt göngu-, menningar- og tungumálafyrirtæki, sem myndi sameina fólk úr öllum áttum – og Pyrenea Experience hefur einmitt orðið að því.</a:t>
            </a:r>
          </a:p>
          <a:p>
            <a:endParaRPr lang="is-IS"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06826" y="5225634"/>
            <a:ext cx="6526988" cy="1064757"/>
          </a:xfrm>
        </p:spPr>
        <p:txBody>
          <a:bodyPr/>
          <a:lstStyle/>
          <a:p>
            <a:r>
              <a:rPr lang="is-IS" b="1" u="sng"/>
              <a:t>Stutt kynning</a:t>
            </a:r>
          </a:p>
          <a:p>
            <a:r>
              <a:rPr lang="is-IS" err="1"/>
              <a:t>Georgina</a:t>
            </a:r>
            <a:r>
              <a:rPr lang="is-IS"/>
              <a:t> Howard, er fædd og menntuð í Englandi þar sem hún lærði Evrópufræði og frönsku og síðan framhaldsnám í alþjóðlegri markaðssetningu. Hún hefur búið í Frakklandi, Ítalíu og Danmörku, þar sem hún starfaði sem rithöfundur, tungumálakennari og þjálfari í menningarvitund áður en hún ók suður til Spánar árið 1999 til að stofna fyrirtækið sitt, </a:t>
            </a:r>
            <a:r>
              <a:rPr lang="is-IS" err="1"/>
              <a:t>Pyrenean</a:t>
            </a:r>
            <a:r>
              <a:rPr lang="is-IS"/>
              <a:t> </a:t>
            </a:r>
            <a:r>
              <a:rPr lang="is-IS" err="1"/>
              <a:t>Experience</a:t>
            </a:r>
            <a:r>
              <a:rPr lang="is-IS"/>
              <a:t> </a:t>
            </a:r>
            <a:r>
              <a:rPr lang="is-IS" err="1"/>
              <a:t>Ltd</a:t>
            </a:r>
            <a:r>
              <a:rPr lang="is-IS"/>
              <a:t>.</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Georgina Howard </a:t>
            </a:r>
            <a:r>
              <a:rPr lang="en-IE" sz="2400"/>
              <a:t>– </a:t>
            </a:r>
          </a:p>
          <a:p>
            <a:pPr>
              <a:lnSpc>
                <a:spcPct val="100000"/>
              </a:lnSpc>
            </a:pPr>
            <a:r>
              <a:rPr lang="en-US" sz="2400" err="1"/>
              <a:t>Rithöfundur</a:t>
            </a:r>
            <a:r>
              <a:rPr lang="en-US" sz="2400"/>
              <a:t> </a:t>
            </a:r>
            <a:r>
              <a:rPr lang="en-US" sz="2400" err="1"/>
              <a:t>og</a:t>
            </a:r>
            <a:r>
              <a:rPr lang="en-US" sz="2400"/>
              <a:t> </a:t>
            </a:r>
            <a:r>
              <a:rPr lang="en-US" sz="2400" err="1"/>
              <a:t>stofnandi</a:t>
            </a:r>
            <a:r>
              <a:rPr lang="en-US" sz="2400"/>
              <a:t> Pyrenean Experience Lt,</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a:t>SPÁNN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6545"/>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26</a:t>
            </a:fld>
            <a:endParaRPr lang="fr-CA"/>
          </a:p>
        </p:txBody>
      </p:sp>
    </p:spTree>
    <p:extLst>
      <p:ext uri="{BB962C8B-B14F-4D97-AF65-F5344CB8AC3E}">
        <p14:creationId xmlns:p14="http://schemas.microsoft.com/office/powerpoint/2010/main" val="228242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9"/>
            <a:ext cx="6526988" cy="7392610"/>
          </a:xfrm>
        </p:spPr>
        <p:txBody>
          <a:bodyPr lIns="91440" tIns="45720" rIns="91440" bIns="45720" numCol="2" spcCol="288000" anchor="t">
            <a:noAutofit/>
          </a:bodyPr>
          <a:lstStyle/>
          <a:p>
            <a:r>
              <a:rPr lang="is-IS" sz="1200" b="1">
                <a:latin typeface="Calibri"/>
                <a:ea typeface="Calibri"/>
                <a:cs typeface="Calibri"/>
              </a:rPr>
              <a:t>Hvers vegna sjálfbærni?</a:t>
            </a:r>
          </a:p>
          <a:p>
            <a:r>
              <a:rPr lang="is-IS" sz="1200">
                <a:latin typeface="Calibri"/>
                <a:ea typeface="Calibri"/>
                <a:cs typeface="Calibri"/>
              </a:rPr>
              <a:t>Í </a:t>
            </a:r>
            <a:r>
              <a:rPr lang="is-IS" sz="1200" err="1">
                <a:latin typeface="Calibri"/>
                <a:ea typeface="Calibri"/>
                <a:cs typeface="Calibri"/>
              </a:rPr>
              <a:t>Ameztia</a:t>
            </a:r>
            <a:r>
              <a:rPr lang="is-IS" sz="1200">
                <a:latin typeface="Calibri"/>
                <a:ea typeface="Calibri"/>
                <a:cs typeface="Calibri"/>
              </a:rPr>
              <a:t> eru nokkrir hefðbundnir bóndabæir og hlöður, um 20 baskneskir bændur og yfir 1000 kindur. Lífið hér er nánast sjálfbært og bændur ala upp sínar eigin kýr, kindur, svín og hænur sem sjá þeim fyrir kjöti, eggjum og mjólk. Þeir rækta einnig eigið grænmeti, t.a.m. kartöflur, lauk, tómata, papriku, maís, svartar baunir og rófur. Sumir bæir nota enn sína gömlu brauðofna og búa einnig til sinn eigin sauðaost, pylsur, sultur og líkjöra.</a:t>
            </a:r>
          </a:p>
          <a:p>
            <a:r>
              <a:rPr lang="is-IS" sz="1200">
                <a:latin typeface="Calibri"/>
                <a:ea typeface="Calibri"/>
                <a:cs typeface="Calibri"/>
              </a:rPr>
              <a:t>Það er í þessu hefðbundna baskneska búskaparlandslagi sem fyrirtækið mitt opnar dyr sínar fyrir gestum og býður upp á persónuleg göngu-, menningar- og tungumálafrí fyrir litla hópa göngufólks alls staðar að úr heiminum. Þar sem ég hef alltaf haft ástríðu fyrir tungumálum og menningarlegri fjölbreytilega virtist rökrétt og frelsandi næsta skref að gefa þessum greinum hagnýtt og áþreifanlegt umhverfi innan ferðaþjónustunnar. Reyndar tel ég að ferðaþjónustufyrirtækjum beri skylda til að kynna fólk fyrir nýrri menningu og ólíkri nálgun. Þau geta (og eiga) að gegna mikilvægu hlutverki í að fræða fólk með umburðarlyndi og skilningi að leiðarljósi.</a:t>
            </a:r>
          </a:p>
          <a:p>
            <a:r>
              <a:rPr lang="is-IS" sz="1200">
                <a:latin typeface="Calibri"/>
                <a:ea typeface="Calibri"/>
                <a:cs typeface="Calibri"/>
              </a:rPr>
              <a:t>Það er auðvitað hagnýtt fyrir okkur að fá eins mikið af matvöru og við getum frá basknesku bæjunum í þorpinu okkar, þegar árstíminn leyfir það. Við nýtum okkur lindarvatn í húsinu okkar og upp a vissu marki eru hægt að nota eldivið af föllnum greinum og kvistum fengnar af jarðareigninni okkar til að kynda. Endurvinnsla og orkusparnaður er viðmiðið. Hins vegar er eitt af stærri skrefum okkar í átt að sjálfbærni og vistvænum ferðamáta að hafa kortlagt margar gönguleiðir eftir gömlum smala- og smyglleiðum. Allar gönguferðir okkar byrja og enda við bæjardyrnar sem þýðir að þegar gestir koma heim til okkar (venjulega með almenningssamgöngum) er engin þörf á bíl alla vikuna.</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r>
              <a:rPr lang="is-IS" sz="1200">
                <a:latin typeface="Calibri"/>
                <a:ea typeface="Calibri"/>
                <a:cs typeface="Calibri"/>
              </a:rPr>
              <a:t>Virðing fyrir umhverfinu hefur margar birtingarmyndir. Auk þess að gæta þess að varðveita áþreifanlegar auðlindir okkar er mikilvæg áhersla í mínu starfi að kenna gestum mínum skilning og virðingu fyrir menningu baskneskra frumbyggja. Öllum gönguferðum fylgja sínar sögur þar sem áherslan er á að fræða gestina um hefðbundnar baskneskar búskaparaðferðir (svo sem að gróðursetja samkvæmt tunglinu) sem og mikilvæg áhrif baskneskra menningargilda eins og samfélag, heiðarleiki, dugnaður og auðmýkt. Þar sem það er hægt aðlaga ég gesti mína að daglegu lífi í þorpinu. Bæklingur með algengum baskneskum orðum og orðasamböndum er skilinn eftir á herbergi gestanna og þeir eru hvattir til að nota hann þegar þeir hitta bændur í þorpinu, fyrst og fremst sem virðingarvott en einnig sem byrjun á mögulegum samskiptum. Með því að byggja brýr í gegnum tungumála- og menningarskipti trú ég því að við öðlumst skilning, samkennd og virðingu fyrir öðrum. Þegar horft er til óneitanlegra áhrifa loftlagsbreytinga á fólksflutninga og stöðunga blöndun, sameiningu og árekstra mismunandi menningarheima, er menningarleg næmni og virðing afar mikilvæg.</a:t>
            </a:r>
          </a:p>
          <a:p>
            <a:endParaRPr lang="is-IS" sz="1200"/>
          </a:p>
          <a:p>
            <a:endParaRPr lang="is-IS" sz="1200">
              <a:ea typeface="Calibri"/>
            </a:endParaRPr>
          </a:p>
          <a:p>
            <a:endParaRPr lang="is-IS" sz="1200"/>
          </a:p>
          <a:p>
            <a:endParaRPr lang="is-IS" sz="1200"/>
          </a:p>
          <a:p>
            <a:endParaRPr lang="is-IS" sz="8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27</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a:t>Georgina Howard - </a:t>
            </a:r>
            <a:r>
              <a:rPr lang="en-IE" b="1" err="1"/>
              <a:t>framhald</a:t>
            </a:r>
            <a:endParaRPr lang="en-IE" sz="1800" b="1"/>
          </a:p>
        </p:txBody>
      </p:sp>
      <p:pic>
        <p:nvPicPr>
          <p:cNvPr id="3" name="Picture 2">
            <a:extLst>
              <a:ext uri="{FF2B5EF4-FFF2-40B4-BE49-F238E27FC236}">
                <a16:creationId xmlns:a16="http://schemas.microsoft.com/office/drawing/2014/main" id="{B680D226-CEB4-9AEF-2B51-8E86CD827A97}"/>
              </a:ext>
            </a:extLst>
          </p:cNvPr>
          <p:cNvPicPr>
            <a:picLocks noChangeAspect="1"/>
          </p:cNvPicPr>
          <p:nvPr/>
        </p:nvPicPr>
        <p:blipFill>
          <a:blip r:embed="rId2"/>
          <a:stretch>
            <a:fillRect/>
          </a:stretch>
        </p:blipFill>
        <p:spPr>
          <a:xfrm>
            <a:off x="3958616" y="1700258"/>
            <a:ext cx="3068332" cy="2297315"/>
          </a:xfrm>
          <a:prstGeom prst="rect">
            <a:avLst/>
          </a:prstGeom>
        </p:spPr>
      </p:pic>
    </p:spTree>
    <p:extLst>
      <p:ext uri="{BB962C8B-B14F-4D97-AF65-F5344CB8AC3E}">
        <p14:creationId xmlns:p14="http://schemas.microsoft.com/office/powerpoint/2010/main" val="3974981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6F94E-E252-07FC-6530-5FFA6B592E58}"/>
              </a:ext>
            </a:extLst>
          </p:cNvPr>
          <p:cNvSpPr>
            <a:spLocks noGrp="1"/>
          </p:cNvSpPr>
          <p:nvPr>
            <p:ph type="body" sz="quarter" idx="32"/>
          </p:nvPr>
        </p:nvSpPr>
        <p:spPr>
          <a:xfrm>
            <a:off x="578472" y="1558977"/>
            <a:ext cx="6526988" cy="7982588"/>
          </a:xfrm>
        </p:spPr>
        <p:txBody>
          <a:bodyPr lIns="91440" tIns="45720" rIns="91440" bIns="45720" numCol="2" spcCol="288000" anchor="t">
            <a:noAutofit/>
          </a:bodyPr>
          <a:lstStyle/>
          <a:p>
            <a:r>
              <a:rPr lang="is-IS" sz="1200" b="1" dirty="0">
                <a:latin typeface="Calibri"/>
                <a:ea typeface="Calibri"/>
                <a:cs typeface="Calibri"/>
              </a:rPr>
              <a:t>Afrek til þessa</a:t>
            </a:r>
          </a:p>
          <a:p>
            <a:pPr>
              <a:lnSpc>
                <a:spcPts val="1265"/>
              </a:lnSpc>
              <a:spcAft>
                <a:spcPts val="1000"/>
              </a:spcAft>
            </a:pPr>
            <a:r>
              <a:rPr lang="is-IS" sz="1200" dirty="0">
                <a:effectLst/>
                <a:latin typeface="Calibri"/>
                <a:ea typeface="Calibri"/>
                <a:cs typeface="Calibri"/>
              </a:rPr>
              <a:t>Í dag eru </a:t>
            </a:r>
            <a:r>
              <a:rPr lang="is-IS" sz="1200" u="sng" dirty="0">
                <a:effectLst/>
                <a:latin typeface="Calibri"/>
                <a:ea typeface="Calibri"/>
                <a:cs typeface="Calibri"/>
                <a:hlinkClick r:id="rId2">
                  <a:extLst>
                    <a:ext uri="{A12FA001-AC4F-418D-AE19-62706E023703}">
                      <ahyp:hlinkClr xmlns:ahyp="http://schemas.microsoft.com/office/drawing/2018/hyperlinkcolor" val="tx"/>
                    </a:ext>
                  </a:extLst>
                </a:hlinkClick>
              </a:rPr>
              <a:t>Basque Mountain Experience Walking Holidays </a:t>
            </a:r>
            <a:r>
              <a:rPr lang="is-IS" sz="1200" dirty="0">
                <a:effectLst/>
                <a:latin typeface="Calibri"/>
                <a:ea typeface="Calibri"/>
                <a:cs typeface="Calibri"/>
              </a:rPr>
              <a:t>þekkt um allan heim.</a:t>
            </a:r>
          </a:p>
          <a:p>
            <a:pPr>
              <a:lnSpc>
                <a:spcPts val="1265"/>
              </a:lnSpc>
              <a:spcAft>
                <a:spcPts val="1000"/>
              </a:spcAft>
            </a:pPr>
            <a:r>
              <a:rPr lang="is-IS" sz="1200" dirty="0">
                <a:effectLst/>
                <a:latin typeface="Calibri"/>
                <a:ea typeface="Times New Roman" panose="02020603050405020304" pitchFamily="18" charset="0"/>
                <a:cs typeface="Calibri"/>
              </a:rPr>
              <a:t>Ég get átt samræður á 7 tungumálum og hef tekið upp hanskann fyrir basknesku, sem er flókið en fallegt tungumál. Ég hef </a:t>
            </a:r>
            <a:r>
              <a:rPr lang="is-IS" sz="1200" dirty="0">
                <a:latin typeface="Calibri"/>
                <a:ea typeface="Times New Roman" panose="02020603050405020304" pitchFamily="18" charset="0"/>
                <a:cs typeface="Calibri"/>
              </a:rPr>
              <a:t>gefið út tvær fræðibækur, sú fyrri var „Freedom to Choose“ (1998), bók um sjálfs-ákvarðanir og hvernig hægt sé að breyta draumum sínum í áþreifanleg markmið, og sú síðari „Breaking the Language Barrier“ (2001) er sjálfshjálparbók til að aðstoða aðra en tungumálafræðinga (sérstaklega enskumælandi) að takast á við það verkefni að læra erlent tungumál. Til samans hafa þessar tvær bækur veitt mér hugmyndir og kenningar ásamt sjálfstrausti til að þróa Pyrenean Experience í alþjóðlega viðurkennt fyrirtæki.</a:t>
            </a:r>
          </a:p>
          <a:p>
            <a:pPr>
              <a:lnSpc>
                <a:spcPts val="1265"/>
              </a:lnSpc>
              <a:spcAft>
                <a:spcPts val="1000"/>
              </a:spcAft>
            </a:pPr>
            <a:r>
              <a:rPr lang="is-IS" sz="1200" dirty="0">
                <a:latin typeface="Calibri"/>
                <a:ea typeface="Calibri"/>
                <a:cs typeface="Calibri"/>
              </a:rPr>
              <a:t>„Life on a Basque Mountain“ (hjá útgefanda) er nýjasta bókin mín sem lýsir flóknu ferðalagi þess að byggja upp fyrirtækið – sem útlendingur, kona og einstæð móðir – og segir frá aldarfjórðungs reynslu í ferðaþjónustu með gestum alls staðar að úr heiminum. „Life on a Basue Mountain“ fer einnig ítarlega í að skrásetja og varðveita sögu, daglegar hefðir og gildi baskneskra frumbyggja og fjallamenningar sem byggir á umfangsmiklum rannsóknum og óteljandi sögum sem teknar eru úr minni eigin persónulegu reynslu.</a:t>
            </a:r>
          </a:p>
          <a:p>
            <a:pPr>
              <a:lnSpc>
                <a:spcPts val="1265"/>
              </a:lnSpc>
              <a:spcAft>
                <a:spcPts val="1000"/>
              </a:spcAft>
            </a:pPr>
            <a:r>
              <a:rPr lang="is-IS" sz="1200" dirty="0">
                <a:latin typeface="Calibri"/>
                <a:ea typeface="Calibri"/>
                <a:cs typeface="Calibri"/>
              </a:rPr>
              <a:t>Ég er einnig blaðamaður fyrir Sunday Times og spænsku tungumálavikurnar okkar (byggðar á annarri bók minni) komust á listann hjá The Times yfir 10 bestu námsfríin í heiminum árið 2021.</a:t>
            </a:r>
          </a:p>
          <a:p>
            <a:pPr>
              <a:lnSpc>
                <a:spcPts val="1265"/>
              </a:lnSpc>
              <a:spcAft>
                <a:spcPts val="1000"/>
              </a:spcAft>
            </a:pPr>
            <a:r>
              <a:rPr lang="is-IS" sz="1200" b="1" dirty="0">
                <a:latin typeface="Calibri"/>
                <a:ea typeface="Calibri"/>
                <a:cs typeface="Calibri"/>
              </a:rPr>
              <a:t>Næstu skref / Framtíðarsýn</a:t>
            </a:r>
          </a:p>
          <a:p>
            <a:pPr>
              <a:lnSpc>
                <a:spcPts val="1265"/>
              </a:lnSpc>
              <a:spcAft>
                <a:spcPts val="1000"/>
              </a:spcAft>
            </a:pPr>
            <a:r>
              <a:rPr lang="is-IS" sz="1200" dirty="0">
                <a:latin typeface="Calibri"/>
                <a:ea typeface="Calibri"/>
                <a:cs typeface="Calibri"/>
              </a:rPr>
              <a:t>Hvað framtíðina varðar þá hlakka ég til að hitta gestina mína á hverju sumri og kynna þá fyrir þessum fallega hluta jarðarinnar sem ég er svo heppin að búa í – þar sem hver manneskja er heimur út af fyrir sig. Ég er einnig hægt og rólega að leita að einhverjum af næstu kynslóð til að taka þátt í starfi mínu og taka fyrirtækið áfram inn í framtíðina. </a:t>
            </a:r>
          </a:p>
          <a:p>
            <a:pPr>
              <a:lnSpc>
                <a:spcPts val="1265"/>
              </a:lnSpc>
              <a:spcAft>
                <a:spcPts val="1000"/>
              </a:spcAft>
            </a:pPr>
            <a:r>
              <a:rPr lang="is-IS" sz="1200" dirty="0">
                <a:latin typeface="Calibri"/>
                <a:ea typeface="Calibri"/>
                <a:cs typeface="Calibri"/>
              </a:rPr>
              <a:t>Ég hef engan áhuga á að stækka fyrirtækið, en vil </a:t>
            </a:r>
          </a:p>
          <a:p>
            <a:pPr>
              <a:lnSpc>
                <a:spcPts val="1265"/>
              </a:lnSpc>
              <a:spcAft>
                <a:spcPts val="1000"/>
              </a:spcAft>
            </a:pPr>
            <a:endParaRPr lang="is-IS" sz="800" dirty="0">
              <a:latin typeface="Calibri"/>
              <a:ea typeface="Calibri"/>
              <a:cs typeface="Calibri"/>
            </a:endParaRPr>
          </a:p>
          <a:p>
            <a:pPr>
              <a:lnSpc>
                <a:spcPts val="1265"/>
              </a:lnSpc>
              <a:spcAft>
                <a:spcPts val="1000"/>
              </a:spcAft>
            </a:pPr>
            <a:r>
              <a:rPr lang="is-IS" sz="1200" dirty="0">
                <a:latin typeface="Calibri"/>
                <a:ea typeface="Calibri"/>
                <a:cs typeface="Calibri"/>
              </a:rPr>
              <a:t>aðlagast umhverfinu og gera þessa tilteknu ferðaþjónustuvöru eins sjálfbæra og mögulegt er. Ég hef mun meiri áhuga á gæðum, heilindum og áreiðanleika heldur en magni og hagnaði. </a:t>
            </a:r>
            <a:endParaRPr lang="is-IS" sz="1200" dirty="0">
              <a:ea typeface="Calibri"/>
            </a:endParaRPr>
          </a:p>
          <a:p>
            <a:pPr>
              <a:lnSpc>
                <a:spcPts val="1265"/>
              </a:lnSpc>
              <a:spcAft>
                <a:spcPts val="1000"/>
              </a:spcAft>
            </a:pPr>
            <a:r>
              <a:rPr lang="is-IS" sz="1200" dirty="0">
                <a:latin typeface="Calibri"/>
                <a:ea typeface="Calibri"/>
                <a:cs typeface="Calibri"/>
              </a:rPr>
              <a:t>Hvað mig varðar, nú þegar dóttir mín er orðin fullorðin, iðar mig í skinninu til að skrifa meira og sjá meira af heiminum í kringum mig – jafnvel halda fyrirlestra og hvetja aðra til að fylgja draumum sínum og þróa sjálfbær og metnaðarfull verkefni fyrir aðra til að njóta.</a:t>
            </a:r>
          </a:p>
          <a:p>
            <a:pPr>
              <a:lnSpc>
                <a:spcPts val="1265"/>
              </a:lnSpc>
              <a:spcAft>
                <a:spcPts val="1000"/>
              </a:spcAft>
            </a:pPr>
            <a:endParaRPr lang="is-IS" sz="1200" dirty="0"/>
          </a:p>
        </p:txBody>
      </p:sp>
      <p:sp>
        <p:nvSpPr>
          <p:cNvPr id="5" name="Slide Number Placeholder 4">
            <a:extLst>
              <a:ext uri="{FF2B5EF4-FFF2-40B4-BE49-F238E27FC236}">
                <a16:creationId xmlns:a16="http://schemas.microsoft.com/office/drawing/2014/main" id="{6329009D-EA1B-5AA2-7732-34775A789D5B}"/>
              </a:ext>
            </a:extLst>
          </p:cNvPr>
          <p:cNvSpPr>
            <a:spLocks noGrp="1"/>
          </p:cNvSpPr>
          <p:nvPr>
            <p:ph type="sldNum" sz="quarter" idx="4"/>
          </p:nvPr>
        </p:nvSpPr>
        <p:spPr/>
        <p:txBody>
          <a:bodyPr/>
          <a:lstStyle/>
          <a:p>
            <a:fld id="{9C527BFA-2C0E-4CEC-B6A5-913A56FEF4B4}" type="slidenum">
              <a:rPr lang="fr-CA" smtClean="0"/>
              <a:pPr/>
              <a:t>28</a:t>
            </a:fld>
            <a:endParaRPr lang="fr-CA"/>
          </a:p>
        </p:txBody>
      </p:sp>
      <p:pic>
        <p:nvPicPr>
          <p:cNvPr id="4" name="Picture 3">
            <a:extLst>
              <a:ext uri="{FF2B5EF4-FFF2-40B4-BE49-F238E27FC236}">
                <a16:creationId xmlns:a16="http://schemas.microsoft.com/office/drawing/2014/main" id="{F48E4F60-8925-7AE4-D9F8-04B42830ED14}"/>
              </a:ext>
            </a:extLst>
          </p:cNvPr>
          <p:cNvPicPr>
            <a:picLocks noChangeAspect="1"/>
          </p:cNvPicPr>
          <p:nvPr/>
        </p:nvPicPr>
        <p:blipFill>
          <a:blip r:embed="rId3"/>
          <a:stretch>
            <a:fillRect/>
          </a:stretch>
        </p:blipFill>
        <p:spPr>
          <a:xfrm>
            <a:off x="4001033" y="4301407"/>
            <a:ext cx="3038428" cy="2359389"/>
          </a:xfrm>
          <a:prstGeom prst="rect">
            <a:avLst/>
          </a:prstGeom>
        </p:spPr>
      </p:pic>
      <p:grpSp>
        <p:nvGrpSpPr>
          <p:cNvPr id="10" name="Group 9">
            <a:extLst>
              <a:ext uri="{FF2B5EF4-FFF2-40B4-BE49-F238E27FC236}">
                <a16:creationId xmlns:a16="http://schemas.microsoft.com/office/drawing/2014/main" id="{6263E6F5-BF69-D9AA-A3B5-B018B46808DC}"/>
              </a:ext>
            </a:extLst>
          </p:cNvPr>
          <p:cNvGrpSpPr/>
          <p:nvPr/>
        </p:nvGrpSpPr>
        <p:grpSpPr>
          <a:xfrm>
            <a:off x="4017497" y="7229814"/>
            <a:ext cx="3005500" cy="2232389"/>
            <a:chOff x="7252897" y="4427673"/>
            <a:chExt cx="3005500" cy="2610517"/>
          </a:xfrm>
        </p:grpSpPr>
        <p:sp>
          <p:nvSpPr>
            <p:cNvPr id="11" name="TextBox 10">
              <a:extLst>
                <a:ext uri="{FF2B5EF4-FFF2-40B4-BE49-F238E27FC236}">
                  <a16:creationId xmlns:a16="http://schemas.microsoft.com/office/drawing/2014/main" id="{D56E1300-B383-941B-0963-B74204675EC5}"/>
                </a:ext>
              </a:extLst>
            </p:cNvPr>
            <p:cNvSpPr txBox="1"/>
            <p:nvPr/>
          </p:nvSpPr>
          <p:spPr>
            <a:xfrm>
              <a:off x="7338264" y="5424457"/>
              <a:ext cx="2920133" cy="111571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4">
                    <a:extLst>
                      <a:ext uri="{A12FA001-AC4F-418D-AE19-62706E023703}">
                        <ahyp:hlinkClr xmlns:ahyp="http://schemas.microsoft.com/office/drawing/2018/hyperlinkcolor" val="tx"/>
                      </a:ext>
                    </a:extLst>
                  </a:hlinkClick>
                </a:rPr>
                <a:t>Heimasíða</a:t>
              </a:r>
              <a:r>
                <a:rPr lang="en-IE" sz="1400" dirty="0">
                  <a:solidFill>
                    <a:srgbClr val="90278E"/>
                  </a:solidFill>
                  <a:hlinkClick r:id="rId4">
                    <a:extLst>
                      <a:ext uri="{A12FA001-AC4F-418D-AE19-62706E023703}">
                        <ahyp:hlinkClr xmlns:ahyp="http://schemas.microsoft.com/office/drawing/2018/hyperlinkcolor" val="tx"/>
                      </a:ext>
                    </a:extLst>
                  </a:hlinkClick>
                </a:rPr>
                <a:t>: Pyrenean Experience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36B16570-2644-A3BA-18C0-D1D261862893}"/>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AF83F3-5609-AAF8-9FAE-02025143FE9F}"/>
                </a:ext>
              </a:extLst>
            </p:cNvPr>
            <p:cNvSpPr txBox="1"/>
            <p:nvPr/>
          </p:nvSpPr>
          <p:spPr>
            <a:xfrm>
              <a:off x="7375794" y="4523447"/>
              <a:ext cx="2337968" cy="755808"/>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14" name="Rectangle 13">
              <a:extLst>
                <a:ext uri="{FF2B5EF4-FFF2-40B4-BE49-F238E27FC236}">
                  <a16:creationId xmlns:a16="http://schemas.microsoft.com/office/drawing/2014/main" id="{88A637D0-9D8B-F578-1A1C-EAFF630229D5}"/>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4BB740D8-2F1E-5B6A-666C-5ACE44214E80}"/>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231C62B3-9599-ED5B-0D9A-5B3EC98D6E4D}"/>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6BAE1531-625E-DB0F-0CD7-7E72D6E2345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820AC4EC-451E-88D5-E47F-33102D7AFD7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98DC93AD-C9F2-0802-1DD7-0603A80767DE}"/>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AC26C6E-618F-0798-4F2F-7A006E42CFF5}"/>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942ED51B-0ED2-C56B-053A-99566F60E2A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FBF1D07A-55F7-A20B-4BCA-382837AAD2B9}"/>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F4BA47B8-540A-EEFC-921D-D61CF995F41A}"/>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F6BF1549-773A-11F0-1FAF-51F3E301ED3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50B3F40D-BB35-CEC0-759E-8754FB544395}"/>
              </a:ext>
            </a:extLst>
          </p:cNvPr>
          <p:cNvPicPr>
            <a:picLocks noChangeAspect="1"/>
          </p:cNvPicPr>
          <p:nvPr/>
        </p:nvPicPr>
        <p:blipFill>
          <a:blip r:embed="rId8"/>
          <a:stretch>
            <a:fillRect/>
          </a:stretch>
        </p:blipFill>
        <p:spPr>
          <a:xfrm>
            <a:off x="6130823" y="4800787"/>
            <a:ext cx="1122074" cy="1423527"/>
          </a:xfrm>
          <a:prstGeom prst="rect">
            <a:avLst/>
          </a:prstGeom>
        </p:spPr>
      </p:pic>
    </p:spTree>
    <p:extLst>
      <p:ext uri="{BB962C8B-B14F-4D97-AF65-F5344CB8AC3E}">
        <p14:creationId xmlns:p14="http://schemas.microsoft.com/office/powerpoint/2010/main" val="1763226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a:t>Georgina Howard - </a:t>
            </a:r>
            <a:r>
              <a:rPr lang="en-IE" sz="1800" err="1"/>
              <a:t>framhald</a:t>
            </a:r>
            <a:endParaRPr lang="en-IE" sz="1800"/>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n-IE"/>
              <a:t>Í </a:t>
            </a:r>
            <a:r>
              <a:rPr lang="en-IE" err="1"/>
              <a:t>þessu</a:t>
            </a:r>
            <a:r>
              <a:rPr lang="en-IE"/>
              <a:t> </a:t>
            </a:r>
            <a:r>
              <a:rPr lang="en-IE" err="1"/>
              <a:t>myndbandi</a:t>
            </a:r>
            <a:r>
              <a:rPr lang="en-IE"/>
              <a:t> </a:t>
            </a:r>
            <a:r>
              <a:rPr lang="en-IE" err="1"/>
              <a:t>segir</a:t>
            </a:r>
            <a:r>
              <a:rPr lang="en-IE"/>
              <a:t> </a:t>
            </a:r>
            <a:r>
              <a:rPr lang="en-IE" err="1"/>
              <a:t>rithöfundurinn</a:t>
            </a:r>
            <a:r>
              <a:rPr lang="en-IE"/>
              <a:t> Georgina Howard </a:t>
            </a:r>
            <a:r>
              <a:rPr lang="en-IE" err="1"/>
              <a:t>okkur</a:t>
            </a:r>
            <a:r>
              <a:rPr lang="en-IE"/>
              <a:t> </a:t>
            </a:r>
            <a:r>
              <a:rPr lang="en-IE" err="1"/>
              <a:t>sögu</a:t>
            </a:r>
            <a:r>
              <a:rPr lang="en-IE"/>
              <a:t> </a:t>
            </a:r>
            <a:r>
              <a:rPr lang="en-IE" err="1"/>
              <a:t>sína</a:t>
            </a:r>
            <a:r>
              <a:rPr lang="en-IE"/>
              <a:t> </a:t>
            </a:r>
            <a:r>
              <a:rPr lang="en-IE" err="1"/>
              <a:t>og</a:t>
            </a:r>
            <a:r>
              <a:rPr lang="en-IE"/>
              <a:t> </a:t>
            </a:r>
            <a:r>
              <a:rPr lang="en-IE" err="1"/>
              <a:t>vegferð</a:t>
            </a:r>
            <a:r>
              <a:rPr lang="en-IE"/>
              <a:t> </a:t>
            </a:r>
            <a:r>
              <a:rPr lang="en-IE" err="1"/>
              <a:t>að</a:t>
            </a:r>
            <a:r>
              <a:rPr lang="en-IE"/>
              <a:t> </a:t>
            </a:r>
            <a:r>
              <a:rPr lang="en-IE" err="1"/>
              <a:t>sjálfbærri</a:t>
            </a:r>
            <a:r>
              <a:rPr lang="en-IE"/>
              <a:t> </a:t>
            </a:r>
            <a:r>
              <a:rPr lang="en-IE" err="1"/>
              <a:t>ferðaþjónustu</a:t>
            </a:r>
            <a:r>
              <a:rPr lang="en-IE"/>
              <a:t>. </a:t>
            </a:r>
            <a:r>
              <a:rPr lang="en-IE" err="1"/>
              <a:t>Trú</a:t>
            </a:r>
            <a:r>
              <a:rPr lang="en-IE"/>
              <a:t> </a:t>
            </a:r>
            <a:r>
              <a:rPr lang="en-IE" err="1"/>
              <a:t>hennar</a:t>
            </a:r>
            <a:r>
              <a:rPr lang="en-IE"/>
              <a:t> er </a:t>
            </a:r>
            <a:r>
              <a:rPr lang="en-IE" err="1"/>
              <a:t>sú</a:t>
            </a:r>
            <a:r>
              <a:rPr lang="en-IE"/>
              <a:t> </a:t>
            </a:r>
            <a:r>
              <a:rPr lang="en-IE" err="1"/>
              <a:t>að</a:t>
            </a:r>
            <a:r>
              <a:rPr lang="en-IE"/>
              <a:t> </a:t>
            </a:r>
            <a:r>
              <a:rPr lang="en-IE" err="1"/>
              <a:t>ef</a:t>
            </a:r>
            <a:r>
              <a:rPr lang="en-IE"/>
              <a:t> </a:t>
            </a:r>
            <a:r>
              <a:rPr lang="en-IE" err="1"/>
              <a:t>þú</a:t>
            </a:r>
            <a:r>
              <a:rPr lang="en-IE"/>
              <a:t> </a:t>
            </a:r>
            <a:r>
              <a:rPr lang="en-IE" err="1"/>
              <a:t>virðir</a:t>
            </a:r>
            <a:r>
              <a:rPr lang="en-IE"/>
              <a:t> </a:t>
            </a:r>
            <a:r>
              <a:rPr lang="en-IE" err="1"/>
              <a:t>umhverfi</a:t>
            </a:r>
            <a:r>
              <a:rPr lang="en-IE"/>
              <a:t> </a:t>
            </a:r>
            <a:r>
              <a:rPr lang="en-IE" err="1"/>
              <a:t>þitt</a:t>
            </a:r>
            <a:r>
              <a:rPr lang="en-IE"/>
              <a:t> </a:t>
            </a:r>
            <a:r>
              <a:rPr lang="en-IE" err="1"/>
              <a:t>þá</a:t>
            </a:r>
            <a:r>
              <a:rPr lang="en-IE"/>
              <a:t> </a:t>
            </a:r>
            <a:r>
              <a:rPr lang="en-IE" err="1"/>
              <a:t>getur</a:t>
            </a:r>
            <a:r>
              <a:rPr lang="en-IE"/>
              <a:t> </a:t>
            </a:r>
            <a:r>
              <a:rPr lang="en-IE" err="1"/>
              <a:t>þú</a:t>
            </a:r>
            <a:r>
              <a:rPr lang="en-IE"/>
              <a:t> </a:t>
            </a:r>
            <a:r>
              <a:rPr lang="en-IE" err="1"/>
              <a:t>varðveitt</a:t>
            </a:r>
            <a:r>
              <a:rPr lang="en-IE"/>
              <a:t> </a:t>
            </a:r>
            <a:r>
              <a:rPr lang="en-IE" err="1"/>
              <a:t>það</a:t>
            </a:r>
            <a:r>
              <a:rPr lang="en-IE"/>
              <a:t>. Georgina </a:t>
            </a:r>
            <a:r>
              <a:rPr lang="en-IE" err="1"/>
              <a:t>nefnir</a:t>
            </a:r>
            <a:r>
              <a:rPr lang="en-IE"/>
              <a:t> </a:t>
            </a:r>
            <a:r>
              <a:rPr lang="en-IE" err="1"/>
              <a:t>mikilvægi</a:t>
            </a:r>
            <a:r>
              <a:rPr lang="en-IE"/>
              <a:t> </a:t>
            </a:r>
            <a:r>
              <a:rPr lang="en-IE" err="1"/>
              <a:t>tengsla</a:t>
            </a:r>
            <a:r>
              <a:rPr lang="en-IE"/>
              <a:t> milli </a:t>
            </a:r>
            <a:r>
              <a:rPr lang="en-IE" err="1"/>
              <a:t>tungumála</a:t>
            </a:r>
            <a:r>
              <a:rPr lang="en-IE"/>
              <a:t>, </a:t>
            </a:r>
            <a:r>
              <a:rPr lang="en-IE" err="1"/>
              <a:t>menningar</a:t>
            </a:r>
            <a:r>
              <a:rPr lang="en-IE"/>
              <a:t> </a:t>
            </a:r>
            <a:r>
              <a:rPr lang="en-IE" err="1"/>
              <a:t>og</a:t>
            </a:r>
            <a:r>
              <a:rPr lang="en-IE"/>
              <a:t> </a:t>
            </a:r>
            <a:r>
              <a:rPr lang="en-IE" err="1"/>
              <a:t>umhverfis</a:t>
            </a:r>
            <a:r>
              <a:rPr lang="en-IE"/>
              <a:t> </a:t>
            </a:r>
            <a:r>
              <a:rPr lang="en-IE" err="1"/>
              <a:t>innan</a:t>
            </a:r>
            <a:r>
              <a:rPr lang="en-IE"/>
              <a:t> </a:t>
            </a:r>
            <a:r>
              <a:rPr lang="en-IE" err="1"/>
              <a:t>samfélaga</a:t>
            </a:r>
            <a:r>
              <a:rPr lang="en-IE"/>
              <a:t>.</a:t>
            </a:r>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29</a:t>
            </a:fld>
            <a:endParaRPr lang="fr-CA"/>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is-IS"/>
          </a:p>
        </p:txBody>
      </p:sp>
      <p:pic>
        <p:nvPicPr>
          <p:cNvPr id="6146" name="Picture 2" descr="Pyrenean Experience">
            <a:extLst>
              <a:ext uri="{FF2B5EF4-FFF2-40B4-BE49-F238E27FC236}">
                <a16:creationId xmlns:a16="http://schemas.microsoft.com/office/drawing/2014/main" id="{7B23CF1B-9EB1-B1B3-4D8A-D75B1125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6" y="3481814"/>
            <a:ext cx="2395462" cy="756827"/>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We Lead - Interview with Georgina Howard (Pyrenean Experience)">
            <a:hlinkClick r:id="" action="ppaction://media"/>
            <a:extLst>
              <a:ext uri="{FF2B5EF4-FFF2-40B4-BE49-F238E27FC236}">
                <a16:creationId xmlns:a16="http://schemas.microsoft.com/office/drawing/2014/main" id="{7213A25D-F962-A9FD-A4A1-ECE0DADEF4F6}"/>
              </a:ext>
            </a:extLst>
          </p:cNvPr>
          <p:cNvPicPr>
            <a:picLocks noRot="1" noChangeAspect="1"/>
          </p:cNvPicPr>
          <p:nvPr>
            <a:videoFile r:link="rId1"/>
          </p:nvPr>
        </p:nvPicPr>
        <p:blipFill>
          <a:blip r:embed="rId4"/>
          <a:stretch>
            <a:fillRect/>
          </a:stretch>
        </p:blipFill>
        <p:spPr>
          <a:xfrm>
            <a:off x="1237175" y="6145825"/>
            <a:ext cx="4718222" cy="2958870"/>
          </a:xfrm>
          <a:prstGeom prst="rect">
            <a:avLst/>
          </a:prstGeom>
        </p:spPr>
      </p:pic>
      <p:sp>
        <p:nvSpPr>
          <p:cNvPr id="8" name="TextBox 7">
            <a:extLst>
              <a:ext uri="{FF2B5EF4-FFF2-40B4-BE49-F238E27FC236}">
                <a16:creationId xmlns:a16="http://schemas.microsoft.com/office/drawing/2014/main" id="{423AD01A-756C-484A-86BF-34925C5C75E0}"/>
              </a:ext>
            </a:extLst>
          </p:cNvPr>
          <p:cNvSpPr txBox="1"/>
          <p:nvPr/>
        </p:nvSpPr>
        <p:spPr>
          <a:xfrm>
            <a:off x="3887787" y="5192246"/>
            <a:ext cx="3886200" cy="523220"/>
          </a:xfrm>
          <a:prstGeom prst="rect">
            <a:avLst/>
          </a:prstGeom>
          <a:noFill/>
        </p:spPr>
        <p:txBody>
          <a:bodyPr wrap="square">
            <a:spAutoFit/>
          </a:bodyPr>
          <a:lstStyle/>
          <a:p>
            <a:r>
              <a:rPr lang="en-US" sz="1400">
                <a:hlinkClick r:id="rId5"/>
              </a:rPr>
              <a:t>We Lead - Interview with Georgina Howard (Pyrenean Experience) - YouTube</a:t>
            </a:r>
            <a:endParaRPr lang="en-IE" sz="1400"/>
          </a:p>
        </p:txBody>
      </p:sp>
      <p:pic>
        <p:nvPicPr>
          <p:cNvPr id="13" name="Picture 12">
            <a:extLst>
              <a:ext uri="{FF2B5EF4-FFF2-40B4-BE49-F238E27FC236}">
                <a16:creationId xmlns:a16="http://schemas.microsoft.com/office/drawing/2014/main" id="{4D24B896-146A-4FA4-C661-7AC475A56402}"/>
              </a:ext>
            </a:extLst>
          </p:cNvPr>
          <p:cNvPicPr>
            <a:picLocks noChangeAspect="1"/>
          </p:cNvPicPr>
          <p:nvPr/>
        </p:nvPicPr>
        <p:blipFill>
          <a:blip r:embed="rId6"/>
          <a:stretch>
            <a:fillRect/>
          </a:stretch>
        </p:blipFill>
        <p:spPr>
          <a:xfrm>
            <a:off x="4220256" y="3090297"/>
            <a:ext cx="2395462" cy="1757256"/>
          </a:xfrm>
          <a:prstGeom prst="rect">
            <a:avLst/>
          </a:prstGeom>
        </p:spPr>
      </p:pic>
    </p:spTree>
    <p:extLst>
      <p:ext uri="{BB962C8B-B14F-4D97-AF65-F5344CB8AC3E}">
        <p14:creationId xmlns:p14="http://schemas.microsoft.com/office/powerpoint/2010/main" val="10637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a:t>INNGANGUR</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3</a:t>
            </a:fld>
            <a:endParaRPr lang="fr-CA"/>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a:t>01</a:t>
            </a:r>
          </a:p>
        </p:txBody>
      </p:sp>
      <p:pic>
        <p:nvPicPr>
          <p:cNvPr id="8" name="Picture Placeholder 7" descr="Person blowing flower">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207"/>
          <a:stretch/>
        </p:blipFill>
        <p:spPr>
          <a:xfrm>
            <a:off x="0" y="2924295"/>
            <a:ext cx="3621157" cy="7241015"/>
          </a:xfrm>
        </p:spPr>
      </p:pic>
    </p:spTree>
    <p:extLst>
      <p:ext uri="{BB962C8B-B14F-4D97-AF65-F5344CB8AC3E}">
        <p14:creationId xmlns:p14="http://schemas.microsoft.com/office/powerpoint/2010/main" val="195534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365075"/>
            <a:ext cx="6526988" cy="2564297"/>
          </a:xfrm>
        </p:spPr>
        <p:txBody>
          <a:bodyPr lIns="91440" tIns="45720" rIns="91440" bIns="45720" numCol="2" spcCol="288000" anchor="t">
            <a:noAutofit/>
          </a:bodyPr>
          <a:lstStyle/>
          <a:p>
            <a:r>
              <a:rPr lang="is-IS" sz="1200">
                <a:latin typeface="Calibri"/>
                <a:ea typeface="Calibri"/>
                <a:cs typeface="Calibri"/>
              </a:rPr>
              <a:t>Sierra y </a:t>
            </a:r>
            <a:r>
              <a:rPr lang="is-IS" sz="1200" err="1">
                <a:latin typeface="Calibri"/>
                <a:ea typeface="Calibri"/>
                <a:cs typeface="Calibri"/>
              </a:rPr>
              <a:t>Sol</a:t>
            </a:r>
            <a:r>
              <a:rPr lang="is-IS" sz="1200">
                <a:latin typeface="Calibri"/>
                <a:ea typeface="Calibri"/>
                <a:cs typeface="Calibri"/>
              </a:rPr>
              <a:t>, varð til með þeim markmiðum að færa náttúruna nær gestum, kenna, miðla þekkingu og njóta náttúrusvæða. Starfið byggðist í fyrstu á að útbúa ferðaáætlanir en ég fann fljótlega að ég þyrfti að stækka starfsemina og bjóða upp á lengri ferðir, sem kallaði á að fá atvinnuleyfi sem ferðaskipuleggjandi. Ég stofnaði því </a:t>
            </a:r>
            <a:r>
              <a:rPr lang="is-IS" sz="1200" err="1">
                <a:latin typeface="Calibri"/>
                <a:ea typeface="Calibri"/>
                <a:cs typeface="Calibri"/>
              </a:rPr>
              <a:t>Ecoturismo</a:t>
            </a:r>
            <a:r>
              <a:rPr lang="is-IS" sz="1200">
                <a:latin typeface="Calibri"/>
                <a:ea typeface="Calibri"/>
                <a:cs typeface="Calibri"/>
              </a:rPr>
              <a:t> </a:t>
            </a:r>
            <a:r>
              <a:rPr lang="is-IS" sz="1200" err="1">
                <a:latin typeface="Calibri"/>
                <a:ea typeface="Calibri"/>
                <a:cs typeface="Calibri"/>
              </a:rPr>
              <a:t>Granada</a:t>
            </a:r>
            <a:r>
              <a:rPr lang="is-IS" sz="1200">
                <a:latin typeface="Calibri"/>
                <a:ea typeface="Calibri"/>
                <a:cs typeface="Calibri"/>
              </a:rPr>
              <a:t> </a:t>
            </a:r>
            <a:r>
              <a:rPr lang="is-IS" sz="1200" err="1">
                <a:latin typeface="Calibri"/>
                <a:ea typeface="Calibri"/>
                <a:cs typeface="Calibri"/>
              </a:rPr>
              <a:t>Travel</a:t>
            </a:r>
            <a:r>
              <a:rPr lang="is-IS" sz="1200">
                <a:latin typeface="Calibri"/>
                <a:ea typeface="Calibri"/>
                <a:cs typeface="Calibri"/>
              </a:rPr>
              <a:t> </a:t>
            </a:r>
            <a:r>
              <a:rPr lang="is-IS" sz="1200" err="1">
                <a:latin typeface="Calibri"/>
                <a:ea typeface="Calibri"/>
                <a:cs typeface="Calibri"/>
              </a:rPr>
              <a:t>Agency</a:t>
            </a:r>
            <a:r>
              <a:rPr lang="is-IS" sz="1200">
                <a:latin typeface="Calibri"/>
                <a:ea typeface="Calibri"/>
                <a:cs typeface="Calibri"/>
              </a:rPr>
              <a:t> árið 2018 þar sem ég hanna og sel ferðir með leiðsögn í gegnum nokkur mismunandi svæði.</a:t>
            </a:r>
          </a:p>
          <a:p>
            <a:r>
              <a:rPr lang="is-IS" sz="1200">
                <a:latin typeface="Calibri"/>
                <a:ea typeface="Calibri"/>
                <a:cs typeface="Calibri"/>
              </a:rPr>
              <a:t>Síðan ég byrjaði að starfa innan vistferðamennsku hef ég tekið virkan þátt í að vinna með evrópska sáttmálann um sjálfbæra ferðaþjónustu í Sierra Nevada. Og ég er sem stendur forseti Charter Forum Association.</a:t>
            </a:r>
          </a:p>
          <a:p>
            <a:r>
              <a:rPr lang="is-IS" sz="1200">
                <a:latin typeface="Calibri"/>
                <a:ea typeface="Calibri"/>
                <a:cs typeface="Calibri"/>
              </a:rPr>
              <a:t>Kynningarstarf mitt er ekki aðeins bundið við vinnu mína sem leiðsögumaður, heldur hef ég einnig unnið með mörgum vísindalegum fræðiritum sem tengjast náttúrulegum svæðum.</a:t>
            </a:r>
          </a:p>
          <a:p>
            <a:endParaRPr lang="is-IS" sz="1200"/>
          </a:p>
          <a:p>
            <a:r>
              <a:rPr lang="is-IS" sz="1200" b="1">
                <a:latin typeface="Calibri"/>
                <a:ea typeface="Calibri"/>
                <a:cs typeface="Calibri"/>
              </a:rPr>
              <a:t>Af hverju ferðaþjónusta?</a:t>
            </a:r>
          </a:p>
          <a:p>
            <a:r>
              <a:rPr lang="is-IS" sz="1200">
                <a:latin typeface="Calibri"/>
                <a:ea typeface="Calibri"/>
                <a:cs typeface="Calibri"/>
              </a:rPr>
              <a:t>Ferðaþjónustan er gluggi inn í ólíka menningarheima, vettvangur fyrir okkur til að endurmeta okkar stöðu í heiminum. Þetta er efnahagslega nauðsynleg starfsemi en síðast en ekki síst, er þetta auðgandi starfsemi sem getur gefið okkur betri skilning á jörðinni og komið af stað fyrirbyggjandi aðgerðum til að standa  vörð um ríka menningar- og náttúruarfleifð.</a:t>
            </a:r>
          </a:p>
          <a:p>
            <a:endParaRPr lang="is-IS" sz="120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is-IS" b="1" u="sng"/>
              <a:t>Stutt kynning</a:t>
            </a:r>
          </a:p>
          <a:p>
            <a:r>
              <a:rPr lang="is-IS"/>
              <a:t>Kennsla og menntun og viðskipti tengd umhverfismálum hafa verið megin þemu starfs míns. Ég byrjaði starfsferil minn á því að kenna líffræði og jarðfræði  en eftir 11 ár sem kennari söðlaði ég um og gerðist frumkvöðull, fyrst sem ráðgjafi í umhverfismálum í önnur 11 ár og síðar stofnaði ég tvö fyrirtæki sem einblína á vistferðaþjónustu.</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259863" y="835682"/>
            <a:ext cx="4533877" cy="2289739"/>
          </a:xfrm>
        </p:spPr>
        <p:txBody>
          <a:bodyPr/>
          <a:lstStyle/>
          <a:p>
            <a:pPr>
              <a:lnSpc>
                <a:spcPct val="100000"/>
              </a:lnSpc>
            </a:pPr>
            <a:r>
              <a:rPr lang="en-IE" sz="3600"/>
              <a:t>Maria Teresa Madrona Moreno </a:t>
            </a:r>
            <a:r>
              <a:rPr lang="en-IE" sz="2400"/>
              <a:t>– </a:t>
            </a:r>
          </a:p>
          <a:p>
            <a:pPr>
              <a:lnSpc>
                <a:spcPct val="100000"/>
              </a:lnSpc>
            </a:pPr>
            <a:r>
              <a:rPr lang="es-ES" sz="2400" err="1"/>
              <a:t>Stjórnandi</a:t>
            </a:r>
            <a:r>
              <a:rPr lang="es-ES" sz="2400"/>
              <a:t> Ecoturismo Granada AV &amp; Sierra y Sol</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259863" y="3281259"/>
            <a:ext cx="3257392" cy="522755"/>
          </a:xfrm>
        </p:spPr>
        <p:txBody>
          <a:bodyPr/>
          <a:lstStyle/>
          <a:p>
            <a:r>
              <a:rPr lang="en-IE" sz="1800" b="1"/>
              <a:t>SPÁNN</a:t>
            </a:r>
          </a:p>
        </p:txBody>
      </p:sp>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30</a:t>
            </a:fld>
            <a:endParaRPr lang="fr-CA"/>
          </a:p>
        </p:txBody>
      </p:sp>
      <p:pic>
        <p:nvPicPr>
          <p:cNvPr id="11" name="Picture Placeholder 10">
            <a:extLst>
              <a:ext uri="{FF2B5EF4-FFF2-40B4-BE49-F238E27FC236}">
                <a16:creationId xmlns:a16="http://schemas.microsoft.com/office/drawing/2014/main" id="{46104E82-923C-2C98-95F8-9FFAD74B0EB3}"/>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5310" r="26408"/>
          <a:stretch/>
        </p:blipFill>
        <p:spPr>
          <a:xfrm>
            <a:off x="4258320" y="-1"/>
            <a:ext cx="3541182" cy="6432523"/>
          </a:xfrm>
        </p:spPr>
      </p:pic>
    </p:spTree>
    <p:extLst>
      <p:ext uri="{BB962C8B-B14F-4D97-AF65-F5344CB8AC3E}">
        <p14:creationId xmlns:p14="http://schemas.microsoft.com/office/powerpoint/2010/main" val="12026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lIns="91440" tIns="45720" rIns="91440" bIns="45720" numCol="2" spcCol="288000" anchor="t">
            <a:noAutofit/>
          </a:bodyPr>
          <a:lstStyle/>
          <a:p>
            <a:r>
              <a:rPr lang="is-IS" sz="1200" b="1">
                <a:latin typeface="Calibri"/>
                <a:ea typeface="Calibri"/>
                <a:cs typeface="Calibri"/>
              </a:rPr>
              <a:t>Hvers vegna sjálfbærni?</a:t>
            </a:r>
          </a:p>
          <a:p>
            <a:r>
              <a:rPr lang="is-IS" sz="1200">
                <a:latin typeface="Calibri"/>
                <a:ea typeface="Calibri"/>
                <a:cs typeface="Calibri"/>
              </a:rPr>
              <a:t>Konur gegna mikilvægu hlutverki í vistferðamennsku og ferðaþjónustu úti á landsbyggðinni. Mörg þeirra fyrirtækja sem bjóða upp á vistvæna ferðaþjónustu eru rekin af konum, sérstaklega er gisting í dreifbýli yfirleitt rekið af konum. Konur eru miðja lífsins í sveitinni vegna þess að þær halda venjulega utan um þekkingu á hefðbundnu handverki og þekkingu sem vistferðamennska byggir á. Konur skapa félagsleg tengsl og mynda tengslanet við fólk og umhverfis sem eru oft sterkari og skilvirkari en karlanna.</a:t>
            </a:r>
          </a:p>
          <a:p>
            <a:r>
              <a:rPr lang="is-IS" sz="1200">
                <a:latin typeface="Calibri"/>
                <a:ea typeface="Calibri"/>
                <a:cs typeface="Calibri"/>
              </a:rPr>
              <a:t>Fyrir mér er sjálfbærni nauðsynleg í allri atvinnustarfsemi vegna þess að ef við getum ekki haldið uppi efnahag fólksins og auðlindunum sem það byggir á mun starfsemin sjálf hverfa. Vistferðamennska er fyrir sitt leiti eina mögulega tegund ferðamennsku til að stunda í náttúrunni. Hún upplýsir, kennir, eykur vitund og leyfir ferðamönnum að njóta sín á meðan þeir stuðla að varðveislu auðlinda og halda uppi byggðarlögum.</a:t>
            </a:r>
          </a:p>
          <a:p>
            <a:r>
              <a:rPr lang="is-IS" sz="1200">
                <a:latin typeface="Calibri"/>
                <a:ea typeface="Calibri"/>
                <a:cs typeface="Calibri"/>
              </a:rPr>
              <a:t>Baráttan gegn loftslagsbreytingum er brýn þar sem lífsnauðsynlegar auðlindir eru í húfi. Loftslagsbreytingar, réttlæti, fátækt og lífsgæði helst allt í hendur og því er mikilvægt að grípa þau tækifæri sem aðstoða okkur við að ná mikilvægum markmiðum fyrir framtíð okkar.</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r>
              <a:rPr lang="is-IS" sz="1200" b="1">
                <a:latin typeface="Calibri"/>
                <a:ea typeface="Calibri"/>
                <a:cs typeface="Calibri"/>
              </a:rPr>
              <a:t>Afrek til þessa</a:t>
            </a:r>
          </a:p>
          <a:p>
            <a:r>
              <a:rPr lang="is-IS" sz="1200" err="1">
                <a:latin typeface="Calibri"/>
                <a:ea typeface="Calibri"/>
                <a:cs typeface="Calibri"/>
              </a:rPr>
              <a:t>Hundruðir</a:t>
            </a:r>
            <a:r>
              <a:rPr lang="is-IS" sz="1200">
                <a:latin typeface="Calibri"/>
                <a:ea typeface="Calibri"/>
                <a:cs typeface="Calibri"/>
              </a:rPr>
              <a:t> viðskiptavina hafa fengið öðruvísi upplifun með okkur. Þeir hafa lært að lesa í landslagið, skilja tengsl vistkerfa og samfélaga og hafa upplifað raunverulega og ekta ferðaþjónustu í </a:t>
            </a:r>
            <a:r>
              <a:rPr lang="is-IS" sz="1200" err="1">
                <a:latin typeface="Calibri"/>
                <a:ea typeface="Calibri"/>
                <a:cs typeface="Calibri"/>
              </a:rPr>
              <a:t>náttúrnni</a:t>
            </a:r>
            <a:r>
              <a:rPr lang="is-IS" sz="1200">
                <a:latin typeface="Calibri"/>
                <a:ea typeface="Calibri"/>
                <a:cs typeface="Calibri"/>
              </a:rPr>
              <a:t> sem þeir heimsækja. Þegar gestur segir þér að núna skilji hann og skynji náttúruna á annan hátt, að hann skilji tilganginn með náttúruvernd, þá er það mikil umbun fyrir okkur.</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r>
              <a:rPr lang="is-IS" sz="1200" b="1">
                <a:latin typeface="Calibri"/>
                <a:ea typeface="Calibri"/>
                <a:cs typeface="Calibri"/>
              </a:rPr>
              <a:t>Næstu skref / Framtíðarsýn</a:t>
            </a:r>
          </a:p>
          <a:p>
            <a:r>
              <a:rPr lang="is-IS" sz="1200">
                <a:latin typeface="Calibri"/>
                <a:ea typeface="Calibri"/>
                <a:cs typeface="Calibri"/>
              </a:rPr>
              <a:t>Við verðum að halda áfram vinnunni við að skilja áhrif og fótspor af starfsemi okkar og við verðum að halda áfram að fjárfesta í verkefnum tengdum náttúruvernd. Það má bæði bæta forvarnaraðgerðir og mótvægisaðgerðir í umhverfismálum.</a:t>
            </a:r>
          </a:p>
          <a:p>
            <a:endParaRPr lang="is-IS" sz="1200"/>
          </a:p>
          <a:p>
            <a:endParaRPr lang="is-IS" sz="12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31</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a:t>M Teresa Madrona Moreno - </a:t>
            </a:r>
            <a:r>
              <a:rPr lang="en-IE" sz="1800" b="1" err="1"/>
              <a:t>framhald</a:t>
            </a:r>
            <a:endParaRPr lang="en-IE" sz="1800" b="1"/>
          </a:p>
        </p:txBody>
      </p:sp>
      <p:grpSp>
        <p:nvGrpSpPr>
          <p:cNvPr id="3" name="Group 2">
            <a:extLst>
              <a:ext uri="{FF2B5EF4-FFF2-40B4-BE49-F238E27FC236}">
                <a16:creationId xmlns:a16="http://schemas.microsoft.com/office/drawing/2014/main" id="{1A4E8DAE-D333-EB04-921A-3E2C7D064BED}"/>
              </a:ext>
            </a:extLst>
          </p:cNvPr>
          <p:cNvGrpSpPr/>
          <p:nvPr/>
        </p:nvGrpSpPr>
        <p:grpSpPr>
          <a:xfrm>
            <a:off x="4084321" y="7026366"/>
            <a:ext cx="3005500" cy="3001770"/>
            <a:chOff x="7252897" y="4427673"/>
            <a:chExt cx="3005500" cy="2610517"/>
          </a:xfrm>
        </p:grpSpPr>
        <p:sp>
          <p:nvSpPr>
            <p:cNvPr id="4" name="TextBox 3">
              <a:extLst>
                <a:ext uri="{FF2B5EF4-FFF2-40B4-BE49-F238E27FC236}">
                  <a16:creationId xmlns:a16="http://schemas.microsoft.com/office/drawing/2014/main" id="{90220CEB-D1AA-ECE3-A748-F8F08565FA9D}"/>
                </a:ext>
              </a:extLst>
            </p:cNvPr>
            <p:cNvSpPr txBox="1"/>
            <p:nvPr/>
          </p:nvSpPr>
          <p:spPr>
            <a:xfrm>
              <a:off x="7338264" y="5218472"/>
              <a:ext cx="2920133" cy="139183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2">
                    <a:extLst>
                      <a:ext uri="{A12FA001-AC4F-418D-AE19-62706E023703}">
                        <ahyp:hlinkClr xmlns:ahyp="http://schemas.microsoft.com/office/drawing/2018/hyperlinkcolor" val="tx"/>
                      </a:ext>
                    </a:extLst>
                  </a:hlinkClick>
                </a:rPr>
                <a:t>Heimasíða</a:t>
              </a:r>
              <a:r>
                <a:rPr lang="en-IE" sz="1400" dirty="0">
                  <a:solidFill>
                    <a:srgbClr val="90278E"/>
                  </a:solidFill>
                  <a:hlinkClick r:id="rId2">
                    <a:extLst>
                      <a:ext uri="{A12FA001-AC4F-418D-AE19-62706E023703}">
                        <ahyp:hlinkClr xmlns:ahyp="http://schemas.microsoft.com/office/drawing/2018/hyperlinkcolor" val="tx"/>
                      </a:ext>
                    </a:extLst>
                  </a:hlinkClick>
                </a:rPr>
                <a:t>: Sierra y Sol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err="1">
                  <a:solidFill>
                    <a:srgbClr val="90278E"/>
                  </a:solidFill>
                  <a:hlinkClick r:id="rId3">
                    <a:extLst>
                      <a:ext uri="{A12FA001-AC4F-418D-AE19-62706E023703}">
                        <ahyp:hlinkClr xmlns:ahyp="http://schemas.microsoft.com/office/drawing/2018/hyperlinkcolor" val="tx"/>
                      </a:ext>
                    </a:extLst>
                  </a:hlinkClick>
                </a:rPr>
                <a:t>Heimasíða</a:t>
              </a:r>
              <a:r>
                <a:rPr lang="en-IE" sz="1400" dirty="0">
                  <a:solidFill>
                    <a:srgbClr val="90278E"/>
                  </a:solidFill>
                  <a:hlinkClick r:id="rId3">
                    <a:extLst>
                      <a:ext uri="{A12FA001-AC4F-418D-AE19-62706E023703}">
                        <ahyp:hlinkClr xmlns:ahyp="http://schemas.microsoft.com/office/drawing/2018/hyperlinkcolor" val="tx"/>
                      </a:ext>
                    </a:extLst>
                  </a:hlinkClick>
                </a:rPr>
                <a:t>: Eco Turismo Granada</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Twitter – Eco Turismo</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7585C230-27DD-37AB-F174-CF5E65730DE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D74A1B-34E4-758C-B2F5-9DC5D4A8781A}"/>
                </a:ext>
              </a:extLst>
            </p:cNvPr>
            <p:cNvSpPr txBox="1"/>
            <p:nvPr/>
          </p:nvSpPr>
          <p:spPr>
            <a:xfrm>
              <a:off x="7375794" y="4523447"/>
              <a:ext cx="2337968" cy="562088"/>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41E0121D-5BF4-E840-DDC9-FE768BBBE8B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31EF30F9-68A1-6BA0-9C5B-E96E287F6079}"/>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DF98C75D-5FA7-B320-C0CD-1816DAEE3B0A}"/>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B6C56554-6737-A289-69DB-F6285CDA01DD}"/>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7E8365D9-63F6-E428-514D-1EFF8DF40B0E}"/>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EEEA3564-9A5E-560A-C6D6-9228933C46A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D5379ABB-695C-00AF-50DF-02DC0082B733}"/>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A4287E75-38C2-F175-684E-126F8958D605}"/>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AA9EE65-C045-AA82-8821-9AC0BE498A3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0739E02D-602F-4F79-0014-861D2E3382A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E56455FA-1225-05CB-A5ED-56C776FEB2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2C74FCAB-7A4D-9994-B0FC-C97403467EFB}"/>
              </a:ext>
            </a:extLst>
          </p:cNvPr>
          <p:cNvPicPr>
            <a:picLocks noChangeAspect="1"/>
          </p:cNvPicPr>
          <p:nvPr/>
        </p:nvPicPr>
        <p:blipFill>
          <a:blip r:embed="rId9"/>
          <a:stretch>
            <a:fillRect/>
          </a:stretch>
        </p:blipFill>
        <p:spPr>
          <a:xfrm>
            <a:off x="672441" y="7022450"/>
            <a:ext cx="3112181" cy="2999633"/>
          </a:xfrm>
          <a:prstGeom prst="rect">
            <a:avLst/>
          </a:prstGeom>
        </p:spPr>
      </p:pic>
      <p:sp>
        <p:nvSpPr>
          <p:cNvPr id="23" name="TextBox 22">
            <a:extLst>
              <a:ext uri="{FF2B5EF4-FFF2-40B4-BE49-F238E27FC236}">
                <a16:creationId xmlns:a16="http://schemas.microsoft.com/office/drawing/2014/main" id="{FA3DEC43-4019-A64D-19FE-00493B0FD059}"/>
              </a:ext>
            </a:extLst>
          </p:cNvPr>
          <p:cNvSpPr txBox="1"/>
          <p:nvPr/>
        </p:nvSpPr>
        <p:spPr>
          <a:xfrm>
            <a:off x="3865615" y="3443894"/>
            <a:ext cx="3264912" cy="1323439"/>
          </a:xfrm>
          <a:prstGeom prst="rect">
            <a:avLst/>
          </a:prstGeom>
          <a:noFill/>
        </p:spPr>
        <p:txBody>
          <a:bodyPr wrap="square" lIns="91440" tIns="45720" rIns="91440" bIns="45720" anchor="t">
            <a:spAutoFit/>
          </a:bodyPr>
          <a:lstStyle/>
          <a:p>
            <a:pPr algn="ctr"/>
            <a:r>
              <a:rPr lang="en-US" sz="2000" b="1" i="1" err="1">
                <a:solidFill>
                  <a:srgbClr val="90278E"/>
                </a:solidFill>
                <a:latin typeface="Content"/>
              </a:rPr>
              <a:t>Ferðaþjónusta</a:t>
            </a:r>
            <a:r>
              <a:rPr lang="en-US" sz="2000" b="1" i="1">
                <a:solidFill>
                  <a:srgbClr val="90278E"/>
                </a:solidFill>
                <a:latin typeface="Content"/>
              </a:rPr>
              <a:t> í </a:t>
            </a:r>
            <a:r>
              <a:rPr lang="en-US" sz="2000" b="1" i="1" err="1">
                <a:solidFill>
                  <a:srgbClr val="90278E"/>
                </a:solidFill>
                <a:latin typeface="Content"/>
              </a:rPr>
              <a:t>náttúrunni</a:t>
            </a:r>
            <a:r>
              <a:rPr lang="en-US" sz="2000" b="1" i="1">
                <a:solidFill>
                  <a:srgbClr val="90278E"/>
                </a:solidFill>
                <a:latin typeface="Content"/>
              </a:rPr>
              <a:t> </a:t>
            </a:r>
            <a:r>
              <a:rPr lang="en-US" sz="2000" b="1" i="1" err="1">
                <a:solidFill>
                  <a:srgbClr val="90278E"/>
                </a:solidFill>
                <a:latin typeface="Content"/>
              </a:rPr>
              <a:t>getur</a:t>
            </a:r>
            <a:r>
              <a:rPr lang="en-US" sz="2000" b="1" i="1">
                <a:solidFill>
                  <a:srgbClr val="90278E"/>
                </a:solidFill>
                <a:latin typeface="Content"/>
              </a:rPr>
              <a:t> haft neikvæð áhrif, </a:t>
            </a:r>
            <a:r>
              <a:rPr lang="en-US" sz="2000" b="1" i="1" err="1">
                <a:solidFill>
                  <a:srgbClr val="90278E"/>
                </a:solidFill>
                <a:latin typeface="Content"/>
              </a:rPr>
              <a:t>en</a:t>
            </a:r>
            <a:r>
              <a:rPr lang="en-US" sz="2000" b="1" i="1">
                <a:solidFill>
                  <a:srgbClr val="90278E"/>
                </a:solidFill>
                <a:latin typeface="Content"/>
              </a:rPr>
              <a:t> </a:t>
            </a:r>
            <a:r>
              <a:rPr lang="en-US" sz="2000" b="1" i="1" err="1">
                <a:solidFill>
                  <a:srgbClr val="90278E"/>
                </a:solidFill>
                <a:latin typeface="Content"/>
              </a:rPr>
              <a:t>hún</a:t>
            </a:r>
            <a:r>
              <a:rPr lang="en-US" sz="2000" b="1" i="1">
                <a:solidFill>
                  <a:srgbClr val="90278E"/>
                </a:solidFill>
                <a:latin typeface="Content"/>
              </a:rPr>
              <a:t> </a:t>
            </a:r>
            <a:r>
              <a:rPr lang="en-US" sz="2000" b="1" i="1" err="1">
                <a:solidFill>
                  <a:srgbClr val="90278E"/>
                </a:solidFill>
                <a:latin typeface="Content"/>
              </a:rPr>
              <a:t>getur</a:t>
            </a:r>
            <a:r>
              <a:rPr lang="en-US" sz="2000" b="1" i="1">
                <a:solidFill>
                  <a:srgbClr val="90278E"/>
                </a:solidFill>
                <a:latin typeface="Content"/>
              </a:rPr>
              <a:t> </a:t>
            </a:r>
            <a:r>
              <a:rPr lang="en-US" sz="2000" b="1" i="1" err="1">
                <a:solidFill>
                  <a:srgbClr val="90278E"/>
                </a:solidFill>
                <a:latin typeface="Content"/>
              </a:rPr>
              <a:t>líka</a:t>
            </a:r>
            <a:r>
              <a:rPr lang="en-US" sz="2000" b="1" i="1">
                <a:solidFill>
                  <a:srgbClr val="90278E"/>
                </a:solidFill>
                <a:latin typeface="Content"/>
              </a:rPr>
              <a:t> </a:t>
            </a:r>
            <a:r>
              <a:rPr lang="en-US" sz="2000" b="1" i="1" err="1">
                <a:solidFill>
                  <a:srgbClr val="90278E"/>
                </a:solidFill>
                <a:latin typeface="Content"/>
              </a:rPr>
              <a:t>verið</a:t>
            </a:r>
            <a:r>
              <a:rPr lang="en-US" sz="2000" b="1" i="1">
                <a:solidFill>
                  <a:srgbClr val="90278E"/>
                </a:solidFill>
                <a:latin typeface="Content"/>
              </a:rPr>
              <a:t> </a:t>
            </a:r>
            <a:r>
              <a:rPr lang="en-US" sz="2000" b="1" i="1" err="1">
                <a:solidFill>
                  <a:srgbClr val="90278E"/>
                </a:solidFill>
                <a:latin typeface="Content"/>
              </a:rPr>
              <a:t>hluti</a:t>
            </a:r>
            <a:r>
              <a:rPr lang="en-US" sz="2000" b="1" i="1">
                <a:solidFill>
                  <a:srgbClr val="90278E"/>
                </a:solidFill>
                <a:latin typeface="Content"/>
              </a:rPr>
              <a:t> </a:t>
            </a:r>
            <a:r>
              <a:rPr lang="en-US" sz="2000" b="1" i="1" err="1">
                <a:solidFill>
                  <a:srgbClr val="90278E"/>
                </a:solidFill>
                <a:latin typeface="Content"/>
              </a:rPr>
              <a:t>af</a:t>
            </a:r>
            <a:r>
              <a:rPr lang="en-US" sz="2000" b="1" i="1">
                <a:solidFill>
                  <a:srgbClr val="90278E"/>
                </a:solidFill>
                <a:latin typeface="Content"/>
              </a:rPr>
              <a:t> </a:t>
            </a:r>
            <a:r>
              <a:rPr lang="en-US" sz="2000" b="1" i="1" err="1">
                <a:solidFill>
                  <a:srgbClr val="90278E"/>
                </a:solidFill>
                <a:latin typeface="Content"/>
              </a:rPr>
              <a:t>lausninni</a:t>
            </a:r>
            <a:endParaRPr lang="en-IE" sz="2000" b="1" i="1">
              <a:solidFill>
                <a:srgbClr val="90278E"/>
              </a:solidFill>
              <a:ea typeface="Calibri" panose="020F0502020204030204"/>
              <a:cs typeface="Calibri" panose="020F0502020204030204"/>
            </a:endParaRPr>
          </a:p>
        </p:txBody>
      </p:sp>
    </p:spTree>
    <p:extLst>
      <p:ext uri="{BB962C8B-B14F-4D97-AF65-F5344CB8AC3E}">
        <p14:creationId xmlns:p14="http://schemas.microsoft.com/office/powerpoint/2010/main" val="418819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581825"/>
            <a:ext cx="6526988" cy="2564297"/>
          </a:xfrm>
        </p:spPr>
        <p:txBody>
          <a:bodyPr lIns="91440" tIns="45720" rIns="91440" bIns="45720" numCol="2" spcCol="288000" anchor="t">
            <a:noAutofit/>
          </a:bodyPr>
          <a:lstStyle/>
          <a:p>
            <a:r>
              <a:rPr lang="is-IS" sz="1200">
                <a:latin typeface="Calibri"/>
                <a:ea typeface="Calibri"/>
                <a:cs typeface="Calibri"/>
              </a:rPr>
              <a:t>Ferill Mary spanner næstum 60 ár og mun setrið blása lífi í arfleifð hennar og </a:t>
            </a:r>
            <a:r>
              <a:rPr lang="is-IS" sz="1200" err="1">
                <a:latin typeface="Calibri"/>
                <a:ea typeface="Calibri"/>
                <a:cs typeface="Calibri"/>
              </a:rPr>
              <a:t>hvejta</a:t>
            </a:r>
            <a:r>
              <a:rPr lang="is-IS" sz="1200">
                <a:latin typeface="Calibri"/>
                <a:ea typeface="Calibri"/>
                <a:cs typeface="Calibri"/>
              </a:rPr>
              <a:t> komandi kynslóðir – ásamt því að fræða, upplýsa og hvetja til breytinga til góðs, bæði í samfélaginu okkar hér í </a:t>
            </a:r>
            <a:r>
              <a:rPr lang="is-IS" sz="1200" err="1">
                <a:latin typeface="Calibri"/>
                <a:ea typeface="Calibri"/>
                <a:cs typeface="Calibri"/>
              </a:rPr>
              <a:t>Ballina</a:t>
            </a:r>
            <a:r>
              <a:rPr lang="is-IS" sz="1200">
                <a:latin typeface="Calibri"/>
                <a:ea typeface="Calibri"/>
                <a:cs typeface="Calibri"/>
              </a:rPr>
              <a:t> og meðal almennra gesta – hvort heldur sem er í eigin persónu eða á netinu.</a:t>
            </a:r>
          </a:p>
          <a:p>
            <a:r>
              <a:rPr lang="is-IS" sz="1200">
                <a:latin typeface="Calibri"/>
                <a:ea typeface="Calibri"/>
                <a:cs typeface="Calibri"/>
              </a:rPr>
              <a:t>Ég er Susan </a:t>
            </a:r>
            <a:r>
              <a:rPr lang="is-IS" sz="1200" err="1">
                <a:latin typeface="Calibri"/>
                <a:ea typeface="Calibri"/>
                <a:cs typeface="Calibri"/>
              </a:rPr>
              <a:t>Heffernan</a:t>
            </a:r>
            <a:r>
              <a:rPr lang="is-IS" sz="1200">
                <a:latin typeface="Calibri"/>
                <a:ea typeface="Calibri"/>
                <a:cs typeface="Calibri"/>
              </a:rPr>
              <a:t>, verkefnastjóri Mary Robinson setursins og til að komast á þetta stig starfsferils míns hef ég mætt nokkrum áskorunum. Meðal þeirra eru áskoranir svo sem skortur á tækifærum til framfara í starfi, tiltölulega lágra launa og tímabundinna starfa utan opinbera geirans. Ferðaþjónustan (þegar kemur að ráðgjöf og </a:t>
            </a:r>
            <a:r>
              <a:rPr lang="is-IS" sz="1200" err="1">
                <a:latin typeface="Calibri"/>
                <a:ea typeface="Calibri"/>
                <a:cs typeface="Calibri"/>
              </a:rPr>
              <a:t>verkefnastjórnun</a:t>
            </a:r>
            <a:r>
              <a:rPr lang="is-IS" sz="1200">
                <a:latin typeface="Calibri"/>
                <a:ea typeface="Calibri"/>
                <a:cs typeface="Calibri"/>
              </a:rPr>
              <a:t>) er að miklu leiti einyrkjastarf eða innan smærri ráðgjafafyrirtækja, svo frumkvöðlastarf er oft eina raunverulega tækifærið til framfara í starfi.</a:t>
            </a:r>
          </a:p>
          <a:p>
            <a:endParaRPr lang="is-IS" sz="1200"/>
          </a:p>
          <a:p>
            <a:r>
              <a:rPr lang="is-IS" sz="1200" b="1">
                <a:latin typeface="Calibri"/>
                <a:ea typeface="Calibri"/>
                <a:cs typeface="Calibri"/>
              </a:rPr>
              <a:t>Af hverju ferðaþjónusta?</a:t>
            </a:r>
          </a:p>
          <a:p>
            <a:r>
              <a:rPr lang="is-IS" sz="1200">
                <a:latin typeface="Calibri"/>
                <a:ea typeface="Calibri"/>
                <a:cs typeface="Calibri"/>
              </a:rPr>
              <a:t>Ferðaþjónustan býður upp á fjölda tækifæra en einnig miklar áskoranir fyrir samfélög, bæði hvað varðar getu þeirra til að taka á móti fjölda gesta og hugsanleg neikvæð/jákvæð áhrif þeirra á </a:t>
            </a:r>
            <a:r>
              <a:rPr lang="is-IS" sz="1200" err="1">
                <a:latin typeface="Calibri"/>
                <a:ea typeface="Calibri"/>
                <a:cs typeface="Calibri"/>
              </a:rPr>
              <a:t>nærsamfélag</a:t>
            </a:r>
            <a:r>
              <a:rPr lang="is-IS" sz="1200">
                <a:latin typeface="Calibri"/>
                <a:ea typeface="Calibri"/>
                <a:cs typeface="Calibri"/>
              </a:rPr>
              <a:t> og umhverfi. Að sama skapi felst mikil áskorun í kringum flugiðnaðinn í losun á gróðurhúsalofttegundum og mengun.</a:t>
            </a:r>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is-IS" b="1" u="sng"/>
              <a:t>Stutt kynning</a:t>
            </a:r>
          </a:p>
          <a:p>
            <a:r>
              <a:rPr lang="is-IS"/>
              <a:t>Mary Robinson er ein af afkastamestu leiðtogum Írlands, bæði innanlands og á alþjóðavettvangi. Hún umbreytti forsetaembættinu á Írlandi og hóf víðtækar samfélagslegar breytingar þar í landi. Eftir forsetatíð sína hefur ferill hennar snúist um að vera talsmaður fyrir mannréttindum, loftslagsmálum og sjálfbærri nálgun á þróunarmálum sem viðurkennir alþjóðlega ábyrgt okkar gagnvart hvert öðru.</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Susan Heffernan </a:t>
            </a:r>
            <a:r>
              <a:rPr lang="en-IE" sz="2400"/>
              <a:t>– </a:t>
            </a:r>
          </a:p>
          <a:p>
            <a:pPr>
              <a:lnSpc>
                <a:spcPct val="100000"/>
              </a:lnSpc>
            </a:pPr>
            <a:r>
              <a:rPr lang="es-ES" sz="2400" err="1"/>
              <a:t>Verkefnastjóri</a:t>
            </a:r>
            <a:r>
              <a:rPr lang="es-ES" sz="2400"/>
              <a:t> </a:t>
            </a:r>
            <a:r>
              <a:rPr lang="es-ES" sz="2400" err="1"/>
              <a:t>hjá</a:t>
            </a:r>
            <a:endParaRPr lang="es-ES" sz="2400"/>
          </a:p>
          <a:p>
            <a:pPr>
              <a:lnSpc>
                <a:spcPct val="100000"/>
              </a:lnSpc>
            </a:pPr>
            <a:r>
              <a:rPr lang="es-ES" sz="2400"/>
              <a:t>Mary Robinson </a:t>
            </a:r>
            <a:r>
              <a:rPr lang="es-ES" sz="2400" err="1"/>
              <a:t>setrinu</a:t>
            </a:r>
            <a:r>
              <a:rPr lang="es-ES" sz="2400"/>
              <a:t> </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324726" y="2954882"/>
            <a:ext cx="3257392" cy="522755"/>
          </a:xfrm>
        </p:spPr>
        <p:txBody>
          <a:bodyPr/>
          <a:lstStyle/>
          <a:p>
            <a:r>
              <a:rPr lang="en-IE" sz="1800" b="1"/>
              <a:t>ÍRLAND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8632" r="28793"/>
          <a:stretch/>
        </p:blipFill>
        <p:spPr>
          <a:xfrm>
            <a:off x="4234393" y="-3"/>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32</a:t>
            </a:fld>
            <a:endParaRPr lang="fr-CA"/>
          </a:p>
        </p:txBody>
      </p:sp>
    </p:spTree>
    <p:extLst>
      <p:ext uri="{BB962C8B-B14F-4D97-AF65-F5344CB8AC3E}">
        <p14:creationId xmlns:p14="http://schemas.microsoft.com/office/powerpoint/2010/main" val="1471396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4775E-A444-87D4-C288-8937B08350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43" t="13274" r="6254"/>
          <a:stretch/>
        </p:blipFill>
        <p:spPr>
          <a:xfrm>
            <a:off x="569735" y="6494697"/>
            <a:ext cx="3179929" cy="2509678"/>
          </a:xfrm>
          <a:prstGeom prst="rect">
            <a:avLst/>
          </a:prstGeom>
        </p:spPr>
      </p:pic>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68296" y="1404425"/>
            <a:ext cx="6526988" cy="8917463"/>
          </a:xfrm>
        </p:spPr>
        <p:txBody>
          <a:bodyPr lIns="91440" tIns="45720" rIns="91440" bIns="45720" numCol="2" spcCol="288000" anchor="t">
            <a:noAutofit/>
          </a:bodyPr>
          <a:lstStyle/>
          <a:p>
            <a:r>
              <a:rPr lang="is-IS" sz="1200" b="1">
                <a:latin typeface="Calibri"/>
                <a:ea typeface="Calibri"/>
                <a:cs typeface="Calibri"/>
              </a:rPr>
              <a:t>Af hverju sjálfbærni?</a:t>
            </a:r>
          </a:p>
          <a:p>
            <a:r>
              <a:rPr lang="is-IS" sz="1200">
                <a:latin typeface="Calibri"/>
                <a:ea typeface="Calibri"/>
                <a:cs typeface="Calibri"/>
              </a:rPr>
              <a:t>Bæði í </a:t>
            </a:r>
            <a:r>
              <a:rPr lang="is-IS" sz="1200" err="1">
                <a:latin typeface="Calibri"/>
                <a:ea typeface="Calibri"/>
                <a:cs typeface="Calibri"/>
              </a:rPr>
              <a:t>Ballina</a:t>
            </a:r>
            <a:r>
              <a:rPr lang="is-IS" sz="1200">
                <a:latin typeface="Calibri"/>
                <a:ea typeface="Calibri"/>
                <a:cs typeface="Calibri"/>
              </a:rPr>
              <a:t> og á setrinu höfum við lagt áherslu á stuðning við fyrirtæki í næsta nágrenni og tengingu við </a:t>
            </a:r>
            <a:r>
              <a:rPr lang="is-IS" sz="1200" err="1">
                <a:latin typeface="Calibri"/>
                <a:ea typeface="Calibri"/>
                <a:cs typeface="Calibri"/>
              </a:rPr>
              <a:t>nærsamfélagið</a:t>
            </a:r>
            <a:r>
              <a:rPr lang="is-IS" sz="1200">
                <a:latin typeface="Calibri"/>
                <a:ea typeface="Calibri"/>
                <a:cs typeface="Calibri"/>
              </a:rPr>
              <a:t>. Og þar sem mögulegt munum við hvetja gesti til að nýta sér sjálfbærar samgöngur. Ég er meðlimur í </a:t>
            </a:r>
            <a:r>
              <a:rPr lang="is-IS" sz="1200" err="1">
                <a:latin typeface="Calibri"/>
                <a:ea typeface="Calibri"/>
                <a:cs typeface="Calibri"/>
              </a:rPr>
              <a:t>Ballina‘s</a:t>
            </a:r>
            <a:r>
              <a:rPr lang="is-IS" sz="1200">
                <a:latin typeface="Calibri"/>
                <a:ea typeface="Calibri"/>
                <a:cs typeface="Calibri"/>
              </a:rPr>
              <a:t> </a:t>
            </a:r>
            <a:r>
              <a:rPr lang="is-IS" sz="1200" err="1">
                <a:latin typeface="Calibri"/>
                <a:ea typeface="Calibri"/>
                <a:cs typeface="Calibri"/>
              </a:rPr>
              <a:t>Green</a:t>
            </a:r>
            <a:r>
              <a:rPr lang="is-IS" sz="1200">
                <a:latin typeface="Calibri"/>
                <a:ea typeface="Calibri"/>
                <a:cs typeface="Calibri"/>
              </a:rPr>
              <a:t> </a:t>
            </a:r>
            <a:r>
              <a:rPr lang="is-IS" sz="1200" err="1">
                <a:latin typeface="Calibri"/>
                <a:ea typeface="Calibri"/>
                <a:cs typeface="Calibri"/>
              </a:rPr>
              <a:t>Town</a:t>
            </a:r>
            <a:r>
              <a:rPr lang="is-IS" sz="1200">
                <a:latin typeface="Calibri"/>
                <a:ea typeface="Calibri"/>
                <a:cs typeface="Calibri"/>
              </a:rPr>
              <a:t>, sem er samfélagsverkefni með það að markmiði að gera </a:t>
            </a:r>
            <a:r>
              <a:rPr lang="is-IS" sz="1200" err="1">
                <a:latin typeface="Calibri"/>
                <a:ea typeface="Calibri"/>
                <a:cs typeface="Calibri"/>
              </a:rPr>
              <a:t>Ballina</a:t>
            </a:r>
            <a:r>
              <a:rPr lang="is-IS" sz="1200">
                <a:latin typeface="Calibri"/>
                <a:ea typeface="Calibri"/>
                <a:cs typeface="Calibri"/>
              </a:rPr>
              <a:t> að grænasta bænum á Írlandi og ég er stjórnarmaður í </a:t>
            </a:r>
            <a:r>
              <a:rPr lang="is-IS" sz="1200" err="1">
                <a:latin typeface="Calibri"/>
                <a:ea typeface="Calibri"/>
                <a:cs typeface="Calibri"/>
              </a:rPr>
              <a:t>Sligo</a:t>
            </a:r>
            <a:r>
              <a:rPr lang="is-IS" sz="1200">
                <a:latin typeface="Calibri"/>
                <a:ea typeface="Calibri"/>
                <a:cs typeface="Calibri"/>
              </a:rPr>
              <a:t> sjálfboðamiðstöðinni. Ég hef unnið með mörgum sveitarfélögum, ríkisstofnunum og samfélögum víðsvegar um Írland þar sem þemað hefur verið samfélagsþróun, þátttaka erlendra ríkisborgara og sjálfbærnimarkmið, með sérstaka áherslu á sjálfbæra ferðaþjónustu.</a:t>
            </a:r>
          </a:p>
          <a:p>
            <a:r>
              <a:rPr lang="is-IS" sz="1200">
                <a:latin typeface="Calibri"/>
                <a:ea typeface="Calibri"/>
                <a:cs typeface="Calibri"/>
              </a:rPr>
              <a:t>Sjálfbær ferðaþjónusta á Írlandi hefur þróað sjálfbært gæðamat sem samræmist alþjóðlegum viðmiðum Sameinuðu þjóðanna sem ég tel vera mikilvægan alþjóðlegan staðall sem við getum stefnt að.</a:t>
            </a:r>
          </a:p>
          <a:p>
            <a:r>
              <a:rPr lang="is-IS" sz="1200">
                <a:latin typeface="Calibri"/>
                <a:ea typeface="Calibri"/>
                <a:cs typeface="Calibri"/>
              </a:rPr>
              <a:t>Hvatinn minn til að vinna hjá setri Mary Robinson er að það gefur mér gott tækifæri til að vinna að verkefni sem skilur eftir sig áþreifanlega arfleifð; vinna með leiðtoga sem ég dáist mjög að; og tækifæri til að vera hluti af þróun sem hefur gildi sem ég get samsamað mig við og tel að geti skapað mikilvæga arfleifð.</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b="1"/>
          </a:p>
          <a:p>
            <a:endParaRPr lang="is-IS" sz="1200"/>
          </a:p>
          <a:p>
            <a:endParaRPr lang="is-IS" sz="1200"/>
          </a:p>
          <a:p>
            <a:endParaRPr lang="is-IS" sz="1200"/>
          </a:p>
          <a:p>
            <a:endParaRPr lang="is-IS" sz="900"/>
          </a:p>
          <a:p>
            <a:r>
              <a:rPr lang="is-IS" sz="1200" b="1">
                <a:latin typeface="Calibri"/>
                <a:ea typeface="Calibri"/>
                <a:cs typeface="Calibri"/>
              </a:rPr>
              <a:t>Áskoranir í ferðaþjónustu</a:t>
            </a:r>
          </a:p>
          <a:p>
            <a:r>
              <a:rPr lang="is-IS" sz="1200">
                <a:latin typeface="Calibri"/>
                <a:ea typeface="Calibri"/>
                <a:cs typeface="Calibri"/>
              </a:rPr>
              <a:t>Það eru gríðarlegar áskoranir sem ferðaþjónustan stendur frammi fyrir, hækkandi kostnaður, skortur á starfsfólki og að horfa til framtíðar. Ég held að á Írlandi hafi verið horft of mikið á vöxt frekar en sérhæfingu, en það er í sérhæfingunni sem við getum mögulega best í stakk búin til að ná sjálfbærum vexti í ferðaþjónustu. Ég held að nýlegar áherslubreytingar í átt að hægari og virkari ferðaþjónustu sé mjög jákvæð og ég held að hún muni færa Írlandi – og ferðamönnum – meiri ávinning og tækifæri.</a:t>
            </a:r>
          </a:p>
          <a:p>
            <a:endParaRPr lang="is-IS" sz="900" b="1"/>
          </a:p>
          <a:p>
            <a:r>
              <a:rPr lang="is-IS" sz="1200" b="1">
                <a:latin typeface="Calibri"/>
                <a:ea typeface="Calibri"/>
                <a:cs typeface="Calibri"/>
              </a:rPr>
              <a:t>Næstu skref / Framtíðarsýn</a:t>
            </a:r>
          </a:p>
          <a:p>
            <a:r>
              <a:rPr lang="is-IS" sz="1200">
                <a:latin typeface="Calibri"/>
                <a:ea typeface="Calibri"/>
                <a:cs typeface="Calibri"/>
              </a:rPr>
              <a:t>Ég held að </a:t>
            </a:r>
            <a:r>
              <a:rPr lang="is-IS" sz="1200" err="1">
                <a:latin typeface="Calibri"/>
                <a:ea typeface="Calibri"/>
                <a:cs typeface="Calibri"/>
              </a:rPr>
              <a:t>lykilárskoranir</a:t>
            </a:r>
            <a:r>
              <a:rPr lang="is-IS" sz="1200">
                <a:latin typeface="Calibri"/>
                <a:ea typeface="Calibri"/>
                <a:cs typeface="Calibri"/>
              </a:rPr>
              <a:t> ferðaþjónustunnar sé árstíðarbundin og vaktavinnu eðli starfanna, sem getur fækkað tækifærum, sérstaklega fyrir konur. Það er erfitt að finna tækifæri til að sækjast eftir starfsframa. Ég held það sé mikilvægt að skoða hvernig sé hægt að skipuleggja starfsþróun og iðnnám þannig að það verði aðgengilegra – kennsla í heimabyggð, á netinu, sveigjanlegt nám og tækifæri til að vaxa í starfi. Að borga sanngjörn laun frekar en lágmarkslaun væri einnig góð þróun í átt að fleiri tækifærum. </a:t>
            </a:r>
            <a:endParaRPr lang="is-IS" sz="1200">
              <a:ea typeface="Calibri"/>
            </a:endParaRPr>
          </a:p>
          <a:p>
            <a:endParaRPr lang="is-IS" sz="1200"/>
          </a:p>
          <a:p>
            <a:endParaRPr lang="is-IS" sz="1200"/>
          </a:p>
          <a:p>
            <a:endParaRPr lang="is-IS" sz="12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33</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a:t>Susan Heffernan - continued</a:t>
            </a:r>
          </a:p>
        </p:txBody>
      </p:sp>
      <p:pic>
        <p:nvPicPr>
          <p:cNvPr id="4" name="Picture 3">
            <a:extLst>
              <a:ext uri="{FF2B5EF4-FFF2-40B4-BE49-F238E27FC236}">
                <a16:creationId xmlns:a16="http://schemas.microsoft.com/office/drawing/2014/main" id="{0D774307-3432-A1AC-9234-523D6FEA6B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87"/>
          <a:stretch/>
        </p:blipFill>
        <p:spPr>
          <a:xfrm>
            <a:off x="4156160" y="7436476"/>
            <a:ext cx="2827081" cy="2727465"/>
          </a:xfrm>
          <a:prstGeom prst="rect">
            <a:avLst/>
          </a:prstGeom>
        </p:spPr>
      </p:pic>
      <p:grpSp>
        <p:nvGrpSpPr>
          <p:cNvPr id="7" name="Group 6">
            <a:extLst>
              <a:ext uri="{FF2B5EF4-FFF2-40B4-BE49-F238E27FC236}">
                <a16:creationId xmlns:a16="http://schemas.microsoft.com/office/drawing/2014/main" id="{154BE6E9-A63A-76A5-178D-B917BAA056D7}"/>
              </a:ext>
            </a:extLst>
          </p:cNvPr>
          <p:cNvGrpSpPr/>
          <p:nvPr/>
        </p:nvGrpSpPr>
        <p:grpSpPr>
          <a:xfrm>
            <a:off x="3979368" y="5161445"/>
            <a:ext cx="3005500" cy="2198469"/>
            <a:chOff x="7252897" y="4427673"/>
            <a:chExt cx="3005500" cy="2610517"/>
          </a:xfrm>
        </p:grpSpPr>
        <p:sp>
          <p:nvSpPr>
            <p:cNvPr id="8" name="TextBox 7">
              <a:extLst>
                <a:ext uri="{FF2B5EF4-FFF2-40B4-BE49-F238E27FC236}">
                  <a16:creationId xmlns:a16="http://schemas.microsoft.com/office/drawing/2014/main" id="{C379201E-8FEC-4274-E44C-60762986DE44}"/>
                </a:ext>
              </a:extLst>
            </p:cNvPr>
            <p:cNvSpPr txBox="1"/>
            <p:nvPr/>
          </p:nvSpPr>
          <p:spPr>
            <a:xfrm>
              <a:off x="7338264" y="5218472"/>
              <a:ext cx="2920133" cy="164457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4">
                    <a:extLst>
                      <a:ext uri="{A12FA001-AC4F-418D-AE19-62706E023703}">
                        <ahyp:hlinkClr xmlns:ahyp="http://schemas.microsoft.com/office/drawing/2018/hyperlinkcolor" val="tx"/>
                      </a:ext>
                    </a:extLst>
                  </a:hlinkClick>
                </a:rPr>
                <a:t>Heimasíða</a:t>
              </a:r>
              <a:r>
                <a:rPr lang="en-IE" sz="1400" dirty="0">
                  <a:solidFill>
                    <a:srgbClr val="90278E"/>
                  </a:solidFill>
                  <a:hlinkClick r:id="rId4">
                    <a:extLst>
                      <a:ext uri="{A12FA001-AC4F-418D-AE19-62706E023703}">
                        <ahyp:hlinkClr xmlns:ahyp="http://schemas.microsoft.com/office/drawing/2018/hyperlinkcolor" val="tx"/>
                      </a:ext>
                    </a:extLst>
                  </a:hlinkClick>
                </a:rPr>
                <a:t>: Mary Robinson Centre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err="1">
                  <a:solidFill>
                    <a:srgbClr val="90278E"/>
                  </a:solidFill>
                  <a:hlinkClick r:id="rId5">
                    <a:extLst>
                      <a:ext uri="{A12FA001-AC4F-418D-AE19-62706E023703}">
                        <ahyp:hlinkClr xmlns:ahyp="http://schemas.microsoft.com/office/drawing/2018/hyperlinkcolor" val="tx"/>
                      </a:ext>
                    </a:extLst>
                  </a:hlinkClick>
                </a:rPr>
                <a:t>Heimasíða</a:t>
              </a:r>
              <a:r>
                <a:rPr lang="en-IE" sz="1400" dirty="0">
                  <a:solidFill>
                    <a:srgbClr val="90278E"/>
                  </a:solidFill>
                  <a:hlinkClick r:id="rId5">
                    <a:extLst>
                      <a:ext uri="{A12FA001-AC4F-418D-AE19-62706E023703}">
                        <ahyp:hlinkClr xmlns:ahyp="http://schemas.microsoft.com/office/drawing/2018/hyperlinkcolor" val="tx"/>
                      </a:ext>
                    </a:extLst>
                  </a:hlinkClick>
                </a:rPr>
                <a:t>: </a:t>
              </a:r>
              <a:r>
                <a:rPr lang="en-IE" sz="1400" dirty="0">
                  <a:solidFill>
                    <a:srgbClr val="90278E"/>
                  </a:solidFill>
                </a:rPr>
                <a:t>Sustainable Tourism </a:t>
              </a:r>
              <a:r>
                <a:rPr lang="en-IE" sz="1400" dirty="0" err="1">
                  <a:solidFill>
                    <a:srgbClr val="90278E"/>
                  </a:solidFill>
                </a:rPr>
                <a:t>Irl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Twitter – Mary Robinson Centre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9" name="Rounded Rectangle 45">
              <a:extLst>
                <a:ext uri="{FF2B5EF4-FFF2-40B4-BE49-F238E27FC236}">
                  <a16:creationId xmlns:a16="http://schemas.microsoft.com/office/drawing/2014/main" id="{A8C7E5F5-9AA1-92C1-7EE5-BC03678357CE}"/>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463ED-6CFF-2571-DDEB-05EFDC4D6695}"/>
                </a:ext>
              </a:extLst>
            </p:cNvPr>
            <p:cNvSpPr txBox="1"/>
            <p:nvPr/>
          </p:nvSpPr>
          <p:spPr>
            <a:xfrm>
              <a:off x="7375794" y="4523447"/>
              <a:ext cx="2337968" cy="767470"/>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11" name="Rectangle 10">
              <a:extLst>
                <a:ext uri="{FF2B5EF4-FFF2-40B4-BE49-F238E27FC236}">
                  <a16:creationId xmlns:a16="http://schemas.microsoft.com/office/drawing/2014/main" id="{44EF448C-8DF2-8D87-7156-4895DEBAAE93}"/>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2">
              <a:extLst>
                <a:ext uri="{FF2B5EF4-FFF2-40B4-BE49-F238E27FC236}">
                  <a16:creationId xmlns:a16="http://schemas.microsoft.com/office/drawing/2014/main" id="{BEB1697B-7CFC-4601-9535-E8B8B98271D6}"/>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965D0B9F-E96F-C865-D2CE-84D4B57BA5B2}"/>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C1CBF37D-84A0-F6CC-6A05-82FEE90AB5C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1889030B-829B-66C5-EE8E-13A1DA27776F}"/>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EBBC6B31-0D51-431D-8F78-343FDFFDEE5C}"/>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585A2B9B-C169-A9FE-D4D3-BB00F6C6BDD6}"/>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E8566DF0-34CF-7503-DFAE-765290373233}"/>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126E0CDC-B016-8597-DF87-A5909A0C2C6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3C08D69D-AD8D-0177-F25D-9A505D36A803}"/>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3974E0AF-AA23-AFBB-7B0C-63267A6CF24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2121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6986109"/>
            <a:ext cx="6526988" cy="2564297"/>
          </a:xfrm>
        </p:spPr>
        <p:txBody>
          <a:bodyPr lIns="91440" tIns="45720" rIns="91440" bIns="45720" numCol="2" spcCol="288000" anchor="t">
            <a:noAutofit/>
          </a:bodyPr>
          <a:lstStyle/>
          <a:p>
            <a:r>
              <a:rPr lang="is-IS" sz="1200" dirty="0">
                <a:latin typeface="Calibri"/>
                <a:ea typeface="Calibri"/>
                <a:cs typeface="Calibri"/>
              </a:rPr>
              <a:t>Ég vinn innan veitingageirans og er sem stendur yfirmatreiðslumaður á Hooked veitingastaðnum í Sligo sem leggur áherslu á staðbundinn og árstíðarbundinn mat. Og sem talsmaður ungmenna há Chef‘s Network Ireland tala ég fyrir jákvæðri menningu í eldhúsum, gagnkvæmri virðingu á vinnustaðnum, jöfnum tækifærum og að hvetja unga matreiðslumenn innan greinarinnar. Ég fékk hlutverkið sem Taste the Atlantic Young Chef 2022 sem fólst í því að heimsækja framleiðslur meðfram Taste the Atlantic Trail, kynna smærri framleiðendur og fræða aðra um hvernig írskt sjávarfang er framleitt meðfram Wild Atlantic Way.</a:t>
            </a:r>
          </a:p>
          <a:p>
            <a:endParaRPr lang="is-IS" sz="900" b="1" dirty="0"/>
          </a:p>
          <a:p>
            <a:r>
              <a:rPr lang="is-IS" sz="1200" b="1" dirty="0">
                <a:latin typeface="Calibri"/>
                <a:ea typeface="Calibri"/>
                <a:cs typeface="Calibri"/>
              </a:rPr>
              <a:t>Af hverju ferðaþjónusta / veitingageirinn?</a:t>
            </a:r>
          </a:p>
          <a:p>
            <a:r>
              <a:rPr lang="is-IS" sz="1200" dirty="0">
                <a:latin typeface="Calibri"/>
                <a:ea typeface="Calibri"/>
                <a:cs typeface="Calibri"/>
              </a:rPr>
              <a:t>Í fyrsta lagi þá er ég stolt af því að starfi mínu sem yfirmatreiðslumaður hjá Hooked, en ég tók við því starfi fyrir ári síðan. Þar er mikið frelsi til </a:t>
            </a:r>
          </a:p>
          <a:p>
            <a:endParaRPr lang="is-IS" sz="1200" dirty="0">
              <a:latin typeface="Calibri"/>
              <a:ea typeface="Calibri"/>
              <a:cs typeface="Calibri"/>
            </a:endParaRPr>
          </a:p>
          <a:p>
            <a:r>
              <a:rPr lang="is-IS" sz="1200" dirty="0">
                <a:latin typeface="Calibri"/>
                <a:ea typeface="Calibri"/>
                <a:cs typeface="Calibri"/>
              </a:rPr>
              <a:t>að vera skapandi. Ég er ánægð með starfið mitt sem gerir mér kleift að veita öðrum innblástur og skapa rými fyrir teymið mitt af frábærum kokkum að vera skapandi og vaxa í starfi. Það hafa bara verið jákvæðar hliðar við starfið síðan ég tók við og ég hlakka til að sjá hvernig við þróumst sem teymi í gegnum árin saman. </a:t>
            </a:r>
            <a:endParaRPr lang="is-IS" sz="1200" dirty="0">
              <a:ea typeface="Calibri"/>
            </a:endParaRPr>
          </a:p>
          <a:p>
            <a:r>
              <a:rPr lang="is-IS" sz="1200" dirty="0">
                <a:latin typeface="Calibri"/>
                <a:ea typeface="Calibri"/>
                <a:cs typeface="Calibri"/>
              </a:rPr>
              <a:t>Ég er einnig stolt af því að hafa fengið það hlutverk að vera talsmaður ungra kokka. Mér finnst nauðsynlegt að það sé til samfélag og rödd fyrir ungt fólk innan greinarinnar. Ég er því ánægð með að geta verið sú rödd, sérstaklega sem kvenkyns kokkur. Ég skil þær áskoranir sem felast í að vera hluti af greininni og vil vinna bug á staðalímyndum og koma af stað breytingum. Tímarnir eru að breytast og það er kominn tími til að stefna að jákvæðri er og ánægjulegri starfsgrein án neikvæðrar umfjöllunar frá fjölmiðlum.</a:t>
            </a:r>
          </a:p>
          <a:p>
            <a:endParaRPr lang="is-IS" sz="1200" b="1"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247447"/>
            <a:ext cx="6526988" cy="1064757"/>
          </a:xfrm>
        </p:spPr>
        <p:txBody>
          <a:bodyPr/>
          <a:lstStyle/>
          <a:p>
            <a:r>
              <a:rPr lang="en-US" b="1" u="sng"/>
              <a:t>Stutt </a:t>
            </a:r>
            <a:r>
              <a:rPr lang="en-US" b="1" u="sng" err="1"/>
              <a:t>kynning</a:t>
            </a:r>
            <a:endParaRPr lang="en-US" b="1" u="sng"/>
          </a:p>
          <a:p>
            <a:r>
              <a:rPr lang="en-US" err="1"/>
              <a:t>Ég</a:t>
            </a:r>
            <a:r>
              <a:rPr lang="en-US"/>
              <a:t> </a:t>
            </a:r>
            <a:r>
              <a:rPr lang="en-US" err="1"/>
              <a:t>heiti</a:t>
            </a:r>
            <a:r>
              <a:rPr lang="en-US"/>
              <a:t> Becca Sweeney. </a:t>
            </a:r>
            <a:r>
              <a:rPr lang="en-US" err="1"/>
              <a:t>Ég</a:t>
            </a:r>
            <a:r>
              <a:rPr lang="en-US"/>
              <a:t> </a:t>
            </a:r>
            <a:r>
              <a:rPr lang="en-US" err="1"/>
              <a:t>kem</a:t>
            </a:r>
            <a:r>
              <a:rPr lang="en-US"/>
              <a:t> </a:t>
            </a:r>
            <a:r>
              <a:rPr lang="en-US" err="1"/>
              <a:t>frá</a:t>
            </a:r>
            <a:r>
              <a:rPr lang="en-US"/>
              <a:t> </a:t>
            </a:r>
            <a:r>
              <a:rPr lang="en-US" err="1"/>
              <a:t>Kilcolgan</a:t>
            </a:r>
            <a:r>
              <a:rPr lang="en-US"/>
              <a:t>, Galway </a:t>
            </a:r>
            <a:r>
              <a:rPr lang="en-US" err="1"/>
              <a:t>sýslu</a:t>
            </a:r>
            <a:r>
              <a:rPr lang="en-US"/>
              <a:t> </a:t>
            </a:r>
            <a:r>
              <a:rPr lang="en-US" err="1"/>
              <a:t>en</a:t>
            </a:r>
            <a:r>
              <a:rPr lang="en-US"/>
              <a:t> er </a:t>
            </a:r>
            <a:r>
              <a:rPr lang="en-US" err="1"/>
              <a:t>yfirmatreiðslumaður</a:t>
            </a:r>
            <a:r>
              <a:rPr lang="en-US"/>
              <a:t> Hooked </a:t>
            </a:r>
            <a:r>
              <a:rPr lang="en-US" err="1"/>
              <a:t>veitingastaðarins</a:t>
            </a:r>
            <a:r>
              <a:rPr lang="en-US"/>
              <a:t> í </a:t>
            </a:r>
            <a:r>
              <a:rPr lang="en-US" err="1"/>
              <a:t>bænum</a:t>
            </a:r>
            <a:r>
              <a:rPr lang="en-US"/>
              <a:t> Sligo. </a:t>
            </a:r>
            <a:r>
              <a:rPr lang="en-US" err="1"/>
              <a:t>Ég</a:t>
            </a:r>
            <a:r>
              <a:rPr lang="en-US"/>
              <a:t> </a:t>
            </a:r>
            <a:r>
              <a:rPr lang="en-US" err="1"/>
              <a:t>hef</a:t>
            </a:r>
            <a:r>
              <a:rPr lang="en-US"/>
              <a:t> </a:t>
            </a:r>
            <a:r>
              <a:rPr lang="en-US" err="1"/>
              <a:t>lokið</a:t>
            </a:r>
            <a:r>
              <a:rPr lang="en-US"/>
              <a:t> </a:t>
            </a:r>
            <a:r>
              <a:rPr lang="en-US" err="1"/>
              <a:t>námi</a:t>
            </a:r>
            <a:r>
              <a:rPr lang="en-US"/>
              <a:t> í Culinary Arts Management </a:t>
            </a:r>
            <a:r>
              <a:rPr lang="en-US" err="1"/>
              <a:t>frá</a:t>
            </a:r>
            <a:r>
              <a:rPr lang="en-US"/>
              <a:t> ATU Galway. </a:t>
            </a:r>
            <a:r>
              <a:rPr lang="en-US" err="1"/>
              <a:t>Ég</a:t>
            </a:r>
            <a:r>
              <a:rPr lang="en-US"/>
              <a:t> er </a:t>
            </a:r>
            <a:r>
              <a:rPr lang="en-US" err="1"/>
              <a:t>einnig</a:t>
            </a:r>
            <a:r>
              <a:rPr lang="en-US"/>
              <a:t> </a:t>
            </a:r>
            <a:r>
              <a:rPr lang="en-US" err="1"/>
              <a:t>talsmaður</a:t>
            </a:r>
            <a:r>
              <a:rPr lang="en-US"/>
              <a:t> Chef Networks Youth </a:t>
            </a:r>
            <a:r>
              <a:rPr lang="en-US" err="1"/>
              <a:t>og</a:t>
            </a:r>
            <a:r>
              <a:rPr lang="en-US"/>
              <a:t> </a:t>
            </a:r>
            <a:r>
              <a:rPr lang="en-US" err="1"/>
              <a:t>sendifulltrúi</a:t>
            </a:r>
            <a:r>
              <a:rPr lang="en-US"/>
              <a:t> Bord </a:t>
            </a:r>
            <a:r>
              <a:rPr lang="en-US" err="1"/>
              <a:t>Iascaigh</a:t>
            </a:r>
            <a:r>
              <a:rPr lang="en-US"/>
              <a:t> </a:t>
            </a:r>
            <a:r>
              <a:rPr lang="en-US" err="1"/>
              <a:t>Mharas</a:t>
            </a:r>
            <a:r>
              <a:rPr lang="en-US"/>
              <a:t> (BIM) Taste the Atlantic </a:t>
            </a:r>
            <a:r>
              <a:rPr lang="en-US" err="1"/>
              <a:t>fyrir</a:t>
            </a:r>
            <a:r>
              <a:rPr lang="en-US"/>
              <a:t> 2022.</a:t>
            </a:r>
          </a:p>
          <a:p>
            <a:endParaRPr lang="en-US"/>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Becca Sweeney </a:t>
            </a:r>
            <a:r>
              <a:rPr lang="en-IE" sz="2400"/>
              <a:t>– </a:t>
            </a:r>
          </a:p>
          <a:p>
            <a:pPr>
              <a:lnSpc>
                <a:spcPct val="100000"/>
              </a:lnSpc>
            </a:pPr>
            <a:r>
              <a:rPr lang="es-ES" sz="2400" err="1"/>
              <a:t>Kokkur</a:t>
            </a:r>
            <a:r>
              <a:rPr lang="es-ES" sz="2400"/>
              <a:t>, </a:t>
            </a:r>
            <a:r>
              <a:rPr lang="es-ES" sz="2400" err="1"/>
              <a:t>talsmaður</a:t>
            </a:r>
            <a:r>
              <a:rPr lang="es-ES" sz="2400"/>
              <a:t> </a:t>
            </a:r>
            <a:r>
              <a:rPr lang="es-ES" sz="2400" err="1"/>
              <a:t>ungra</a:t>
            </a:r>
            <a:r>
              <a:rPr lang="es-ES" sz="2400"/>
              <a:t> </a:t>
            </a:r>
            <a:r>
              <a:rPr lang="es-ES" sz="2400" err="1"/>
              <a:t>kokka</a:t>
            </a:r>
            <a:r>
              <a:rPr lang="es-ES" sz="2400"/>
              <a:t> </a:t>
            </a:r>
            <a:r>
              <a:rPr lang="es-ES" sz="2400" err="1"/>
              <a:t>hjá</a:t>
            </a:r>
            <a:r>
              <a:rPr lang="es-ES" sz="2400"/>
              <a:t> </a:t>
            </a:r>
            <a:r>
              <a:rPr lang="es-ES" sz="2400" err="1"/>
              <a:t>Chef’s</a:t>
            </a:r>
            <a:r>
              <a:rPr lang="es-ES" sz="2400"/>
              <a:t> Network </a:t>
            </a:r>
            <a:r>
              <a:rPr lang="es-ES" sz="2400" err="1"/>
              <a:t>Ireland</a:t>
            </a:r>
            <a:r>
              <a:rPr lang="es-ES" sz="2400"/>
              <a:t> &amp; Taste </a:t>
            </a:r>
            <a:r>
              <a:rPr lang="es-ES" sz="2400" err="1"/>
              <a:t>the</a:t>
            </a:r>
            <a:r>
              <a:rPr lang="es-ES" sz="2400"/>
              <a:t> Atlantic </a:t>
            </a:r>
            <a:r>
              <a:rPr lang="es-ES" sz="2400" err="1"/>
              <a:t>sendifulltrúi</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a:t>ÍRLAND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a:stretch/>
        </p:blipFill>
        <p:spPr>
          <a:xfrm>
            <a:off x="4234393"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34</a:t>
            </a:fld>
            <a:endParaRPr lang="fr-CA"/>
          </a:p>
        </p:txBody>
      </p:sp>
    </p:spTree>
    <p:extLst>
      <p:ext uri="{BB962C8B-B14F-4D97-AF65-F5344CB8AC3E}">
        <p14:creationId xmlns:p14="http://schemas.microsoft.com/office/powerpoint/2010/main" val="2594236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lIns="91440" tIns="45720" rIns="91440" bIns="45720" numCol="2" spcCol="288000" anchor="t">
            <a:noAutofit/>
          </a:bodyPr>
          <a:lstStyle/>
          <a:p>
            <a:r>
              <a:rPr lang="is-IS" sz="1200" b="1"/>
              <a:t>Áskoranir í ferðaþjónustu</a:t>
            </a:r>
          </a:p>
          <a:p>
            <a:r>
              <a:rPr lang="is-IS" sz="1200">
                <a:latin typeface="Calibri"/>
                <a:ea typeface="Calibri"/>
                <a:cs typeface="Calibri"/>
              </a:rPr>
              <a:t>Þegar ég byrjaði að starfa innan ferðaþjónustu þá tók ég strax eftir að það voru vandamál við að halda í starfsfólk og nemendur. Af persónulegri reynslu og af því sem ég hef heyrt frá samstarfsmönnum í gegnum tíðina, þá vinna margir langar vaktir án hléa, krossa fingur að fá frídaga (kannski tvo) og gróft orðalag er almennt liðið. Þetta kristaðalist sérstaklega eftir </a:t>
            </a:r>
            <a:r>
              <a:rPr lang="is-IS" sz="1200" err="1">
                <a:latin typeface="Calibri"/>
                <a:ea typeface="Calibri"/>
                <a:cs typeface="Calibri"/>
              </a:rPr>
              <a:t>Covid</a:t>
            </a:r>
            <a:r>
              <a:rPr lang="is-IS" sz="1200">
                <a:latin typeface="Calibri"/>
                <a:ea typeface="Calibri"/>
                <a:cs typeface="Calibri"/>
              </a:rPr>
              <a:t>. Þegar takmörkunum var aflétt vildu sumir matreiðslumenn og aðrir innan greinarinnar ekki snúa aftur vegna vinnuaðstæðnanna. Það fækkaði matreiðslumönnum í greininni sem hafði mikil áhrif á þá sem eftir voru. Þetta hefur haft þau áhrif að fyrirtæki neyðast til að breyta um starfshætti. Vinnuveitendur gera sér grein fyrir að það þarf að gera róttækar breytingar til að halda í og bæta þátttöku starfsmanna. Svo það hafa orðið miklar breytingar síðastliðin tvö ár og matreiðslumenn eru tilbúnir til að standa up og segja nei við óeðlilegum vinnuskilyrðum. Hins vegar má nefna að aðrir hafa upplifað hið gagnstæða eða njóta þess að vinna langa vinnudaga. Það eru mörg frábær, opin og jákvæð eldhús víðsvegar um Írland. Þú verður að leita að því umhverfi sem þú munt blómstra í.</a:t>
            </a:r>
          </a:p>
          <a:p>
            <a:endParaRPr lang="is-IS" sz="1200"/>
          </a:p>
          <a:p>
            <a:r>
              <a:rPr lang="is-IS" sz="1200" b="1"/>
              <a:t>Núverandi staða kvenna sem leiðtoga innan greinarinnar</a:t>
            </a:r>
          </a:p>
          <a:p>
            <a:r>
              <a:rPr lang="is-IS" sz="1200"/>
              <a:t>Ég held það hafi orðið veruleg aukning í fjölda áhrifamikilla kvenleiðtoga innan greinarinnar, sérstaklega undanfarin tvö ár. Listinn stækkar sífellt yfir kvenleiðtoga sem eru frábærar fyrirmyndir fyrir samfélagið okkar og dæmi um hverju er hægt að áorka. Sem dæmi má nefna Danni Barry, Jess Murphy og Aishling Moore. Persónulega finnst mér að það sé meiri samheldni en nokkru sinni fyrr og fleiri konur eru komnar inn í tengslanetið og taka iðnaðinn með stormi. Þrátt fyrir öll áföllin finnst mér að konur séu nú hægt og rólega að auka sýnileika sinn innan greinarinnar og draga úr staðalímyndum um kvenkyns kokka. Mér finnst þetta sé einn besti tíminn til að vera kvenkokkur vegna þróunarinnar í samfélaginu, stuðningsins og aukinnar valdeflingu kvenna.</a:t>
            </a:r>
          </a:p>
          <a:p>
            <a:endParaRPr lang="is-IS" sz="1200"/>
          </a:p>
          <a:p>
            <a:r>
              <a:rPr lang="is-IS" sz="1200" b="1"/>
              <a:t>Næstu skref / Framtíðarsýn</a:t>
            </a:r>
          </a:p>
          <a:p>
            <a:r>
              <a:rPr lang="is-IS" sz="1200">
                <a:latin typeface="Calibri"/>
                <a:ea typeface="Calibri"/>
                <a:cs typeface="Calibri"/>
              </a:rPr>
              <a:t>Ég tel að þróunin muni halda áfram að vera jákvæð. Mér finnst ferðaþjónustan vera að færast á þá átt að mæta þörfum starfsmanna í meira mæli. Gamla staðalímyndin um hvernig fageldhús starfa mun að lokum breytast eftir því sem við stuðlum að betri vinnustöðum og segjum nei við þá sem fara illa með starfsólk sitt. Við getum gert það að vinna í eldhúsi að eftirsóknarverðu starfi með bættum vinnuaðstæðum.</a:t>
            </a:r>
            <a:endParaRPr lang="is-IS" sz="1200">
              <a:ea typeface="Calibri"/>
            </a:endParaRPr>
          </a:p>
          <a:p>
            <a:endParaRPr lang="is-IS" sz="1200" b="1"/>
          </a:p>
          <a:p>
            <a:r>
              <a:rPr lang="is-IS" sz="2000" i="1">
                <a:solidFill>
                  <a:srgbClr val="90278E"/>
                </a:solidFill>
                <a:latin typeface="Calibri"/>
                <a:ea typeface="Calibri"/>
                <a:cs typeface="Calibri"/>
              </a:rPr>
              <a:t>Ég tel að konur muni halda áfram að skara fram úr í greininni. Það er kominn tími fyrir konur að blómstra því við höfum barist hart fyrir að vera í þeirri stöðu sem við erum í núna og öðlast þá virðingu sem við eigum skilið. Framtíðin er konur.</a:t>
            </a:r>
          </a:p>
          <a:p>
            <a:endParaRPr lang="is-IS" sz="1200"/>
          </a:p>
          <a:p>
            <a:endParaRPr lang="is-IS" sz="1200"/>
          </a:p>
          <a:p>
            <a:endParaRPr lang="is-IS" sz="1200"/>
          </a:p>
          <a:p>
            <a:endParaRPr lang="is-IS" sz="1200"/>
          </a:p>
          <a:p>
            <a:endParaRPr lang="is-IS" sz="1200"/>
          </a:p>
          <a:p>
            <a:endParaRPr lang="is-IS" sz="12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35</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a:t>Becca Sweeney - </a:t>
            </a:r>
            <a:r>
              <a:rPr lang="en-IE" sz="1800" b="1" err="1"/>
              <a:t>framhald</a:t>
            </a:r>
            <a:endParaRPr lang="en-IE" sz="1800" b="1"/>
          </a:p>
        </p:txBody>
      </p:sp>
      <p:grpSp>
        <p:nvGrpSpPr>
          <p:cNvPr id="3" name="Group 2">
            <a:extLst>
              <a:ext uri="{FF2B5EF4-FFF2-40B4-BE49-F238E27FC236}">
                <a16:creationId xmlns:a16="http://schemas.microsoft.com/office/drawing/2014/main" id="{D0D884EF-C43E-E15E-1D24-C11E663A2716}"/>
              </a:ext>
            </a:extLst>
          </p:cNvPr>
          <p:cNvGrpSpPr/>
          <p:nvPr/>
        </p:nvGrpSpPr>
        <p:grpSpPr>
          <a:xfrm>
            <a:off x="4099960" y="6976752"/>
            <a:ext cx="3005500" cy="2916991"/>
            <a:chOff x="7252897" y="4427673"/>
            <a:chExt cx="3005500" cy="2610517"/>
          </a:xfrm>
        </p:grpSpPr>
        <p:sp>
          <p:nvSpPr>
            <p:cNvPr id="4" name="TextBox 3">
              <a:extLst>
                <a:ext uri="{FF2B5EF4-FFF2-40B4-BE49-F238E27FC236}">
                  <a16:creationId xmlns:a16="http://schemas.microsoft.com/office/drawing/2014/main" id="{12F86C6B-70BC-D591-3FCD-92FA4322BC87}"/>
                </a:ext>
              </a:extLst>
            </p:cNvPr>
            <p:cNvSpPr txBox="1"/>
            <p:nvPr/>
          </p:nvSpPr>
          <p:spPr>
            <a:xfrm>
              <a:off x="7338264" y="5218472"/>
              <a:ext cx="2920133" cy="1625097"/>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2">
                    <a:extLst>
                      <a:ext uri="{A12FA001-AC4F-418D-AE19-62706E023703}">
                        <ahyp:hlinkClr xmlns:ahyp="http://schemas.microsoft.com/office/drawing/2018/hyperlinkcolor" val="tx"/>
                      </a:ext>
                    </a:extLst>
                  </a:hlinkClick>
                </a:rPr>
                <a:t>Heimasíða</a:t>
              </a:r>
              <a:r>
                <a:rPr lang="en-IE" sz="1400" dirty="0">
                  <a:solidFill>
                    <a:srgbClr val="90278E"/>
                  </a:solidFill>
                  <a:hlinkClick r:id="rId2">
                    <a:extLst>
                      <a:ext uri="{A12FA001-AC4F-418D-AE19-62706E023703}">
                        <ahyp:hlinkClr xmlns:ahyp="http://schemas.microsoft.com/office/drawing/2018/hyperlinkcolor" val="tx"/>
                      </a:ext>
                    </a:extLst>
                  </a:hlinkClick>
                </a:rPr>
                <a:t>: Hooked Restaurant</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err="1">
                  <a:solidFill>
                    <a:srgbClr val="90278E"/>
                  </a:solidFill>
                  <a:hlinkClick r:id="rId3">
                    <a:extLst>
                      <a:ext uri="{A12FA001-AC4F-418D-AE19-62706E023703}">
                        <ahyp:hlinkClr xmlns:ahyp="http://schemas.microsoft.com/office/drawing/2018/hyperlinkcolor" val="tx"/>
                      </a:ext>
                    </a:extLst>
                  </a:hlinkClick>
                </a:rPr>
                <a:t>Heimasíða</a:t>
              </a:r>
              <a:r>
                <a:rPr lang="en-IE" sz="1400" dirty="0">
                  <a:solidFill>
                    <a:srgbClr val="90278E"/>
                  </a:solidFill>
                  <a:hlinkClick r:id="rId3">
                    <a:extLst>
                      <a:ext uri="{A12FA001-AC4F-418D-AE19-62706E023703}">
                        <ahyp:hlinkClr xmlns:ahyp="http://schemas.microsoft.com/office/drawing/2018/hyperlinkcolor" val="tx"/>
                      </a:ext>
                    </a:extLst>
                  </a:hlinkClick>
                </a:rPr>
                <a:t>: Taste the Atlantic</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err="1">
                  <a:solidFill>
                    <a:srgbClr val="90278E"/>
                  </a:solidFill>
                  <a:hlinkClick r:id="rId4">
                    <a:extLst>
                      <a:ext uri="{A12FA001-AC4F-418D-AE19-62706E023703}">
                        <ahyp:hlinkClr xmlns:ahyp="http://schemas.microsoft.com/office/drawing/2018/hyperlinkcolor" val="tx"/>
                      </a:ext>
                    </a:extLst>
                  </a:hlinkClick>
                </a:rPr>
                <a:t>Heimasíða</a:t>
              </a:r>
              <a:r>
                <a:rPr lang="en-IE" sz="1400" dirty="0">
                  <a:solidFill>
                    <a:srgbClr val="90278E"/>
                  </a:solidFill>
                  <a:hlinkClick r:id="rId4">
                    <a:extLst>
                      <a:ext uri="{A12FA001-AC4F-418D-AE19-62706E023703}">
                        <ahyp:hlinkClr xmlns:ahyp="http://schemas.microsoft.com/office/drawing/2018/hyperlinkcolor" val="tx"/>
                      </a:ext>
                    </a:extLst>
                  </a:hlinkClick>
                </a:rPr>
                <a:t>: The Chef Network</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err="1">
                  <a:solidFill>
                    <a:srgbClr val="90278E"/>
                  </a:solidFill>
                  <a:hlinkClick r:id="rId5">
                    <a:extLst>
                      <a:ext uri="{A12FA001-AC4F-418D-AE19-62706E023703}">
                        <ahyp:hlinkClr xmlns:ahyp="http://schemas.microsoft.com/office/drawing/2018/hyperlinkcolor" val="tx"/>
                      </a:ext>
                    </a:extLst>
                  </a:hlinkClick>
                </a:rPr>
                <a:t>Heimasíða</a:t>
              </a:r>
              <a:r>
                <a:rPr lang="en-US" sz="1400" dirty="0">
                  <a:solidFill>
                    <a:srgbClr val="90278E"/>
                  </a:solidFill>
                  <a:hlinkClick r:id="rId5">
                    <a:extLst>
                      <a:ext uri="{A12FA001-AC4F-418D-AE19-62706E023703}">
                        <ahyp:hlinkClr xmlns:ahyp="http://schemas.microsoft.com/office/drawing/2018/hyperlinkcolor" val="tx"/>
                      </a:ext>
                    </a:extLst>
                  </a:hlinkClick>
                </a:rPr>
                <a:t>: The Wild Atlantic 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41CAF74D-3C95-F1C5-04ED-4337F9F6078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632BA-6F5D-1DAB-2A3D-626D5FDC0859}"/>
                </a:ext>
              </a:extLst>
            </p:cNvPr>
            <p:cNvSpPr txBox="1"/>
            <p:nvPr/>
          </p:nvSpPr>
          <p:spPr>
            <a:xfrm>
              <a:off x="7375794" y="4523447"/>
              <a:ext cx="2337968" cy="578424"/>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dirty="0">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10ACF950-1C0F-05E6-B6D6-B71874E26BB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53280585-A871-DCF0-603F-B106F9115157}"/>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08DE50A9-50A3-CAEA-F4C6-E12BF9255A41}"/>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2F6F22A7-9267-B7A7-2FCC-1DFB5C2DAEF2}"/>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85B64954-07A4-FCB9-B4E4-0761F4FC0509}"/>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A13047D0-9DCF-C86D-4543-4BD75864F58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3FDC1170-FEDD-6756-9A43-C9A60D91BB1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D95D3A33-A62B-9969-B5DF-3704D60F2EF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D576F1CA-00BF-8870-2164-E3EBB3A3E9A1}"/>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6F6D5764-EE70-EB49-26BA-996BE8E53757}"/>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13500B1F-CB29-2BAB-378D-963DE10AC63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56EF6BE4-28E5-9D94-CA42-9E3F04704D2F}"/>
              </a:ext>
            </a:extLst>
          </p:cNvPr>
          <p:cNvPicPr>
            <a:picLocks noChangeAspect="1"/>
          </p:cNvPicPr>
          <p:nvPr/>
        </p:nvPicPr>
        <p:blipFill>
          <a:blip r:embed="rId10"/>
          <a:stretch>
            <a:fillRect/>
          </a:stretch>
        </p:blipFill>
        <p:spPr>
          <a:xfrm>
            <a:off x="9555966" y="2931184"/>
            <a:ext cx="3101231" cy="2247411"/>
          </a:xfrm>
          <a:prstGeom prst="rect">
            <a:avLst/>
          </a:prstGeom>
        </p:spPr>
      </p:pic>
    </p:spTree>
    <p:extLst>
      <p:ext uri="{BB962C8B-B14F-4D97-AF65-F5344CB8AC3E}">
        <p14:creationId xmlns:p14="http://schemas.microsoft.com/office/powerpoint/2010/main" val="2716315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lIns="91440" tIns="45720" rIns="91440" bIns="45720" numCol="1" spcCol="288000" anchor="t">
            <a:noAutofit/>
          </a:bodyPr>
          <a:lstStyle/>
          <a:p>
            <a:r>
              <a:rPr lang="en-US" b="1" u="sng">
                <a:latin typeface="Calibri"/>
                <a:ea typeface="Calibri"/>
                <a:cs typeface="Calibri"/>
              </a:rPr>
              <a:t>Stutt </a:t>
            </a:r>
            <a:r>
              <a:rPr lang="en-US" b="1" u="sng" err="1">
                <a:latin typeface="Calibri"/>
                <a:ea typeface="Calibri"/>
                <a:cs typeface="Calibri"/>
              </a:rPr>
              <a:t>kynning</a:t>
            </a:r>
            <a:endParaRPr lang="en-US" b="1" u="sng" err="1">
              <a:ea typeface="Calibri"/>
            </a:endParaRPr>
          </a:p>
          <a:p>
            <a:r>
              <a:rPr lang="en-US" err="1">
                <a:latin typeface="Calibri"/>
                <a:ea typeface="Calibri"/>
                <a:cs typeface="Calibri"/>
              </a:rPr>
              <a:t>Drumhierny</a:t>
            </a:r>
            <a:r>
              <a:rPr lang="en-US">
                <a:latin typeface="Calibri"/>
                <a:ea typeface="Calibri"/>
                <a:cs typeface="Calibri"/>
              </a:rPr>
              <a:t> Woodland Hideaway </a:t>
            </a:r>
            <a:r>
              <a:rPr lang="is-IS">
                <a:latin typeface="Calibri"/>
                <a:ea typeface="Calibri"/>
                <a:cs typeface="Calibri"/>
              </a:rPr>
              <a:t>er í eigu ekta sveitafólks þar sem allir eru samtaka í að fjárfesta tilfinningalega, líkamlega og persónulega í að tryggja búið fyrir komandi kynslóðir – á meðan þeir vinna og þróa góð sambönd til að auðga </a:t>
            </a:r>
            <a:r>
              <a:rPr lang="is-IS" err="1">
                <a:latin typeface="Calibri"/>
                <a:ea typeface="Calibri"/>
                <a:cs typeface="Calibri"/>
              </a:rPr>
              <a:t>nærsamfélagið</a:t>
            </a:r>
            <a:r>
              <a:rPr lang="is-IS">
                <a:latin typeface="Calibri"/>
                <a:ea typeface="Calibri"/>
                <a:cs typeface="Calibri"/>
              </a:rPr>
              <a:t> og umhverfið.</a:t>
            </a:r>
            <a:endParaRPr lang="en-IE">
              <a:latin typeface="Calibri"/>
              <a:ea typeface="Calibri"/>
              <a:cs typeface="Calibri"/>
            </a:endParaRPr>
          </a:p>
          <a:p>
            <a:endParaRPr lang="en-US"/>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39082" y="918392"/>
            <a:ext cx="3888629" cy="2289739"/>
          </a:xfrm>
        </p:spPr>
        <p:txBody>
          <a:bodyPr/>
          <a:lstStyle/>
          <a:p>
            <a:pPr>
              <a:lnSpc>
                <a:spcPct val="100000"/>
              </a:lnSpc>
            </a:pPr>
            <a:r>
              <a:rPr lang="en-US" sz="3600"/>
              <a:t>Michelle Coghlan – </a:t>
            </a:r>
            <a:r>
              <a:rPr lang="en-US" sz="2400" err="1"/>
              <a:t>Meðstofnandi</a:t>
            </a:r>
            <a:r>
              <a:rPr lang="en-US" sz="2400"/>
              <a:t> </a:t>
            </a:r>
            <a:r>
              <a:rPr lang="en-US" sz="2400" err="1"/>
              <a:t>og</a:t>
            </a:r>
            <a:r>
              <a:rPr lang="en-US" sz="2400"/>
              <a:t> </a:t>
            </a:r>
            <a:r>
              <a:rPr lang="en-US" sz="2400" err="1"/>
              <a:t>framkvæmdastjóri</a:t>
            </a:r>
            <a:r>
              <a:rPr lang="en-US" sz="2400"/>
              <a:t> </a:t>
            </a:r>
            <a:r>
              <a:rPr lang="en-US" sz="2400" err="1"/>
              <a:t>Drumhierny</a:t>
            </a:r>
            <a:r>
              <a:rPr lang="en-US" sz="2400"/>
              <a:t> Woodland Hideaway, Leitrim.</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a:t>ÍRLAND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0719" t="8276" r="35027" b="-8276"/>
          <a:stretch/>
        </p:blipFill>
        <p:spPr>
          <a:xfrm>
            <a:off x="4234393" y="-1"/>
            <a:ext cx="3541182" cy="6432523"/>
          </a:xfrm>
          <a:solidFill>
            <a:schemeClr val="bg1"/>
          </a:solidFill>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36</a:t>
            </a:fld>
            <a:endParaRPr lang="fr-CA"/>
          </a:p>
        </p:txBody>
      </p:sp>
      <p:sp>
        <p:nvSpPr>
          <p:cNvPr id="9" name="Text Placeholder 1">
            <a:extLst>
              <a:ext uri="{FF2B5EF4-FFF2-40B4-BE49-F238E27FC236}">
                <a16:creationId xmlns:a16="http://schemas.microsoft.com/office/drawing/2014/main" id="{8C2CAF3C-BF06-FA80-3490-39C0C35EB82E}"/>
              </a:ext>
            </a:extLst>
          </p:cNvPr>
          <p:cNvSpPr>
            <a:spLocks noGrp="1"/>
          </p:cNvSpPr>
          <p:nvPr>
            <p:ph type="body" sz="quarter" idx="32"/>
          </p:nvPr>
        </p:nvSpPr>
        <p:spPr>
          <a:xfrm>
            <a:off x="532400" y="7246218"/>
            <a:ext cx="6526988" cy="2418722"/>
          </a:xfrm>
        </p:spPr>
        <p:txBody>
          <a:bodyPr lIns="91440" tIns="45720" rIns="91440" bIns="45720" numCol="2" spcCol="288000" anchor="t">
            <a:noAutofit/>
          </a:bodyPr>
          <a:lstStyle/>
          <a:p>
            <a:r>
              <a:rPr lang="is-IS" sz="1200">
                <a:latin typeface="Calibri"/>
                <a:ea typeface="Calibri"/>
                <a:cs typeface="Calibri"/>
              </a:rPr>
              <a:t>Michelle </a:t>
            </a:r>
            <a:r>
              <a:rPr lang="is-IS" sz="1200" err="1">
                <a:latin typeface="Calibri"/>
                <a:ea typeface="Calibri"/>
                <a:cs typeface="Calibri"/>
              </a:rPr>
              <a:t>Coghlan</a:t>
            </a:r>
            <a:r>
              <a:rPr lang="is-IS" sz="1200">
                <a:latin typeface="Calibri"/>
                <a:ea typeface="Calibri"/>
                <a:cs typeface="Calibri"/>
              </a:rPr>
              <a:t> er meðeigandi og stofnandi </a:t>
            </a:r>
            <a:r>
              <a:rPr lang="is-IS" sz="1200" err="1">
                <a:latin typeface="Calibri"/>
                <a:ea typeface="Calibri"/>
                <a:cs typeface="Calibri"/>
              </a:rPr>
              <a:t>Drumhierny</a:t>
            </a:r>
            <a:r>
              <a:rPr lang="is-IS" sz="1200">
                <a:latin typeface="Calibri"/>
                <a:ea typeface="Calibri"/>
                <a:cs typeface="Calibri"/>
              </a:rPr>
              <a:t> </a:t>
            </a:r>
            <a:r>
              <a:rPr lang="is-IS" sz="1200" err="1">
                <a:latin typeface="Calibri"/>
                <a:ea typeface="Calibri"/>
                <a:cs typeface="Calibri"/>
              </a:rPr>
              <a:t>Woodland</a:t>
            </a:r>
            <a:r>
              <a:rPr lang="is-IS" sz="1200">
                <a:latin typeface="Calibri"/>
                <a:ea typeface="Calibri"/>
                <a:cs typeface="Calibri"/>
              </a:rPr>
              <a:t> </a:t>
            </a:r>
            <a:r>
              <a:rPr lang="is-IS" sz="1200" err="1">
                <a:latin typeface="Calibri"/>
                <a:ea typeface="Calibri"/>
                <a:cs typeface="Calibri"/>
              </a:rPr>
              <a:t>Hideaway</a:t>
            </a:r>
            <a:r>
              <a:rPr lang="is-IS" sz="1200">
                <a:latin typeface="Calibri"/>
                <a:ea typeface="Calibri"/>
                <a:cs typeface="Calibri"/>
              </a:rPr>
              <a:t> í </a:t>
            </a:r>
            <a:r>
              <a:rPr lang="is-IS" sz="1200" err="1">
                <a:latin typeface="Calibri"/>
                <a:ea typeface="Calibri"/>
                <a:cs typeface="Calibri"/>
              </a:rPr>
              <a:t>Leitrim</a:t>
            </a:r>
            <a:r>
              <a:rPr lang="is-IS" sz="1200">
                <a:latin typeface="Calibri"/>
                <a:ea typeface="Calibri"/>
                <a:cs typeface="Calibri"/>
              </a:rPr>
              <a:t> á Írlandi. Sýn þeirra í starfið er – Að efla vellíðan viðskipavina okkar, starfsmanna, byggðarlags og samfélags, á sem umhverfisvænlegan og sjálfbæran hátt og mögulegt er.</a:t>
            </a:r>
          </a:p>
          <a:p>
            <a:r>
              <a:rPr lang="is-IS" sz="1200">
                <a:latin typeface="Calibri"/>
                <a:ea typeface="Calibri"/>
                <a:cs typeface="Calibri"/>
              </a:rPr>
              <a:t>Þau viðurkenna að starfsemin þeirra hefur áhrif á umhverfið en eru staðráðin í að meta þau og lágmarka þau skaðlegu áhrif sem geta átt sér stað. Með því að vinna saman telja þau sig geta stuðlað að hreinna og öruggara umhverfi og tryggt að umhverfismál verði áfram þungamiðjan í sínu starfi og fái viðeigandi athygli. Þau trúa því að sjálfbær ferðaþjónusta sé ferðaþjónusta sem tekur fullt tillit til núverandi og framtíðar áhrifum hennar – hvort heldur sem er efnahagslegra, félagslegra eða umhverfisáhrifa – á sama tíma og hún sinnir þörfum gesta, greinarinnar, umhverfisins og </a:t>
            </a:r>
            <a:r>
              <a:rPr lang="is-IS" sz="1200" err="1">
                <a:latin typeface="Calibri"/>
                <a:ea typeface="Calibri"/>
                <a:cs typeface="Calibri"/>
              </a:rPr>
              <a:t>nærsamfélagsins</a:t>
            </a:r>
            <a:r>
              <a:rPr lang="is-IS" sz="1200">
                <a:latin typeface="Calibri"/>
                <a:ea typeface="Calibri"/>
                <a:cs typeface="Calibri"/>
              </a:rPr>
              <a:t>. Þau miða að því að draga úr neikvæðum áhrifum sinnar starfsemi og auka jákvæð áhrif á náttúruna.</a:t>
            </a:r>
          </a:p>
        </p:txBody>
      </p:sp>
    </p:spTree>
    <p:extLst>
      <p:ext uri="{BB962C8B-B14F-4D97-AF65-F5344CB8AC3E}">
        <p14:creationId xmlns:p14="http://schemas.microsoft.com/office/powerpoint/2010/main" val="1874614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537662" y="435283"/>
            <a:ext cx="6570888" cy="1064757"/>
          </a:xfrm>
        </p:spPr>
        <p:txBody>
          <a:bodyPr/>
          <a:lstStyle/>
          <a:p>
            <a:r>
              <a:rPr lang="en-IE" sz="2400"/>
              <a:t>Michelle Coghlan - </a:t>
            </a:r>
            <a:r>
              <a:rPr lang="en-IE" sz="2400" err="1"/>
              <a:t>framhald</a:t>
            </a:r>
            <a:endParaRPr lang="en-IE" sz="2400"/>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476608" y="1108950"/>
            <a:ext cx="6526988" cy="1064757"/>
          </a:xfrm>
        </p:spPr>
        <p:txBody>
          <a:bodyPr lIns="91440" tIns="45720" rIns="91440" bIns="45720" numCol="1" spcCol="288000" anchor="t">
            <a:noAutofit/>
          </a:bodyPr>
          <a:lstStyle/>
          <a:p>
            <a:r>
              <a:rPr lang="en-IE">
                <a:latin typeface="Calibri"/>
                <a:ea typeface="Calibri"/>
                <a:cs typeface="Calibri"/>
              </a:rPr>
              <a:t>Í </a:t>
            </a:r>
            <a:r>
              <a:rPr lang="en-IE" err="1">
                <a:latin typeface="Calibri"/>
                <a:ea typeface="Calibri"/>
                <a:cs typeface="Calibri"/>
              </a:rPr>
              <a:t>þessu</a:t>
            </a:r>
            <a:r>
              <a:rPr lang="en-IE">
                <a:latin typeface="Calibri"/>
                <a:ea typeface="Calibri"/>
                <a:cs typeface="Calibri"/>
              </a:rPr>
              <a:t> </a:t>
            </a:r>
            <a:r>
              <a:rPr lang="en-IE" err="1">
                <a:latin typeface="Calibri"/>
                <a:ea typeface="Calibri"/>
                <a:cs typeface="Calibri"/>
              </a:rPr>
              <a:t>myndbandi</a:t>
            </a:r>
            <a:r>
              <a:rPr lang="en-IE">
                <a:latin typeface="Calibri"/>
                <a:ea typeface="Calibri"/>
                <a:cs typeface="Calibri"/>
              </a:rPr>
              <a:t> </a:t>
            </a:r>
            <a:r>
              <a:rPr lang="en-IE" err="1">
                <a:latin typeface="Calibri"/>
                <a:ea typeface="Calibri"/>
                <a:cs typeface="Calibri"/>
              </a:rPr>
              <a:t>heyrir</a:t>
            </a:r>
            <a:r>
              <a:rPr lang="en-IE">
                <a:latin typeface="Calibri"/>
                <a:ea typeface="Calibri"/>
                <a:cs typeface="Calibri"/>
              </a:rPr>
              <a:t> </a:t>
            </a:r>
            <a:r>
              <a:rPr lang="en-IE" err="1">
                <a:latin typeface="Calibri"/>
                <a:ea typeface="Calibri"/>
                <a:cs typeface="Calibri"/>
              </a:rPr>
              <a:t>þú</a:t>
            </a:r>
            <a:r>
              <a:rPr lang="en-IE">
                <a:latin typeface="Calibri"/>
                <a:ea typeface="Calibri"/>
                <a:cs typeface="Calibri"/>
              </a:rPr>
              <a:t> </a:t>
            </a:r>
            <a:r>
              <a:rPr lang="en-IE" err="1">
                <a:latin typeface="Calibri"/>
                <a:ea typeface="Calibri"/>
                <a:cs typeface="Calibri"/>
              </a:rPr>
              <a:t>frá</a:t>
            </a:r>
            <a:r>
              <a:rPr lang="en-IE">
                <a:latin typeface="Calibri"/>
                <a:ea typeface="Calibri"/>
                <a:cs typeface="Calibri"/>
              </a:rPr>
              <a:t> Michelle </a:t>
            </a:r>
            <a:r>
              <a:rPr lang="en-IE" err="1">
                <a:latin typeface="Calibri"/>
                <a:ea typeface="Calibri"/>
                <a:cs typeface="Calibri"/>
              </a:rPr>
              <a:t>þar</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hún</a:t>
            </a:r>
            <a:r>
              <a:rPr lang="en-IE">
                <a:latin typeface="Calibri"/>
                <a:ea typeface="Calibri"/>
                <a:cs typeface="Calibri"/>
              </a:rPr>
              <a:t> </a:t>
            </a:r>
            <a:r>
              <a:rPr lang="en-IE" err="1">
                <a:latin typeface="Calibri"/>
                <a:ea typeface="Calibri"/>
                <a:cs typeface="Calibri"/>
              </a:rPr>
              <a:t>ræðir</a:t>
            </a:r>
            <a:r>
              <a:rPr lang="en-IE">
                <a:latin typeface="Calibri"/>
                <a:ea typeface="Calibri"/>
                <a:cs typeface="Calibri"/>
              </a:rPr>
              <a:t> </a:t>
            </a:r>
            <a:r>
              <a:rPr lang="en-IE" err="1">
                <a:latin typeface="Calibri"/>
                <a:ea typeface="Calibri"/>
                <a:cs typeface="Calibri"/>
              </a:rPr>
              <a:t>út</a:t>
            </a:r>
            <a:r>
              <a:rPr lang="en-IE">
                <a:latin typeface="Calibri"/>
                <a:ea typeface="Calibri"/>
                <a:cs typeface="Calibri"/>
              </a:rPr>
              <a:t> </a:t>
            </a:r>
            <a:r>
              <a:rPr lang="en-IE" err="1">
                <a:latin typeface="Calibri"/>
                <a:ea typeface="Calibri"/>
                <a:cs typeface="Calibri"/>
              </a:rPr>
              <a:t>frá</a:t>
            </a:r>
            <a:r>
              <a:rPr lang="en-IE">
                <a:latin typeface="Calibri"/>
                <a:ea typeface="Calibri"/>
                <a:cs typeface="Calibri"/>
              </a:rPr>
              <a:t> </a:t>
            </a:r>
            <a:r>
              <a:rPr lang="en-IE" err="1">
                <a:latin typeface="Calibri"/>
                <a:ea typeface="Calibri"/>
                <a:cs typeface="Calibri"/>
              </a:rPr>
              <a:t>sinni</a:t>
            </a:r>
            <a:r>
              <a:rPr lang="en-IE">
                <a:latin typeface="Calibri"/>
                <a:ea typeface="Calibri"/>
                <a:cs typeface="Calibri"/>
              </a:rPr>
              <a:t> </a:t>
            </a:r>
            <a:r>
              <a:rPr lang="en-IE" err="1">
                <a:latin typeface="Calibri"/>
                <a:ea typeface="Calibri"/>
                <a:cs typeface="Calibri"/>
              </a:rPr>
              <a:t>eigin</a:t>
            </a:r>
            <a:r>
              <a:rPr lang="en-IE">
                <a:latin typeface="Calibri"/>
                <a:ea typeface="Calibri"/>
                <a:cs typeface="Calibri"/>
              </a:rPr>
              <a:t> </a:t>
            </a:r>
            <a:r>
              <a:rPr lang="en-IE" err="1">
                <a:latin typeface="Calibri"/>
                <a:ea typeface="Calibri"/>
                <a:cs typeface="Calibri"/>
              </a:rPr>
              <a:t>reynslu</a:t>
            </a:r>
            <a:r>
              <a:rPr lang="en-IE">
                <a:latin typeface="Calibri"/>
                <a:ea typeface="Calibri"/>
                <a:cs typeface="Calibri"/>
              </a:rPr>
              <a:t> </a:t>
            </a:r>
            <a:r>
              <a:rPr lang="en-IE" err="1">
                <a:latin typeface="Calibri"/>
                <a:ea typeface="Calibri"/>
                <a:cs typeface="Calibri"/>
              </a:rPr>
              <a:t>sjálfbærar</a:t>
            </a:r>
            <a:r>
              <a:rPr lang="en-IE">
                <a:latin typeface="Calibri"/>
                <a:ea typeface="Calibri"/>
                <a:cs typeface="Calibri"/>
              </a:rPr>
              <a:t> </a:t>
            </a:r>
            <a:r>
              <a:rPr lang="en-IE" err="1">
                <a:latin typeface="Calibri"/>
                <a:ea typeface="Calibri"/>
                <a:cs typeface="Calibri"/>
              </a:rPr>
              <a:t>aðgerðir</a:t>
            </a:r>
            <a:r>
              <a:rPr lang="en-IE">
                <a:latin typeface="Calibri"/>
                <a:ea typeface="Calibri"/>
                <a:cs typeface="Calibri"/>
              </a:rPr>
              <a:t> í </a:t>
            </a:r>
            <a:r>
              <a:rPr lang="en-IE" err="1">
                <a:latin typeface="Calibri"/>
                <a:ea typeface="Calibri"/>
                <a:cs typeface="Calibri"/>
              </a:rPr>
              <a:t>ferðaþjónustuog</a:t>
            </a:r>
            <a:r>
              <a:rPr lang="en-IE">
                <a:latin typeface="Calibri"/>
                <a:ea typeface="Calibri"/>
                <a:cs typeface="Calibri"/>
              </a:rPr>
              <a:t> </a:t>
            </a:r>
            <a:r>
              <a:rPr lang="en-IE" err="1">
                <a:latin typeface="Calibri"/>
                <a:ea typeface="Calibri"/>
                <a:cs typeface="Calibri"/>
              </a:rPr>
              <a:t>þær</a:t>
            </a:r>
            <a:r>
              <a:rPr lang="en-IE">
                <a:latin typeface="Calibri"/>
                <a:ea typeface="Calibri"/>
                <a:cs typeface="Calibri"/>
              </a:rPr>
              <a:t> </a:t>
            </a:r>
            <a:r>
              <a:rPr lang="en-IE" err="1">
                <a:latin typeface="Calibri"/>
                <a:ea typeface="Calibri"/>
                <a:cs typeface="Calibri"/>
              </a:rPr>
              <a:t>áskoranir</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konur</a:t>
            </a:r>
            <a:r>
              <a:rPr lang="en-IE">
                <a:latin typeface="Calibri"/>
                <a:ea typeface="Calibri"/>
                <a:cs typeface="Calibri"/>
              </a:rPr>
              <a:t> í </a:t>
            </a:r>
            <a:r>
              <a:rPr lang="en-IE" err="1">
                <a:latin typeface="Calibri"/>
                <a:ea typeface="Calibri"/>
                <a:cs typeface="Calibri"/>
              </a:rPr>
              <a:t>ferðaþjónustu</a:t>
            </a:r>
            <a:r>
              <a:rPr lang="en-IE">
                <a:latin typeface="Calibri"/>
                <a:ea typeface="Calibri"/>
                <a:cs typeface="Calibri"/>
              </a:rPr>
              <a:t> </a:t>
            </a:r>
            <a:r>
              <a:rPr lang="en-IE" err="1">
                <a:latin typeface="Calibri"/>
                <a:ea typeface="Calibri"/>
                <a:cs typeface="Calibri"/>
              </a:rPr>
              <a:t>standa</a:t>
            </a:r>
            <a:r>
              <a:rPr lang="en-IE">
                <a:latin typeface="Calibri"/>
                <a:ea typeface="Calibri"/>
                <a:cs typeface="Calibri"/>
              </a:rPr>
              <a:t> </a:t>
            </a:r>
            <a:r>
              <a:rPr lang="en-IE" err="1">
                <a:latin typeface="Calibri"/>
                <a:ea typeface="Calibri"/>
                <a:cs typeface="Calibri"/>
              </a:rPr>
              <a:t>frammi</a:t>
            </a:r>
            <a:r>
              <a:rPr lang="en-IE">
                <a:latin typeface="Calibri"/>
                <a:ea typeface="Calibri"/>
                <a:cs typeface="Calibri"/>
              </a:rPr>
              <a:t> </a:t>
            </a:r>
            <a:r>
              <a:rPr lang="en-IE" err="1">
                <a:latin typeface="Calibri"/>
                <a:ea typeface="Calibri"/>
                <a:cs typeface="Calibri"/>
              </a:rPr>
              <a:t>fyrir</a:t>
            </a:r>
            <a:r>
              <a:rPr lang="en-IE">
                <a:latin typeface="Calibri"/>
                <a:ea typeface="Calibri"/>
                <a:cs typeface="Calibri"/>
              </a:rPr>
              <a:t> </a:t>
            </a:r>
            <a:r>
              <a:rPr lang="en-IE" err="1">
                <a:latin typeface="Calibri"/>
                <a:ea typeface="Calibri"/>
                <a:cs typeface="Calibri"/>
              </a:rPr>
              <a:t>og</a:t>
            </a:r>
            <a:r>
              <a:rPr lang="en-IE">
                <a:latin typeface="Calibri"/>
                <a:ea typeface="Calibri"/>
                <a:cs typeface="Calibri"/>
              </a:rPr>
              <a:t> </a:t>
            </a:r>
            <a:r>
              <a:rPr lang="en-IE" err="1">
                <a:latin typeface="Calibri"/>
                <a:ea typeface="Calibri"/>
                <a:cs typeface="Calibri"/>
              </a:rPr>
              <a:t>gefur</a:t>
            </a:r>
            <a:r>
              <a:rPr lang="en-IE">
                <a:latin typeface="Calibri"/>
                <a:ea typeface="Calibri"/>
                <a:cs typeface="Calibri"/>
              </a:rPr>
              <a:t> </a:t>
            </a:r>
            <a:r>
              <a:rPr lang="en-IE" err="1">
                <a:latin typeface="Calibri"/>
                <a:ea typeface="Calibri"/>
                <a:cs typeface="Calibri"/>
              </a:rPr>
              <a:t>nokkur</a:t>
            </a:r>
            <a:r>
              <a:rPr lang="en-IE">
                <a:latin typeface="Calibri"/>
                <a:ea typeface="Calibri"/>
                <a:cs typeface="Calibri"/>
              </a:rPr>
              <a:t> </a:t>
            </a:r>
            <a:r>
              <a:rPr lang="en-IE" err="1">
                <a:latin typeface="Calibri"/>
                <a:ea typeface="Calibri"/>
                <a:cs typeface="Calibri"/>
              </a:rPr>
              <a:t>ráð</a:t>
            </a:r>
            <a:r>
              <a:rPr lang="en-IE">
                <a:latin typeface="Calibri"/>
                <a:ea typeface="Calibri"/>
                <a:cs typeface="Calibri"/>
              </a:rPr>
              <a:t> um </a:t>
            </a:r>
            <a:r>
              <a:rPr lang="en-IE" err="1">
                <a:latin typeface="Calibri"/>
                <a:ea typeface="Calibri"/>
                <a:cs typeface="Calibri"/>
              </a:rPr>
              <a:t>hvernig</a:t>
            </a:r>
            <a:r>
              <a:rPr lang="en-IE">
                <a:latin typeface="Calibri"/>
                <a:ea typeface="Calibri"/>
                <a:cs typeface="Calibri"/>
              </a:rPr>
              <a:t> </a:t>
            </a:r>
            <a:r>
              <a:rPr lang="en-IE" err="1">
                <a:latin typeface="Calibri"/>
                <a:ea typeface="Calibri"/>
                <a:cs typeface="Calibri"/>
              </a:rPr>
              <a:t>þú</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vinnuveitandi</a:t>
            </a:r>
            <a:r>
              <a:rPr lang="en-IE">
                <a:latin typeface="Calibri"/>
                <a:ea typeface="Calibri"/>
                <a:cs typeface="Calibri"/>
              </a:rPr>
              <a:t> </a:t>
            </a:r>
            <a:r>
              <a:rPr lang="en-IE" err="1">
                <a:latin typeface="Calibri"/>
                <a:ea typeface="Calibri"/>
                <a:cs typeface="Calibri"/>
              </a:rPr>
              <a:t>getur</a:t>
            </a:r>
            <a:r>
              <a:rPr lang="en-IE">
                <a:latin typeface="Calibri"/>
                <a:ea typeface="Calibri"/>
                <a:cs typeface="Calibri"/>
              </a:rPr>
              <a:t> </a:t>
            </a:r>
            <a:r>
              <a:rPr lang="en-IE" err="1">
                <a:latin typeface="Calibri"/>
                <a:ea typeface="Calibri"/>
                <a:cs typeface="Calibri"/>
              </a:rPr>
              <a:t>stutt</a:t>
            </a:r>
            <a:r>
              <a:rPr lang="en-IE">
                <a:latin typeface="Calibri"/>
                <a:ea typeface="Calibri"/>
                <a:cs typeface="Calibri"/>
              </a:rPr>
              <a:t> </a:t>
            </a:r>
            <a:r>
              <a:rPr lang="en-IE" err="1">
                <a:latin typeface="Calibri"/>
                <a:ea typeface="Calibri"/>
                <a:cs typeface="Calibri"/>
              </a:rPr>
              <a:t>og</a:t>
            </a:r>
            <a:r>
              <a:rPr lang="en-IE">
                <a:latin typeface="Calibri"/>
                <a:ea typeface="Calibri"/>
                <a:cs typeface="Calibri"/>
              </a:rPr>
              <a:t> </a:t>
            </a:r>
            <a:r>
              <a:rPr lang="en-IE" err="1">
                <a:latin typeface="Calibri"/>
                <a:ea typeface="Calibri"/>
                <a:cs typeface="Calibri"/>
              </a:rPr>
              <a:t>styrkt</a:t>
            </a:r>
            <a:r>
              <a:rPr lang="en-IE">
                <a:latin typeface="Calibri"/>
                <a:ea typeface="Calibri"/>
                <a:cs typeface="Calibri"/>
              </a:rPr>
              <a:t> </a:t>
            </a:r>
            <a:r>
              <a:rPr lang="en-IE" err="1">
                <a:latin typeface="Calibri"/>
                <a:ea typeface="Calibri"/>
                <a:cs typeface="Calibri"/>
              </a:rPr>
              <a:t>konur</a:t>
            </a:r>
            <a:r>
              <a:rPr lang="en-IE">
                <a:latin typeface="Calibri"/>
                <a:ea typeface="Calibri"/>
                <a:cs typeface="Calibri"/>
              </a:rPr>
              <a:t> í </a:t>
            </a:r>
            <a:r>
              <a:rPr lang="en-IE" err="1">
                <a:latin typeface="Calibri"/>
                <a:ea typeface="Calibri"/>
                <a:cs typeface="Calibri"/>
              </a:rPr>
              <a:t>starfi</a:t>
            </a:r>
            <a:r>
              <a:rPr lang="en-IE">
                <a:latin typeface="Calibri"/>
                <a:ea typeface="Calibri"/>
                <a:cs typeface="Calibri"/>
              </a:rPr>
              <a:t>.</a:t>
            </a:r>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37</a:t>
            </a:fld>
            <a:endParaRPr lang="fr-CA"/>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is-IS"/>
          </a:p>
        </p:txBody>
      </p:sp>
      <p:pic>
        <p:nvPicPr>
          <p:cNvPr id="7" name="Online Media 6" title="We Lead - Interview with Michelle Coghlan (Drumhierny Woodland Hideaway)">
            <a:hlinkClick r:id="" action="ppaction://media"/>
            <a:extLst>
              <a:ext uri="{FF2B5EF4-FFF2-40B4-BE49-F238E27FC236}">
                <a16:creationId xmlns:a16="http://schemas.microsoft.com/office/drawing/2014/main" id="{2818D3E4-C90F-1D08-5F03-34BAC5FD2874}"/>
              </a:ext>
            </a:extLst>
          </p:cNvPr>
          <p:cNvPicPr>
            <a:picLocks noRot="1" noChangeAspect="1"/>
          </p:cNvPicPr>
          <p:nvPr>
            <a:videoFile r:link="rId1"/>
          </p:nvPr>
        </p:nvPicPr>
        <p:blipFill>
          <a:blip r:embed="rId3"/>
          <a:stretch>
            <a:fillRect/>
          </a:stretch>
        </p:blipFill>
        <p:spPr>
          <a:xfrm>
            <a:off x="1102963" y="6026046"/>
            <a:ext cx="4938073" cy="3152576"/>
          </a:xfrm>
          <a:prstGeom prst="rect">
            <a:avLst/>
          </a:prstGeom>
        </p:spPr>
      </p:pic>
      <p:grpSp>
        <p:nvGrpSpPr>
          <p:cNvPr id="10" name="Group 9">
            <a:extLst>
              <a:ext uri="{FF2B5EF4-FFF2-40B4-BE49-F238E27FC236}">
                <a16:creationId xmlns:a16="http://schemas.microsoft.com/office/drawing/2014/main" id="{51CE64A2-CE25-EDA1-DA1E-4D476A7E4EBF}"/>
              </a:ext>
            </a:extLst>
          </p:cNvPr>
          <p:cNvGrpSpPr/>
          <p:nvPr/>
        </p:nvGrpSpPr>
        <p:grpSpPr>
          <a:xfrm>
            <a:off x="4103050" y="2572049"/>
            <a:ext cx="3005500" cy="2232389"/>
            <a:chOff x="7252897" y="4427673"/>
            <a:chExt cx="3005500" cy="2610517"/>
          </a:xfrm>
        </p:grpSpPr>
        <p:sp>
          <p:nvSpPr>
            <p:cNvPr id="11" name="TextBox 10">
              <a:extLst>
                <a:ext uri="{FF2B5EF4-FFF2-40B4-BE49-F238E27FC236}">
                  <a16:creationId xmlns:a16="http://schemas.microsoft.com/office/drawing/2014/main" id="{5EAD58B7-2F13-56E1-C239-1BB19729F8DA}"/>
                </a:ext>
              </a:extLst>
            </p:cNvPr>
            <p:cNvSpPr txBox="1"/>
            <p:nvPr/>
          </p:nvSpPr>
          <p:spPr>
            <a:xfrm>
              <a:off x="7338264" y="5424457"/>
              <a:ext cx="2920133" cy="111571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4">
                    <a:extLst>
                      <a:ext uri="{A12FA001-AC4F-418D-AE19-62706E023703}">
                        <ahyp:hlinkClr xmlns:ahyp="http://schemas.microsoft.com/office/drawing/2018/hyperlinkcolor" val="tx"/>
                      </a:ext>
                    </a:extLst>
                  </a:hlinkClick>
                </a:rPr>
                <a:t>Heimasíða</a:t>
              </a:r>
              <a:r>
                <a:rPr lang="en-IE" sz="1400" dirty="0">
                  <a:solidFill>
                    <a:srgbClr val="90278E"/>
                  </a:solidFill>
                  <a:hlinkClick r:id="rId4">
                    <a:extLst>
                      <a:ext uri="{A12FA001-AC4F-418D-AE19-62706E023703}">
                        <ahyp:hlinkClr xmlns:ahyp="http://schemas.microsoft.com/office/drawing/2018/hyperlinkcolor" val="tx"/>
                      </a:ext>
                    </a:extLst>
                  </a:hlinkClick>
                </a:rPr>
                <a:t>: Drumhierny Hideaway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6A179141-EF83-97A5-8C41-C1C24BAE3251}"/>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95B7A6-0308-C2E2-6FC7-5FC9A2171CE8}"/>
                </a:ext>
              </a:extLst>
            </p:cNvPr>
            <p:cNvSpPr txBox="1"/>
            <p:nvPr/>
          </p:nvSpPr>
          <p:spPr>
            <a:xfrm>
              <a:off x="7375794" y="4523447"/>
              <a:ext cx="2337968" cy="755808"/>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 ÁHUGAVERÐIR HLEKKIR</a:t>
              </a:r>
              <a:r>
                <a:rPr lang="en-GB" b="1">
                  <a:solidFill>
                    <a:srgbClr val="F15B2A"/>
                  </a:solidFill>
                  <a:effectLst/>
                  <a:highlight>
                    <a:srgbClr val="F15B2A"/>
                  </a:highlight>
                  <a:latin typeface="Calibri" panose="020F0502020204030204" pitchFamily="34" charset="0"/>
                  <a:ea typeface="Times New Roman" panose="02020603050405020304" pitchFamily="18" charset="0"/>
                </a:rPr>
                <a:t>.</a:t>
              </a:r>
              <a:r>
                <a:rPr lang="en-GB">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4" name="Rectangle 13">
              <a:extLst>
                <a:ext uri="{FF2B5EF4-FFF2-40B4-BE49-F238E27FC236}">
                  <a16:creationId xmlns:a16="http://schemas.microsoft.com/office/drawing/2014/main" id="{AEA4119C-F5A7-CA1B-139A-997B7455D438}"/>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CE17CEC6-99DA-1E13-FBC1-B9494CF50E62}"/>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5F2E6FDC-9881-8550-545A-78A3B42CA3D5}"/>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32F9F4D4-D804-2634-734F-F53BA4E6E485}"/>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CECA6EFC-17F1-CB3F-0B78-9E3127789382}"/>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1327FE31-72C5-B133-5F46-526210D873F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1F6683D-6410-8BEB-B78C-5E1D00D40DB9}"/>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5538784A-F63B-BDFC-EF00-D1B97EAE9F28}"/>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E88E97D1-F578-2A2C-C0FD-E8991BD3D38F}"/>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D4EC4EB5-0755-C005-9EBE-5B90B0DB377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5229563D-5D5C-2CF2-E229-8577F036920F}"/>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026" name="Picture 2" descr="Drumhierny Woodland Hideaway  | Leitrim Village, Co. Leitrim | Photo Gallery - 12">
            <a:extLst>
              <a:ext uri="{FF2B5EF4-FFF2-40B4-BE49-F238E27FC236}">
                <a16:creationId xmlns:a16="http://schemas.microsoft.com/office/drawing/2014/main" id="{7444553E-BD3E-AF8E-970B-D2E95E02E5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132" y="2721064"/>
            <a:ext cx="3125061" cy="208337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rumhierny Woodland Hideaway  **** Leitrim Village, Co. Leitrim">
            <a:extLst>
              <a:ext uri="{FF2B5EF4-FFF2-40B4-BE49-F238E27FC236}">
                <a16:creationId xmlns:a16="http://schemas.microsoft.com/office/drawing/2014/main" id="{9C7E850E-C2EB-A31E-DD6F-1FB4550F9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662" y="3561481"/>
            <a:ext cx="3125061" cy="12284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9F0CCD-B79F-B49D-40C8-6DA02891B1C8}"/>
              </a:ext>
            </a:extLst>
          </p:cNvPr>
          <p:cNvSpPr txBox="1"/>
          <p:nvPr/>
        </p:nvSpPr>
        <p:spPr>
          <a:xfrm>
            <a:off x="4339711" y="4993581"/>
            <a:ext cx="3402650" cy="738664"/>
          </a:xfrm>
          <a:prstGeom prst="rect">
            <a:avLst/>
          </a:prstGeom>
          <a:noFill/>
        </p:spPr>
        <p:txBody>
          <a:bodyPr wrap="square" lIns="91440" tIns="45720" rIns="91440" bIns="45720" anchor="t">
            <a:spAutoFit/>
          </a:bodyPr>
          <a:lstStyle/>
          <a:p>
            <a:r>
              <a:rPr lang="en-US" sz="1400">
                <a:hlinkClick r:id="rId10"/>
              </a:rPr>
              <a:t> We Lead - viðtal við Michelle Coghlan(Drumhierny Woodland Hideaway) - YouTube</a:t>
            </a:r>
            <a:endParaRPr lang="en-IE" sz="1400"/>
          </a:p>
        </p:txBody>
      </p:sp>
    </p:spTree>
    <p:extLst>
      <p:ext uri="{BB962C8B-B14F-4D97-AF65-F5344CB8AC3E}">
        <p14:creationId xmlns:p14="http://schemas.microsoft.com/office/powerpoint/2010/main" val="371071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394E7-759C-3922-2CB0-F7250E86335B}"/>
              </a:ext>
            </a:extLst>
          </p:cNvPr>
          <p:cNvSpPr>
            <a:spLocks noGrp="1"/>
          </p:cNvSpPr>
          <p:nvPr>
            <p:ph type="body" sz="quarter" idx="18"/>
          </p:nvPr>
        </p:nvSpPr>
        <p:spPr/>
        <p:txBody>
          <a:bodyPr/>
          <a:lstStyle/>
          <a:p>
            <a:r>
              <a:rPr lang="en-IE"/>
              <a:t>LOKAORÐ</a:t>
            </a:r>
          </a:p>
        </p:txBody>
      </p:sp>
      <p:sp>
        <p:nvSpPr>
          <p:cNvPr id="3" name="Text Placeholder 2">
            <a:extLst>
              <a:ext uri="{FF2B5EF4-FFF2-40B4-BE49-F238E27FC236}">
                <a16:creationId xmlns:a16="http://schemas.microsoft.com/office/drawing/2014/main" id="{5CDA2FFD-DC0F-66D7-10A9-8610FFE3590F}"/>
              </a:ext>
            </a:extLst>
          </p:cNvPr>
          <p:cNvSpPr>
            <a:spLocks noGrp="1"/>
          </p:cNvSpPr>
          <p:nvPr>
            <p:ph type="body" sz="quarter" idx="14"/>
          </p:nvPr>
        </p:nvSpPr>
        <p:spPr/>
        <p:txBody>
          <a:bodyPr/>
          <a:lstStyle/>
          <a:p>
            <a:r>
              <a:rPr lang="en-IE"/>
              <a:t>04</a:t>
            </a:r>
          </a:p>
        </p:txBody>
      </p:sp>
      <p:pic>
        <p:nvPicPr>
          <p:cNvPr id="7" name="Picture Placeholder 6" descr="Travel essentials on a table">
            <a:extLst>
              <a:ext uri="{FF2B5EF4-FFF2-40B4-BE49-F238E27FC236}">
                <a16:creationId xmlns:a16="http://schemas.microsoft.com/office/drawing/2014/main" id="{79FA7E44-E86B-065B-1247-4464FF7D41EE}"/>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17895" r="48765"/>
          <a:stretch/>
        </p:blipFill>
        <p:spPr>
          <a:xfrm>
            <a:off x="0" y="2924295"/>
            <a:ext cx="3621157" cy="7241015"/>
          </a:xfrm>
        </p:spPr>
      </p:pic>
      <p:sp>
        <p:nvSpPr>
          <p:cNvPr id="5" name="Slide Number Placeholder 4">
            <a:extLst>
              <a:ext uri="{FF2B5EF4-FFF2-40B4-BE49-F238E27FC236}">
                <a16:creationId xmlns:a16="http://schemas.microsoft.com/office/drawing/2014/main" id="{3B2C9398-9D56-3B78-1FA9-95B4AB84BA32}"/>
              </a:ext>
            </a:extLst>
          </p:cNvPr>
          <p:cNvSpPr>
            <a:spLocks noGrp="1"/>
          </p:cNvSpPr>
          <p:nvPr>
            <p:ph type="sldNum" sz="quarter" idx="4"/>
          </p:nvPr>
        </p:nvSpPr>
        <p:spPr/>
        <p:txBody>
          <a:bodyPr/>
          <a:lstStyle/>
          <a:p>
            <a:fld id="{9C527BFA-2C0E-4CEC-B6A5-913A56FEF4B4}" type="slidenum">
              <a:rPr lang="fr-CA" smtClean="0"/>
              <a:pPr/>
              <a:t>38</a:t>
            </a:fld>
            <a:endParaRPr lang="fr-CA"/>
          </a:p>
        </p:txBody>
      </p:sp>
    </p:spTree>
    <p:extLst>
      <p:ext uri="{BB962C8B-B14F-4D97-AF65-F5344CB8AC3E}">
        <p14:creationId xmlns:p14="http://schemas.microsoft.com/office/powerpoint/2010/main" val="13126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87C85-4756-9F69-1B57-6FB091C53B10}"/>
              </a:ext>
            </a:extLst>
          </p:cNvPr>
          <p:cNvSpPr>
            <a:spLocks noGrp="1"/>
          </p:cNvSpPr>
          <p:nvPr>
            <p:ph type="body" sz="quarter" idx="32"/>
          </p:nvPr>
        </p:nvSpPr>
        <p:spPr>
          <a:xfrm>
            <a:off x="578472" y="5181600"/>
            <a:ext cx="6526988" cy="5211501"/>
          </a:xfrm>
        </p:spPr>
        <p:txBody>
          <a:bodyPr lIns="91440" tIns="45720" rIns="91440" bIns="45720" numCol="2" spcCol="288000" anchor="t">
            <a:noAutofit/>
          </a:bodyPr>
          <a:lstStyle/>
          <a:p>
            <a:r>
              <a:rPr lang="is-IS" sz="1200">
                <a:latin typeface="Calibri"/>
                <a:ea typeface="Calibri"/>
                <a:cs typeface="Calibri"/>
              </a:rPr>
              <a:t>Þessar níu sögur kvenleiðtoga í ferðaþjónustu sýna fram á hin margvíslegu hlutverk kvenna í ferðaþjónustu. Þegar þessar sögur eru skoðaða nánar má þó sjá nokkur sameiginleg þemu.</a:t>
            </a:r>
          </a:p>
          <a:p>
            <a:r>
              <a:rPr lang="is-IS" sz="1200" b="1"/>
              <a:t>Í fyrsta lagi </a:t>
            </a:r>
            <a:r>
              <a:rPr lang="is-IS" sz="1200"/>
              <a:t>hafa þessar konur í nær öllum tilfellum byrjað í ferðaþjónustu, ekki bara til að lifa af heldur einnig til að fylgja ástríðu sinni. Það er skýr vilji hjá þeim til að leggja jákvætt af mörkum til bæði upplifunar ferðamanna og velferðar nærsamfélagsins sem þær starfa í. Þetta kemur skýrt fram í sögu Georginu sem byggði upp ferðaþjónustufyrirtæki sitt, Pyrenean Experience, til að láta draum sinn rætast um að skapa lítið, frumlegt og vinalegt göngu-, menningar- og tungumálafyrirtæki sem myndi sameina fólk úr öllum áttum.</a:t>
            </a:r>
          </a:p>
          <a:p>
            <a:r>
              <a:rPr lang="is-IS" sz="1200" b="1"/>
              <a:t>Í örðu lagi </a:t>
            </a:r>
            <a:r>
              <a:rPr lang="is-IS" sz="1200"/>
              <a:t>sýna konurnar heildrænan skilning á sjálfbærni, viðurkenna nauðsyn þess að samþætta bæði umhverfis- og félagslega þætti inn í áætlanir sínar um sjálfbæra ferðaþjónustu. Sá einlægi áhugi sem margar þeirra hafa á að leggja sitt af mörkum til nærsamfélagsins vekur einkum athygli. Vilborg, til dæmis, útskýrir hvernig hún kýs að vinna beint með heimamönnum í sínum ferðum, sérstaklega þegar hún er að skipuleggja ferðir í þróunarlöndunum, frekar en að vinna með stærri vestrænum fyrirtækjum. Og Teresa leggur áherslu á stóra hlutverkið sem konur gegna í sveitum, þar sem þær búa yfir mikilli hefðbundinni þekkingu, sem er mikilvæg auðlind fyrir vistvæna ferðamennsku.</a:t>
            </a:r>
          </a:p>
          <a:p>
            <a:r>
              <a:rPr lang="is-IS" sz="1200" b="1">
                <a:latin typeface="Calibri"/>
                <a:ea typeface="Calibri"/>
                <a:cs typeface="Calibri"/>
              </a:rPr>
              <a:t>Í þriðja lagi </a:t>
            </a:r>
            <a:r>
              <a:rPr lang="is-IS" sz="1200">
                <a:latin typeface="Calibri"/>
                <a:ea typeface="Calibri"/>
                <a:cs typeface="Calibri"/>
              </a:rPr>
              <a:t>nefna nokkrar þeirra sérstaklega fræðsluhlutverk ferðaþjónustunnar við að auka umhverfisvitund. Rannveig fjallar um hvernig hvalaskoðunarferðir eru fullkominn vettvangur til að fræða fólk um Ísland, náttúru þess og hvernig best sé að vernda náttúru landsins. Hún hefur lagt mikið upp úr því að þjálfa leiðsögumenn og eru þeir því vel í stakk búnir til að fræða og virkja ferðamennina um borð. Teresa leggur áherslu á hvernig ferðaþjónustan getur verið gluggi að ólíkum menningarheimum. Því ferðalög geta verið umbreytandi og auðgandi athöfn sem dýpkar skilning okkar á nauðsyn þess að vernda bæði menningar- og náttúruarfleifð.</a:t>
            </a:r>
          </a:p>
          <a:p>
            <a:r>
              <a:rPr lang="is-IS" sz="1200" b="1"/>
              <a:t>Að lokum </a:t>
            </a:r>
            <a:r>
              <a:rPr lang="is-IS" sz="1200"/>
              <a:t>má nefna að á meðan konurnar eru meðvitaðar um nauðsyn þess að ferðaþjónustan sé efnahagslega hagkvæm, virðist vöxtur og hagnaður sjaldnast vera meginmarkmið þeirra. Heldur leggja þær frekar áherslu á samfélag og tengingar við annað fólk. Susan Heffernan, til dæmis, fagnar nýlegri breytingu á Írlandi yfir í ferðaþjónustu sem er hægari og byggir meira á mannlegum tengslum, sem bæði ferðamenn og samfélög munu hafa gagn af til lengri tíma litið.</a:t>
            </a:r>
          </a:p>
        </p:txBody>
      </p:sp>
      <p:sp>
        <p:nvSpPr>
          <p:cNvPr id="3" name="Text Placeholder 2">
            <a:extLst>
              <a:ext uri="{FF2B5EF4-FFF2-40B4-BE49-F238E27FC236}">
                <a16:creationId xmlns:a16="http://schemas.microsoft.com/office/drawing/2014/main" id="{BB15C09D-EFB9-9272-6DF8-A84F71C6673D}"/>
              </a:ext>
            </a:extLst>
          </p:cNvPr>
          <p:cNvSpPr>
            <a:spLocks noGrp="1"/>
          </p:cNvSpPr>
          <p:nvPr>
            <p:ph type="body" sz="quarter" idx="33"/>
          </p:nvPr>
        </p:nvSpPr>
        <p:spPr>
          <a:xfrm>
            <a:off x="2745272" y="4214261"/>
            <a:ext cx="2193388" cy="616819"/>
          </a:xfrm>
        </p:spPr>
        <p:txBody>
          <a:bodyPr/>
          <a:lstStyle/>
          <a:p>
            <a:r>
              <a:rPr lang="en-IE" err="1"/>
              <a:t>Lokaorð</a:t>
            </a:r>
            <a:r>
              <a:rPr lang="en-IE"/>
              <a:t>:</a:t>
            </a:r>
          </a:p>
        </p:txBody>
      </p:sp>
      <p:pic>
        <p:nvPicPr>
          <p:cNvPr id="8" name="Picture Placeholder 7" descr="People camping in forest">
            <a:extLst>
              <a:ext uri="{FF2B5EF4-FFF2-40B4-BE49-F238E27FC236}">
                <a16:creationId xmlns:a16="http://schemas.microsoft.com/office/drawing/2014/main" id="{8A4F0C9E-EDF0-0FD1-D8A0-1AE4F80DB464}"/>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4" b="1414"/>
          <a:stretch>
            <a:fillRect/>
          </a:stretch>
        </p:blipFill>
        <p:spPr/>
      </p:pic>
      <p:sp>
        <p:nvSpPr>
          <p:cNvPr id="6" name="Slide Number Placeholder 5">
            <a:extLst>
              <a:ext uri="{FF2B5EF4-FFF2-40B4-BE49-F238E27FC236}">
                <a16:creationId xmlns:a16="http://schemas.microsoft.com/office/drawing/2014/main" id="{804794D5-BBFD-BAFA-17C3-4911B86D82D5}"/>
              </a:ext>
            </a:extLst>
          </p:cNvPr>
          <p:cNvSpPr>
            <a:spLocks noGrp="1"/>
          </p:cNvSpPr>
          <p:nvPr>
            <p:ph type="sldNum" sz="quarter" idx="4"/>
          </p:nvPr>
        </p:nvSpPr>
        <p:spPr/>
        <p:txBody>
          <a:bodyPr/>
          <a:lstStyle/>
          <a:p>
            <a:fld id="{9C527BFA-2C0E-4CEC-B6A5-913A56FEF4B4}" type="slidenum">
              <a:rPr lang="fr-CA" smtClean="0"/>
              <a:pPr/>
              <a:t>39</a:t>
            </a:fld>
            <a:endParaRPr lang="fr-CA"/>
          </a:p>
        </p:txBody>
      </p:sp>
    </p:spTree>
    <p:extLst>
      <p:ext uri="{BB962C8B-B14F-4D97-AF65-F5344CB8AC3E}">
        <p14:creationId xmlns:p14="http://schemas.microsoft.com/office/powerpoint/2010/main" val="248710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578472" y="4319435"/>
            <a:ext cx="6526988" cy="5642879"/>
          </a:xfrm>
          <a:prstGeom prst="rect">
            <a:avLst/>
          </a:prstGeom>
        </p:spPr>
        <p:txBody>
          <a:bodyPr lIns="91440" tIns="45720" rIns="91440" bIns="45720" numCol="2" spcCol="288000" anchor="t">
            <a:noAutofit/>
          </a:bodyPr>
          <a:lstStyle/>
          <a:p>
            <a:pPr>
              <a:lnSpc>
                <a:spcPct val="107000"/>
              </a:lnSpc>
              <a:spcAft>
                <a:spcPts val="800"/>
              </a:spcAft>
            </a:pPr>
            <a:r>
              <a:rPr lang="is-IS" sz="1200" kern="100">
                <a:effectLst/>
                <a:latin typeface="Calibri"/>
                <a:ea typeface="Calibri" panose="020F0502020204030204" pitchFamily="34" charset="0"/>
                <a:cs typeface="Times New Roman"/>
              </a:rPr>
              <a:t>Verkefninu We Lead er ætlað að vera mikilvægt skref </a:t>
            </a:r>
            <a:r>
              <a:rPr lang="is-IS" sz="1200" kern="100">
                <a:latin typeface="Calibri"/>
                <a:ea typeface="Calibri" panose="020F0502020204030204" pitchFamily="34" charset="0"/>
                <a:cs typeface="Times New Roman"/>
              </a:rPr>
              <a:t>í þá </a:t>
            </a:r>
            <a:r>
              <a:rPr lang="is-IS" sz="1200" kern="100">
                <a:effectLst/>
                <a:latin typeface="Calibri"/>
                <a:ea typeface="Calibri" panose="020F0502020204030204" pitchFamily="34" charset="0"/>
                <a:cs typeface="Times New Roman"/>
              </a:rPr>
              <a:t>átt</a:t>
            </a:r>
            <a:r>
              <a:rPr lang="is-IS" sz="1200" kern="100">
                <a:latin typeface="Calibri"/>
                <a:ea typeface="Calibri" panose="020F0502020204030204" pitchFamily="34" charset="0"/>
                <a:cs typeface="Times New Roman"/>
              </a:rPr>
              <a:t> </a:t>
            </a:r>
            <a:r>
              <a:rPr lang="is-IS" sz="1200" kern="100">
                <a:effectLst/>
                <a:latin typeface="Calibri"/>
                <a:ea typeface="Calibri" panose="020F0502020204030204" pitchFamily="34" charset="0"/>
                <a:cs typeface="Times New Roman"/>
              </a:rPr>
              <a:t>að takast á við þær áskoranir sem mæta konum innan ferðaþjónustunnar, til að mynda með því að taka saman upplýsingar og mynda gagnabanka sem getur nýst konum til að efla leiðtogahæfni sína innan greinarinnar. Markmið We Lead er að draga upp betri mynd af því hvernig hægt sé að bæta kynjahlutföll í stjórnunarstörfum, meðal annars með því að auka fræðslu um leiðtogahæfni kvenna </a:t>
            </a:r>
            <a:r>
              <a:rPr lang="is-IS" sz="1200" kern="100">
                <a:latin typeface="Calibri"/>
                <a:ea typeface="Calibri" panose="020F0502020204030204" pitchFamily="34" charset="0"/>
                <a:cs typeface="Times New Roman"/>
              </a:rPr>
              <a:t>hvort heldur sem er í</a:t>
            </a:r>
            <a:r>
              <a:rPr lang="is-IS" sz="1200" kern="100">
                <a:effectLst/>
                <a:latin typeface="Calibri"/>
                <a:ea typeface="Calibri" panose="020F0502020204030204" pitchFamily="34" charset="0"/>
                <a:cs typeface="Times New Roman"/>
              </a:rPr>
              <a:t> </a:t>
            </a:r>
            <a:r>
              <a:rPr lang="is-IS" sz="1200" kern="100">
                <a:latin typeface="Calibri"/>
                <a:ea typeface="Calibri" panose="020F0502020204030204" pitchFamily="34" charset="0"/>
                <a:cs typeface="Times New Roman"/>
              </a:rPr>
              <a:t>ferðamálafræðinámi eða </a:t>
            </a:r>
            <a:r>
              <a:rPr lang="is-IS" sz="1200" kern="100">
                <a:effectLst/>
                <a:latin typeface="Calibri"/>
                <a:ea typeface="Calibri" panose="020F0502020204030204" pitchFamily="34" charset="0"/>
                <a:cs typeface="Times New Roman"/>
              </a:rPr>
              <a:t>innan ferðaþjónustunnar.</a:t>
            </a:r>
            <a:r>
              <a:rPr lang="is-IS" sz="1200" kern="100">
                <a:latin typeface="Calibri"/>
                <a:ea typeface="Calibri" panose="020F0502020204030204" pitchFamily="34" charset="0"/>
                <a:cs typeface="Times New Roman"/>
              </a:rPr>
              <a:t>  </a:t>
            </a:r>
            <a:endParaRPr lang="is-IS" sz="1200" kern="10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is-IS" sz="1200" kern="100">
                <a:effectLst/>
                <a:latin typeface="Calibri" panose="020F0502020204030204" pitchFamily="34" charset="0"/>
                <a:ea typeface="Calibri" panose="020F0502020204030204" pitchFamily="34" charset="0"/>
                <a:cs typeface="Times New Roman" panose="02020603050405020304" pitchFamily="18" charset="0"/>
              </a:rPr>
              <a:t>We Lead will efla konur til að nýta sér hæfileika sína og vitneskju til að taka að sér og sækjast eftir leiðtogahlutverkum ásamt því að útbúa verkfærakassa sem konur geta nýtt sér til að takast á við áskoranir sem sækja að greininni, þar á meðal áskorunum sem tengjast loftslagsmálum. Fjölmargir hagaðilar innan ferðaþjónustunnar eru sammála um að framtíð greinarinnar veltur að miklu leiti á því hvernig tekst til að innleiða aðgerðir til að minnka kolefnisspor ferðaþjónustunnar og gera hana umhverfisvænni. Konur geta þar orðið leiðandi afl.</a:t>
            </a:r>
          </a:p>
          <a:p>
            <a:endParaRPr lang="en-US" sz="120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34571" y="945398"/>
            <a:ext cx="6570888" cy="688530"/>
          </a:xfrm>
          <a:prstGeom prst="rect">
            <a:avLst/>
          </a:prstGeom>
        </p:spPr>
        <p:txBody>
          <a:bodyPr/>
          <a:lstStyle/>
          <a:p>
            <a:r>
              <a:rPr lang="en-US" err="1"/>
              <a:t>Inngangur</a:t>
            </a:r>
            <a:endParaRPr lang="en-US"/>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2" y="1633928"/>
            <a:ext cx="6526988" cy="1897000"/>
          </a:xfrm>
          <a:prstGeom prst="rect">
            <a:avLst/>
          </a:prstGeom>
        </p:spPr>
        <p:txBody>
          <a:bodyPr lIns="91440" tIns="45720" rIns="91440" bIns="45720" numCol="1" spcCol="288000" anchor="t">
            <a:noAutofit/>
          </a:bodyPr>
          <a:lstStyle/>
          <a:p>
            <a:pPr>
              <a:lnSpc>
                <a:spcPct val="107000"/>
              </a:lnSpc>
              <a:spcAft>
                <a:spcPts val="800"/>
              </a:spcAft>
            </a:pPr>
            <a:r>
              <a:rPr lang="is-IS" kern="100">
                <a:latin typeface="Calibri"/>
                <a:ea typeface="Calibri"/>
                <a:cs typeface="Times New Roman"/>
              </a:rPr>
              <a:t>Tengsl </a:t>
            </a:r>
            <a:r>
              <a:rPr lang="is-IS" sz="1800" kern="100">
                <a:effectLst/>
                <a:latin typeface="Calibri"/>
                <a:ea typeface="Calibri"/>
                <a:cs typeface="Times New Roman"/>
              </a:rPr>
              <a:t>ferðaþjónustunnar og </a:t>
            </a:r>
            <a:r>
              <a:rPr lang="is-IS" kern="100">
                <a:latin typeface="Calibri"/>
                <a:ea typeface="Calibri"/>
                <a:cs typeface="Times New Roman"/>
              </a:rPr>
              <a:t>jafnréttis</a:t>
            </a:r>
            <a:r>
              <a:rPr lang="is-IS" sz="1800" kern="100">
                <a:effectLst/>
                <a:latin typeface="Calibri"/>
                <a:ea typeface="Calibri"/>
                <a:cs typeface="Times New Roman"/>
              </a:rPr>
              <a:t> kynjanna </a:t>
            </a:r>
            <a:r>
              <a:rPr lang="is-IS" kern="100">
                <a:latin typeface="Calibri"/>
                <a:ea typeface="Calibri"/>
                <a:cs typeface="Times New Roman"/>
              </a:rPr>
              <a:t>hafa lítið </a:t>
            </a:r>
            <a:r>
              <a:rPr lang="is-IS" sz="1800" kern="100">
                <a:effectLst/>
                <a:latin typeface="Calibri"/>
                <a:ea typeface="Calibri"/>
                <a:cs typeface="Times New Roman"/>
              </a:rPr>
              <a:t>verið</a:t>
            </a:r>
            <a:r>
              <a:rPr lang="is-IS" kern="100">
                <a:latin typeface="Calibri"/>
                <a:ea typeface="Calibri"/>
                <a:cs typeface="Times New Roman"/>
              </a:rPr>
              <a:t> skoðuð</a:t>
            </a:r>
            <a:r>
              <a:rPr lang="is-IS" sz="1800" kern="100">
                <a:effectLst/>
                <a:latin typeface="Calibri"/>
                <a:ea typeface="Calibri"/>
                <a:cs typeface="Times New Roman"/>
              </a:rPr>
              <a:t>. Samkvæmt </a:t>
            </a:r>
            <a:r>
              <a:rPr lang="is-IS" kern="100">
                <a:latin typeface="Calibri"/>
                <a:ea typeface="Calibri"/>
                <a:cs typeface="Times New Roman"/>
              </a:rPr>
              <a:t>Alþjóðaferðamálastofnuninni </a:t>
            </a:r>
            <a:r>
              <a:rPr lang="is-IS" sz="1800" kern="100">
                <a:effectLst/>
                <a:latin typeface="Calibri"/>
                <a:ea typeface="Calibri"/>
                <a:cs typeface="Times New Roman"/>
              </a:rPr>
              <a:t>(UNWTO) þá eru bæði tækifæri og áskoranir fyrir konur innan ferðaþjónustunnar og því vert að skoða kynjajafnrétti innan greinarinnar nánar. Stofnunin hefur einnig gefið út að í kjölfar Covid-19 faraldursins, sem hafði gríðarleg áhrif á ferðaþjónustu í heiminum, sé kjörið tækifæri til að takast á við kynjamisrétti og kynjahlutföll innan greinarinnar.</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a:p>
        </p:txBody>
      </p:sp>
      <p:sp>
        <p:nvSpPr>
          <p:cNvPr id="4" name="TextBox 3">
            <a:extLst>
              <a:ext uri="{FF2B5EF4-FFF2-40B4-BE49-F238E27FC236}">
                <a16:creationId xmlns:a16="http://schemas.microsoft.com/office/drawing/2014/main" id="{429ECDA6-6F03-3684-5CE1-5AF62B8109D0}"/>
              </a:ext>
            </a:extLst>
          </p:cNvPr>
          <p:cNvSpPr txBox="1"/>
          <p:nvPr/>
        </p:nvSpPr>
        <p:spPr>
          <a:xfrm>
            <a:off x="3841966" y="6977856"/>
            <a:ext cx="3217672" cy="2677656"/>
          </a:xfrm>
          <a:prstGeom prst="rect">
            <a:avLst/>
          </a:prstGeom>
          <a:noFill/>
        </p:spPr>
        <p:txBody>
          <a:bodyPr wrap="square" lIns="91440" tIns="45720" rIns="91440" bIns="45720" anchor="t">
            <a:spAutoFit/>
          </a:bodyPr>
          <a:lstStyle/>
          <a:p>
            <a:pPr algn="ctr"/>
            <a:r>
              <a:rPr lang="is-IS" sz="2400" b="1" i="1">
                <a:solidFill>
                  <a:srgbClr val="90278E"/>
                </a:solidFill>
                <a:effectLst/>
              </a:rPr>
              <a:t>„Konur þurfa að breyta hugsunarhætti sínum úr</a:t>
            </a:r>
            <a:r>
              <a:rPr lang="is-IS" sz="2400" b="1" i="1">
                <a:solidFill>
                  <a:srgbClr val="90278E"/>
                </a:solidFill>
              </a:rPr>
              <a:t> </a:t>
            </a:r>
            <a:r>
              <a:rPr lang="is-IS" sz="2400" b="1" i="1">
                <a:solidFill>
                  <a:srgbClr val="90278E"/>
                </a:solidFill>
                <a:effectLst/>
              </a:rPr>
              <a:t>‚ég er ekki tilbúin í þetta‘ yfir í ‚ég vil gera þetta – og ég læri með því að gera.“</a:t>
            </a:r>
            <a:endParaRPr lang="is-IS" sz="800" b="1" i="1">
              <a:solidFill>
                <a:srgbClr val="90278E"/>
              </a:solidFill>
              <a:effectLst/>
            </a:endParaRPr>
          </a:p>
          <a:p>
            <a:pPr algn="ctr"/>
            <a:r>
              <a:rPr lang="is-IS" sz="2400" b="1" i="1">
                <a:solidFill>
                  <a:srgbClr val="90278E"/>
                </a:solidFill>
                <a:effectLst/>
              </a:rPr>
              <a:t> </a:t>
            </a:r>
            <a:r>
              <a:rPr lang="is-IS" b="1" i="1" err="1">
                <a:solidFill>
                  <a:srgbClr val="90278E"/>
                </a:solidFill>
                <a:effectLst/>
              </a:rPr>
              <a:t>Sheryl</a:t>
            </a:r>
            <a:r>
              <a:rPr lang="is-IS" b="1" i="1">
                <a:solidFill>
                  <a:srgbClr val="90278E"/>
                </a:solidFill>
                <a:effectLst/>
              </a:rPr>
              <a:t> Sandberg</a:t>
            </a:r>
            <a:endParaRPr lang="is-IS" b="0" i="1">
              <a:solidFill>
                <a:srgbClr val="90278E"/>
              </a:solidFill>
              <a:effectLst/>
            </a:endParaRPr>
          </a:p>
        </p:txBody>
      </p:sp>
      <p:pic>
        <p:nvPicPr>
          <p:cNvPr id="5" name="Picture 4" descr="People in a meeting">
            <a:extLst>
              <a:ext uri="{FF2B5EF4-FFF2-40B4-BE49-F238E27FC236}">
                <a16:creationId xmlns:a16="http://schemas.microsoft.com/office/drawing/2014/main" id="{6442A882-8C71-ACAA-A5B4-F8144EBF716C}"/>
              </a:ext>
            </a:extLst>
          </p:cNvPr>
          <p:cNvPicPr>
            <a:picLocks noChangeAspect="1"/>
          </p:cNvPicPr>
          <p:nvPr/>
        </p:nvPicPr>
        <p:blipFill rotWithShape="1">
          <a:blip r:embed="rId2">
            <a:extLst>
              <a:ext uri="{28A0092B-C50C-407E-A947-70E740481C1C}">
                <a14:useLocalDpi xmlns:a14="http://schemas.microsoft.com/office/drawing/2010/main" val="0"/>
              </a:ext>
            </a:extLst>
          </a:blip>
          <a:srcRect t="4213" r="10497"/>
          <a:stretch/>
        </p:blipFill>
        <p:spPr>
          <a:xfrm>
            <a:off x="3820827" y="4319467"/>
            <a:ext cx="3586890" cy="255914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525BC5-F770-CEEF-25AA-28A178395107}"/>
              </a:ext>
            </a:extLst>
          </p:cNvPr>
          <p:cNvSpPr>
            <a:spLocks noGrp="1"/>
          </p:cNvSpPr>
          <p:nvPr>
            <p:ph type="body" sz="quarter" idx="33"/>
          </p:nvPr>
        </p:nvSpPr>
        <p:spPr>
          <a:xfrm>
            <a:off x="3887787" y="6135958"/>
            <a:ext cx="3365110" cy="1064757"/>
          </a:xfrm>
        </p:spPr>
        <p:txBody>
          <a:bodyPr/>
          <a:lstStyle/>
          <a:p>
            <a:pPr algn="ctr"/>
            <a:r>
              <a:rPr lang="en-US" sz="2400" b="0" err="1"/>
              <a:t>Heimurinn</a:t>
            </a:r>
            <a:r>
              <a:rPr lang="en-US" sz="2400" b="0"/>
              <a:t> er </a:t>
            </a:r>
            <a:r>
              <a:rPr lang="en-US" sz="2400" b="0" err="1"/>
              <a:t>að</a:t>
            </a:r>
            <a:r>
              <a:rPr lang="en-US" sz="2400" b="0"/>
              <a:t> </a:t>
            </a:r>
            <a:r>
              <a:rPr lang="en-US" sz="2400" b="0" err="1"/>
              <a:t>átta</a:t>
            </a:r>
            <a:r>
              <a:rPr lang="en-US" sz="2400" b="0"/>
              <a:t> sig á </a:t>
            </a:r>
            <a:r>
              <a:rPr lang="en-US" sz="2400" b="0" err="1"/>
              <a:t>því</a:t>
            </a:r>
            <a:r>
              <a:rPr lang="en-US" sz="2400" b="0"/>
              <a:t> </a:t>
            </a:r>
            <a:r>
              <a:rPr lang="en-US" sz="2400" b="0" err="1"/>
              <a:t>hversu</a:t>
            </a:r>
            <a:r>
              <a:rPr lang="en-US" sz="2400" b="0"/>
              <a:t> </a:t>
            </a:r>
            <a:r>
              <a:rPr lang="en-US" sz="2400" b="0" err="1"/>
              <a:t>mikilvægt</a:t>
            </a:r>
            <a:r>
              <a:rPr lang="en-US" sz="2400" b="0"/>
              <a:t> </a:t>
            </a:r>
            <a:r>
              <a:rPr lang="en-US" sz="2400" b="0" err="1"/>
              <a:t>það</a:t>
            </a:r>
            <a:r>
              <a:rPr lang="en-US" sz="2400" b="0"/>
              <a:t> er </a:t>
            </a:r>
            <a:r>
              <a:rPr lang="en-US" sz="2400" b="0" err="1"/>
              <a:t>fyrir</a:t>
            </a:r>
            <a:r>
              <a:rPr lang="en-US" sz="2400" b="0"/>
              <a:t> KONUR </a:t>
            </a:r>
            <a:r>
              <a:rPr lang="en-US" sz="2400" b="0" err="1"/>
              <a:t>að</a:t>
            </a:r>
            <a:r>
              <a:rPr lang="en-US" sz="2400" b="0"/>
              <a:t> </a:t>
            </a:r>
            <a:r>
              <a:rPr lang="en-US" sz="2400" b="0" err="1"/>
              <a:t>gegna</a:t>
            </a:r>
            <a:r>
              <a:rPr lang="en-US" sz="2400" b="0"/>
              <a:t> </a:t>
            </a:r>
            <a:r>
              <a:rPr lang="en-US" sz="2400" b="0" err="1"/>
              <a:t>leiðtogaströfum</a:t>
            </a:r>
            <a:r>
              <a:rPr lang="en-US" sz="2400" b="0"/>
              <a:t>.</a:t>
            </a:r>
          </a:p>
        </p:txBody>
      </p:sp>
      <p:pic>
        <p:nvPicPr>
          <p:cNvPr id="12" name="Picture Placeholder 11">
            <a:extLst>
              <a:ext uri="{FF2B5EF4-FFF2-40B4-BE49-F238E27FC236}">
                <a16:creationId xmlns:a16="http://schemas.microsoft.com/office/drawing/2014/main" id="{EF71D04D-EE64-CDEE-B3BA-7BDAF6399876}"/>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1" y="-23818"/>
            <a:ext cx="7775575" cy="6282607"/>
          </a:xfrm>
        </p:spPr>
      </p:pic>
      <p:sp>
        <p:nvSpPr>
          <p:cNvPr id="7" name="Slide Number Placeholder 6">
            <a:extLst>
              <a:ext uri="{FF2B5EF4-FFF2-40B4-BE49-F238E27FC236}">
                <a16:creationId xmlns:a16="http://schemas.microsoft.com/office/drawing/2014/main" id="{812988DD-2908-A7E6-49FB-F5778BE9B132}"/>
              </a:ext>
            </a:extLst>
          </p:cNvPr>
          <p:cNvSpPr>
            <a:spLocks noGrp="1"/>
          </p:cNvSpPr>
          <p:nvPr>
            <p:ph type="sldNum" sz="quarter" idx="4"/>
          </p:nvPr>
        </p:nvSpPr>
        <p:spPr/>
        <p:txBody>
          <a:bodyPr/>
          <a:lstStyle/>
          <a:p>
            <a:fld id="{9C527BFA-2C0E-4CEC-B6A5-913A56FEF4B4}" type="slidenum">
              <a:rPr lang="fr-CA" smtClean="0"/>
              <a:pPr/>
              <a:t>40</a:t>
            </a:fld>
            <a:endParaRPr lang="fr-CA"/>
          </a:p>
        </p:txBody>
      </p:sp>
      <p:sp>
        <p:nvSpPr>
          <p:cNvPr id="3" name="TextBox 2">
            <a:extLst>
              <a:ext uri="{FF2B5EF4-FFF2-40B4-BE49-F238E27FC236}">
                <a16:creationId xmlns:a16="http://schemas.microsoft.com/office/drawing/2014/main" id="{708C52DC-5153-7C6C-6AF0-1E31DBE4CD7A}"/>
              </a:ext>
            </a:extLst>
          </p:cNvPr>
          <p:cNvSpPr txBox="1"/>
          <p:nvPr/>
        </p:nvSpPr>
        <p:spPr>
          <a:xfrm>
            <a:off x="2122226" y="8092130"/>
            <a:ext cx="4966897" cy="2086725"/>
          </a:xfrm>
          <a:prstGeom prst="rect">
            <a:avLst/>
          </a:prstGeom>
          <a:noFill/>
        </p:spPr>
        <p:txBody>
          <a:bodyPr wrap="square">
            <a:spAutoFit/>
          </a:bodyPr>
          <a:lstStyle/>
          <a:p>
            <a:pPr marL="0" marR="0" lvl="0" indent="0" algn="ctr" defTabSz="777514"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is-IS" sz="2400" b="0" i="0" u="none" strike="noStrike" kern="1200" cap="none" spc="0" normalizeH="0" baseline="0">
                <a:ln>
                  <a:noFill/>
                </a:ln>
                <a:solidFill>
                  <a:srgbClr val="90278E"/>
                </a:solidFill>
                <a:effectLst/>
                <a:uLnTx/>
                <a:uFillTx/>
                <a:latin typeface="Calibri" panose="020F0502020204030204" pitchFamily="34" charset="0"/>
                <a:ea typeface="+mn-ea"/>
                <a:cs typeface="Poppins SemiBold" pitchFamily="2" charset="77"/>
              </a:rPr>
              <a:t>SÞ hefur lagt áherslu á “að tryggja fulla og virka þátttöku kvenna og jöfn tækifæri til forystu á öllum stigum ákvarðanatöku í pólitísku, efnahagslegu og opinberu lífi” sem hluta af sjálfbærnimarkmiði 5.</a:t>
            </a:r>
          </a:p>
        </p:txBody>
      </p:sp>
      <p:grpSp>
        <p:nvGrpSpPr>
          <p:cNvPr id="4" name="Group 3">
            <a:extLst>
              <a:ext uri="{FF2B5EF4-FFF2-40B4-BE49-F238E27FC236}">
                <a16:creationId xmlns:a16="http://schemas.microsoft.com/office/drawing/2014/main" id="{B6B06DFC-7B3A-9066-D610-04B9A5E88F00}"/>
              </a:ext>
            </a:extLst>
          </p:cNvPr>
          <p:cNvGrpSpPr/>
          <p:nvPr/>
        </p:nvGrpSpPr>
        <p:grpSpPr>
          <a:xfrm>
            <a:off x="6193727" y="4488301"/>
            <a:ext cx="1078753" cy="705731"/>
            <a:chOff x="3400450" y="986392"/>
            <a:chExt cx="1487826" cy="1083162"/>
          </a:xfrm>
          <a:solidFill>
            <a:srgbClr val="F15B2A"/>
          </a:solidFill>
        </p:grpSpPr>
        <p:sp>
          <p:nvSpPr>
            <p:cNvPr id="5" name="Freeform 17">
              <a:extLst>
                <a:ext uri="{FF2B5EF4-FFF2-40B4-BE49-F238E27FC236}">
                  <a16:creationId xmlns:a16="http://schemas.microsoft.com/office/drawing/2014/main" id="{B4039E4F-3196-D2CA-794B-DB9882F1DB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solidFill>
                  <a:srgbClr val="90278E"/>
                </a:solidFill>
              </a:endParaRPr>
            </a:p>
          </p:txBody>
        </p:sp>
        <p:sp>
          <p:nvSpPr>
            <p:cNvPr id="6" name="Freeform 18">
              <a:extLst>
                <a:ext uri="{FF2B5EF4-FFF2-40B4-BE49-F238E27FC236}">
                  <a16:creationId xmlns:a16="http://schemas.microsoft.com/office/drawing/2014/main" id="{8B57F50F-1956-B924-CB9D-4EC5A91E7F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66917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634FEF-9709-C3D1-26CD-57FA3C6CC723}"/>
              </a:ext>
            </a:extLst>
          </p:cNvPr>
          <p:cNvSpPr>
            <a:spLocks noGrp="1"/>
          </p:cNvSpPr>
          <p:nvPr>
            <p:ph type="body" sz="quarter" idx="20"/>
          </p:nvPr>
        </p:nvSpPr>
        <p:spPr/>
        <p:txBody>
          <a:bodyPr/>
          <a:lstStyle/>
          <a:p>
            <a:r>
              <a:rPr lang="en-US"/>
              <a:t>www.</a:t>
            </a:r>
            <a:r>
              <a:rPr lang="en-US" b="1">
                <a:solidFill>
                  <a:srgbClr val="F15B2A"/>
                </a:solidFill>
              </a:rPr>
              <a:t>weleadproject.</a:t>
            </a:r>
            <a:r>
              <a:rPr lang="en-US"/>
              <a:t>eu</a:t>
            </a:r>
          </a:p>
        </p:txBody>
      </p:sp>
      <p:sp>
        <p:nvSpPr>
          <p:cNvPr id="9" name="Text Placeholder 8">
            <a:extLst>
              <a:ext uri="{FF2B5EF4-FFF2-40B4-BE49-F238E27FC236}">
                <a16:creationId xmlns:a16="http://schemas.microsoft.com/office/drawing/2014/main" id="{8A268ADF-D313-2A2B-EFB4-AFEF0B1D817B}"/>
              </a:ext>
            </a:extLst>
          </p:cNvPr>
          <p:cNvSpPr>
            <a:spLocks noGrp="1"/>
          </p:cNvSpPr>
          <p:nvPr>
            <p:ph type="body" sz="quarter" idx="30"/>
          </p:nvPr>
        </p:nvSpPr>
        <p:spPr>
          <a:xfrm>
            <a:off x="526494" y="6676846"/>
            <a:ext cx="2990429" cy="941262"/>
          </a:xfrm>
        </p:spPr>
        <p:txBody>
          <a:bodyPr lIns="91440" tIns="45720" rIns="91440" bIns="45720" anchor="t">
            <a:noAutofit/>
          </a:bodyPr>
          <a:lstStyle/>
          <a:p>
            <a:r>
              <a:rPr lang="is-IS">
                <a:latin typeface="Calibri"/>
                <a:ea typeface="Open Sans"/>
                <a:cs typeface="Calibri"/>
              </a:rPr>
              <a:t>Fylgdu okkur á samfélagsmiðlum</a:t>
            </a:r>
          </a:p>
        </p:txBody>
      </p:sp>
      <p:grpSp>
        <p:nvGrpSpPr>
          <p:cNvPr id="10" name="Graphic 3">
            <a:extLst>
              <a:ext uri="{FF2B5EF4-FFF2-40B4-BE49-F238E27FC236}">
                <a16:creationId xmlns:a16="http://schemas.microsoft.com/office/drawing/2014/main" id="{7E9FF450-EF56-8232-9C25-D9AC8A14B53A}"/>
              </a:ext>
            </a:extLst>
          </p:cNvPr>
          <p:cNvGrpSpPr/>
          <p:nvPr/>
        </p:nvGrpSpPr>
        <p:grpSpPr>
          <a:xfrm>
            <a:off x="1641834" y="7874004"/>
            <a:ext cx="280634" cy="280634"/>
            <a:chOff x="1950027" y="2499889"/>
            <a:chExt cx="850463" cy="850463"/>
          </a:xfrm>
        </p:grpSpPr>
        <p:sp>
          <p:nvSpPr>
            <p:cNvPr id="11" name="Freeform 10">
              <a:hlinkClick r:id="rId2"/>
              <a:extLst>
                <a:ext uri="{FF2B5EF4-FFF2-40B4-BE49-F238E27FC236}">
                  <a16:creationId xmlns:a16="http://schemas.microsoft.com/office/drawing/2014/main" id="{8F084812-4FED-2B77-B2EB-81127F53676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aphic 3">
              <a:extLst>
                <a:ext uri="{FF2B5EF4-FFF2-40B4-BE49-F238E27FC236}">
                  <a16:creationId xmlns:a16="http://schemas.microsoft.com/office/drawing/2014/main" id="{468FB5ED-8419-CE7D-80D3-CE8C255AF6B2}"/>
                </a:ext>
              </a:extLst>
            </p:cNvPr>
            <p:cNvGrpSpPr/>
            <p:nvPr/>
          </p:nvGrpSpPr>
          <p:grpSpPr>
            <a:xfrm>
              <a:off x="2107521" y="2657382"/>
              <a:ext cx="535476" cy="535477"/>
              <a:chOff x="2107521" y="2657382"/>
              <a:chExt cx="535476" cy="535477"/>
            </a:xfrm>
            <a:solidFill>
              <a:srgbClr val="FFFFFF"/>
            </a:solidFill>
          </p:grpSpPr>
          <p:sp>
            <p:nvSpPr>
              <p:cNvPr id="13" name="Freeform 12">
                <a:extLst>
                  <a:ext uri="{FF2B5EF4-FFF2-40B4-BE49-F238E27FC236}">
                    <a16:creationId xmlns:a16="http://schemas.microsoft.com/office/drawing/2014/main" id="{2D13A405-E3D7-6546-144A-A4137D5999A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8837675F-17B8-E1AA-628E-27CCD5DE751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4833A54-B0CB-7488-C35E-2DE70FF393A7}"/>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9182793E-11C6-E4E6-B462-E3EEFE84BEF8}"/>
              </a:ext>
            </a:extLst>
          </p:cNvPr>
          <p:cNvGrpSpPr/>
          <p:nvPr/>
        </p:nvGrpSpPr>
        <p:grpSpPr>
          <a:xfrm>
            <a:off x="603696" y="7874004"/>
            <a:ext cx="280634" cy="280842"/>
            <a:chOff x="-1196056" y="2499889"/>
            <a:chExt cx="850463" cy="851093"/>
          </a:xfrm>
        </p:grpSpPr>
        <p:sp>
          <p:nvSpPr>
            <p:cNvPr id="23" name="Freeform 22">
              <a:extLst>
                <a:ext uri="{FF2B5EF4-FFF2-40B4-BE49-F238E27FC236}">
                  <a16:creationId xmlns:a16="http://schemas.microsoft.com/office/drawing/2014/main" id="{E0E078F5-FB7F-2C5E-4583-87FF29CA6D1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hlinkClick r:id="rId3"/>
              <a:extLst>
                <a:ext uri="{FF2B5EF4-FFF2-40B4-BE49-F238E27FC236}">
                  <a16:creationId xmlns:a16="http://schemas.microsoft.com/office/drawing/2014/main" id="{18BBD308-617B-AE5E-D741-12AEFB1836A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5" name="Freeform 24">
            <a:extLst>
              <a:ext uri="{FF2B5EF4-FFF2-40B4-BE49-F238E27FC236}">
                <a16:creationId xmlns:a16="http://schemas.microsoft.com/office/drawing/2014/main" id="{D4F00D59-3E8B-7817-1989-F0AFCDB20197}"/>
              </a:ext>
            </a:extLst>
          </p:cNvPr>
          <p:cNvSpPr/>
          <p:nvPr/>
        </p:nvSpPr>
        <p:spPr>
          <a:xfrm>
            <a:off x="1107733" y="787400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6" name="Graphic 25" descr="World with solid fill">
            <a:hlinkClick r:id="rId4"/>
            <a:extLst>
              <a:ext uri="{FF2B5EF4-FFF2-40B4-BE49-F238E27FC236}">
                <a16:creationId xmlns:a16="http://schemas.microsoft.com/office/drawing/2014/main" id="{E63A1167-4D81-EFA8-CA3E-01D1B93721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9898" y="7904840"/>
            <a:ext cx="246077" cy="246077"/>
          </a:xfrm>
          <a:prstGeom prst="rect">
            <a:avLst/>
          </a:prstGeom>
        </p:spPr>
      </p:pic>
      <p:grpSp>
        <p:nvGrpSpPr>
          <p:cNvPr id="27" name="Group 26">
            <a:extLst>
              <a:ext uri="{FF2B5EF4-FFF2-40B4-BE49-F238E27FC236}">
                <a16:creationId xmlns:a16="http://schemas.microsoft.com/office/drawing/2014/main" id="{55FBBC9B-5DEA-32AD-9D7C-C87D425D8FEC}"/>
              </a:ext>
            </a:extLst>
          </p:cNvPr>
          <p:cNvGrpSpPr/>
          <p:nvPr/>
        </p:nvGrpSpPr>
        <p:grpSpPr>
          <a:xfrm>
            <a:off x="4413339" y="6991449"/>
            <a:ext cx="3250804" cy="3089957"/>
            <a:chOff x="4330511" y="1663200"/>
            <a:chExt cx="1799066" cy="1710050"/>
          </a:xfrm>
        </p:grpSpPr>
        <p:sp>
          <p:nvSpPr>
            <p:cNvPr id="28" name="Freeform 27">
              <a:extLst>
                <a:ext uri="{FF2B5EF4-FFF2-40B4-BE49-F238E27FC236}">
                  <a16:creationId xmlns:a16="http://schemas.microsoft.com/office/drawing/2014/main" id="{B8854C6C-A615-D45D-9D89-21BA603241DC}"/>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EDBCAC4-185C-FC20-8667-162BFA4A581E}"/>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BE43A40-FE7B-88D1-17D0-7E5EA35EAD1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AE1642-7EE7-67C6-0A6C-CD8E2CD4BD29}"/>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E6B13FB-14B5-3DBA-8E26-55CAA71FFABB}"/>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1CEF58-D690-32D7-D717-2652562002E8}"/>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674EC3-2F26-AD11-B88D-4AFCE21F87CE}"/>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A981D43-97B2-6013-4FB7-E4DB6BF2E47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347AE32-2FF2-F2F2-6677-34270B66894F}"/>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67B3C6C-1994-5B08-54C8-ADA272A78D96}"/>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B50DDF9-74D5-41C0-D895-5E4535E81A9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53CD891-D1FD-73D2-B1B9-A2284E939573}"/>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grpSp>
    </p:spTree>
    <p:extLst>
      <p:ext uri="{BB962C8B-B14F-4D97-AF65-F5344CB8AC3E}">
        <p14:creationId xmlns:p14="http://schemas.microsoft.com/office/powerpoint/2010/main" val="359560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5</a:t>
            </a:fld>
            <a:endParaRPr lang="fr-CA"/>
          </a:p>
        </p:txBody>
      </p:sp>
      <p:sp>
        <p:nvSpPr>
          <p:cNvPr id="4" name="Text Placeholder 3">
            <a:extLst>
              <a:ext uri="{FF2B5EF4-FFF2-40B4-BE49-F238E27FC236}">
                <a16:creationId xmlns:a16="http://schemas.microsoft.com/office/drawing/2014/main" id="{35C7D99C-625B-0D9C-57A6-57A781055034}"/>
              </a:ext>
            </a:extLst>
          </p:cNvPr>
          <p:cNvSpPr>
            <a:spLocks noGrp="1"/>
          </p:cNvSpPr>
          <p:nvPr>
            <p:ph type="body" sz="quarter" idx="33"/>
          </p:nvPr>
        </p:nvSpPr>
        <p:spPr>
          <a:xfrm>
            <a:off x="709606" y="317921"/>
            <a:ext cx="6600033" cy="1064757"/>
          </a:xfrm>
        </p:spPr>
        <p:txBody>
          <a:bodyPr lIns="91440" tIns="45720" rIns="91440" bIns="45720" anchor="t">
            <a:noAutofit/>
          </a:bodyPr>
          <a:lstStyle/>
          <a:p>
            <a:r>
              <a:rPr lang="is-IS">
                <a:latin typeface="Calibri"/>
                <a:cs typeface="Poppins SemiBold"/>
              </a:rPr>
              <a:t>Níu áhugaverðir kvenleiðtogar innan ferðaþjónustunnar</a:t>
            </a:r>
          </a:p>
        </p:txBody>
      </p:sp>
      <p:sp>
        <p:nvSpPr>
          <p:cNvPr id="5" name="Text Placeholder 4">
            <a:extLst>
              <a:ext uri="{FF2B5EF4-FFF2-40B4-BE49-F238E27FC236}">
                <a16:creationId xmlns:a16="http://schemas.microsoft.com/office/drawing/2014/main" id="{531D92CC-FFB7-954E-7BD3-98063E2CBFE2}"/>
              </a:ext>
            </a:extLst>
          </p:cNvPr>
          <p:cNvSpPr>
            <a:spLocks noGrp="1"/>
          </p:cNvSpPr>
          <p:nvPr>
            <p:ph type="body" sz="quarter" idx="34"/>
          </p:nvPr>
        </p:nvSpPr>
        <p:spPr>
          <a:xfrm>
            <a:off x="910527" y="2006149"/>
            <a:ext cx="4240923" cy="1611924"/>
          </a:xfrm>
        </p:spPr>
        <p:txBody>
          <a:bodyPr lIns="91440" tIns="45720" rIns="91440" bIns="45720" numCol="1" spcCol="288000" anchor="t">
            <a:noAutofit/>
          </a:bodyPr>
          <a:lstStyle/>
          <a:p>
            <a:pPr algn="ctr"/>
            <a:r>
              <a:rPr lang="is-IS">
                <a:latin typeface="Calibri"/>
                <a:cs typeface="Calibri"/>
              </a:rPr>
              <a:t>Í þessu riti eru dæmi, í máli og myndum, um kvenleiðtoga sem eru að störfum innan ferðaþjónustunnar í Evrópu. Við mælum með að þú nýtir þér sögurnar, myndböndin og hlekkina til að kynna þér og kafa dýpra í það áhugaverða og góða starf sem þessar konur eru að vinna innan ferðaþjónustunnar.</a:t>
            </a:r>
          </a:p>
        </p:txBody>
      </p:sp>
      <p:sp>
        <p:nvSpPr>
          <p:cNvPr id="27" name="Freeform 26">
            <a:extLst>
              <a:ext uri="{FF2B5EF4-FFF2-40B4-BE49-F238E27FC236}">
                <a16:creationId xmlns:a16="http://schemas.microsoft.com/office/drawing/2014/main" id="{8101E65F-165E-F36D-15CD-C6E7373DAA36}"/>
              </a:ext>
            </a:extLst>
          </p:cNvPr>
          <p:cNvSpPr/>
          <p:nvPr/>
        </p:nvSpPr>
        <p:spPr>
          <a:xfrm flipH="1">
            <a:off x="11930" y="3301019"/>
            <a:ext cx="5699222" cy="5946545"/>
          </a:xfrm>
          <a:custGeom>
            <a:avLst/>
            <a:gdLst>
              <a:gd name="connsiteX0" fmla="*/ 1221889 w 1221888"/>
              <a:gd name="connsiteY0" fmla="*/ 1274914 h 1274913"/>
              <a:gd name="connsiteX1" fmla="*/ 1221889 w 1221888"/>
              <a:gd name="connsiteY1" fmla="*/ 1204398 h 1274913"/>
              <a:gd name="connsiteX2" fmla="*/ 0 w 1221888"/>
              <a:gd name="connsiteY2" fmla="*/ 0 h 1274913"/>
              <a:gd name="connsiteX3" fmla="*/ 0 w 1221888"/>
              <a:gd name="connsiteY3" fmla="*/ 177824 h 1274913"/>
              <a:gd name="connsiteX4" fmla="*/ 0 w 1221888"/>
              <a:gd name="connsiteY4" fmla="*/ 177824 h 1274913"/>
              <a:gd name="connsiteX5" fmla="*/ 0 w 1221888"/>
              <a:gd name="connsiteY5" fmla="*/ 70516 h 12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274913">
                <a:moveTo>
                  <a:pt x="1221889" y="1274914"/>
                </a:moveTo>
                <a:lnTo>
                  <a:pt x="1221889" y="1204398"/>
                </a:lnTo>
                <a:lnTo>
                  <a:pt x="0" y="0"/>
                </a:lnTo>
                <a:lnTo>
                  <a:pt x="0" y="177824"/>
                </a:lnTo>
                <a:lnTo>
                  <a:pt x="0" y="177824"/>
                </a:lnTo>
                <a:lnTo>
                  <a:pt x="0" y="70516"/>
                </a:lnTo>
                <a:close/>
              </a:path>
            </a:pathLst>
          </a:custGeom>
          <a:solidFill>
            <a:srgbClr val="F15B2A">
              <a:alpha val="77000"/>
            </a:srgbClr>
          </a:solidFill>
          <a:ln w="5117"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9FB84FDA-94F2-9FDA-CED5-24C3D97858DC}"/>
              </a:ext>
            </a:extLst>
          </p:cNvPr>
          <p:cNvCxnSpPr>
            <a:cxnSpLocks/>
          </p:cNvCxnSpPr>
          <p:nvPr/>
        </p:nvCxnSpPr>
        <p:spPr>
          <a:xfrm>
            <a:off x="-6" y="1864664"/>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EFDE1C4D-D233-174C-18CF-34DCDEABB492}"/>
              </a:ext>
            </a:extLst>
          </p:cNvPr>
          <p:cNvSpPr>
            <a:spLocks noGrp="1"/>
          </p:cNvSpPr>
          <p:nvPr>
            <p:ph type="body" sz="quarter" idx="17"/>
          </p:nvPr>
        </p:nvSpPr>
        <p:spPr>
          <a:xfrm>
            <a:off x="1442736" y="8714958"/>
            <a:ext cx="5866903" cy="1845861"/>
          </a:xfrm>
        </p:spPr>
        <p:txBody>
          <a:bodyPr lIns="91440" tIns="45720" rIns="91440" bIns="45720" anchor="t">
            <a:noAutofit/>
          </a:bodyPr>
          <a:lstStyle/>
          <a:p>
            <a:r>
              <a:rPr lang="is-IS" sz="1400">
                <a:latin typeface="Calibri"/>
                <a:ea typeface="Calibri"/>
                <a:cs typeface="Calibri"/>
              </a:rPr>
              <a:t>Sterkar fyrirmyndir eru mikilvægar til að koma af stað nauðsynlegum breytingum. Þetta rit um góðar starfsvenjur býður upp á sögur frá 9 kvenleiðtogum í ferðaþjónustu frá löndum sem taka þátt í </a:t>
            </a:r>
            <a:r>
              <a:rPr lang="is-IS" sz="1400" err="1">
                <a:latin typeface="Calibri"/>
                <a:ea typeface="Calibri"/>
                <a:cs typeface="Calibri"/>
              </a:rPr>
              <a:t>Erasmus</a:t>
            </a:r>
            <a:r>
              <a:rPr lang="is-IS" sz="1400">
                <a:latin typeface="Calibri"/>
                <a:ea typeface="Calibri"/>
                <a:cs typeface="Calibri"/>
              </a:rPr>
              <a:t>+ verkefninu </a:t>
            </a:r>
            <a:r>
              <a:rPr lang="is-IS" sz="1400" err="1">
                <a:latin typeface="Calibri"/>
                <a:ea typeface="Calibri"/>
                <a:cs typeface="Calibri"/>
              </a:rPr>
              <a:t>We</a:t>
            </a:r>
            <a:r>
              <a:rPr lang="is-IS" sz="1400">
                <a:latin typeface="Calibri"/>
                <a:ea typeface="Calibri"/>
                <a:cs typeface="Calibri"/>
              </a:rPr>
              <a:t> </a:t>
            </a:r>
            <a:r>
              <a:rPr lang="is-IS" sz="1400" err="1">
                <a:latin typeface="Calibri"/>
                <a:ea typeface="Calibri"/>
                <a:cs typeface="Calibri"/>
              </a:rPr>
              <a:t>Lead</a:t>
            </a:r>
            <a:r>
              <a:rPr lang="is-IS" sz="1400">
                <a:latin typeface="Calibri"/>
                <a:ea typeface="Calibri"/>
                <a:cs typeface="Calibri"/>
              </a:rPr>
              <a:t>. En með því að deila þessum sögum vonumst við til að bæði upplýsa og hvetja framtíðar kvenleiðtoga sem og að skapa vitund innan greinarinnar um mikilvægi kynjajafnréttis í stjórnunarstörfum til að ná markmiðum um sjálfbæra og umhverfisvæna ferðaþjónustu.</a:t>
            </a:r>
          </a:p>
          <a:p>
            <a:endParaRPr lang="is-IS" sz="1400"/>
          </a:p>
        </p:txBody>
      </p:sp>
      <p:pic>
        <p:nvPicPr>
          <p:cNvPr id="10" name="Picture Placeholder 9" descr="Hot air balloon taking off in desert under Milky Way">
            <a:extLst>
              <a:ext uri="{FF2B5EF4-FFF2-40B4-BE49-F238E27FC236}">
                <a16:creationId xmlns:a16="http://schemas.microsoft.com/office/drawing/2014/main" id="{45F7EBD7-1B55-CFB4-97FC-488E054A85EA}"/>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7852" t="807" r="48096" b="4959"/>
          <a:stretch/>
        </p:blipFill>
        <p:spPr>
          <a:xfrm>
            <a:off x="-6" y="3251735"/>
            <a:ext cx="3030995" cy="5987069"/>
          </a:xfrm>
        </p:spPr>
      </p:pic>
      <p:sp>
        <p:nvSpPr>
          <p:cNvPr id="16" name="TextBox 15">
            <a:extLst>
              <a:ext uri="{FF2B5EF4-FFF2-40B4-BE49-F238E27FC236}">
                <a16:creationId xmlns:a16="http://schemas.microsoft.com/office/drawing/2014/main" id="{895A7F86-7148-9BEB-B0E6-6AFBA9512438}"/>
              </a:ext>
            </a:extLst>
          </p:cNvPr>
          <p:cNvSpPr txBox="1"/>
          <p:nvPr/>
        </p:nvSpPr>
        <p:spPr>
          <a:xfrm>
            <a:off x="4427175" y="5485469"/>
            <a:ext cx="3030995" cy="605294"/>
          </a:xfrm>
          <a:prstGeom prst="rect">
            <a:avLst/>
          </a:prstGeom>
          <a:noFill/>
        </p:spPr>
        <p:txBody>
          <a:bodyPr wrap="square">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lang="is-IS" b="1">
                <a:solidFill>
                  <a:srgbClr val="41296C"/>
                </a:solidFill>
                <a:latin typeface="Calibri" panose="020F0502020204030204" pitchFamily="34" charset="0"/>
                <a:cs typeface="Calibri" panose="020F0502020204030204" pitchFamily="34" charset="0"/>
              </a:rPr>
              <a:t>Hver er tilgangurinn með þessu riti</a:t>
            </a:r>
            <a:r>
              <a:rPr kumimoji="0" lang="is-IS" sz="1800" b="1" i="0" u="none" strike="noStrike" kern="1200" cap="none" spc="0" normalizeH="0" baseline="0" noProof="0">
                <a:ln>
                  <a:noFill/>
                </a:ln>
                <a:solidFill>
                  <a:srgbClr val="41296C"/>
                </a:solidFill>
                <a:effectLst/>
                <a:uLnTx/>
                <a:uFillTx/>
                <a:latin typeface="Calibri" panose="020F0502020204030204" pitchFamily="34" charset="0"/>
                <a:ea typeface="+mn-ea"/>
                <a:cs typeface="Calibri" panose="020F0502020204030204" pitchFamily="34" charset="0"/>
              </a:rPr>
              <a:t>?</a:t>
            </a:r>
          </a:p>
        </p:txBody>
      </p:sp>
      <p:sp>
        <p:nvSpPr>
          <p:cNvPr id="20" name="TextBox 19">
            <a:extLst>
              <a:ext uri="{FF2B5EF4-FFF2-40B4-BE49-F238E27FC236}">
                <a16:creationId xmlns:a16="http://schemas.microsoft.com/office/drawing/2014/main" id="{6178B20D-5DC4-2073-83F3-495F020B269E}"/>
              </a:ext>
            </a:extLst>
          </p:cNvPr>
          <p:cNvSpPr txBox="1"/>
          <p:nvPr/>
        </p:nvSpPr>
        <p:spPr>
          <a:xfrm>
            <a:off x="3642772" y="6170854"/>
            <a:ext cx="3411356" cy="2383922"/>
          </a:xfrm>
          <a:prstGeom prst="rect">
            <a:avLst/>
          </a:prstGeom>
          <a:noFill/>
        </p:spPr>
        <p:txBody>
          <a:bodyPr wrap="square" lIns="91440" tIns="45720" rIns="91440" bIns="45720" anchor="t">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is-IS" sz="1400" b="1" i="0" u="none" strike="noStrike" kern="1200" cap="none" spc="0" normalizeH="0" baseline="0" noProof="0">
                <a:ln>
                  <a:noFill/>
                </a:ln>
                <a:solidFill>
                  <a:srgbClr val="41296C"/>
                </a:solidFill>
                <a:effectLst/>
                <a:uLnTx/>
                <a:uFillTx/>
                <a:latin typeface="Calibri" panose="020F0502020204030204" pitchFamily="34" charset="0"/>
                <a:ea typeface="+mn-ea"/>
                <a:cs typeface="Calibri" panose="020F0502020204030204" pitchFamily="34" charset="0"/>
              </a:rPr>
              <a:t>Alþjóðasamfélagið er að kveikja á því hversu mikilvægt það er að auka hlutdeild kvenna í stjórnunarstöðum.</a:t>
            </a:r>
          </a:p>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lang="is-IS" sz="1400" b="1">
                <a:solidFill>
                  <a:srgbClr val="41296C"/>
                </a:solidFill>
                <a:latin typeface="Calibri"/>
                <a:ea typeface="Calibri"/>
                <a:cs typeface="Calibri"/>
              </a:rPr>
              <a:t>Í Heimsmarkmiði 5 er m.a. lögð áhersla á að “tryggð verði virk þátttaka kvenna og jöfn tækifæri þeirra til að vera leiðandi við ákvarðanatöku á öllum sviðum stjórn- og efnahagsmála sem og á opinberum vettvangi”.</a:t>
            </a:r>
            <a:endParaRPr lang="is-IS">
              <a:latin typeface="Calibri"/>
              <a:ea typeface="Calibri"/>
              <a:cs typeface="Calibri"/>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E8332AE-82E9-EC86-C0E1-4E341C92FE71}"/>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A2930931-0390-EA60-68C4-299D315C5BF1}"/>
              </a:ext>
            </a:extLst>
          </p:cNvPr>
          <p:cNvSpPr>
            <a:spLocks noGrp="1"/>
          </p:cNvSpPr>
          <p:nvPr>
            <p:ph type="body" sz="quarter" idx="33"/>
          </p:nvPr>
        </p:nvSpPr>
        <p:spPr>
          <a:xfrm>
            <a:off x="351827" y="5360771"/>
            <a:ext cx="6570888" cy="720971"/>
          </a:xfrm>
        </p:spPr>
        <p:txBody>
          <a:bodyPr lIns="91440" tIns="45720" rIns="91440" bIns="45720" anchor="t">
            <a:noAutofit/>
          </a:bodyPr>
          <a:lstStyle/>
          <a:p>
            <a:r>
              <a:rPr lang="is-IS" sz="2400">
                <a:latin typeface="Calibri"/>
                <a:cs typeface="Poppins SemiBold"/>
              </a:rPr>
              <a:t>Samsetning kvenleiðtoganna í þessu riti: </a:t>
            </a:r>
            <a:endParaRPr lang="is-IS" sz="2400"/>
          </a:p>
        </p:txBody>
      </p:sp>
      <p:sp>
        <p:nvSpPr>
          <p:cNvPr id="13" name="Text Placeholder 12">
            <a:extLst>
              <a:ext uri="{FF2B5EF4-FFF2-40B4-BE49-F238E27FC236}">
                <a16:creationId xmlns:a16="http://schemas.microsoft.com/office/drawing/2014/main" id="{30140B51-19A3-8D84-324A-B1AE681D2B37}"/>
              </a:ext>
            </a:extLst>
          </p:cNvPr>
          <p:cNvSpPr>
            <a:spLocks noGrp="1"/>
          </p:cNvSpPr>
          <p:nvPr>
            <p:ph type="body" sz="quarter" idx="34"/>
          </p:nvPr>
        </p:nvSpPr>
        <p:spPr>
          <a:xfrm>
            <a:off x="482397" y="5954739"/>
            <a:ext cx="6526988" cy="1064757"/>
          </a:xfrm>
        </p:spPr>
        <p:txBody>
          <a:bodyPr lIns="91440" tIns="45720" rIns="91440" bIns="45720" numCol="1" spcCol="288000" anchor="t">
            <a:noAutofit/>
          </a:bodyPr>
          <a:lstStyle/>
          <a:p>
            <a:pPr marL="285750" indent="-285750">
              <a:buFont typeface="Arial" panose="020B0604020202020204" pitchFamily="34" charset="0"/>
              <a:buChar char="•"/>
            </a:pPr>
            <a:r>
              <a:rPr lang="is-IS" sz="1600"/>
              <a:t>Konur sem starfa innan ferðaþjónustunnar</a:t>
            </a:r>
          </a:p>
          <a:p>
            <a:pPr marL="285750" indent="-285750">
              <a:buFont typeface="Arial" panose="020B0604020202020204" pitchFamily="34" charset="0"/>
              <a:buChar char="•"/>
            </a:pPr>
            <a:r>
              <a:rPr lang="is-IS" sz="1600"/>
              <a:t>Eru í leiðtogahlutverkum</a:t>
            </a:r>
          </a:p>
          <a:p>
            <a:pPr marL="285750" indent="-285750">
              <a:buFont typeface="Arial" panose="020B0604020202020204" pitchFamily="34" charset="0"/>
              <a:buChar char="•"/>
            </a:pPr>
            <a:r>
              <a:rPr lang="is-IS" sz="1600"/>
              <a:t>Styðja við ferðaþjónustu í </a:t>
            </a:r>
            <a:r>
              <a:rPr lang="is-IS" sz="1600" err="1"/>
              <a:t>nærsamfélaginu</a:t>
            </a:r>
            <a:endParaRPr lang="is-IS" sz="1600"/>
          </a:p>
          <a:p>
            <a:pPr marL="285750" indent="-285750">
              <a:buFont typeface="Arial" panose="020B0604020202020204" pitchFamily="34" charset="0"/>
              <a:buChar char="•"/>
            </a:pPr>
            <a:r>
              <a:rPr lang="is-IS" sz="1600">
                <a:latin typeface="Calibri"/>
                <a:cs typeface="Calibri"/>
              </a:rPr>
              <a:t>Taka þátt í og efla sjálfbæra ferðaþjónustu, með áherslu á málefni sem tengjast loftslagsbreytingum</a:t>
            </a:r>
          </a:p>
        </p:txBody>
      </p:sp>
      <p:sp>
        <p:nvSpPr>
          <p:cNvPr id="10" name="Text Placeholder 9">
            <a:extLst>
              <a:ext uri="{FF2B5EF4-FFF2-40B4-BE49-F238E27FC236}">
                <a16:creationId xmlns:a16="http://schemas.microsoft.com/office/drawing/2014/main" id="{0D7C3A2A-63CD-A967-E2BA-29057166D1CA}"/>
              </a:ext>
            </a:extLst>
          </p:cNvPr>
          <p:cNvSpPr>
            <a:spLocks noGrp="1"/>
          </p:cNvSpPr>
          <p:nvPr>
            <p:ph type="body" sz="quarter" idx="17"/>
          </p:nvPr>
        </p:nvSpPr>
        <p:spPr>
          <a:xfrm>
            <a:off x="488499" y="1000172"/>
            <a:ext cx="3257392" cy="2289739"/>
          </a:xfrm>
        </p:spPr>
        <p:txBody>
          <a:bodyPr/>
          <a:lstStyle/>
          <a:p>
            <a:pPr>
              <a:lnSpc>
                <a:spcPct val="100000"/>
              </a:lnSpc>
            </a:pPr>
            <a:r>
              <a:rPr lang="is-IS" sz="2400" i="1"/>
              <a:t>“Ef þitt athæfi hvetur aðra til að dreyma meira, læra meira, gera meira og verða meira, þá ert þú leiðtogi.“</a:t>
            </a:r>
          </a:p>
          <a:p>
            <a:endParaRPr lang="is-IS"/>
          </a:p>
          <a:p>
            <a:r>
              <a:rPr lang="is-IS"/>
              <a:t>Simon Sinek</a:t>
            </a:r>
          </a:p>
          <a:p>
            <a:endParaRPr lang="is-IS"/>
          </a:p>
          <a:p>
            <a:endParaRPr lang="is-IS"/>
          </a:p>
        </p:txBody>
      </p:sp>
      <p:sp>
        <p:nvSpPr>
          <p:cNvPr id="8" name="Slide Number Placeholder 7">
            <a:extLst>
              <a:ext uri="{FF2B5EF4-FFF2-40B4-BE49-F238E27FC236}">
                <a16:creationId xmlns:a16="http://schemas.microsoft.com/office/drawing/2014/main" id="{AB32A516-EB95-B025-E5A9-AE3B35E529FB}"/>
              </a:ext>
            </a:extLst>
          </p:cNvPr>
          <p:cNvSpPr>
            <a:spLocks noGrp="1"/>
          </p:cNvSpPr>
          <p:nvPr>
            <p:ph type="sldNum" sz="quarter" idx="4"/>
          </p:nvPr>
        </p:nvSpPr>
        <p:spPr/>
        <p:txBody>
          <a:bodyPr/>
          <a:lstStyle/>
          <a:p>
            <a:fld id="{9C527BFA-2C0E-4CEC-B6A5-913A56FEF4B4}" type="slidenum">
              <a:rPr lang="fr-CA" smtClean="0"/>
              <a:pPr/>
              <a:t>6</a:t>
            </a:fld>
            <a:endParaRPr lang="fr-CA"/>
          </a:p>
        </p:txBody>
      </p:sp>
      <p:grpSp>
        <p:nvGrpSpPr>
          <p:cNvPr id="17" name="Group 16">
            <a:extLst>
              <a:ext uri="{FF2B5EF4-FFF2-40B4-BE49-F238E27FC236}">
                <a16:creationId xmlns:a16="http://schemas.microsoft.com/office/drawing/2014/main" id="{6378D9D5-DFE5-1FB4-9936-C92CFA82954B}"/>
              </a:ext>
            </a:extLst>
          </p:cNvPr>
          <p:cNvGrpSpPr/>
          <p:nvPr/>
        </p:nvGrpSpPr>
        <p:grpSpPr>
          <a:xfrm>
            <a:off x="3637271" y="1945748"/>
            <a:ext cx="1242097" cy="904267"/>
            <a:chOff x="3400450" y="986392"/>
            <a:chExt cx="1487826" cy="1083162"/>
          </a:xfrm>
          <a:solidFill>
            <a:srgbClr val="000000"/>
          </a:solidFill>
        </p:grpSpPr>
        <p:sp>
          <p:nvSpPr>
            <p:cNvPr id="18" name="Freeform 17">
              <a:extLst>
                <a:ext uri="{FF2B5EF4-FFF2-40B4-BE49-F238E27FC236}">
                  <a16:creationId xmlns:a16="http://schemas.microsoft.com/office/drawing/2014/main" id="{4CDF0A27-8CDC-8619-367C-5AE319A728B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19" name="Freeform 18">
              <a:extLst>
                <a:ext uri="{FF2B5EF4-FFF2-40B4-BE49-F238E27FC236}">
                  <a16:creationId xmlns:a16="http://schemas.microsoft.com/office/drawing/2014/main" id="{5CF64037-B9E1-264B-4E61-1E558A23E5A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B25A318F-1E6E-C4EB-7AF6-426CFFD0EF5A}"/>
              </a:ext>
            </a:extLst>
          </p:cNvPr>
          <p:cNvSpPr>
            <a:spLocks noGrp="1"/>
          </p:cNvSpPr>
          <p:nvPr>
            <p:ph type="body" sz="quarter" idx="32"/>
          </p:nvPr>
        </p:nvSpPr>
        <p:spPr>
          <a:xfrm>
            <a:off x="482397" y="8025694"/>
            <a:ext cx="6526988" cy="1683083"/>
          </a:xfrm>
        </p:spPr>
        <p:txBody>
          <a:bodyPr numCol="1"/>
          <a:lstStyle/>
          <a:p>
            <a:pPr marL="342900" indent="-342900">
              <a:buFont typeface="+mj-lt"/>
              <a:buAutoNum type="arabicPeriod"/>
            </a:pPr>
            <a:r>
              <a:rPr lang="is-IS" sz="1600"/>
              <a:t>Staða/hlutverk og reynsla í ferðaþjónustu</a:t>
            </a:r>
          </a:p>
          <a:p>
            <a:pPr marL="342900" indent="-342900">
              <a:buFont typeface="+mj-lt"/>
              <a:buAutoNum type="arabicPeriod"/>
            </a:pPr>
            <a:r>
              <a:rPr lang="is-IS" sz="1600"/>
              <a:t>Hvers vegna ferðaþjónusta?</a:t>
            </a:r>
          </a:p>
          <a:p>
            <a:pPr marL="342900" indent="-342900">
              <a:buFont typeface="+mj-lt"/>
              <a:buAutoNum type="arabicPeriod"/>
            </a:pPr>
            <a:r>
              <a:rPr lang="is-IS" sz="1600"/>
              <a:t>Af hverju sjálfbærni/af hverju á að horfa til loftslagsbreytinga?</a:t>
            </a:r>
          </a:p>
          <a:p>
            <a:pPr marL="342900" indent="-342900">
              <a:buFont typeface="+mj-lt"/>
              <a:buAutoNum type="arabicPeriod"/>
            </a:pPr>
            <a:r>
              <a:rPr lang="is-IS" sz="1600"/>
              <a:t>Afrek hingað til</a:t>
            </a:r>
          </a:p>
          <a:p>
            <a:pPr marL="342900" indent="-342900">
              <a:buFont typeface="+mj-lt"/>
              <a:buAutoNum type="arabicPeriod"/>
            </a:pPr>
            <a:r>
              <a:rPr lang="is-IS" sz="1600"/>
              <a:t>Hvernig er hægt að bæta starfsmenntun kvenna innan ferðaþjónustu?</a:t>
            </a:r>
          </a:p>
          <a:p>
            <a:pPr marL="342900" indent="-342900">
              <a:buFont typeface="+mj-lt"/>
              <a:buAutoNum type="arabicPeriod"/>
            </a:pPr>
            <a:r>
              <a:rPr lang="is-IS" sz="1600"/>
              <a:t>Framtíðarsýn</a:t>
            </a:r>
          </a:p>
          <a:p>
            <a:endParaRPr lang="en-IE" sz="1600"/>
          </a:p>
        </p:txBody>
      </p:sp>
      <p:sp>
        <p:nvSpPr>
          <p:cNvPr id="6" name="TextBox 5">
            <a:extLst>
              <a:ext uri="{FF2B5EF4-FFF2-40B4-BE49-F238E27FC236}">
                <a16:creationId xmlns:a16="http://schemas.microsoft.com/office/drawing/2014/main" id="{6F475CA3-545C-4A01-72AB-DB1EED23A9F5}"/>
              </a:ext>
            </a:extLst>
          </p:cNvPr>
          <p:cNvSpPr txBox="1"/>
          <p:nvPr/>
        </p:nvSpPr>
        <p:spPr>
          <a:xfrm>
            <a:off x="351827" y="7471696"/>
            <a:ext cx="3917730" cy="461665"/>
          </a:xfrm>
          <a:prstGeom prst="rect">
            <a:avLst/>
          </a:prstGeom>
          <a:noFill/>
        </p:spPr>
        <p:txBody>
          <a:bodyPr wrap="square">
            <a:spAutoFit/>
          </a:bodyPr>
          <a:lstStyle/>
          <a:p>
            <a:pPr marL="0" marR="0" lvl="0" indent="0" algn="just"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err="1">
                <a:ln>
                  <a:noFill/>
                </a:ln>
                <a:solidFill>
                  <a:srgbClr val="90278E"/>
                </a:solidFill>
                <a:effectLst/>
                <a:uLnTx/>
                <a:uFillTx/>
                <a:latin typeface="Calibri" panose="020F0502020204030204" pitchFamily="34" charset="0"/>
                <a:ea typeface="+mn-ea"/>
                <a:cs typeface="Calibri" panose="020F0502020204030204" pitchFamily="34" charset="0"/>
              </a:rPr>
              <a:t>Þemu</a:t>
            </a:r>
            <a:r>
              <a:rPr kumimoji="0" lang="en-US" sz="2400" b="1" i="0" u="none" strike="noStrike" kern="1200" cap="none" spc="0" normalizeH="0" baseline="0" noProof="0">
                <a:ln>
                  <a:noFill/>
                </a:ln>
                <a:solidFill>
                  <a:srgbClr val="90278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err="1">
                <a:ln>
                  <a:noFill/>
                </a:ln>
                <a:solidFill>
                  <a:srgbClr val="90278E"/>
                </a:solidFill>
                <a:effectLst/>
                <a:uLnTx/>
                <a:uFillTx/>
                <a:latin typeface="Calibri" panose="020F0502020204030204" pitchFamily="34" charset="0"/>
                <a:ea typeface="+mn-ea"/>
                <a:cs typeface="Calibri" panose="020F0502020204030204" pitchFamily="34" charset="0"/>
              </a:rPr>
              <a:t>viðtalanna</a:t>
            </a:r>
            <a:r>
              <a:rPr kumimoji="0" lang="en-US" sz="2400" b="1" i="0" u="none" strike="noStrike" kern="1200" cap="none" spc="0" normalizeH="0" baseline="0" noProof="0">
                <a:ln>
                  <a:noFill/>
                </a:ln>
                <a:solidFill>
                  <a:srgbClr val="90278E"/>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025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a:t>UM ÞETTA RIT</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7</a:t>
            </a:fld>
            <a:endParaRPr lang="fr-CA"/>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a:t>02</a:t>
            </a:r>
          </a:p>
        </p:txBody>
      </p:sp>
      <p:pic>
        <p:nvPicPr>
          <p:cNvPr id="8" name="Picture Placeholder 7" descr="Smiling woman by the sea">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1046"/>
          <a:stretch/>
        </p:blipFill>
        <p:spPr>
          <a:xfrm>
            <a:off x="0" y="2924295"/>
            <a:ext cx="3621157" cy="7241015"/>
          </a:xfrm>
        </p:spPr>
      </p:pic>
    </p:spTree>
    <p:extLst>
      <p:ext uri="{BB962C8B-B14F-4D97-AF65-F5344CB8AC3E}">
        <p14:creationId xmlns:p14="http://schemas.microsoft.com/office/powerpoint/2010/main" val="241569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93BBBA-6CBB-815F-2CC9-08E9CC69615E}"/>
              </a:ext>
            </a:extLst>
          </p:cNvPr>
          <p:cNvSpPr>
            <a:spLocks noGrp="1"/>
          </p:cNvSpPr>
          <p:nvPr>
            <p:ph type="body" sz="quarter" idx="32"/>
          </p:nvPr>
        </p:nvSpPr>
        <p:spPr>
          <a:xfrm>
            <a:off x="578472" y="7144133"/>
            <a:ext cx="6526988" cy="3087688"/>
          </a:xfrm>
        </p:spPr>
        <p:txBody>
          <a:bodyPr lIns="91440" tIns="45720" rIns="91440" bIns="45720" numCol="2" spcCol="288000" anchor="t">
            <a:noAutofit/>
          </a:bodyPr>
          <a:lstStyle/>
          <a:p>
            <a:r>
              <a:rPr lang="is-IS" sz="1200" b="1" dirty="0"/>
              <a:t>Kvenleiðtogar í ferðaþjónustu segja sína sögu</a:t>
            </a:r>
          </a:p>
          <a:p>
            <a:r>
              <a:rPr lang="is-IS" sz="1200" dirty="0"/>
              <a:t>Með því að segja sögur þessara níu kvenna viljum við leggja áherslu á hvernig sterkir leiðtogar með framtíðarsýn geta stuðlað að aukinni sjálfbærni í greininni og sett af stað verkferla sem takast á við áskoranir tengdar loftslagsvánni. Því dæmi um góðar starfsvenjur geta verið hvatning fyrir bæði jafningja og ungt fólk um hvernig hægt sé að taka af skarið og verða leiðtogar sjálft á þessu sviði.</a:t>
            </a:r>
          </a:p>
          <a:p>
            <a:endParaRPr lang="is-IS" sz="1200" dirty="0"/>
          </a:p>
          <a:p>
            <a:r>
              <a:rPr lang="is-IS" sz="1200" dirty="0"/>
              <a:t>Með þessum sögum viljum við einnig gefa kennurum og leiðbeinendum verkfæri til að veita innsýn í þau tækifæri og áskoranir sem felast í nýsköpun þegar kemur að sjálfbærri </a:t>
            </a:r>
          </a:p>
          <a:p>
            <a:endParaRPr lang="is-IS" sz="1200" dirty="0"/>
          </a:p>
          <a:p>
            <a:endParaRPr lang="is-IS" sz="1200" dirty="0"/>
          </a:p>
          <a:p>
            <a:r>
              <a:rPr lang="is-IS" sz="1200" dirty="0"/>
              <a:t>ferðaþjónustu, sér í lagi í kjölfar Covid-faraldursins.</a:t>
            </a:r>
          </a:p>
          <a:p>
            <a:endParaRPr lang="is-IS" sz="1200" b="1" dirty="0"/>
          </a:p>
          <a:p>
            <a:r>
              <a:rPr lang="is-IS" sz="1200" b="1" dirty="0"/>
              <a:t>Hvað eru góðar starfsvenjur?</a:t>
            </a:r>
          </a:p>
          <a:p>
            <a:r>
              <a:rPr lang="is-IS" sz="1200" dirty="0">
                <a:latin typeface="Calibri"/>
                <a:cs typeface="Calibri"/>
              </a:rPr>
              <a:t>Innan ramma þessa verkefnis eru góðar starfsvenjur dæmi um ferðaþjónustufyrirtæki, verkefni eða aðila sem hafa sýnt fram á góðan árangur þegar kemur að því að vera leiðtogar á sviði ferðamála, sjálfbærni og/eða loftslagsmála. </a:t>
            </a:r>
            <a:endParaRPr lang="is-IS" sz="1200" dirty="0"/>
          </a:p>
          <a:p>
            <a:endParaRPr lang="is-IS" sz="1200" dirty="0"/>
          </a:p>
          <a:p>
            <a:r>
              <a:rPr lang="is-IS" sz="1200" dirty="0">
                <a:latin typeface="Calibri"/>
                <a:cs typeface="Calibri"/>
              </a:rPr>
              <a:t>Kvenleiðtogarnir sem við höfum ákveðið að draga fram í þessu riti falla undir þessa skilgreiningu og eru dæmi um góða starfshætti sem draga má lærdóm af.</a:t>
            </a:r>
          </a:p>
          <a:p>
            <a:r>
              <a:rPr lang="en-US" sz="1200" dirty="0"/>
              <a:t> </a:t>
            </a:r>
          </a:p>
          <a:p>
            <a:endParaRPr lang="en-US" sz="1200" dirty="0"/>
          </a:p>
          <a:p>
            <a:endParaRPr lang="en-IE" sz="1200" dirty="0"/>
          </a:p>
        </p:txBody>
      </p:sp>
      <p:sp>
        <p:nvSpPr>
          <p:cNvPr id="3" name="Text Placeholder 2">
            <a:extLst>
              <a:ext uri="{FF2B5EF4-FFF2-40B4-BE49-F238E27FC236}">
                <a16:creationId xmlns:a16="http://schemas.microsoft.com/office/drawing/2014/main" id="{753DDD34-6561-EFA5-8249-14878132F3CC}"/>
              </a:ext>
            </a:extLst>
          </p:cNvPr>
          <p:cNvSpPr>
            <a:spLocks noGrp="1"/>
          </p:cNvSpPr>
          <p:nvPr>
            <p:ph type="body" sz="quarter" idx="33"/>
          </p:nvPr>
        </p:nvSpPr>
        <p:spPr>
          <a:xfrm>
            <a:off x="534572" y="5143733"/>
            <a:ext cx="6570888" cy="726760"/>
          </a:xfrm>
        </p:spPr>
        <p:txBody>
          <a:bodyPr/>
          <a:lstStyle/>
          <a:p>
            <a:r>
              <a:rPr lang="en-IE"/>
              <a:t>Um </a:t>
            </a:r>
            <a:r>
              <a:rPr lang="en-IE" err="1"/>
              <a:t>þetta</a:t>
            </a:r>
            <a:r>
              <a:rPr lang="en-IE"/>
              <a:t> </a:t>
            </a:r>
            <a:r>
              <a:rPr lang="en-IE" err="1"/>
              <a:t>rit</a:t>
            </a:r>
            <a:r>
              <a:rPr lang="en-IE"/>
              <a:t>:</a:t>
            </a:r>
          </a:p>
        </p:txBody>
      </p:sp>
      <p:sp>
        <p:nvSpPr>
          <p:cNvPr id="4" name="Text Placeholder 3">
            <a:extLst>
              <a:ext uri="{FF2B5EF4-FFF2-40B4-BE49-F238E27FC236}">
                <a16:creationId xmlns:a16="http://schemas.microsoft.com/office/drawing/2014/main" id="{B6E9021E-8C4F-9D8B-A38B-9910A0A9DCE2}"/>
              </a:ext>
            </a:extLst>
          </p:cNvPr>
          <p:cNvSpPr>
            <a:spLocks noGrp="1"/>
          </p:cNvSpPr>
          <p:nvPr>
            <p:ph type="body" sz="quarter" idx="34"/>
          </p:nvPr>
        </p:nvSpPr>
        <p:spPr>
          <a:xfrm>
            <a:off x="578472" y="5769958"/>
            <a:ext cx="6526988" cy="851559"/>
          </a:xfrm>
        </p:spPr>
        <p:txBody>
          <a:bodyPr lIns="91440" tIns="45720" rIns="91440" bIns="45720" numCol="1" spcCol="288000" anchor="t">
            <a:noAutofit/>
          </a:bodyPr>
          <a:lstStyle/>
          <a:p>
            <a:r>
              <a:rPr lang="is-IS" sz="1700">
                <a:latin typeface="Calibri"/>
                <a:cs typeface="Calibri"/>
              </a:rPr>
              <a:t>Í þessu riti höfum við tekið saman sögur af kvenfyrirmyndum innan ferðaþjónustunnar sem geta gefið kennurum, nemendum og þeim sem starfa innan greinarinnar góð dæmi um þau tækifæri og áskoranir sem konur mæta ásamt því að ræða hvað vantar til að þær geti þróast áfram í starfi.</a:t>
            </a:r>
            <a:endParaRPr lang="en-IE" sz="1700">
              <a:latin typeface="Calibri"/>
              <a:cs typeface="Calibri"/>
            </a:endParaRPr>
          </a:p>
        </p:txBody>
      </p:sp>
      <p:pic>
        <p:nvPicPr>
          <p:cNvPr id="8" name="Picture Placeholder 7" descr="Field of flowers">
            <a:extLst>
              <a:ext uri="{FF2B5EF4-FFF2-40B4-BE49-F238E27FC236}">
                <a16:creationId xmlns:a16="http://schemas.microsoft.com/office/drawing/2014/main" id="{65DFCD3A-8AA9-95B2-2C66-ECD2FCBBBD13}"/>
              </a:ext>
            </a:extLst>
          </p:cNvPr>
          <p:cNvPicPr>
            <a:picLocks noGrp="1" noChangeAspect="1"/>
          </p:cNvPicPr>
          <p:nvPr>
            <p:ph type="pic" sz="quarter" idx="35"/>
          </p:nvPr>
        </p:nvPicPr>
        <p:blipFill>
          <a:blip r:embed="rId4">
            <a:extLst>
              <a:ext uri="{28A0092B-C50C-407E-A947-70E740481C1C}">
                <a14:useLocalDpi xmlns:a14="http://schemas.microsoft.com/office/drawing/2010/main" val="0"/>
              </a:ext>
            </a:extLst>
          </a:blip>
          <a:srcRect t="1413" b="1413"/>
          <a:stretch/>
        </p:blipFill>
        <p:spPr>
          <a:xfrm>
            <a:off x="0" y="0"/>
            <a:ext cx="7775575" cy="5037221"/>
          </a:xfrm>
        </p:spPr>
      </p:pic>
      <p:sp>
        <p:nvSpPr>
          <p:cNvPr id="6" name="Slide Number Placeholder 5">
            <a:extLst>
              <a:ext uri="{FF2B5EF4-FFF2-40B4-BE49-F238E27FC236}">
                <a16:creationId xmlns:a16="http://schemas.microsoft.com/office/drawing/2014/main" id="{96C770C4-B745-5015-5EF2-8C167F7939ED}"/>
              </a:ext>
            </a:extLst>
          </p:cNvPr>
          <p:cNvSpPr>
            <a:spLocks noGrp="1"/>
          </p:cNvSpPr>
          <p:nvPr>
            <p:ph type="sldNum" sz="quarter" idx="4"/>
          </p:nvPr>
        </p:nvSpPr>
        <p:spPr/>
        <p:txBody>
          <a:bodyPr/>
          <a:lstStyle/>
          <a:p>
            <a:fld id="{9C527BFA-2C0E-4CEC-B6A5-913A56FEF4B4}" type="slidenum">
              <a:rPr lang="fr-CA" smtClean="0"/>
              <a:pPr/>
              <a:t>8</a:t>
            </a:fld>
            <a:endParaRPr lang="fr-CA"/>
          </a:p>
        </p:txBody>
      </p:sp>
    </p:spTree>
    <p:extLst>
      <p:ext uri="{BB962C8B-B14F-4D97-AF65-F5344CB8AC3E}">
        <p14:creationId xmlns:p14="http://schemas.microsoft.com/office/powerpoint/2010/main" val="276365824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6565B-A000-44E2-E0DD-EE8F62FCB303}"/>
              </a:ext>
            </a:extLst>
          </p:cNvPr>
          <p:cNvSpPr>
            <a:spLocks noGrp="1"/>
          </p:cNvSpPr>
          <p:nvPr>
            <p:ph type="body" sz="quarter" idx="32"/>
          </p:nvPr>
        </p:nvSpPr>
        <p:spPr>
          <a:xfrm>
            <a:off x="578472" y="2179499"/>
            <a:ext cx="6526988" cy="7654479"/>
          </a:xfrm>
        </p:spPr>
        <p:txBody>
          <a:bodyPr lIns="91440" tIns="45720" rIns="91440" bIns="45720" numCol="2" spcCol="288000" anchor="t">
            <a:noAutofit/>
          </a:bodyPr>
          <a:lstStyle/>
          <a:p>
            <a:r>
              <a:rPr lang="is-IS" sz="1200">
                <a:latin typeface="Calibri"/>
                <a:cs typeface="Calibri"/>
              </a:rPr>
              <a:t>Konurnar sem við erum að segja frá í þessu riti eru stofnendur eða stjórnendur fyrirtækja innan ferðaþjónustunnar, háskólakennarar og verkefnastjórar. Þær eiga það allar sameiginlegt að hafa sjálfbærni að leiðarljósi í sínu starfi og hafa reynslu af því að þróa og setja á laggirnar sjálfbær vinnubrögð og áætlanir innan sinnar starfsemi.</a:t>
            </a:r>
          </a:p>
          <a:p>
            <a:endParaRPr lang="is-IS" sz="1200"/>
          </a:p>
          <a:p>
            <a:r>
              <a:rPr lang="is-IS" sz="1200"/>
              <a:t>Hver um sig er dæmi um </a:t>
            </a:r>
            <a:r>
              <a:rPr lang="is-IS" sz="1200" b="1"/>
              <a:t>þá möguleika sem felast í ferðaþjónustunni til að miðla áfram upplýsingum um náttúruna og hvernig hægt sé að verja hana</a:t>
            </a:r>
            <a:r>
              <a:rPr lang="is-IS" sz="1200"/>
              <a:t>, ásamt því að fræða fólk um mismunandi menningarheima og lífsviðhorf. Með þeim dæmum sem gefin eru hér vonumst við til að gefa öðrum innblástur til að hlúa að þessum þáttum í sínu eigin starfi.</a:t>
            </a:r>
          </a:p>
          <a:p>
            <a:endParaRPr lang="is-IS" sz="1200"/>
          </a:p>
          <a:p>
            <a:r>
              <a:rPr lang="is-IS" sz="1200">
                <a:latin typeface="Calibri"/>
                <a:cs typeface="Calibri"/>
              </a:rPr>
              <a:t>Kvenleiðtogarnir sem fjallað er um hér hafa hver á sinn hátt sýnt frumkvæði og verið leiðandi á sínu sviði til að innleiða starfshætti sem byggja á </a:t>
            </a:r>
            <a:r>
              <a:rPr lang="is-IS" sz="1200" b="1">
                <a:latin typeface="Calibri"/>
                <a:cs typeface="Calibri"/>
              </a:rPr>
              <a:t>sjálfbærni, ábyrgri ferðaþjónustu og fyrirbyggjandi aðgerðum </a:t>
            </a:r>
            <a:r>
              <a:rPr lang="is-IS" sz="1200">
                <a:latin typeface="Calibri"/>
                <a:cs typeface="Calibri"/>
              </a:rPr>
              <a:t>í loftslagsmálum.</a:t>
            </a:r>
          </a:p>
          <a:p>
            <a:endParaRPr lang="is-IS" sz="1200"/>
          </a:p>
          <a:p>
            <a:r>
              <a:rPr lang="is-IS" sz="1200"/>
              <a:t>Þær sjá skýrar tengingar á milli sjálfbærni og loftslagsmála, bæði hvað varðar þau umhverfislegu áhrif sem ferðalög hafa í heiminum, en einnig á þau áhrif sem ferðaþjónustan hefur á nærsamfélagið. Bæði jákvæð og neikvæð. Því hafa þær margar hverjar lagt vinnu í að tengjast heimamönnum og öðrum hagaðilum til að finna leiðir til að leggja sitt af mörkum til samfélagsins og uppbyggingu þess.</a:t>
            </a:r>
          </a:p>
          <a:p>
            <a:endParaRPr lang="is-IS" sz="1200"/>
          </a:p>
          <a:p>
            <a:r>
              <a:rPr lang="is-IS" sz="1200">
                <a:latin typeface="Calibri"/>
                <a:cs typeface="Calibri"/>
              </a:rPr>
              <a:t>Í gegnum sitt starf hafa þær séð að konur oft á tíðum nálgast ferðaþjónustu á ólíkan hátt en karlar, sér í lagi hvað varðar sjálfbærni. Því sé jafnrétti kynjanna í ákvarðanatöku innan greinarinnar þeim mun mikilvægara til að móta ferðaþjónustu framtíðarinnar og finna lausnir á þeim loftslagsvandamálum sem ferðaþjónustan, ásamt öðrum atvinnugreinum, þarf að takast á við. Því þurfi konur að verða óhræddari við að láta í sér heyra og taka þátt í þeim breytingum sem þurfa að gerast á þeim starfsháttum sem hafa viðgengist hingað til.</a:t>
            </a:r>
          </a:p>
          <a:p>
            <a:endParaRPr lang="is-IS" sz="1200"/>
          </a:p>
          <a:p>
            <a:r>
              <a:rPr lang="is-IS" sz="1200">
                <a:latin typeface="Calibri"/>
                <a:cs typeface="Calibri"/>
              </a:rPr>
              <a:t>Það er mikilvægt fyrir ólíka hópa samfélagsins að hafa fyrirmyndir sem þeir geta speglað sig í og sem blása þeim byr í brjóst við að koma fram með sínar eigin hugmyndir. Með því að styðja enn frekar við konur sem frumkvöðla, leiðtoga í samfélaginu, í viðskiptalífinu og sem stjórnendur fyrirtækja innan ferðaþjónustunnar þá er hægt að stuðla betur að sjálfbærri þróun atvinnugreinarinnar. Því ekki má gleyma að réttsýni og félagsleg aðild ólíkra hópa er mikilvægur hlekkur sjálfbærni.</a:t>
            </a:r>
          </a:p>
          <a:p>
            <a:endParaRPr lang="is-IS" sz="1200"/>
          </a:p>
          <a:p>
            <a:endParaRPr lang="is-IS" sz="1200"/>
          </a:p>
          <a:p>
            <a:r>
              <a:rPr lang="is-IS" sz="1200"/>
              <a:t> </a:t>
            </a:r>
          </a:p>
        </p:txBody>
      </p:sp>
      <p:sp>
        <p:nvSpPr>
          <p:cNvPr id="3" name="Text Placeholder 2">
            <a:extLst>
              <a:ext uri="{FF2B5EF4-FFF2-40B4-BE49-F238E27FC236}">
                <a16:creationId xmlns:a16="http://schemas.microsoft.com/office/drawing/2014/main" id="{57283CD5-4754-8D86-9955-2BFC9DA83D64}"/>
              </a:ext>
            </a:extLst>
          </p:cNvPr>
          <p:cNvSpPr>
            <a:spLocks noGrp="1"/>
          </p:cNvSpPr>
          <p:nvPr>
            <p:ph type="body" sz="quarter" idx="33"/>
          </p:nvPr>
        </p:nvSpPr>
        <p:spPr>
          <a:xfrm>
            <a:off x="534572" y="1073735"/>
            <a:ext cx="6570888" cy="947570"/>
          </a:xfrm>
        </p:spPr>
        <p:txBody>
          <a:bodyPr/>
          <a:lstStyle/>
          <a:p>
            <a:endParaRPr lang="en-IE" sz="800"/>
          </a:p>
          <a:p>
            <a:r>
              <a:rPr lang="en-IE" err="1"/>
              <a:t>Hvers</a:t>
            </a:r>
            <a:r>
              <a:rPr lang="en-IE"/>
              <a:t> </a:t>
            </a:r>
            <a:r>
              <a:rPr lang="en-IE" err="1"/>
              <a:t>vegna</a:t>
            </a:r>
            <a:r>
              <a:rPr lang="en-IE"/>
              <a:t> </a:t>
            </a:r>
            <a:r>
              <a:rPr lang="en-IE" err="1"/>
              <a:t>þessar</a:t>
            </a:r>
            <a:r>
              <a:rPr lang="en-IE"/>
              <a:t> </a:t>
            </a:r>
            <a:r>
              <a:rPr lang="en-IE" err="1"/>
              <a:t>fyrirmyndir</a:t>
            </a:r>
            <a:r>
              <a:rPr lang="en-IE"/>
              <a:t>?</a:t>
            </a:r>
          </a:p>
        </p:txBody>
      </p:sp>
      <p:sp>
        <p:nvSpPr>
          <p:cNvPr id="5" name="Slide Number Placeholder 4">
            <a:extLst>
              <a:ext uri="{FF2B5EF4-FFF2-40B4-BE49-F238E27FC236}">
                <a16:creationId xmlns:a16="http://schemas.microsoft.com/office/drawing/2014/main" id="{162CFF4D-D12B-FC79-3819-C67BE3C40F6E}"/>
              </a:ext>
            </a:extLst>
          </p:cNvPr>
          <p:cNvSpPr>
            <a:spLocks noGrp="1"/>
          </p:cNvSpPr>
          <p:nvPr>
            <p:ph type="sldNum" sz="quarter" idx="4"/>
          </p:nvPr>
        </p:nvSpPr>
        <p:spPr/>
        <p:txBody>
          <a:bodyPr/>
          <a:lstStyle/>
          <a:p>
            <a:fld id="{9C527BFA-2C0E-4CEC-B6A5-913A56FEF4B4}" type="slidenum">
              <a:rPr lang="fr-CA" smtClean="0"/>
              <a:pPr/>
              <a:t>9</a:t>
            </a:fld>
            <a:endParaRPr lang="fr-CA"/>
          </a:p>
        </p:txBody>
      </p:sp>
      <p:sp>
        <p:nvSpPr>
          <p:cNvPr id="7" name="TextBox 6">
            <a:extLst>
              <a:ext uri="{FF2B5EF4-FFF2-40B4-BE49-F238E27FC236}">
                <a16:creationId xmlns:a16="http://schemas.microsoft.com/office/drawing/2014/main" id="{956DC8F6-FCC3-030D-86AB-30A76A3B1A36}"/>
              </a:ext>
            </a:extLst>
          </p:cNvPr>
          <p:cNvSpPr txBox="1"/>
          <p:nvPr/>
        </p:nvSpPr>
        <p:spPr>
          <a:xfrm>
            <a:off x="3887787" y="5502189"/>
            <a:ext cx="3247279" cy="4708981"/>
          </a:xfrm>
          <a:prstGeom prst="rect">
            <a:avLst/>
          </a:prstGeom>
          <a:noFill/>
        </p:spPr>
        <p:txBody>
          <a:bodyPr wrap="square">
            <a:spAutoFit/>
          </a:bodyPr>
          <a:lstStyle/>
          <a:p>
            <a:pPr algn="ctr" rtl="0" fontAlgn="base"/>
            <a:r>
              <a:rPr lang="en-US" sz="2400" b="1" i="1">
                <a:solidFill>
                  <a:srgbClr val="90278E"/>
                </a:solidFill>
              </a:rPr>
              <a:t>Æ </a:t>
            </a:r>
            <a:r>
              <a:rPr lang="en-US" sz="2400" b="1" i="1" err="1">
                <a:solidFill>
                  <a:srgbClr val="90278E"/>
                </a:solidFill>
              </a:rPr>
              <a:t>f</a:t>
            </a:r>
            <a:r>
              <a:rPr lang="en-US" sz="2400" b="1" i="1" err="1">
                <a:solidFill>
                  <a:srgbClr val="90278E"/>
                </a:solidFill>
                <a:effectLst/>
              </a:rPr>
              <a:t>leiri</a:t>
            </a:r>
            <a:r>
              <a:rPr lang="en-US" sz="2400" b="1" i="1">
                <a:solidFill>
                  <a:srgbClr val="90278E"/>
                </a:solidFill>
                <a:effectLst/>
              </a:rPr>
              <a:t> </a:t>
            </a:r>
            <a:r>
              <a:rPr lang="en-US" sz="2400" b="1" i="1" err="1">
                <a:solidFill>
                  <a:srgbClr val="90278E"/>
                </a:solidFill>
                <a:effectLst/>
              </a:rPr>
              <a:t>konur</a:t>
            </a:r>
            <a:r>
              <a:rPr lang="en-US" sz="2400" b="1" i="1">
                <a:solidFill>
                  <a:srgbClr val="90278E"/>
                </a:solidFill>
                <a:effectLst/>
              </a:rPr>
              <a:t> </a:t>
            </a:r>
            <a:r>
              <a:rPr lang="en-US" sz="2400" b="1" i="1" err="1">
                <a:solidFill>
                  <a:srgbClr val="90278E"/>
                </a:solidFill>
                <a:effectLst/>
              </a:rPr>
              <a:t>munu</a:t>
            </a:r>
            <a:r>
              <a:rPr lang="en-US" sz="2400" b="1" i="1">
                <a:solidFill>
                  <a:srgbClr val="90278E"/>
                </a:solidFill>
                <a:effectLst/>
              </a:rPr>
              <a:t> </a:t>
            </a:r>
            <a:r>
              <a:rPr lang="en-US" sz="2400" b="1" i="1" err="1">
                <a:solidFill>
                  <a:srgbClr val="90278E"/>
                </a:solidFill>
                <a:effectLst/>
              </a:rPr>
              <a:t>skara</a:t>
            </a:r>
            <a:r>
              <a:rPr lang="en-US" sz="2400" b="1" i="1">
                <a:solidFill>
                  <a:srgbClr val="90278E"/>
                </a:solidFill>
                <a:effectLst/>
              </a:rPr>
              <a:t> </a:t>
            </a:r>
            <a:r>
              <a:rPr lang="en-US" sz="2400" b="1" i="1" err="1">
                <a:solidFill>
                  <a:srgbClr val="90278E"/>
                </a:solidFill>
                <a:effectLst/>
              </a:rPr>
              <a:t>fram</a:t>
            </a:r>
            <a:r>
              <a:rPr lang="en-US" sz="2400" b="1" i="1">
                <a:solidFill>
                  <a:srgbClr val="90278E"/>
                </a:solidFill>
                <a:effectLst/>
              </a:rPr>
              <a:t> </a:t>
            </a:r>
            <a:r>
              <a:rPr lang="en-US" sz="2400" b="1" i="1" err="1">
                <a:solidFill>
                  <a:srgbClr val="90278E"/>
                </a:solidFill>
                <a:effectLst/>
              </a:rPr>
              <a:t>úr</a:t>
            </a:r>
            <a:r>
              <a:rPr lang="en-US" sz="2400" b="1" i="1">
                <a:solidFill>
                  <a:srgbClr val="90278E"/>
                </a:solidFill>
                <a:effectLst/>
              </a:rPr>
              <a:t> í </a:t>
            </a:r>
            <a:r>
              <a:rPr lang="en-US" sz="2400" b="1" i="1" err="1">
                <a:solidFill>
                  <a:srgbClr val="90278E"/>
                </a:solidFill>
                <a:effectLst/>
              </a:rPr>
              <a:t>greininni</a:t>
            </a:r>
            <a:r>
              <a:rPr lang="en-US" sz="2400" b="1" i="1">
                <a:solidFill>
                  <a:srgbClr val="90278E"/>
                </a:solidFill>
                <a:effectLst/>
              </a:rPr>
              <a:t> </a:t>
            </a:r>
            <a:r>
              <a:rPr lang="en-US" sz="2400" b="1" i="1" err="1">
                <a:solidFill>
                  <a:srgbClr val="90278E"/>
                </a:solidFill>
                <a:effectLst/>
              </a:rPr>
              <a:t>og</a:t>
            </a:r>
            <a:r>
              <a:rPr lang="en-US" sz="2400" b="1" i="1">
                <a:solidFill>
                  <a:srgbClr val="90278E"/>
                </a:solidFill>
                <a:effectLst/>
              </a:rPr>
              <a:t> </a:t>
            </a:r>
            <a:r>
              <a:rPr lang="en-US" sz="2400" b="1" i="1" err="1">
                <a:solidFill>
                  <a:srgbClr val="90278E"/>
                </a:solidFill>
                <a:effectLst/>
              </a:rPr>
              <a:t>það</a:t>
            </a:r>
            <a:r>
              <a:rPr lang="en-US" sz="2400" b="1" i="1">
                <a:solidFill>
                  <a:srgbClr val="90278E"/>
                </a:solidFill>
                <a:effectLst/>
              </a:rPr>
              <a:t> er </a:t>
            </a:r>
            <a:r>
              <a:rPr lang="en-US" sz="2400" b="1" i="1" err="1">
                <a:solidFill>
                  <a:srgbClr val="90278E"/>
                </a:solidFill>
                <a:effectLst/>
              </a:rPr>
              <a:t>kominn</a:t>
            </a:r>
            <a:r>
              <a:rPr lang="en-US" sz="2400" b="1" i="1">
                <a:solidFill>
                  <a:srgbClr val="90278E"/>
                </a:solidFill>
                <a:effectLst/>
              </a:rPr>
              <a:t> </a:t>
            </a:r>
            <a:r>
              <a:rPr lang="en-US" sz="2400" b="1" i="1" err="1">
                <a:solidFill>
                  <a:srgbClr val="90278E"/>
                </a:solidFill>
                <a:effectLst/>
              </a:rPr>
              <a:t>tími</a:t>
            </a:r>
            <a:r>
              <a:rPr lang="en-US" sz="2400" b="1" i="1">
                <a:solidFill>
                  <a:srgbClr val="90278E"/>
                </a:solidFill>
                <a:effectLst/>
              </a:rPr>
              <a:t> </a:t>
            </a:r>
            <a:r>
              <a:rPr lang="en-US" sz="2400" b="1" i="1" err="1">
                <a:solidFill>
                  <a:srgbClr val="90278E"/>
                </a:solidFill>
                <a:effectLst/>
              </a:rPr>
              <a:t>fyrir</a:t>
            </a:r>
            <a:r>
              <a:rPr lang="en-US" sz="2400" b="1" i="1">
                <a:solidFill>
                  <a:srgbClr val="90278E"/>
                </a:solidFill>
                <a:effectLst/>
              </a:rPr>
              <a:t> </a:t>
            </a:r>
            <a:r>
              <a:rPr lang="en-US" sz="2400" b="1" i="1" err="1">
                <a:solidFill>
                  <a:srgbClr val="90278E"/>
                </a:solidFill>
                <a:effectLst/>
              </a:rPr>
              <a:t>konur</a:t>
            </a:r>
            <a:r>
              <a:rPr lang="en-US" sz="2400" b="1" i="1">
                <a:solidFill>
                  <a:srgbClr val="90278E"/>
                </a:solidFill>
                <a:effectLst/>
              </a:rPr>
              <a:t> </a:t>
            </a:r>
            <a:r>
              <a:rPr lang="en-US" sz="2400" b="1" i="1" err="1">
                <a:solidFill>
                  <a:srgbClr val="90278E"/>
                </a:solidFill>
                <a:effectLst/>
              </a:rPr>
              <a:t>að</a:t>
            </a:r>
            <a:r>
              <a:rPr lang="en-US" sz="2400" b="1" i="1">
                <a:solidFill>
                  <a:srgbClr val="90278E"/>
                </a:solidFill>
                <a:effectLst/>
              </a:rPr>
              <a:t> </a:t>
            </a:r>
            <a:r>
              <a:rPr lang="en-US" sz="2400" b="1" i="1" err="1">
                <a:solidFill>
                  <a:srgbClr val="90278E"/>
                </a:solidFill>
                <a:effectLst/>
              </a:rPr>
              <a:t>sækja</a:t>
            </a:r>
            <a:r>
              <a:rPr lang="en-US" sz="2400" b="1" i="1">
                <a:solidFill>
                  <a:srgbClr val="90278E"/>
                </a:solidFill>
                <a:effectLst/>
              </a:rPr>
              <a:t> </a:t>
            </a:r>
            <a:r>
              <a:rPr lang="en-US" sz="2400" b="1" i="1" err="1">
                <a:solidFill>
                  <a:srgbClr val="90278E"/>
                </a:solidFill>
                <a:effectLst/>
              </a:rPr>
              <a:t>fram</a:t>
            </a:r>
            <a:r>
              <a:rPr lang="en-US" sz="2400" b="1" i="1">
                <a:solidFill>
                  <a:srgbClr val="90278E"/>
                </a:solidFill>
                <a:effectLst/>
              </a:rPr>
              <a:t>, </a:t>
            </a:r>
            <a:r>
              <a:rPr lang="en-US" sz="2400" b="1" i="1" err="1">
                <a:solidFill>
                  <a:srgbClr val="90278E"/>
                </a:solidFill>
                <a:effectLst/>
              </a:rPr>
              <a:t>þar</a:t>
            </a:r>
            <a:r>
              <a:rPr lang="en-US" sz="2400" b="1" i="1">
                <a:solidFill>
                  <a:srgbClr val="90278E"/>
                </a:solidFill>
                <a:effectLst/>
              </a:rPr>
              <a:t> </a:t>
            </a:r>
            <a:r>
              <a:rPr lang="en-US" sz="2400" b="1" i="1" err="1">
                <a:solidFill>
                  <a:srgbClr val="90278E"/>
                </a:solidFill>
                <a:effectLst/>
              </a:rPr>
              <a:t>sem</a:t>
            </a:r>
            <a:r>
              <a:rPr lang="en-US" sz="2400" b="1" i="1">
                <a:solidFill>
                  <a:srgbClr val="90278E"/>
                </a:solidFill>
                <a:effectLst/>
              </a:rPr>
              <a:t> </a:t>
            </a:r>
            <a:r>
              <a:rPr lang="en-US" sz="2400" b="1" i="1" err="1">
                <a:solidFill>
                  <a:srgbClr val="90278E"/>
                </a:solidFill>
                <a:effectLst/>
              </a:rPr>
              <a:t>við</a:t>
            </a:r>
            <a:r>
              <a:rPr lang="en-US" sz="2400" b="1" i="1">
                <a:solidFill>
                  <a:srgbClr val="90278E"/>
                </a:solidFill>
                <a:effectLst/>
              </a:rPr>
              <a:t> </a:t>
            </a:r>
            <a:r>
              <a:rPr lang="en-US" sz="2400" b="1" i="1" err="1">
                <a:solidFill>
                  <a:srgbClr val="90278E"/>
                </a:solidFill>
                <a:effectLst/>
              </a:rPr>
              <a:t>höfum</a:t>
            </a:r>
            <a:r>
              <a:rPr lang="en-US" sz="2400" b="1" i="1">
                <a:solidFill>
                  <a:srgbClr val="90278E"/>
                </a:solidFill>
                <a:effectLst/>
              </a:rPr>
              <a:t> </a:t>
            </a:r>
            <a:r>
              <a:rPr lang="en-US" sz="2400" b="1" i="1" err="1">
                <a:solidFill>
                  <a:srgbClr val="90278E"/>
                </a:solidFill>
                <a:effectLst/>
              </a:rPr>
              <a:t>barist</a:t>
            </a:r>
            <a:r>
              <a:rPr lang="en-US" sz="2400" b="1" i="1">
                <a:solidFill>
                  <a:srgbClr val="90278E"/>
                </a:solidFill>
                <a:effectLst/>
              </a:rPr>
              <a:t> hart </a:t>
            </a:r>
            <a:r>
              <a:rPr lang="en-US" sz="2400" b="1" i="1" err="1">
                <a:solidFill>
                  <a:srgbClr val="90278E"/>
                </a:solidFill>
                <a:effectLst/>
              </a:rPr>
              <a:t>fyrir</a:t>
            </a:r>
            <a:r>
              <a:rPr lang="en-US" sz="2400" b="1" i="1">
                <a:solidFill>
                  <a:srgbClr val="90278E"/>
                </a:solidFill>
                <a:effectLst/>
              </a:rPr>
              <a:t> </a:t>
            </a:r>
            <a:r>
              <a:rPr lang="en-US" sz="2400" b="1" i="1" err="1">
                <a:solidFill>
                  <a:srgbClr val="90278E"/>
                </a:solidFill>
                <a:effectLst/>
              </a:rPr>
              <a:t>þeirri</a:t>
            </a:r>
            <a:r>
              <a:rPr lang="en-US" sz="2400" b="1" i="1">
                <a:solidFill>
                  <a:srgbClr val="90278E"/>
                </a:solidFill>
                <a:effectLst/>
              </a:rPr>
              <a:t> </a:t>
            </a:r>
            <a:r>
              <a:rPr lang="en-US" sz="2400" b="1" i="1" err="1">
                <a:solidFill>
                  <a:srgbClr val="90278E"/>
                </a:solidFill>
                <a:effectLst/>
              </a:rPr>
              <a:t>stöðu</a:t>
            </a:r>
            <a:r>
              <a:rPr lang="en-US" sz="2400" b="1" i="1">
                <a:solidFill>
                  <a:srgbClr val="90278E"/>
                </a:solidFill>
                <a:effectLst/>
              </a:rPr>
              <a:t> </a:t>
            </a:r>
            <a:r>
              <a:rPr lang="en-US" sz="2400" b="1" i="1" err="1">
                <a:solidFill>
                  <a:srgbClr val="90278E"/>
                </a:solidFill>
                <a:effectLst/>
              </a:rPr>
              <a:t>sem</a:t>
            </a:r>
            <a:r>
              <a:rPr lang="en-US" sz="2400" b="1" i="1">
                <a:solidFill>
                  <a:srgbClr val="90278E"/>
                </a:solidFill>
                <a:effectLst/>
              </a:rPr>
              <a:t> </a:t>
            </a:r>
            <a:r>
              <a:rPr lang="en-US" sz="2400" b="1" i="1" err="1">
                <a:solidFill>
                  <a:srgbClr val="90278E"/>
                </a:solidFill>
                <a:effectLst/>
              </a:rPr>
              <a:t>við</a:t>
            </a:r>
            <a:r>
              <a:rPr lang="en-US" sz="2400" b="1" i="1">
                <a:solidFill>
                  <a:srgbClr val="90278E"/>
                </a:solidFill>
                <a:effectLst/>
              </a:rPr>
              <a:t> </a:t>
            </a:r>
            <a:r>
              <a:rPr lang="en-US" sz="2400" b="1" i="1" err="1">
                <a:solidFill>
                  <a:srgbClr val="90278E"/>
                </a:solidFill>
                <a:effectLst/>
              </a:rPr>
              <a:t>erum</a:t>
            </a:r>
            <a:r>
              <a:rPr lang="en-US" sz="2400" b="1" i="1">
                <a:solidFill>
                  <a:srgbClr val="90278E"/>
                </a:solidFill>
                <a:effectLst/>
              </a:rPr>
              <a:t> í </a:t>
            </a:r>
            <a:r>
              <a:rPr lang="en-US" sz="2400" b="1" i="1" err="1">
                <a:solidFill>
                  <a:srgbClr val="90278E"/>
                </a:solidFill>
                <a:effectLst/>
              </a:rPr>
              <a:t>núna</a:t>
            </a:r>
            <a:r>
              <a:rPr lang="en-US" sz="2400" b="1" i="1">
                <a:solidFill>
                  <a:srgbClr val="90278E"/>
                </a:solidFill>
                <a:effectLst/>
              </a:rPr>
              <a:t> </a:t>
            </a:r>
            <a:r>
              <a:rPr lang="en-US" sz="2400" b="1" i="1" err="1">
                <a:solidFill>
                  <a:srgbClr val="90278E"/>
                </a:solidFill>
                <a:effectLst/>
              </a:rPr>
              <a:t>og</a:t>
            </a:r>
            <a:r>
              <a:rPr lang="en-US" sz="2400" b="1" i="1">
                <a:solidFill>
                  <a:srgbClr val="90278E"/>
                </a:solidFill>
                <a:effectLst/>
              </a:rPr>
              <a:t> </a:t>
            </a:r>
            <a:r>
              <a:rPr lang="en-US" sz="2400" b="1" i="1" err="1">
                <a:solidFill>
                  <a:srgbClr val="90278E"/>
                </a:solidFill>
                <a:effectLst/>
              </a:rPr>
              <a:t>til</a:t>
            </a:r>
            <a:r>
              <a:rPr lang="en-US" sz="2400" b="1" i="1">
                <a:solidFill>
                  <a:srgbClr val="90278E"/>
                </a:solidFill>
                <a:effectLst/>
              </a:rPr>
              <a:t> </a:t>
            </a:r>
            <a:r>
              <a:rPr lang="en-US" sz="2400" b="1" i="1" err="1">
                <a:solidFill>
                  <a:srgbClr val="90278E"/>
                </a:solidFill>
                <a:effectLst/>
              </a:rPr>
              <a:t>að</a:t>
            </a:r>
            <a:r>
              <a:rPr lang="en-US" sz="2400" b="1" i="1">
                <a:solidFill>
                  <a:srgbClr val="90278E"/>
                </a:solidFill>
                <a:effectLst/>
              </a:rPr>
              <a:t> </a:t>
            </a:r>
            <a:r>
              <a:rPr lang="en-US" sz="2400" b="1" i="1" err="1">
                <a:solidFill>
                  <a:srgbClr val="90278E"/>
                </a:solidFill>
                <a:effectLst/>
              </a:rPr>
              <a:t>öðlast</a:t>
            </a:r>
            <a:r>
              <a:rPr lang="en-US" sz="2400" b="1" i="1">
                <a:solidFill>
                  <a:srgbClr val="90278E"/>
                </a:solidFill>
                <a:effectLst/>
              </a:rPr>
              <a:t> </a:t>
            </a:r>
            <a:r>
              <a:rPr lang="en-US" sz="2400" b="1" i="1" err="1">
                <a:solidFill>
                  <a:srgbClr val="90278E"/>
                </a:solidFill>
                <a:effectLst/>
              </a:rPr>
              <a:t>þá</a:t>
            </a:r>
            <a:r>
              <a:rPr lang="en-US" sz="2400" b="1" i="1">
                <a:solidFill>
                  <a:srgbClr val="90278E"/>
                </a:solidFill>
                <a:effectLst/>
              </a:rPr>
              <a:t> </a:t>
            </a:r>
            <a:r>
              <a:rPr lang="en-US" sz="2400" b="1" i="1" err="1">
                <a:solidFill>
                  <a:srgbClr val="90278E"/>
                </a:solidFill>
                <a:effectLst/>
              </a:rPr>
              <a:t>virðingu</a:t>
            </a:r>
            <a:r>
              <a:rPr lang="en-US" sz="2400" b="1" i="1">
                <a:solidFill>
                  <a:srgbClr val="90278E"/>
                </a:solidFill>
                <a:effectLst/>
              </a:rPr>
              <a:t> </a:t>
            </a:r>
            <a:r>
              <a:rPr lang="en-US" sz="2400" b="1" i="1" err="1">
                <a:solidFill>
                  <a:srgbClr val="90278E"/>
                </a:solidFill>
                <a:effectLst/>
              </a:rPr>
              <a:t>sem</a:t>
            </a:r>
            <a:r>
              <a:rPr lang="en-US" sz="2400" b="1" i="1">
                <a:solidFill>
                  <a:srgbClr val="90278E"/>
                </a:solidFill>
                <a:effectLst/>
              </a:rPr>
              <a:t> </a:t>
            </a:r>
            <a:r>
              <a:rPr lang="en-US" sz="2400" b="1" i="1" err="1">
                <a:solidFill>
                  <a:srgbClr val="90278E"/>
                </a:solidFill>
                <a:effectLst/>
              </a:rPr>
              <a:t>við</a:t>
            </a:r>
            <a:r>
              <a:rPr lang="en-US" sz="2400" b="1" i="1">
                <a:solidFill>
                  <a:srgbClr val="90278E"/>
                </a:solidFill>
                <a:effectLst/>
              </a:rPr>
              <a:t> </a:t>
            </a:r>
            <a:r>
              <a:rPr lang="en-US" sz="2400" b="1" i="1" err="1">
                <a:solidFill>
                  <a:srgbClr val="90278E"/>
                </a:solidFill>
                <a:effectLst/>
              </a:rPr>
              <a:t>eigum</a:t>
            </a:r>
            <a:r>
              <a:rPr lang="en-US" sz="2400" b="1" i="1">
                <a:solidFill>
                  <a:srgbClr val="90278E"/>
                </a:solidFill>
                <a:effectLst/>
              </a:rPr>
              <a:t> </a:t>
            </a:r>
            <a:r>
              <a:rPr lang="en-US" sz="2400" b="1" i="1" err="1">
                <a:solidFill>
                  <a:srgbClr val="90278E"/>
                </a:solidFill>
                <a:effectLst/>
              </a:rPr>
              <a:t>skilið</a:t>
            </a:r>
            <a:r>
              <a:rPr lang="en-US" sz="2400" b="1" i="1">
                <a:solidFill>
                  <a:srgbClr val="90278E"/>
                </a:solidFill>
                <a:effectLst/>
              </a:rPr>
              <a:t>. </a:t>
            </a:r>
            <a:r>
              <a:rPr lang="en-US" sz="2400" b="1" i="1" err="1">
                <a:solidFill>
                  <a:srgbClr val="90278E"/>
                </a:solidFill>
                <a:effectLst/>
              </a:rPr>
              <a:t>Framtíðin</a:t>
            </a:r>
            <a:r>
              <a:rPr lang="en-US" sz="2400" b="1" i="1">
                <a:solidFill>
                  <a:srgbClr val="90278E"/>
                </a:solidFill>
                <a:effectLst/>
              </a:rPr>
              <a:t> er </a:t>
            </a:r>
            <a:r>
              <a:rPr lang="en-US" sz="2400" b="1" i="1" err="1">
                <a:solidFill>
                  <a:srgbClr val="90278E"/>
                </a:solidFill>
                <a:effectLst/>
              </a:rPr>
              <a:t>konur</a:t>
            </a:r>
            <a:r>
              <a:rPr lang="en-US" sz="2400" b="1" i="1">
                <a:solidFill>
                  <a:srgbClr val="90278E"/>
                </a:solidFill>
                <a:effectLst/>
              </a:rPr>
              <a:t>! </a:t>
            </a:r>
          </a:p>
          <a:p>
            <a:pPr algn="just" rtl="0" fontAlgn="base"/>
            <a:r>
              <a:rPr lang="en-US" sz="1200" b="0" i="0">
                <a:solidFill>
                  <a:srgbClr val="000000"/>
                </a:solidFill>
                <a:effectLst/>
                <a:latin typeface="Verdana" panose="020B0604030504040204" pitchFamily="34" charset="0"/>
              </a:rPr>
              <a:t> </a:t>
            </a:r>
            <a:endParaRPr lang="en-US" b="0" i="0">
              <a:solidFill>
                <a:srgbClr val="000000"/>
              </a:solidFill>
              <a:effectLst/>
              <a:latin typeface="Segoe UI" panose="020B0502040204020203" pitchFamily="34" charset="0"/>
            </a:endParaRPr>
          </a:p>
          <a:p>
            <a:pPr rtl="0" fontAlgn="base"/>
            <a:r>
              <a:rPr lang="en-US" sz="1200" b="0" i="0">
                <a:solidFill>
                  <a:srgbClr val="000000"/>
                </a:solidFill>
                <a:effectLst/>
                <a:latin typeface="Verdana" panose="020B0604030504040204" pitchFamily="34" charset="0"/>
              </a:rPr>
              <a:t> </a:t>
            </a:r>
            <a:r>
              <a:rPr lang="en-US" sz="1200" b="1" i="0">
                <a:solidFill>
                  <a:srgbClr val="90278E"/>
                </a:solidFill>
                <a:effectLst/>
              </a:rPr>
              <a:t>Becca Sweeney</a:t>
            </a:r>
            <a:endParaRPr lang="en-US" b="1" i="0">
              <a:solidFill>
                <a:srgbClr val="90278E"/>
              </a:solidFill>
              <a:effectLst/>
            </a:endParaRPr>
          </a:p>
          <a:p>
            <a:pPr algn="just" rtl="0" fontAlgn="base"/>
            <a:r>
              <a:rPr lang="en-US" sz="1200" b="0" i="0">
                <a:solidFill>
                  <a:srgbClr val="000000"/>
                </a:solidFill>
                <a:effectLst/>
                <a:latin typeface="Verdana" panose="020B0604030504040204" pitchFamily="34" charset="0"/>
              </a:rPr>
              <a:t> </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99746895"/>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5" ma:contentTypeDescription="Create a new document." ma:contentTypeScope="" ma:versionID="be631789e37c871485f370dca61efc72">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0db015adab2a7daf23d08dd5a1c40692"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8D9E8C-DC82-4AD3-A3E8-4E99720374E9}">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customXml/itemProps2.xml><?xml version="1.0" encoding="utf-8"?>
<ds:datastoreItem xmlns:ds="http://schemas.openxmlformats.org/officeDocument/2006/customXml" ds:itemID="{D443234C-1D85-4CB8-91D4-B3DFEC4DF600}"/>
</file>

<file path=customXml/itemProps3.xml><?xml version="1.0" encoding="utf-8"?>
<ds:datastoreItem xmlns:ds="http://schemas.openxmlformats.org/officeDocument/2006/customXml" ds:itemID="{4A9C724F-08B6-4BC9-A832-BFD05F57F3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152</TotalTime>
  <Words>10156</Words>
  <Application>Microsoft Office PowerPoint</Application>
  <PresentationFormat>Custom</PresentationFormat>
  <Paragraphs>594</Paragraphs>
  <Slides>41</Slides>
  <Notes>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Content</vt:lpstr>
      <vt:lpstr>Montserrat</vt:lpstr>
      <vt:lpstr>Segoe UI</vt:lpstr>
      <vt:lpstr>sen</vt:lpstr>
      <vt:lpstr>Times New Roman</vt:lpstr>
      <vt:lpstr>UniversLTStd-Bold</vt:lpstr>
      <vt:lpstr>Verdana</vt:lpstr>
      <vt:lpstr>worksans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Paula Whyte ( Momentum Consulting )</cp:lastModifiedBy>
  <cp:revision>13</cp:revision>
  <dcterms:created xsi:type="dcterms:W3CDTF">2016-05-11T14:31:01Z</dcterms:created>
  <dcterms:modified xsi:type="dcterms:W3CDTF">2024-06-27T09:53:48Z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