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710" r:id="rId5"/>
    <p:sldId id="764" r:id="rId6"/>
    <p:sldId id="770" r:id="rId7"/>
    <p:sldId id="773" r:id="rId8"/>
    <p:sldId id="682" r:id="rId9"/>
    <p:sldId id="783" r:id="rId10"/>
    <p:sldId id="772" r:id="rId11"/>
    <p:sldId id="765" r:id="rId12"/>
    <p:sldId id="774" r:id="rId13"/>
    <p:sldId id="775" r:id="rId14"/>
    <p:sldId id="766" r:id="rId15"/>
    <p:sldId id="776" r:id="rId16"/>
    <p:sldId id="777" r:id="rId17"/>
    <p:sldId id="781" r:id="rId18"/>
    <p:sldId id="784" r:id="rId19"/>
    <p:sldId id="767" r:id="rId20"/>
    <p:sldId id="785" r:id="rId21"/>
    <p:sldId id="786" r:id="rId22"/>
    <p:sldId id="787" r:id="rId23"/>
    <p:sldId id="768" r:id="rId24"/>
    <p:sldId id="789" r:id="rId25"/>
    <p:sldId id="790" r:id="rId26"/>
    <p:sldId id="769" r:id="rId27"/>
    <p:sldId id="731" r:id="rId28"/>
    <p:sldId id="732" r:id="rId29"/>
    <p:sldId id="788" r:id="rId30"/>
    <p:sldId id="730" r:id="rId31"/>
    <p:sldId id="697" r:id="rId32"/>
    <p:sldId id="728" r:id="rId33"/>
    <p:sldId id="677" r:id="rId34"/>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26F04A-52F6-1942-DFE8-94092907FB45}" name="asgeirhi" initials="as" userId="S::asgeirhi_gmail.com#ext#@reiknistofnun.onmicrosoft.com::73ae446e-0ba0-49bf-82a2-86a732bd3c98" providerId="AD"/>
  <p188:author id="{26BF06C6-D57A-0750-982A-B1EBE94CA38F}" name="Paula Whyte ( Momentum Consulting )" initials="P)" userId="S::paula_momentumconsulting.ie#ext#@reiknistofnun.onmicrosoft.com::c4304559-f4f9-40e4-ab9b-30e0e5682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A47"/>
    <a:srgbClr val="F15B29"/>
    <a:srgbClr val="C5188A"/>
    <a:srgbClr val="291D4A"/>
    <a:srgbClr val="41296C"/>
    <a:srgbClr val="90278E"/>
    <a:srgbClr val="407F46"/>
    <a:srgbClr val="3A463A"/>
    <a:srgbClr val="3A562F"/>
    <a:srgbClr val="3B3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DAE8D-9F2B-4987-A1D4-9EA8B10451BD}" v="8" dt="2024-04-04T10:45:54.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89" autoAdjust="0"/>
    <p:restoredTop sz="95037"/>
  </p:normalViewPr>
  <p:slideViewPr>
    <p:cSldViewPr snapToGrid="0" snapToObjects="1">
      <p:cViewPr varScale="1">
        <p:scale>
          <a:sx n="102" d="100"/>
          <a:sy n="102" d="100"/>
        </p:scale>
        <p:origin x="40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pPr/>
              <a:t>4/24/2024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pPr/>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pPr/>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60FCBF-C2BE-D33C-C44E-B701381E07CE}"/>
              </a:ext>
            </a:extLst>
          </p:cNvPr>
          <p:cNvSpPr/>
          <p:nvPr userDrawn="1"/>
        </p:nvSpPr>
        <p:spPr>
          <a:xfrm>
            <a:off x="0" y="0"/>
            <a:ext cx="12192000" cy="6858001"/>
          </a:xfrm>
          <a:prstGeom prst="rect">
            <a:avLst/>
          </a:prstGeom>
          <a:gradFill>
            <a:gsLst>
              <a:gs pos="0">
                <a:srgbClr val="42286C"/>
              </a:gs>
              <a:gs pos="27690">
                <a:srgbClr val="992584"/>
              </a:gs>
              <a:gs pos="51940">
                <a:srgbClr val="C61B8A"/>
              </a:gs>
              <a:gs pos="68050">
                <a:srgbClr val="E13759"/>
              </a:gs>
              <a:gs pos="99930">
                <a:srgbClr val="EF41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6" name="Rectangle 55">
            <a:extLst>
              <a:ext uri="{FF2B5EF4-FFF2-40B4-BE49-F238E27FC236}">
                <a16:creationId xmlns:a16="http://schemas.microsoft.com/office/drawing/2014/main" id="{D3BC805F-C62B-3527-CE22-B64E289943D4}"/>
              </a:ext>
            </a:extLst>
          </p:cNvPr>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Calibri" panose="020F0502020204030204" pitchFamily="34" charset="0"/>
                <a:ea typeface="+mn-ea"/>
                <a:cs typeface="Calibri" panose="020F0502020204030204" pitchFamily="34" charset="0"/>
                <a:sym typeface="Quattrocento Sans"/>
              </a:rPr>
              <a:t>FONT TYPEFACE &amp; SIZE</a:t>
            </a:r>
            <a:endParaRPr lang="en-IE" sz="3600" baseline="0" dirty="0">
              <a:solidFill>
                <a:schemeClr val="bg1"/>
              </a:solidFill>
              <a:latin typeface="Calibri" panose="020F0502020204030204" pitchFamily="34" charset="0"/>
              <a:ea typeface="Quattrocento Sans"/>
              <a:cs typeface="Calibri" panose="020F0502020204030204" pitchFamily="34" charset="0"/>
              <a:sym typeface="Quattrocento Sans"/>
            </a:endParaRPr>
          </a:p>
        </p:txBody>
      </p:sp>
      <p:sp>
        <p:nvSpPr>
          <p:cNvPr id="57" name="Rectangle 56">
            <a:extLst>
              <a:ext uri="{FF2B5EF4-FFF2-40B4-BE49-F238E27FC236}">
                <a16:creationId xmlns:a16="http://schemas.microsoft.com/office/drawing/2014/main" id="{59C92EBB-ED23-2769-9831-4F531F2CEA6C}"/>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PLEASE</a:t>
            </a:r>
            <a:r>
              <a:rPr lang="en-IE" sz="3000" b="0" i="0" u="none" strike="noStrike" kern="1200" baseline="0" dirty="0">
                <a:solidFill>
                  <a:schemeClr val="bg1"/>
                </a:solidFill>
                <a:effectLst/>
                <a:latin typeface="Calibri" panose="020F0502020204030204" pitchFamily="34" charset="0"/>
                <a:ea typeface="+mn-ea"/>
                <a:cs typeface="Calibri" panose="020F0502020204030204" pitchFamily="34" charset="0"/>
              </a:rPr>
              <a:t> ENSURE TO KEEP FONTS AS PER THE LAYOUT</a:t>
            </a:r>
            <a:endParaRPr lang="en-IE" sz="3000" b="0" i="0" u="none" strike="noStrike" kern="1200" dirty="0">
              <a:solidFill>
                <a:schemeClr val="bg1"/>
              </a:solidFill>
              <a:effectLst/>
              <a:latin typeface="Calibri" panose="020F0502020204030204" pitchFamily="34" charset="0"/>
              <a:ea typeface="+mn-ea"/>
              <a:cs typeface="Calibri" panose="020F0502020204030204" pitchFamily="34" charset="0"/>
            </a:endParaRPr>
          </a:p>
          <a:p>
            <a:pPr fontAlgn="base"/>
            <a:endParaRPr lang="en-IE" sz="3000" b="0" i="0" u="none" strike="noStrike" kern="1200" dirty="0">
              <a:solidFill>
                <a:schemeClr val="bg1"/>
              </a:solidFill>
              <a:effectLst/>
              <a:latin typeface="Calibri" panose="020F0502020204030204" pitchFamily="34" charset="0"/>
              <a:ea typeface="+mn-ea"/>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48 point </a:t>
            </a:r>
            <a:r>
              <a:rPr lang="en-IE" sz="3000" b="0" i="0" u="none" strike="noStrike" kern="1200" baseline="0" dirty="0">
                <a:solidFill>
                  <a:schemeClr val="bg1"/>
                </a:solidFill>
                <a:effectLst/>
                <a:latin typeface="Calibri" panose="020F0502020204030204" pitchFamily="34" charset="0"/>
                <a:ea typeface="+mn-ea"/>
                <a:cs typeface="Calibri" panose="020F0502020204030204" pitchFamily="34" charset="0"/>
              </a:rPr>
              <a:t> -  </a:t>
            </a: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Divider</a:t>
            </a:r>
            <a:r>
              <a:rPr lang="en-IE" sz="3000" b="0" i="0" u="none" strike="noStrike" kern="1200" baseline="0" dirty="0">
                <a:solidFill>
                  <a:schemeClr val="bg1"/>
                </a:solidFill>
                <a:effectLst/>
                <a:latin typeface="Calibri" panose="020F0502020204030204" pitchFamily="34" charset="0"/>
                <a:ea typeface="+mn-ea"/>
                <a:cs typeface="Calibri" panose="020F0502020204030204" pitchFamily="34" charset="0"/>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Calibri" panose="020F0502020204030204" pitchFamily="34" charset="0"/>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36 point</a:t>
            </a:r>
            <a:r>
              <a:rPr lang="en-IE" sz="3000" b="0" i="0" u="none" strike="noStrike" kern="1200" baseline="0" dirty="0">
                <a:solidFill>
                  <a:schemeClr val="bg1"/>
                </a:solidFill>
                <a:effectLst/>
                <a:latin typeface="Calibri" panose="020F0502020204030204" pitchFamily="34" charset="0"/>
                <a:ea typeface="+mn-ea"/>
                <a:cs typeface="Calibri" panose="020F0502020204030204" pitchFamily="34" charset="0"/>
              </a:rPr>
              <a:t>  -  </a:t>
            </a: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30 point</a:t>
            </a:r>
            <a:r>
              <a:rPr lang="en-IE" sz="3000" b="0" i="0" u="none" strike="noStrike" kern="1200" baseline="0" dirty="0">
                <a:solidFill>
                  <a:schemeClr val="bg1"/>
                </a:solidFill>
                <a:effectLst/>
                <a:latin typeface="Calibri" panose="020F0502020204030204" pitchFamily="34" charset="0"/>
                <a:ea typeface="+mn-ea"/>
                <a:cs typeface="Calibri" panose="020F0502020204030204" pitchFamily="34" charset="0"/>
              </a:rPr>
              <a:t>  -  </a:t>
            </a: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	</a:t>
            </a:r>
            <a:r>
              <a:rPr lang="en-IE" sz="3000" b="0" i="0" u="none" strike="noStrike" kern="1200" baseline="0" dirty="0">
                <a:solidFill>
                  <a:schemeClr val="bg1"/>
                </a:solidFill>
                <a:effectLst/>
                <a:latin typeface="Calibri" panose="020F0502020204030204" pitchFamily="34" charset="0"/>
                <a:ea typeface="+mn-ea"/>
                <a:cs typeface="Calibri" panose="020F0502020204030204" pitchFamily="34" charset="0"/>
              </a:rPr>
              <a:t>       </a:t>
            </a: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24 point</a:t>
            </a:r>
            <a:r>
              <a:rPr lang="en-IE" sz="3000" b="0" i="0" u="none" strike="noStrike" kern="1200" baseline="0" dirty="0">
                <a:solidFill>
                  <a:schemeClr val="bg1"/>
                </a:solidFill>
                <a:effectLst/>
                <a:latin typeface="Calibri" panose="020F0502020204030204" pitchFamily="34" charset="0"/>
                <a:ea typeface="+mn-ea"/>
                <a:cs typeface="Calibri" panose="020F0502020204030204" pitchFamily="34" charset="0"/>
              </a:rPr>
              <a:t>  -  </a:t>
            </a:r>
            <a:r>
              <a:rPr lang="en-IE" sz="3000" b="0" i="0" u="none" strike="noStrike" kern="1200" baseline="0" dirty="0">
                <a:solidFill>
                  <a:schemeClr val="bg1"/>
                </a:solidFill>
                <a:effectLst/>
                <a:latin typeface="Calibri" panose="020F0502020204030204" pitchFamily="34" charset="0"/>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Calibri" panose="020F0502020204030204" pitchFamily="34" charset="0"/>
                <a:ea typeface="+mn-ea"/>
                <a:cs typeface="Calibri" panose="020F0502020204030204" pitchFamily="34" charset="0"/>
              </a:rPr>
              <a:t>Text Body </a:t>
            </a:r>
            <a:endParaRPr lang="en-US" sz="3000" dirty="0">
              <a:solidFill>
                <a:schemeClr val="bg1"/>
              </a:solidFill>
              <a:latin typeface="Calibri" panose="020F0502020204030204" pitchFamily="34" charset="0"/>
              <a:cs typeface="Calibri" panose="020F0502020204030204" pitchFamily="34" charset="0"/>
            </a:endParaRPr>
          </a:p>
          <a:p>
            <a:pPr fontAlgn="base"/>
            <a:endParaRPr lang="en-IE" sz="3000" b="0" i="0" u="none" strike="noStrike" kern="1200" dirty="0">
              <a:solidFill>
                <a:schemeClr val="bg1"/>
              </a:solidFill>
              <a:effectLst/>
              <a:latin typeface="Calibri" panose="020F0502020204030204" pitchFamily="34" charset="0"/>
              <a:ea typeface="+mn-ea"/>
              <a:cs typeface="Calibri" panose="020F0502020204030204" pitchFamily="34" charset="0"/>
            </a:endParaRPr>
          </a:p>
        </p:txBody>
      </p:sp>
      <p:sp>
        <p:nvSpPr>
          <p:cNvPr id="62" name="Rectangle 61">
            <a:extLst>
              <a:ext uri="{FF2B5EF4-FFF2-40B4-BE49-F238E27FC236}">
                <a16:creationId xmlns:a16="http://schemas.microsoft.com/office/drawing/2014/main" id="{03F0F37D-D084-29C9-188E-E9BE51676011}"/>
              </a:ext>
            </a:extLst>
          </p:cNvPr>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Calibri" panose="020F0502020204030204" pitchFamily="34" charset="0"/>
                <a:ea typeface="+mn-ea"/>
                <a:cs typeface="Calibri" panose="020F0502020204030204" pitchFamily="34" charset="0"/>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Calibri" panose="020F0502020204030204" pitchFamily="34" charset="0"/>
                <a:ea typeface="+mn-ea"/>
                <a:cs typeface="Calibri" panose="020F0502020204030204" pitchFamily="34" charset="0"/>
                <a:sym typeface="Quattrocento Sans"/>
              </a:rPr>
              <a:t>We Lead </a:t>
            </a:r>
            <a:r>
              <a:rPr lang="en-IE" sz="2400" b="0" i="0" u="none" strike="noStrike" kern="1200" baseline="0" dirty="0">
                <a:solidFill>
                  <a:schemeClr val="bg1"/>
                </a:solidFill>
                <a:effectLst/>
                <a:latin typeface="Calibri" panose="020F0502020204030204" pitchFamily="34" charset="0"/>
                <a:ea typeface="+mn-ea"/>
                <a:cs typeface="Calibri" panose="020F0502020204030204" pitchFamily="34" charset="0"/>
                <a:sym typeface="Quattrocento Sans"/>
              </a:rPr>
              <a:t>PowerPoint is</a:t>
            </a:r>
            <a:r>
              <a:rPr lang="is-IS" sz="2400" b="0" i="0" u="none" strike="noStrike" kern="1200" baseline="0" dirty="0">
                <a:solidFill>
                  <a:schemeClr val="bg1"/>
                </a:solidFill>
                <a:effectLst/>
                <a:latin typeface="Calibri" panose="020F0502020204030204" pitchFamily="34" charset="0"/>
                <a:ea typeface="+mn-ea"/>
                <a:cs typeface="Calibri" panose="020F0502020204030204" pitchFamily="34" charset="0"/>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Calibri" panose="020F0502020204030204" pitchFamily="34" charset="0"/>
              <a:ea typeface="+mn-ea"/>
              <a:cs typeface="Calibri" panose="020F0502020204030204" pitchFamily="34" charset="0"/>
              <a:sym typeface="Quattrocento Sans"/>
            </a:endParaRPr>
          </a:p>
          <a:p>
            <a:pPr fontAlgn="base"/>
            <a:endParaRPr lang="en-IE" sz="2400" b="0" i="0" u="none" strike="noStrike" kern="1200" baseline="0" dirty="0">
              <a:solidFill>
                <a:schemeClr val="bg1"/>
              </a:solidFill>
              <a:effectLst/>
              <a:latin typeface="Calibri" panose="020F0502020204030204" pitchFamily="34" charset="0"/>
              <a:ea typeface="+mn-ea"/>
              <a:cs typeface="Calibri" panose="020F0502020204030204" pitchFamily="34" charset="0"/>
              <a:sym typeface="Quattrocento Sans"/>
            </a:endParaRPr>
          </a:p>
          <a:p>
            <a:pPr fontAlgn="base"/>
            <a:r>
              <a:rPr lang="en-IE" sz="3600" b="1" i="1" baseline="0" dirty="0">
                <a:solidFill>
                  <a:schemeClr val="bg1"/>
                </a:solidFill>
                <a:latin typeface="Calibri" panose="020F0502020204030204" pitchFamily="34" charset="0"/>
                <a:ea typeface="Quattrocento Sans"/>
                <a:cs typeface="Calibri" panose="020F0502020204030204" pitchFamily="34" charset="0"/>
                <a:sym typeface="Quattrocento Sans"/>
              </a:rPr>
              <a:t>Calibri</a:t>
            </a:r>
            <a:endParaRPr lang="en-IE" sz="3600" baseline="0" dirty="0">
              <a:solidFill>
                <a:schemeClr val="bg1"/>
              </a:solidFill>
              <a:latin typeface="Calibri" panose="020F0502020204030204" pitchFamily="34" charset="0"/>
              <a:ea typeface="Quattrocento Sans"/>
              <a:cs typeface="Calibri" panose="020F0502020204030204" pitchFamily="34" charset="0"/>
              <a:sym typeface="Quattrocento Sans"/>
            </a:endParaRPr>
          </a:p>
        </p:txBody>
      </p:sp>
      <p:cxnSp>
        <p:nvCxnSpPr>
          <p:cNvPr id="63" name="Straight Connector 62">
            <a:extLst>
              <a:ext uri="{FF2B5EF4-FFF2-40B4-BE49-F238E27FC236}">
                <a16:creationId xmlns:a16="http://schemas.microsoft.com/office/drawing/2014/main" id="{D8D9B6D8-67C4-EF00-BE23-EEE539F9C323}"/>
              </a:ext>
            </a:extLst>
          </p:cNvPr>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CA84D2A-0BE1-E471-43A8-11F8E6422020}"/>
              </a:ext>
            </a:extLst>
          </p:cNvPr>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61E8CB1-2A99-A72A-B6E0-86C4AAFB9584}"/>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Calibri" panose="020F0502020204030204" pitchFamily="34" charset="0"/>
                <a:ea typeface="+mn-ea"/>
                <a:cs typeface="Calibri" panose="020F0502020204030204" pitchFamily="34" charset="0"/>
              </a:rPr>
              <a:t>*** </a:t>
            </a:r>
            <a:r>
              <a:rPr lang="en-IE" sz="2400" b="1" kern="1200" dirty="0">
                <a:solidFill>
                  <a:schemeClr val="bg1"/>
                </a:solidFill>
                <a:effectLst/>
                <a:latin typeface="Calibri" panose="020F0502020204030204" pitchFamily="34" charset="0"/>
                <a:ea typeface="+mn-ea"/>
                <a:cs typeface="Calibri" panose="020F0502020204030204" pitchFamily="34" charset="0"/>
              </a:rPr>
              <a:t>PLEASE DELETE THIS INSTRUCTION SLIDE BEFORE PRESENTING FINAL PRESENTATION </a:t>
            </a:r>
            <a:r>
              <a:rPr lang="en-IE" sz="2400" kern="1200" dirty="0">
                <a:solidFill>
                  <a:schemeClr val="bg1"/>
                </a:solidFill>
                <a:effectLst/>
                <a:latin typeface="Calibri" panose="020F0502020204030204" pitchFamily="34" charset="0"/>
                <a:ea typeface="+mn-ea"/>
                <a:cs typeface="Calibri" panose="020F0502020204030204" pitchFamily="34" charset="0"/>
              </a:rPr>
              <a:t>*** </a:t>
            </a:r>
            <a:endParaRPr lang="en-US" sz="2400" kern="1200" dirty="0">
              <a:solidFill>
                <a:schemeClr val="bg1"/>
              </a:solidFill>
              <a:effectLst/>
              <a:latin typeface="Calibri" panose="020F0502020204030204" pitchFamily="34" charset="0"/>
              <a:ea typeface="+mn-ea"/>
              <a:cs typeface="Calibri" panose="020F0502020204030204" pitchFamily="34" charset="0"/>
            </a:endParaRPr>
          </a:p>
        </p:txBody>
      </p:sp>
      <p:cxnSp>
        <p:nvCxnSpPr>
          <p:cNvPr id="68" name="Straight Connector 67">
            <a:extLst>
              <a:ext uri="{FF2B5EF4-FFF2-40B4-BE49-F238E27FC236}">
                <a16:creationId xmlns:a16="http://schemas.microsoft.com/office/drawing/2014/main" id="{53A69F38-DDCB-F37C-310A-CD83CAF944C2}"/>
              </a:ext>
            </a:extLst>
          </p:cNvPr>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543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4">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 name="Text Placeholder 32">
            <a:extLst>
              <a:ext uri="{FF2B5EF4-FFF2-40B4-BE49-F238E27FC236}">
                <a16:creationId xmlns:a16="http://schemas.microsoft.com/office/drawing/2014/main" id="{31F437C3-E939-E18D-74D7-B7BDD6EE4699}"/>
              </a:ext>
            </a:extLst>
          </p:cNvPr>
          <p:cNvSpPr>
            <a:spLocks noGrp="1"/>
          </p:cNvSpPr>
          <p:nvPr>
            <p:ph type="body" sz="quarter" idx="61" hasCustomPrompt="1"/>
          </p:nvPr>
        </p:nvSpPr>
        <p:spPr>
          <a:xfrm>
            <a:off x="2808581" y="1952341"/>
            <a:ext cx="6574839"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DEFINE SUCCESS ON YOUR OWN</a:t>
            </a:r>
          </a:p>
        </p:txBody>
      </p:sp>
      <p:sp>
        <p:nvSpPr>
          <p:cNvPr id="3" name="Text Placeholder 32">
            <a:extLst>
              <a:ext uri="{FF2B5EF4-FFF2-40B4-BE49-F238E27FC236}">
                <a16:creationId xmlns:a16="http://schemas.microsoft.com/office/drawing/2014/main" id="{87740BD4-E649-FBB6-7422-1C9662CF456E}"/>
              </a:ext>
            </a:extLst>
          </p:cNvPr>
          <p:cNvSpPr>
            <a:spLocks noGrp="1"/>
          </p:cNvSpPr>
          <p:nvPr>
            <p:ph type="body" sz="quarter" idx="63" hasCustomPrompt="1"/>
          </p:nvPr>
        </p:nvSpPr>
        <p:spPr>
          <a:xfrm>
            <a:off x="3263814" y="3697477"/>
            <a:ext cx="5664372"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OWN RULES, AND BUILD A</a:t>
            </a:r>
          </a:p>
        </p:txBody>
      </p:sp>
      <p:sp>
        <p:nvSpPr>
          <p:cNvPr id="4" name="Text Placeholder 32">
            <a:extLst>
              <a:ext uri="{FF2B5EF4-FFF2-40B4-BE49-F238E27FC236}">
                <a16:creationId xmlns:a16="http://schemas.microsoft.com/office/drawing/2014/main" id="{8DC28DBC-EEF7-E88C-6522-364ADD44E050}"/>
              </a:ext>
            </a:extLst>
          </p:cNvPr>
          <p:cNvSpPr>
            <a:spLocks noGrp="1"/>
          </p:cNvSpPr>
          <p:nvPr>
            <p:ph type="body" sz="quarter" idx="64" hasCustomPrompt="1"/>
          </p:nvPr>
        </p:nvSpPr>
        <p:spPr>
          <a:xfrm>
            <a:off x="3185760" y="4570045"/>
            <a:ext cx="5820480"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LIFE YOU’RE PROUD TO LIVE</a:t>
            </a:r>
          </a:p>
        </p:txBody>
      </p:sp>
      <p:sp>
        <p:nvSpPr>
          <p:cNvPr id="6" name="Text Placeholder 32">
            <a:extLst>
              <a:ext uri="{FF2B5EF4-FFF2-40B4-BE49-F238E27FC236}">
                <a16:creationId xmlns:a16="http://schemas.microsoft.com/office/drawing/2014/main" id="{5EA0CCAE-CA4E-72B6-EBBB-F1C00B869007}"/>
              </a:ext>
            </a:extLst>
          </p:cNvPr>
          <p:cNvSpPr>
            <a:spLocks noGrp="1"/>
          </p:cNvSpPr>
          <p:nvPr>
            <p:ph type="body" sz="quarter" idx="65" hasCustomPrompt="1"/>
          </p:nvPr>
        </p:nvSpPr>
        <p:spPr>
          <a:xfrm>
            <a:off x="3263814" y="2822027"/>
            <a:ext cx="5664372"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TERMS, ACHIEVE IT BY YOUR</a:t>
            </a:r>
          </a:p>
        </p:txBody>
      </p:sp>
    </p:spTree>
    <p:extLst>
      <p:ext uri="{BB962C8B-B14F-4D97-AF65-F5344CB8AC3E}">
        <p14:creationId xmlns:p14="http://schemas.microsoft.com/office/powerpoint/2010/main" val="272868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4220308" y="4182716"/>
            <a:ext cx="6878422" cy="2218046"/>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Text Placeholder 32">
            <a:extLst>
              <a:ext uri="{FF2B5EF4-FFF2-40B4-BE49-F238E27FC236}">
                <a16:creationId xmlns:a16="http://schemas.microsoft.com/office/drawing/2014/main" id="{F63413F0-089C-7CE8-20EA-6A30B76EEBFE}"/>
              </a:ext>
            </a:extLst>
          </p:cNvPr>
          <p:cNvSpPr>
            <a:spLocks noGrp="1"/>
          </p:cNvSpPr>
          <p:nvPr>
            <p:ph type="body" sz="quarter" idx="30" hasCustomPrompt="1"/>
          </p:nvPr>
        </p:nvSpPr>
        <p:spPr>
          <a:xfrm>
            <a:off x="563257" y="4182716"/>
            <a:ext cx="3657051" cy="2218046"/>
          </a:xfrm>
          <a:noFill/>
        </p:spPr>
        <p:txBody>
          <a:bodyPr anchor="t">
            <a:noAutofit/>
          </a:bodyPr>
          <a:lstStyle>
            <a:lvl1pPr marL="20638" indent="0" algn="l">
              <a:lnSpc>
                <a:spcPts val="3620"/>
              </a:lnSpc>
              <a:spcBef>
                <a:spcPts val="0"/>
              </a:spcBef>
              <a:buNone/>
              <a:tabLst/>
              <a:defRPr sz="36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 name="Freeform 1">
            <a:extLst>
              <a:ext uri="{FF2B5EF4-FFF2-40B4-BE49-F238E27FC236}">
                <a16:creationId xmlns:a16="http://schemas.microsoft.com/office/drawing/2014/main" id="{79B1DD1A-B3CF-A749-A0CE-4A5296A9B89C}"/>
              </a:ext>
            </a:extLst>
          </p:cNvPr>
          <p:cNvSpPr/>
          <p:nvPr userDrawn="1"/>
        </p:nvSpPr>
        <p:spPr>
          <a:xfrm>
            <a:off x="4960761" y="1731308"/>
            <a:ext cx="7231239" cy="2609777"/>
          </a:xfrm>
          <a:custGeom>
            <a:avLst/>
            <a:gdLst>
              <a:gd name="connsiteX0" fmla="*/ 692006 w 692005"/>
              <a:gd name="connsiteY0" fmla="*/ 0 h 701855"/>
              <a:gd name="connsiteX1" fmla="*/ 0 w 692005"/>
              <a:gd name="connsiteY1" fmla="*/ 350404 h 701855"/>
              <a:gd name="connsiteX2" fmla="*/ 61481 w 692005"/>
              <a:gd name="connsiteY2" fmla="*/ 381497 h 701855"/>
              <a:gd name="connsiteX3" fmla="*/ 692006 w 692005"/>
              <a:gd name="connsiteY3" fmla="*/ 701856 h 701855"/>
            </a:gdLst>
            <a:ahLst/>
            <a:cxnLst>
              <a:cxn ang="0">
                <a:pos x="connsiteX0" y="connsiteY0"/>
              </a:cxn>
              <a:cxn ang="0">
                <a:pos x="connsiteX1" y="connsiteY1"/>
              </a:cxn>
              <a:cxn ang="0">
                <a:pos x="connsiteX2" y="connsiteY2"/>
              </a:cxn>
              <a:cxn ang="0">
                <a:pos x="connsiteX3" y="connsiteY3"/>
              </a:cxn>
            </a:cxnLst>
            <a:rect l="l" t="t" r="r" b="b"/>
            <a:pathLst>
              <a:path w="692005" h="701855">
                <a:moveTo>
                  <a:pt x="692006" y="0"/>
                </a:moveTo>
                <a:lnTo>
                  <a:pt x="0" y="350404"/>
                </a:lnTo>
                <a:lnTo>
                  <a:pt x="61481" y="381497"/>
                </a:lnTo>
                <a:lnTo>
                  <a:pt x="692006" y="701856"/>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22" name="Picture Placeholder 21">
            <a:extLst>
              <a:ext uri="{FF2B5EF4-FFF2-40B4-BE49-F238E27FC236}">
                <a16:creationId xmlns:a16="http://schemas.microsoft.com/office/drawing/2014/main" id="{FEE23090-5A36-EE64-538E-78CE84E5368E}"/>
              </a:ext>
            </a:extLst>
          </p:cNvPr>
          <p:cNvSpPr>
            <a:spLocks noGrp="1"/>
          </p:cNvSpPr>
          <p:nvPr>
            <p:ph type="pic" sz="quarter" idx="49"/>
          </p:nvPr>
        </p:nvSpPr>
        <p:spPr>
          <a:xfrm>
            <a:off x="-17585" y="-17586"/>
            <a:ext cx="12221308" cy="3938954"/>
          </a:xfrm>
          <a:custGeom>
            <a:avLst/>
            <a:gdLst>
              <a:gd name="connsiteX0" fmla="*/ 0 w 12221308"/>
              <a:gd name="connsiteY0" fmla="*/ 0 h 3938954"/>
              <a:gd name="connsiteX1" fmla="*/ 9231923 w 12221308"/>
              <a:gd name="connsiteY1" fmla="*/ 0 h 3938954"/>
              <a:gd name="connsiteX2" fmla="*/ 12221308 w 12221308"/>
              <a:gd name="connsiteY2" fmla="*/ 773723 h 3938954"/>
              <a:gd name="connsiteX3" fmla="*/ 12221308 w 12221308"/>
              <a:gd name="connsiteY3" fmla="*/ 1740877 h 3938954"/>
              <a:gd name="connsiteX4" fmla="*/ 4738595 w 12221308"/>
              <a:gd name="connsiteY4" fmla="*/ 3086689 h 3938954"/>
              <a:gd name="connsiteX5" fmla="*/ 4713341 w 12221308"/>
              <a:gd name="connsiteY5" fmla="*/ 2950234 h 3938954"/>
              <a:gd name="connsiteX6" fmla="*/ 692883 w 12221308"/>
              <a:gd name="connsiteY6" fmla="*/ 3694297 h 3938954"/>
              <a:gd name="connsiteX7" fmla="*/ 714383 w 12221308"/>
              <a:gd name="connsiteY7" fmla="*/ 3810468 h 3938954"/>
              <a:gd name="connsiteX8" fmla="*/ 0 w 12221308"/>
              <a:gd name="connsiteY8" fmla="*/ 3938954 h 39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1308" h="3938954">
                <a:moveTo>
                  <a:pt x="0" y="0"/>
                </a:moveTo>
                <a:lnTo>
                  <a:pt x="9231923" y="0"/>
                </a:lnTo>
                <a:lnTo>
                  <a:pt x="12221308" y="773723"/>
                </a:lnTo>
                <a:lnTo>
                  <a:pt x="12221308" y="1740877"/>
                </a:lnTo>
                <a:lnTo>
                  <a:pt x="4738595" y="3086689"/>
                </a:lnTo>
                <a:lnTo>
                  <a:pt x="4713341" y="2950234"/>
                </a:lnTo>
                <a:lnTo>
                  <a:pt x="692883" y="3694297"/>
                </a:lnTo>
                <a:lnTo>
                  <a:pt x="714383" y="3810468"/>
                </a:lnTo>
                <a:lnTo>
                  <a:pt x="0" y="3938954"/>
                </a:lnTo>
                <a:close/>
              </a:path>
            </a:pathLst>
          </a:custGeom>
          <a:solidFill>
            <a:schemeClr val="bg1">
              <a:lumMod val="85000"/>
            </a:schemeClr>
          </a:solidFill>
        </p:spPr>
        <p:txBody>
          <a:bodyPr wrap="square">
            <a:noAutofit/>
          </a:bodyPr>
          <a:lstStyle>
            <a:lvl1pPr>
              <a:defRPr>
                <a:solidFill>
                  <a:schemeClr val="bg1">
                    <a:lumMod val="85000"/>
                  </a:schemeClr>
                </a:solidFill>
              </a:defRPr>
            </a:lvl1pPr>
          </a:lstStyle>
          <a:p>
            <a:endParaRPr lang="en-US"/>
          </a:p>
        </p:txBody>
      </p:sp>
      <p:sp>
        <p:nvSpPr>
          <p:cNvPr id="23" name="Freeform 22">
            <a:extLst>
              <a:ext uri="{FF2B5EF4-FFF2-40B4-BE49-F238E27FC236}">
                <a16:creationId xmlns:a16="http://schemas.microsoft.com/office/drawing/2014/main" id="{EB7EE9F2-D739-1F59-6AD2-F3C3893FF478}"/>
              </a:ext>
            </a:extLst>
          </p:cNvPr>
          <p:cNvSpPr/>
          <p:nvPr userDrawn="1"/>
        </p:nvSpPr>
        <p:spPr>
          <a:xfrm rot="4770897">
            <a:off x="2583143" y="1383385"/>
            <a:ext cx="250321" cy="40887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Text Slide 02">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A8C8C440-9287-B7C7-23B8-D36CC522BB97}"/>
              </a:ext>
            </a:extLst>
          </p:cNvPr>
          <p:cNvSpPr>
            <a:spLocks noGrp="1"/>
          </p:cNvSpPr>
          <p:nvPr>
            <p:ph type="body" sz="quarter" idx="48" hasCustomPrompt="1"/>
          </p:nvPr>
        </p:nvSpPr>
        <p:spPr>
          <a:xfrm>
            <a:off x="755978" y="2043496"/>
            <a:ext cx="6035727" cy="4445190"/>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1" name="Text Placeholder 32">
            <a:extLst>
              <a:ext uri="{FF2B5EF4-FFF2-40B4-BE49-F238E27FC236}">
                <a16:creationId xmlns:a16="http://schemas.microsoft.com/office/drawing/2014/main" id="{AA5560E7-5FF2-F2A1-CE2D-A1216C36AA97}"/>
              </a:ext>
            </a:extLst>
          </p:cNvPr>
          <p:cNvSpPr>
            <a:spLocks noGrp="1"/>
          </p:cNvSpPr>
          <p:nvPr>
            <p:ph type="body" sz="quarter" idx="30" hasCustomPrompt="1"/>
          </p:nvPr>
        </p:nvSpPr>
        <p:spPr>
          <a:xfrm>
            <a:off x="755978" y="738426"/>
            <a:ext cx="6035727" cy="804265"/>
          </a:xfrm>
          <a:noFill/>
        </p:spPr>
        <p:txBody>
          <a:bodyPr anchor="t">
            <a:noAutofit/>
          </a:bodyPr>
          <a:lstStyle>
            <a:lvl1pPr marL="20638" indent="0" algn="l">
              <a:lnSpc>
                <a:spcPts val="3620"/>
              </a:lnSpc>
              <a:spcBef>
                <a:spcPts val="0"/>
              </a:spcBef>
              <a:buNone/>
              <a:tabLst/>
              <a:defRPr sz="36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 name="Freeform 1">
            <a:extLst>
              <a:ext uri="{FF2B5EF4-FFF2-40B4-BE49-F238E27FC236}">
                <a16:creationId xmlns:a16="http://schemas.microsoft.com/office/drawing/2014/main" id="{E6D14043-82FF-C941-C072-917103D171C1}"/>
              </a:ext>
            </a:extLst>
          </p:cNvPr>
          <p:cNvSpPr/>
          <p:nvPr userDrawn="1"/>
        </p:nvSpPr>
        <p:spPr>
          <a:xfrm rot="16200000">
            <a:off x="6177009" y="596822"/>
            <a:ext cx="6611816" cy="541817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0B8AC0CE-3BE4-B6AD-A5F1-0A090730C296}"/>
              </a:ext>
            </a:extLst>
          </p:cNvPr>
          <p:cNvSpPr>
            <a:spLocks noGrp="1"/>
          </p:cNvSpPr>
          <p:nvPr>
            <p:ph type="pic" sz="quarter" idx="49"/>
          </p:nvPr>
        </p:nvSpPr>
        <p:spPr>
          <a:xfrm>
            <a:off x="5820507" y="3489235"/>
            <a:ext cx="6371492" cy="3403934"/>
          </a:xfrm>
          <a:custGeom>
            <a:avLst/>
            <a:gdLst>
              <a:gd name="connsiteX0" fmla="*/ 3445990 w 6371492"/>
              <a:gd name="connsiteY0" fmla="*/ 0 h 3403934"/>
              <a:gd name="connsiteX1" fmla="*/ 6371492 w 6371492"/>
              <a:gd name="connsiteY1" fmla="*/ 2522713 h 3403934"/>
              <a:gd name="connsiteX2" fmla="*/ 6371492 w 6371492"/>
              <a:gd name="connsiteY2" fmla="*/ 3386656 h 3403934"/>
              <a:gd name="connsiteX3" fmla="*/ 0 w 6371492"/>
              <a:gd name="connsiteY3" fmla="*/ 3403934 h 3403934"/>
              <a:gd name="connsiteX4" fmla="*/ 1021514 w 6371492"/>
              <a:gd name="connsiteY4" fmla="*/ 2394887 h 3403934"/>
              <a:gd name="connsiteX5" fmla="*/ 1129240 w 6371492"/>
              <a:gd name="connsiteY5" fmla="*/ 2503941 h 3403934"/>
              <a:gd name="connsiteX6" fmla="*/ 2984371 w 6371492"/>
              <a:gd name="connsiteY6" fmla="*/ 671396 h 3403934"/>
              <a:gd name="connsiteX7" fmla="*/ 2876673 w 6371492"/>
              <a:gd name="connsiteY7" fmla="*/ 562369 h 340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492" h="3403934">
                <a:moveTo>
                  <a:pt x="3445990" y="0"/>
                </a:moveTo>
                <a:lnTo>
                  <a:pt x="6371492" y="2522713"/>
                </a:lnTo>
                <a:lnTo>
                  <a:pt x="6371492" y="3386656"/>
                </a:lnTo>
                <a:lnTo>
                  <a:pt x="0" y="3403934"/>
                </a:lnTo>
                <a:lnTo>
                  <a:pt x="1021514" y="2394887"/>
                </a:lnTo>
                <a:lnTo>
                  <a:pt x="1129240" y="2503941"/>
                </a:lnTo>
                <a:lnTo>
                  <a:pt x="2984371" y="671396"/>
                </a:lnTo>
                <a:lnTo>
                  <a:pt x="2876673" y="562369"/>
                </a:lnTo>
                <a:close/>
              </a:path>
            </a:pathLst>
          </a:custGeom>
          <a:solidFill>
            <a:schemeClr val="bg1">
              <a:lumMod val="85000"/>
            </a:schemeClr>
          </a:solidFill>
        </p:spPr>
        <p:txBody>
          <a:bodyPr wrap="square" anchor="ctr">
            <a:noAutofit/>
          </a:bodyPr>
          <a:lstStyle>
            <a:lvl1pPr algn="ctr">
              <a:defRPr sz="800">
                <a:solidFill>
                  <a:schemeClr val="bg1">
                    <a:lumMod val="85000"/>
                  </a:schemeClr>
                </a:solidFill>
              </a:defRPr>
            </a:lvl1pPr>
          </a:lstStyle>
          <a:p>
            <a:endParaRPr lang="en-US"/>
          </a:p>
        </p:txBody>
      </p:sp>
      <p:sp>
        <p:nvSpPr>
          <p:cNvPr id="16" name="Freeform 15">
            <a:extLst>
              <a:ext uri="{FF2B5EF4-FFF2-40B4-BE49-F238E27FC236}">
                <a16:creationId xmlns:a16="http://schemas.microsoft.com/office/drawing/2014/main" id="{383EB90A-674A-E5AD-FE8F-7C3AB5A58458}"/>
              </a:ext>
            </a:extLst>
          </p:cNvPr>
          <p:cNvSpPr/>
          <p:nvPr userDrawn="1"/>
        </p:nvSpPr>
        <p:spPr>
          <a:xfrm rot="13521055">
            <a:off x="7664194" y="3684046"/>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17" name="Text Placeholder 32">
            <a:extLst>
              <a:ext uri="{FF2B5EF4-FFF2-40B4-BE49-F238E27FC236}">
                <a16:creationId xmlns:a16="http://schemas.microsoft.com/office/drawing/2014/main" id="{107A59DF-E40D-2CB1-80BA-13A1C3E53CAB}"/>
              </a:ext>
            </a:extLst>
          </p:cNvPr>
          <p:cNvSpPr>
            <a:spLocks noGrp="1"/>
          </p:cNvSpPr>
          <p:nvPr>
            <p:ph type="body" sz="quarter" idx="17" hasCustomPrompt="1"/>
          </p:nvPr>
        </p:nvSpPr>
        <p:spPr>
          <a:xfrm>
            <a:off x="8159262" y="759188"/>
            <a:ext cx="3890403" cy="2289739"/>
          </a:xfrm>
          <a:prstGeom prst="rect">
            <a:avLst/>
          </a:prstGeom>
        </p:spPr>
        <p:txBody>
          <a:bodyPr>
            <a:noAutofit/>
          </a:bodyPr>
          <a:lstStyle>
            <a:lvl1pPr marL="0" indent="0" algn="ctr">
              <a:lnSpc>
                <a:spcPts val="3020"/>
              </a:lnSpc>
              <a:spcBef>
                <a:spcPts val="0"/>
              </a:spcBef>
              <a:buNone/>
              <a:defRPr sz="30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18" name="Text Placeholder 32">
            <a:extLst>
              <a:ext uri="{FF2B5EF4-FFF2-40B4-BE49-F238E27FC236}">
                <a16:creationId xmlns:a16="http://schemas.microsoft.com/office/drawing/2014/main" id="{805DA348-DCB2-A175-B1D7-4A1A3CB7837C}"/>
              </a:ext>
            </a:extLst>
          </p:cNvPr>
          <p:cNvSpPr>
            <a:spLocks noGrp="1"/>
          </p:cNvSpPr>
          <p:nvPr>
            <p:ph type="body" sz="quarter" idx="14" hasCustomPrompt="1"/>
          </p:nvPr>
        </p:nvSpPr>
        <p:spPr>
          <a:xfrm>
            <a:off x="8159262" y="3048927"/>
            <a:ext cx="3890403" cy="522755"/>
          </a:xfrm>
          <a:prstGeom prst="rect">
            <a:avLst/>
          </a:prstGeom>
        </p:spPr>
        <p:txBody>
          <a:bodyPr>
            <a:noAutofit/>
          </a:bodyPr>
          <a:lstStyle>
            <a:lvl1pPr marL="0" indent="0" algn="ctr">
              <a:lnSpc>
                <a:spcPts val="202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4" name="Text Placeholder 32">
            <a:extLst>
              <a:ext uri="{FF2B5EF4-FFF2-40B4-BE49-F238E27FC236}">
                <a16:creationId xmlns:a16="http://schemas.microsoft.com/office/drawing/2014/main" id="{EBD59051-727A-26FB-15E1-696D5AC8F764}"/>
              </a:ext>
            </a:extLst>
          </p:cNvPr>
          <p:cNvSpPr>
            <a:spLocks noGrp="1"/>
          </p:cNvSpPr>
          <p:nvPr>
            <p:ph type="body" sz="quarter" idx="48" hasCustomPrompt="1"/>
          </p:nvPr>
        </p:nvSpPr>
        <p:spPr>
          <a:xfrm>
            <a:off x="5661049" y="1980850"/>
            <a:ext cx="6035727" cy="4445190"/>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Text Placeholder 32">
            <a:extLst>
              <a:ext uri="{FF2B5EF4-FFF2-40B4-BE49-F238E27FC236}">
                <a16:creationId xmlns:a16="http://schemas.microsoft.com/office/drawing/2014/main" id="{B73B2958-8BEF-11B6-C697-96B288960D63}"/>
              </a:ext>
            </a:extLst>
          </p:cNvPr>
          <p:cNvSpPr>
            <a:spLocks noGrp="1"/>
          </p:cNvSpPr>
          <p:nvPr>
            <p:ph type="body" sz="quarter" idx="30" hasCustomPrompt="1"/>
          </p:nvPr>
        </p:nvSpPr>
        <p:spPr>
          <a:xfrm>
            <a:off x="5661049" y="675780"/>
            <a:ext cx="6035727" cy="804265"/>
          </a:xfrm>
          <a:noFill/>
        </p:spPr>
        <p:txBody>
          <a:bodyPr anchor="t">
            <a:noAutofit/>
          </a:bodyPr>
          <a:lstStyle>
            <a:lvl1pPr marL="20638" indent="0" algn="l">
              <a:lnSpc>
                <a:spcPts val="3620"/>
              </a:lnSpc>
              <a:spcBef>
                <a:spcPts val="0"/>
              </a:spcBef>
              <a:buNone/>
              <a:tabLst/>
              <a:defRPr sz="36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Freeform 15">
            <a:extLst>
              <a:ext uri="{FF2B5EF4-FFF2-40B4-BE49-F238E27FC236}">
                <a16:creationId xmlns:a16="http://schemas.microsoft.com/office/drawing/2014/main" id="{1A4867F3-0710-8D09-3FB2-AC0AAAC8D2D9}"/>
              </a:ext>
            </a:extLst>
          </p:cNvPr>
          <p:cNvSpPr/>
          <p:nvPr userDrawn="1"/>
        </p:nvSpPr>
        <p:spPr>
          <a:xfrm rot="5400000" flipH="1">
            <a:off x="-614460" y="596823"/>
            <a:ext cx="6611816" cy="5418171"/>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17" name="Picture Placeholder 16">
            <a:extLst>
              <a:ext uri="{FF2B5EF4-FFF2-40B4-BE49-F238E27FC236}">
                <a16:creationId xmlns:a16="http://schemas.microsoft.com/office/drawing/2014/main" id="{DEE5EDD1-2E93-AC2E-EAEE-FCD524B9E8B5}"/>
              </a:ext>
            </a:extLst>
          </p:cNvPr>
          <p:cNvSpPr>
            <a:spLocks noGrp="1"/>
          </p:cNvSpPr>
          <p:nvPr>
            <p:ph type="pic" sz="quarter" idx="49"/>
          </p:nvPr>
        </p:nvSpPr>
        <p:spPr>
          <a:xfrm flipH="1">
            <a:off x="0" y="3454066"/>
            <a:ext cx="6371492" cy="3403934"/>
          </a:xfrm>
          <a:custGeom>
            <a:avLst/>
            <a:gdLst>
              <a:gd name="connsiteX0" fmla="*/ 3445990 w 6371492"/>
              <a:gd name="connsiteY0" fmla="*/ 0 h 3403934"/>
              <a:gd name="connsiteX1" fmla="*/ 6371492 w 6371492"/>
              <a:gd name="connsiteY1" fmla="*/ 2522713 h 3403934"/>
              <a:gd name="connsiteX2" fmla="*/ 6371492 w 6371492"/>
              <a:gd name="connsiteY2" fmla="*/ 3386656 h 3403934"/>
              <a:gd name="connsiteX3" fmla="*/ 0 w 6371492"/>
              <a:gd name="connsiteY3" fmla="*/ 3403934 h 3403934"/>
              <a:gd name="connsiteX4" fmla="*/ 1021514 w 6371492"/>
              <a:gd name="connsiteY4" fmla="*/ 2394887 h 3403934"/>
              <a:gd name="connsiteX5" fmla="*/ 1129240 w 6371492"/>
              <a:gd name="connsiteY5" fmla="*/ 2503941 h 3403934"/>
              <a:gd name="connsiteX6" fmla="*/ 2984371 w 6371492"/>
              <a:gd name="connsiteY6" fmla="*/ 671396 h 3403934"/>
              <a:gd name="connsiteX7" fmla="*/ 2876673 w 6371492"/>
              <a:gd name="connsiteY7" fmla="*/ 562369 h 340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492" h="3403934">
                <a:moveTo>
                  <a:pt x="3445990" y="0"/>
                </a:moveTo>
                <a:lnTo>
                  <a:pt x="6371492" y="2522713"/>
                </a:lnTo>
                <a:lnTo>
                  <a:pt x="6371492" y="3386656"/>
                </a:lnTo>
                <a:lnTo>
                  <a:pt x="0" y="3403934"/>
                </a:lnTo>
                <a:lnTo>
                  <a:pt x="1021514" y="2394887"/>
                </a:lnTo>
                <a:lnTo>
                  <a:pt x="1129240" y="2503941"/>
                </a:lnTo>
                <a:lnTo>
                  <a:pt x="2984371" y="671396"/>
                </a:lnTo>
                <a:lnTo>
                  <a:pt x="2876673" y="562369"/>
                </a:lnTo>
                <a:close/>
              </a:path>
            </a:pathLst>
          </a:custGeom>
          <a:solidFill>
            <a:schemeClr val="bg1">
              <a:lumMod val="85000"/>
            </a:schemeClr>
          </a:solidFill>
        </p:spPr>
        <p:txBody>
          <a:bodyPr wrap="square" anchor="ctr">
            <a:noAutofit/>
          </a:bodyPr>
          <a:lstStyle>
            <a:lvl1pPr algn="ctr">
              <a:defRPr sz="800">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E11441B4-2861-828A-BF13-BEA8FC8B3831}"/>
              </a:ext>
            </a:extLst>
          </p:cNvPr>
          <p:cNvSpPr/>
          <p:nvPr userDrawn="1"/>
        </p:nvSpPr>
        <p:spPr>
          <a:xfrm rot="8078945" flipH="1">
            <a:off x="4283175" y="3622705"/>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19" name="Text Placeholder 32">
            <a:extLst>
              <a:ext uri="{FF2B5EF4-FFF2-40B4-BE49-F238E27FC236}">
                <a16:creationId xmlns:a16="http://schemas.microsoft.com/office/drawing/2014/main" id="{6DB8A150-5CAF-D6FE-99F4-C4482759DC66}"/>
              </a:ext>
            </a:extLst>
          </p:cNvPr>
          <p:cNvSpPr>
            <a:spLocks noGrp="1"/>
          </p:cNvSpPr>
          <p:nvPr>
            <p:ph type="body" sz="quarter" idx="17" hasCustomPrompt="1"/>
          </p:nvPr>
        </p:nvSpPr>
        <p:spPr>
          <a:xfrm>
            <a:off x="260515" y="647218"/>
            <a:ext cx="3890403" cy="2289739"/>
          </a:xfrm>
          <a:prstGeom prst="rect">
            <a:avLst/>
          </a:prstGeom>
        </p:spPr>
        <p:txBody>
          <a:bodyPr>
            <a:noAutofit/>
          </a:bodyPr>
          <a:lstStyle>
            <a:lvl1pPr marL="0" indent="0" algn="ctr">
              <a:lnSpc>
                <a:spcPts val="3020"/>
              </a:lnSpc>
              <a:spcBef>
                <a:spcPts val="0"/>
              </a:spcBef>
              <a:buNone/>
              <a:defRPr sz="30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 HERE</a:t>
            </a:r>
          </a:p>
          <a:p>
            <a:pPr lvl="0"/>
            <a:endParaRPr lang="en-US" dirty="0"/>
          </a:p>
        </p:txBody>
      </p:sp>
      <p:sp>
        <p:nvSpPr>
          <p:cNvPr id="20" name="Text Placeholder 32">
            <a:extLst>
              <a:ext uri="{FF2B5EF4-FFF2-40B4-BE49-F238E27FC236}">
                <a16:creationId xmlns:a16="http://schemas.microsoft.com/office/drawing/2014/main" id="{227E18E4-4F9F-3A3A-AA20-281DF30AFFBF}"/>
              </a:ext>
            </a:extLst>
          </p:cNvPr>
          <p:cNvSpPr>
            <a:spLocks noGrp="1"/>
          </p:cNvSpPr>
          <p:nvPr>
            <p:ph type="body" sz="quarter" idx="14" hasCustomPrompt="1"/>
          </p:nvPr>
        </p:nvSpPr>
        <p:spPr>
          <a:xfrm>
            <a:off x="260515" y="2936957"/>
            <a:ext cx="3890403" cy="522755"/>
          </a:xfrm>
          <a:prstGeom prst="rect">
            <a:avLst/>
          </a:prstGeom>
        </p:spPr>
        <p:txBody>
          <a:bodyPr>
            <a:noAutofit/>
          </a:bodyPr>
          <a:lstStyle>
            <a:lvl1pPr marL="0" indent="0" algn="ctr">
              <a:lnSpc>
                <a:spcPts val="202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a:t>
            </a:r>
          </a:p>
          <a:p>
            <a:pPr lvl="0"/>
            <a:endParaRPr lang="en-US" dirty="0"/>
          </a:p>
        </p:txBody>
      </p:sp>
    </p:spTree>
    <p:extLst>
      <p:ext uri="{BB962C8B-B14F-4D97-AF65-F5344CB8AC3E}">
        <p14:creationId xmlns:p14="http://schemas.microsoft.com/office/powerpoint/2010/main" val="190029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4" name="Graphic 4">
            <a:extLst>
              <a:ext uri="{FF2B5EF4-FFF2-40B4-BE49-F238E27FC236}">
                <a16:creationId xmlns:a16="http://schemas.microsoft.com/office/drawing/2014/main" id="{2C9A316D-D1E1-948D-2D4A-6BBE2DBC2E89}"/>
              </a:ext>
            </a:extLst>
          </p:cNvPr>
          <p:cNvSpPr/>
          <p:nvPr userDrawn="1"/>
        </p:nvSpPr>
        <p:spPr>
          <a:xfrm>
            <a:off x="-1" y="2"/>
            <a:ext cx="12192001" cy="2220684"/>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 name="connsiteX0" fmla="*/ 0 w 1367928"/>
              <a:gd name="connsiteY0" fmla="*/ 0 h 515971"/>
              <a:gd name="connsiteX1" fmla="*/ 0 w 1367928"/>
              <a:gd name="connsiteY1" fmla="*/ 515971 h 515971"/>
              <a:gd name="connsiteX2" fmla="*/ 1034496 w 1367928"/>
              <a:gd name="connsiteY2" fmla="*/ 467823 h 515971"/>
              <a:gd name="connsiteX3" fmla="*/ 1367928 w 1367928"/>
              <a:gd name="connsiteY3" fmla="*/ 0 h 515971"/>
              <a:gd name="connsiteX4" fmla="*/ 0 w 1367928"/>
              <a:gd name="connsiteY4" fmla="*/ 0 h 515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928" h="515971">
                <a:moveTo>
                  <a:pt x="0" y="0"/>
                </a:moveTo>
                <a:lnTo>
                  <a:pt x="0" y="515971"/>
                </a:lnTo>
                <a:lnTo>
                  <a:pt x="1034496" y="467823"/>
                </a:lnTo>
                <a:lnTo>
                  <a:pt x="1367928" y="0"/>
                </a:lnTo>
                <a:lnTo>
                  <a:pt x="0"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5" name="Text Placeholder 32">
            <a:extLst>
              <a:ext uri="{FF2B5EF4-FFF2-40B4-BE49-F238E27FC236}">
                <a16:creationId xmlns:a16="http://schemas.microsoft.com/office/drawing/2014/main" id="{450D837D-118F-90A7-9E3B-C71C13A660E2}"/>
              </a:ext>
            </a:extLst>
          </p:cNvPr>
          <p:cNvSpPr>
            <a:spLocks noGrp="1"/>
          </p:cNvSpPr>
          <p:nvPr>
            <p:ph type="body" sz="quarter" idx="48" hasCustomPrompt="1"/>
          </p:nvPr>
        </p:nvSpPr>
        <p:spPr>
          <a:xfrm>
            <a:off x="749845" y="2532184"/>
            <a:ext cx="6793955" cy="3883155"/>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Text Placeholder 32">
            <a:extLst>
              <a:ext uri="{FF2B5EF4-FFF2-40B4-BE49-F238E27FC236}">
                <a16:creationId xmlns:a16="http://schemas.microsoft.com/office/drawing/2014/main" id="{E21D796C-2845-63F2-1EDD-1040ABED4317}"/>
              </a:ext>
            </a:extLst>
          </p:cNvPr>
          <p:cNvSpPr>
            <a:spLocks noGrp="1"/>
          </p:cNvSpPr>
          <p:nvPr>
            <p:ph type="body" sz="quarter" idx="30" hasCustomPrompt="1"/>
          </p:nvPr>
        </p:nvSpPr>
        <p:spPr>
          <a:xfrm>
            <a:off x="749844" y="665080"/>
            <a:ext cx="10381217" cy="804265"/>
          </a:xfrm>
          <a:noFill/>
        </p:spPr>
        <p:txBody>
          <a:bodyPr anchor="t">
            <a:noAutofit/>
          </a:bodyPr>
          <a:lstStyle>
            <a:lvl1pPr marL="20638" indent="0" algn="l">
              <a:lnSpc>
                <a:spcPts val="3620"/>
              </a:lnSpc>
              <a:spcBef>
                <a:spcPts val="0"/>
              </a:spcBef>
              <a:buNone/>
              <a:tabLst/>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7" name="Picture Placeholder 26">
            <a:extLst>
              <a:ext uri="{FF2B5EF4-FFF2-40B4-BE49-F238E27FC236}">
                <a16:creationId xmlns:a16="http://schemas.microsoft.com/office/drawing/2014/main" id="{02536E04-402A-08C2-CCC9-6A79A8D1BD5A}"/>
              </a:ext>
            </a:extLst>
          </p:cNvPr>
          <p:cNvSpPr>
            <a:spLocks noGrp="1"/>
          </p:cNvSpPr>
          <p:nvPr>
            <p:ph type="pic" sz="quarter" idx="49"/>
          </p:nvPr>
        </p:nvSpPr>
        <p:spPr>
          <a:xfrm>
            <a:off x="7356231" y="0"/>
            <a:ext cx="4835769" cy="6857999"/>
          </a:xfrm>
          <a:custGeom>
            <a:avLst/>
            <a:gdLst>
              <a:gd name="connsiteX0" fmla="*/ 1494692 w 4835769"/>
              <a:gd name="connsiteY0" fmla="*/ 0 h 6857999"/>
              <a:gd name="connsiteX1" fmla="*/ 4835769 w 4835769"/>
              <a:gd name="connsiteY1" fmla="*/ 0 h 6857999"/>
              <a:gd name="connsiteX2" fmla="*/ 4835769 w 4835769"/>
              <a:gd name="connsiteY2" fmla="*/ 6857999 h 6857999"/>
              <a:gd name="connsiteX3" fmla="*/ 4643959 w 4835769"/>
              <a:gd name="connsiteY3" fmla="*/ 6857999 h 6857999"/>
              <a:gd name="connsiteX4" fmla="*/ 3635101 w 4835769"/>
              <a:gd name="connsiteY4" fmla="*/ 5812458 h 6857999"/>
              <a:gd name="connsiteX5" fmla="*/ 3718254 w 4835769"/>
              <a:gd name="connsiteY5" fmla="*/ 5731913 h 6857999"/>
              <a:gd name="connsiteX6" fmla="*/ 1903987 w 4835769"/>
              <a:gd name="connsiteY6" fmla="*/ 3858902 h 6857999"/>
              <a:gd name="connsiteX7" fmla="*/ 1824439 w 4835769"/>
              <a:gd name="connsiteY7" fmla="*/ 3935956 h 6857999"/>
              <a:gd name="connsiteX8" fmla="*/ 0 w 4835769"/>
              <a:gd name="connsiteY8" fmla="*/ 20451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769" h="6857999">
                <a:moveTo>
                  <a:pt x="1494692" y="0"/>
                </a:moveTo>
                <a:lnTo>
                  <a:pt x="4835769" y="0"/>
                </a:lnTo>
                <a:lnTo>
                  <a:pt x="4835769" y="6857999"/>
                </a:lnTo>
                <a:lnTo>
                  <a:pt x="4643959" y="6857999"/>
                </a:lnTo>
                <a:lnTo>
                  <a:pt x="3635101" y="5812458"/>
                </a:lnTo>
                <a:lnTo>
                  <a:pt x="3718254" y="5731913"/>
                </a:lnTo>
                <a:lnTo>
                  <a:pt x="1903987" y="3858902"/>
                </a:lnTo>
                <a:lnTo>
                  <a:pt x="1824439" y="3935956"/>
                </a:lnTo>
                <a:lnTo>
                  <a:pt x="0" y="2045177"/>
                </a:lnTo>
                <a:close/>
              </a:path>
            </a:pathLst>
          </a:custGeom>
          <a:solidFill>
            <a:schemeClr val="bg1">
              <a:lumMod val="85000"/>
            </a:schemeClr>
          </a:solidFill>
        </p:spPr>
        <p:txBody>
          <a:bodyPr wrap="square" anchor="ctr">
            <a:noAutofit/>
          </a:bodyPr>
          <a:lstStyle>
            <a:lvl1pPr>
              <a:defRPr sz="800">
                <a:solidFill>
                  <a:schemeClr val="bg1">
                    <a:lumMod val="85000"/>
                  </a:schemeClr>
                </a:solidFill>
              </a:defRPr>
            </a:lvl1pPr>
          </a:lstStyle>
          <a:p>
            <a:endParaRPr lang="en-US"/>
          </a:p>
        </p:txBody>
      </p:sp>
      <p:sp>
        <p:nvSpPr>
          <p:cNvPr id="28" name="Freeform 27">
            <a:extLst>
              <a:ext uri="{FF2B5EF4-FFF2-40B4-BE49-F238E27FC236}">
                <a16:creationId xmlns:a16="http://schemas.microsoft.com/office/drawing/2014/main" id="{DDCCD638-A487-0E67-37D3-D81B5FD48C61}"/>
              </a:ext>
            </a:extLst>
          </p:cNvPr>
          <p:cNvSpPr/>
          <p:nvPr userDrawn="1"/>
        </p:nvSpPr>
        <p:spPr>
          <a:xfrm rot="8154764">
            <a:off x="9952291" y="3578673"/>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Tree>
    <p:extLst>
      <p:ext uri="{BB962C8B-B14F-4D97-AF65-F5344CB8AC3E}">
        <p14:creationId xmlns:p14="http://schemas.microsoft.com/office/powerpoint/2010/main" val="124506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5">
    <p:spTree>
      <p:nvGrpSpPr>
        <p:cNvPr id="1" name=""/>
        <p:cNvGrpSpPr/>
        <p:nvPr/>
      </p:nvGrpSpPr>
      <p:grpSpPr>
        <a:xfrm>
          <a:off x="0" y="0"/>
          <a:ext cx="0" cy="0"/>
          <a:chOff x="0" y="0"/>
          <a:chExt cx="0" cy="0"/>
        </a:xfrm>
      </p:grpSpPr>
      <p:sp>
        <p:nvSpPr>
          <p:cNvPr id="7" name="Graphic 4">
            <a:extLst>
              <a:ext uri="{FF2B5EF4-FFF2-40B4-BE49-F238E27FC236}">
                <a16:creationId xmlns:a16="http://schemas.microsoft.com/office/drawing/2014/main" id="{7BBD290F-13D5-2270-5B8B-625547184B01}"/>
              </a:ext>
            </a:extLst>
          </p:cNvPr>
          <p:cNvSpPr/>
          <p:nvPr userDrawn="1"/>
        </p:nvSpPr>
        <p:spPr>
          <a:xfrm flipH="1">
            <a:off x="-1" y="2"/>
            <a:ext cx="12192001" cy="2220684"/>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 name="connsiteX0" fmla="*/ 0 w 1367928"/>
              <a:gd name="connsiteY0" fmla="*/ 0 h 515971"/>
              <a:gd name="connsiteX1" fmla="*/ 0 w 1367928"/>
              <a:gd name="connsiteY1" fmla="*/ 515971 h 515971"/>
              <a:gd name="connsiteX2" fmla="*/ 1034496 w 1367928"/>
              <a:gd name="connsiteY2" fmla="*/ 467823 h 515971"/>
              <a:gd name="connsiteX3" fmla="*/ 1367928 w 1367928"/>
              <a:gd name="connsiteY3" fmla="*/ 0 h 515971"/>
              <a:gd name="connsiteX4" fmla="*/ 0 w 1367928"/>
              <a:gd name="connsiteY4" fmla="*/ 0 h 515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928" h="515971">
                <a:moveTo>
                  <a:pt x="0" y="0"/>
                </a:moveTo>
                <a:lnTo>
                  <a:pt x="0" y="515971"/>
                </a:lnTo>
                <a:lnTo>
                  <a:pt x="1034496" y="467823"/>
                </a:lnTo>
                <a:lnTo>
                  <a:pt x="1367928" y="0"/>
                </a:lnTo>
                <a:lnTo>
                  <a:pt x="0"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8" name="Text Placeholder 32">
            <a:extLst>
              <a:ext uri="{FF2B5EF4-FFF2-40B4-BE49-F238E27FC236}">
                <a16:creationId xmlns:a16="http://schemas.microsoft.com/office/drawing/2014/main" id="{01EB915E-773A-42DF-CBD3-85916A73CD30}"/>
              </a:ext>
            </a:extLst>
          </p:cNvPr>
          <p:cNvSpPr>
            <a:spLocks noGrp="1"/>
          </p:cNvSpPr>
          <p:nvPr>
            <p:ph type="body" sz="quarter" idx="48" hasCustomPrompt="1"/>
          </p:nvPr>
        </p:nvSpPr>
        <p:spPr>
          <a:xfrm>
            <a:off x="4619717" y="2452283"/>
            <a:ext cx="6793955" cy="3883155"/>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Text Placeholder 32">
            <a:extLst>
              <a:ext uri="{FF2B5EF4-FFF2-40B4-BE49-F238E27FC236}">
                <a16:creationId xmlns:a16="http://schemas.microsoft.com/office/drawing/2014/main" id="{A3A9EB5A-AE1A-245F-F7A3-B3644ABF3375}"/>
              </a:ext>
            </a:extLst>
          </p:cNvPr>
          <p:cNvSpPr>
            <a:spLocks noGrp="1"/>
          </p:cNvSpPr>
          <p:nvPr>
            <p:ph type="body" sz="quarter" idx="30" hasCustomPrompt="1"/>
          </p:nvPr>
        </p:nvSpPr>
        <p:spPr>
          <a:xfrm>
            <a:off x="4619717" y="585179"/>
            <a:ext cx="6793956" cy="804265"/>
          </a:xfrm>
          <a:noFill/>
        </p:spPr>
        <p:txBody>
          <a:bodyPr anchor="t">
            <a:noAutofit/>
          </a:bodyPr>
          <a:lstStyle>
            <a:lvl1pPr marL="20638" indent="0" algn="l">
              <a:lnSpc>
                <a:spcPts val="3620"/>
              </a:lnSpc>
              <a:spcBef>
                <a:spcPts val="0"/>
              </a:spcBef>
              <a:buNone/>
              <a:tabLst/>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7" name="Picture Placeholder 26">
            <a:extLst>
              <a:ext uri="{FF2B5EF4-FFF2-40B4-BE49-F238E27FC236}">
                <a16:creationId xmlns:a16="http://schemas.microsoft.com/office/drawing/2014/main" id="{290D7FCF-AB0C-7B6A-04FC-E44D48CDFC9C}"/>
              </a:ext>
            </a:extLst>
          </p:cNvPr>
          <p:cNvSpPr>
            <a:spLocks noGrp="1"/>
          </p:cNvSpPr>
          <p:nvPr>
            <p:ph type="pic" sz="quarter" idx="49"/>
          </p:nvPr>
        </p:nvSpPr>
        <p:spPr>
          <a:xfrm>
            <a:off x="0" y="-3"/>
            <a:ext cx="4767943" cy="6858000"/>
          </a:xfrm>
          <a:custGeom>
            <a:avLst/>
            <a:gdLst>
              <a:gd name="connsiteX0" fmla="*/ 0 w 4767943"/>
              <a:gd name="connsiteY0" fmla="*/ 0 h 6858000"/>
              <a:gd name="connsiteX1" fmla="*/ 3249386 w 4767943"/>
              <a:gd name="connsiteY1" fmla="*/ 0 h 6858000"/>
              <a:gd name="connsiteX2" fmla="*/ 4767943 w 4767943"/>
              <a:gd name="connsiteY2" fmla="*/ 2008414 h 6858000"/>
              <a:gd name="connsiteX3" fmla="*/ 2982998 w 4767943"/>
              <a:gd name="connsiteY3" fmla="*/ 3908517 h 6858000"/>
              <a:gd name="connsiteX4" fmla="*/ 2931780 w 4767943"/>
              <a:gd name="connsiteY4" fmla="*/ 3858905 h 6858000"/>
              <a:gd name="connsiteX5" fmla="*/ 1117513 w 4767943"/>
              <a:gd name="connsiteY5" fmla="*/ 5731916 h 6858000"/>
              <a:gd name="connsiteX6" fmla="*/ 1197409 w 4767943"/>
              <a:gd name="connsiteY6" fmla="*/ 5809306 h 6858000"/>
              <a:gd name="connsiteX7" fmla="*/ 212271 w 4767943"/>
              <a:gd name="connsiteY7" fmla="*/ 6858000 h 6858000"/>
              <a:gd name="connsiteX8" fmla="*/ 0 w 476794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7943" h="6858000">
                <a:moveTo>
                  <a:pt x="0" y="0"/>
                </a:moveTo>
                <a:lnTo>
                  <a:pt x="3249386" y="0"/>
                </a:lnTo>
                <a:lnTo>
                  <a:pt x="4767943" y="2008414"/>
                </a:lnTo>
                <a:lnTo>
                  <a:pt x="2982998" y="3908517"/>
                </a:lnTo>
                <a:lnTo>
                  <a:pt x="2931780" y="3858905"/>
                </a:lnTo>
                <a:lnTo>
                  <a:pt x="1117513" y="5731916"/>
                </a:lnTo>
                <a:lnTo>
                  <a:pt x="1197409" y="5809306"/>
                </a:lnTo>
                <a:lnTo>
                  <a:pt x="212271" y="6858000"/>
                </a:lnTo>
                <a:lnTo>
                  <a:pt x="0" y="6858000"/>
                </a:lnTo>
                <a:close/>
              </a:path>
            </a:pathLst>
          </a:custGeom>
          <a:solidFill>
            <a:schemeClr val="bg1">
              <a:lumMod val="85000"/>
            </a:schemeClr>
          </a:solidFill>
        </p:spPr>
        <p:txBody>
          <a:bodyPr wrap="square" anchor="ctr">
            <a:noAutofit/>
          </a:bodyPr>
          <a:lstStyle>
            <a:lvl1pPr algn="ctr">
              <a:defRPr sz="800">
                <a:solidFill>
                  <a:schemeClr val="bg1">
                    <a:lumMod val="85000"/>
                  </a:schemeClr>
                </a:solidFill>
              </a:defRPr>
            </a:lvl1pPr>
          </a:lstStyle>
          <a:p>
            <a:endParaRPr lang="en-US"/>
          </a:p>
        </p:txBody>
      </p:sp>
      <p:sp>
        <p:nvSpPr>
          <p:cNvPr id="28" name="Freeform 27">
            <a:extLst>
              <a:ext uri="{FF2B5EF4-FFF2-40B4-BE49-F238E27FC236}">
                <a16:creationId xmlns:a16="http://schemas.microsoft.com/office/drawing/2014/main" id="{2DF4AE0E-DAA8-A820-C38A-BB2EBBFF82B6}"/>
              </a:ext>
            </a:extLst>
          </p:cNvPr>
          <p:cNvSpPr/>
          <p:nvPr userDrawn="1"/>
        </p:nvSpPr>
        <p:spPr>
          <a:xfrm rot="13445236" flipH="1">
            <a:off x="1989386" y="3578673"/>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ro Slide 02">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6016073B-2534-C0BE-957F-35B2B1F52297}"/>
              </a:ext>
            </a:extLst>
          </p:cNvPr>
          <p:cNvSpPr/>
          <p:nvPr userDrawn="1"/>
        </p:nvSpPr>
        <p:spPr>
          <a:xfrm>
            <a:off x="-1" y="2"/>
            <a:ext cx="12192001" cy="2074984"/>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55" name="Text Placeholder 32">
            <a:extLst>
              <a:ext uri="{FF2B5EF4-FFF2-40B4-BE49-F238E27FC236}">
                <a16:creationId xmlns:a16="http://schemas.microsoft.com/office/drawing/2014/main" id="{1625C956-7355-5399-BB4F-42483F46DE3E}"/>
              </a:ext>
            </a:extLst>
          </p:cNvPr>
          <p:cNvSpPr>
            <a:spLocks noGrp="1"/>
          </p:cNvSpPr>
          <p:nvPr>
            <p:ph type="body" sz="quarter" idx="48" hasCustomPrompt="1"/>
          </p:nvPr>
        </p:nvSpPr>
        <p:spPr>
          <a:xfrm>
            <a:off x="749845" y="2378410"/>
            <a:ext cx="5774047" cy="4036930"/>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6" name="Text Placeholder 32">
            <a:extLst>
              <a:ext uri="{FF2B5EF4-FFF2-40B4-BE49-F238E27FC236}">
                <a16:creationId xmlns:a16="http://schemas.microsoft.com/office/drawing/2014/main" id="{CF501B72-0790-C3AB-821A-A8B941BDA9DC}"/>
              </a:ext>
            </a:extLst>
          </p:cNvPr>
          <p:cNvSpPr>
            <a:spLocks noGrp="1"/>
          </p:cNvSpPr>
          <p:nvPr>
            <p:ph type="body" sz="quarter" idx="30" hasCustomPrompt="1"/>
          </p:nvPr>
        </p:nvSpPr>
        <p:spPr>
          <a:xfrm>
            <a:off x="749844" y="665080"/>
            <a:ext cx="10381217" cy="804265"/>
          </a:xfrm>
          <a:noFill/>
        </p:spPr>
        <p:txBody>
          <a:bodyPr anchor="t">
            <a:noAutofit/>
          </a:bodyPr>
          <a:lstStyle>
            <a:lvl1pPr marL="20638" indent="0" algn="l">
              <a:lnSpc>
                <a:spcPts val="3620"/>
              </a:lnSpc>
              <a:spcBef>
                <a:spcPts val="0"/>
              </a:spcBef>
              <a:buNone/>
              <a:tabLst/>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3" name="Freeform 2">
            <a:extLst>
              <a:ext uri="{FF2B5EF4-FFF2-40B4-BE49-F238E27FC236}">
                <a16:creationId xmlns:a16="http://schemas.microsoft.com/office/drawing/2014/main" id="{03611C3B-B449-C20E-47D8-D4455ABF92C2}"/>
              </a:ext>
            </a:extLst>
          </p:cNvPr>
          <p:cNvSpPr/>
          <p:nvPr userDrawn="1"/>
        </p:nvSpPr>
        <p:spPr>
          <a:xfrm rot="5173991">
            <a:off x="1563327" y="620062"/>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pic>
        <p:nvPicPr>
          <p:cNvPr id="6" name="Picture 5">
            <a:extLst>
              <a:ext uri="{FF2B5EF4-FFF2-40B4-BE49-F238E27FC236}">
                <a16:creationId xmlns:a16="http://schemas.microsoft.com/office/drawing/2014/main" id="{F0AB33D6-5601-B242-5A50-A538AEBDAD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93325" y="1026133"/>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7" name="Picture Placeholder 2">
            <a:extLst>
              <a:ext uri="{FF2B5EF4-FFF2-40B4-BE49-F238E27FC236}">
                <a16:creationId xmlns:a16="http://schemas.microsoft.com/office/drawing/2014/main" id="{F06AEFF4-5EA4-363E-02DA-2B0ACF3FF8B2}"/>
              </a:ext>
            </a:extLst>
          </p:cNvPr>
          <p:cNvSpPr>
            <a:spLocks noGrp="1"/>
          </p:cNvSpPr>
          <p:nvPr>
            <p:ph type="pic" sz="quarter" idx="51"/>
          </p:nvPr>
        </p:nvSpPr>
        <p:spPr>
          <a:xfrm>
            <a:off x="7918075" y="2124075"/>
            <a:ext cx="2892425" cy="4733925"/>
          </a:xfrm>
          <a:solidFill>
            <a:schemeClr val="bg1">
              <a:lumMod val="95000"/>
            </a:schemeClr>
          </a:solidFill>
        </p:spPr>
        <p:txBody>
          <a:bodyPr/>
          <a:lstStyle>
            <a:lvl1pPr marL="0" indent="0" algn="ctr">
              <a:buNone/>
              <a:defRPr>
                <a:solidFill>
                  <a:schemeClr val="bg1">
                    <a:lumMod val="95000"/>
                  </a:schemeClr>
                </a:solidFill>
              </a:defRPr>
            </a:lvl1pPr>
          </a:lstStyle>
          <a:p>
            <a:endParaRPr lang="en-US"/>
          </a:p>
        </p:txBody>
      </p:sp>
    </p:spTree>
    <p:extLst>
      <p:ext uri="{BB962C8B-B14F-4D97-AF65-F5344CB8AC3E}">
        <p14:creationId xmlns:p14="http://schemas.microsoft.com/office/powerpoint/2010/main" val="16437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uter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0BAE804-4700-DEEB-7460-722701364736}"/>
              </a:ext>
            </a:extLst>
          </p:cNvPr>
          <p:cNvSpPr/>
          <p:nvPr userDrawn="1"/>
        </p:nvSpPr>
        <p:spPr>
          <a:xfrm flipH="1">
            <a:off x="-1" y="665081"/>
            <a:ext cx="6752493" cy="6214348"/>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1625C956-7355-5399-BB4F-42483F46DE3E}"/>
              </a:ext>
            </a:extLst>
          </p:cNvPr>
          <p:cNvSpPr>
            <a:spLocks noGrp="1"/>
          </p:cNvSpPr>
          <p:nvPr>
            <p:ph type="body" sz="quarter" idx="48" hasCustomPrompt="1"/>
          </p:nvPr>
        </p:nvSpPr>
        <p:spPr>
          <a:xfrm>
            <a:off x="5943600" y="2034662"/>
            <a:ext cx="5046784" cy="4380678"/>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6" name="Text Placeholder 32">
            <a:extLst>
              <a:ext uri="{FF2B5EF4-FFF2-40B4-BE49-F238E27FC236}">
                <a16:creationId xmlns:a16="http://schemas.microsoft.com/office/drawing/2014/main" id="{CF501B72-0790-C3AB-821A-A8B941BDA9DC}"/>
              </a:ext>
            </a:extLst>
          </p:cNvPr>
          <p:cNvSpPr>
            <a:spLocks noGrp="1"/>
          </p:cNvSpPr>
          <p:nvPr>
            <p:ph type="body" sz="quarter" idx="30" hasCustomPrompt="1"/>
          </p:nvPr>
        </p:nvSpPr>
        <p:spPr>
          <a:xfrm>
            <a:off x="5943599" y="665080"/>
            <a:ext cx="5046784" cy="804265"/>
          </a:xfrm>
          <a:noFill/>
        </p:spPr>
        <p:txBody>
          <a:bodyPr anchor="t">
            <a:noAutofit/>
          </a:bodyPr>
          <a:lstStyle>
            <a:lvl1pPr marL="20638" indent="0" algn="l">
              <a:lnSpc>
                <a:spcPts val="3620"/>
              </a:lnSpc>
              <a:spcBef>
                <a:spcPts val="0"/>
              </a:spcBef>
              <a:buNone/>
              <a:tabLst/>
              <a:defRPr sz="36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pic>
        <p:nvPicPr>
          <p:cNvPr id="11" name="Picture 10">
            <a:extLst>
              <a:ext uri="{FF2B5EF4-FFF2-40B4-BE49-F238E27FC236}">
                <a16:creationId xmlns:a16="http://schemas.microsoft.com/office/drawing/2014/main" id="{E974F194-E3C8-61A1-36A0-B136D22F29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2755" y="1373076"/>
            <a:ext cx="6629107" cy="4819843"/>
          </a:xfrm>
          <a:prstGeom prst="rect">
            <a:avLst/>
          </a:prstGeom>
          <a:noFill/>
        </p:spPr>
      </p:pic>
      <p:sp>
        <p:nvSpPr>
          <p:cNvPr id="12" name="Picture Placeholder 9">
            <a:extLst>
              <a:ext uri="{FF2B5EF4-FFF2-40B4-BE49-F238E27FC236}">
                <a16:creationId xmlns:a16="http://schemas.microsoft.com/office/drawing/2014/main" id="{BC3C4068-1F7B-FD85-E74C-4AFDEF07F86A}"/>
              </a:ext>
            </a:extLst>
          </p:cNvPr>
          <p:cNvSpPr>
            <a:spLocks noGrp="1"/>
          </p:cNvSpPr>
          <p:nvPr>
            <p:ph type="pic" sz="quarter" idx="13"/>
          </p:nvPr>
        </p:nvSpPr>
        <p:spPr>
          <a:xfrm>
            <a:off x="633411" y="1901343"/>
            <a:ext cx="4690254" cy="2958870"/>
          </a:xfrm>
          <a:prstGeom prst="rect">
            <a:avLst/>
          </a:prstGeom>
          <a:solidFill>
            <a:schemeClr val="bg1">
              <a:lumMod val="75000"/>
            </a:schemeClr>
          </a:solidFill>
        </p:spPr>
        <p:txBody>
          <a:bodyPr>
            <a:normAutofit/>
          </a:bodyPr>
          <a:lstStyle>
            <a:lvl1pPr marL="0" indent="0" algn="ctr">
              <a:buNone/>
              <a:defRPr sz="1000"/>
            </a:lvl1pPr>
          </a:lstStyle>
          <a:p>
            <a:endParaRPr lang="fr-CA" dirty="0"/>
          </a:p>
        </p:txBody>
      </p:sp>
    </p:spTree>
    <p:extLst>
      <p:ext uri="{BB962C8B-B14F-4D97-AF65-F5344CB8AC3E}">
        <p14:creationId xmlns:p14="http://schemas.microsoft.com/office/powerpoint/2010/main" val="202966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0BAE804-4700-DEEB-7460-722701364736}"/>
              </a:ext>
            </a:extLst>
          </p:cNvPr>
          <p:cNvSpPr/>
          <p:nvPr userDrawn="1"/>
        </p:nvSpPr>
        <p:spPr>
          <a:xfrm>
            <a:off x="5609492" y="1142999"/>
            <a:ext cx="6582507" cy="5736429"/>
          </a:xfrm>
          <a:custGeom>
            <a:avLst/>
            <a:gdLst>
              <a:gd name="connsiteX0" fmla="*/ 7085619 w 7085619"/>
              <a:gd name="connsiteY0" fmla="*/ 5260369 h 5260369"/>
              <a:gd name="connsiteX1" fmla="*/ 0 w 7085619"/>
              <a:gd name="connsiteY1" fmla="*/ 5260369 h 5260369"/>
              <a:gd name="connsiteX2" fmla="*/ 5192315 w 7085619"/>
              <a:gd name="connsiteY2" fmla="*/ 0 h 5260369"/>
              <a:gd name="connsiteX3" fmla="*/ 7085619 w 7085619"/>
              <a:gd name="connsiteY3" fmla="*/ 1564019 h 5260369"/>
              <a:gd name="connsiteX0" fmla="*/ 7197914 w 7197914"/>
              <a:gd name="connsiteY0" fmla="*/ 5260369 h 5276411"/>
              <a:gd name="connsiteX1" fmla="*/ 0 w 7197914"/>
              <a:gd name="connsiteY1" fmla="*/ 5276411 h 5276411"/>
              <a:gd name="connsiteX2" fmla="*/ 5304610 w 7197914"/>
              <a:gd name="connsiteY2" fmla="*/ 0 h 5276411"/>
              <a:gd name="connsiteX3" fmla="*/ 7197914 w 7197914"/>
              <a:gd name="connsiteY3" fmla="*/ 1564019 h 5276411"/>
              <a:gd name="connsiteX4" fmla="*/ 7197914 w 7197914"/>
              <a:gd name="connsiteY4" fmla="*/ 5260369 h 527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914" h="5276411">
                <a:moveTo>
                  <a:pt x="7197914" y="5260369"/>
                </a:moveTo>
                <a:lnTo>
                  <a:pt x="0" y="5276411"/>
                </a:lnTo>
                <a:lnTo>
                  <a:pt x="5304610" y="0"/>
                </a:lnTo>
                <a:lnTo>
                  <a:pt x="7197914" y="1564019"/>
                </a:lnTo>
                <a:lnTo>
                  <a:pt x="7197914" y="5260369"/>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8F735195-64D5-5C16-8B61-3D62A630CAF1}"/>
              </a:ext>
            </a:extLst>
          </p:cNvPr>
          <p:cNvPicPr>
            <a:picLocks noChangeAspect="1"/>
          </p:cNvPicPr>
          <p:nvPr userDrawn="1"/>
        </p:nvPicPr>
        <p:blipFill>
          <a:blip r:embed="rId2" cstate="email">
            <a:extLst>
              <a:ext uri="{28A0092B-C50C-407E-A947-70E740481C1C}">
                <a14:useLocalDpi xmlns:a14="http://schemas.microsoft.com/office/drawing/2010/main"/>
              </a:ext>
            </a:extLst>
          </a:blip>
          <a:srcRect b="8549"/>
          <a:stretch>
            <a:fillRect/>
          </a:stretch>
        </p:blipFill>
        <p:spPr>
          <a:xfrm>
            <a:off x="7156241" y="2013234"/>
            <a:ext cx="3974820" cy="4844766"/>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5" name="Picture Placeholder 14">
            <a:extLst>
              <a:ext uri="{FF2B5EF4-FFF2-40B4-BE49-F238E27FC236}">
                <a16:creationId xmlns:a16="http://schemas.microsoft.com/office/drawing/2014/main" id="{F3FDED6A-0DFD-EFBB-F8CD-6BC5D2E6B751}"/>
              </a:ext>
            </a:extLst>
          </p:cNvPr>
          <p:cNvSpPr>
            <a:spLocks noGrp="1"/>
          </p:cNvSpPr>
          <p:nvPr>
            <p:ph type="pic" sz="quarter" idx="13"/>
          </p:nvPr>
        </p:nvSpPr>
        <p:spPr>
          <a:xfrm>
            <a:off x="7417372" y="2414324"/>
            <a:ext cx="3427866" cy="4422248"/>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85000"/>
            </a:schemeClr>
          </a:solidFill>
        </p:spPr>
        <p:txBody>
          <a:bodyPr wrap="square">
            <a:noAutofit/>
          </a:bodyPr>
          <a:lstStyle>
            <a:lvl1pPr>
              <a:defRPr lang="fr-CA">
                <a:solidFill>
                  <a:schemeClr val="bg1">
                    <a:lumMod val="85000"/>
                  </a:schemeClr>
                </a:solidFill>
              </a:defRPr>
            </a:lvl1pPr>
          </a:lstStyle>
          <a:p>
            <a:endParaRPr lang="fr-CA" dirty="0"/>
          </a:p>
        </p:txBody>
      </p:sp>
      <p:sp>
        <p:nvSpPr>
          <p:cNvPr id="8" name="Rectangle 7">
            <a:extLst>
              <a:ext uri="{FF2B5EF4-FFF2-40B4-BE49-F238E27FC236}">
                <a16:creationId xmlns:a16="http://schemas.microsoft.com/office/drawing/2014/main" id="{782E9514-F2A7-DFB4-F01A-F2454AF2FD25}"/>
              </a:ext>
            </a:extLst>
          </p:cNvPr>
          <p:cNvSpPr/>
          <p:nvPr userDrawn="1"/>
        </p:nvSpPr>
        <p:spPr bwMode="auto">
          <a:xfrm>
            <a:off x="8053384" y="5762339"/>
            <a:ext cx="2134254" cy="451749"/>
          </a:xfrm>
          <a:prstGeom prst="rect">
            <a:avLst/>
          </a:prstGeom>
          <a:solidFill>
            <a:srgbClr val="F15B29"/>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9" name="Text Placeholder 32">
            <a:extLst>
              <a:ext uri="{FF2B5EF4-FFF2-40B4-BE49-F238E27FC236}">
                <a16:creationId xmlns:a16="http://schemas.microsoft.com/office/drawing/2014/main" id="{6BA77111-3993-A7AF-0AFF-E002A0BCA777}"/>
              </a:ext>
            </a:extLst>
          </p:cNvPr>
          <p:cNvSpPr>
            <a:spLocks noGrp="1"/>
          </p:cNvSpPr>
          <p:nvPr>
            <p:ph type="body" sz="quarter" idx="19" hasCustomPrompt="1"/>
          </p:nvPr>
        </p:nvSpPr>
        <p:spPr>
          <a:xfrm>
            <a:off x="7417371" y="5837938"/>
            <a:ext cx="3427867" cy="371767"/>
          </a:xfrm>
          <a:prstGeom prst="rect">
            <a:avLst/>
          </a:prstGeom>
        </p:spPr>
        <p:txBody>
          <a:bodyPr anchor="t">
            <a:noAutofit/>
          </a:bodyPr>
          <a:lstStyle>
            <a:lvl1pPr marL="0" indent="0" algn="ctr">
              <a:lnSpc>
                <a:spcPct val="10000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2" name="Text Placeholder 32">
            <a:extLst>
              <a:ext uri="{FF2B5EF4-FFF2-40B4-BE49-F238E27FC236}">
                <a16:creationId xmlns:a16="http://schemas.microsoft.com/office/drawing/2014/main" id="{DBC2DA4B-2D91-6A6D-5AE2-B9B3A8FB92D4}"/>
              </a:ext>
            </a:extLst>
          </p:cNvPr>
          <p:cNvSpPr>
            <a:spLocks noGrp="1"/>
          </p:cNvSpPr>
          <p:nvPr>
            <p:ph type="body" sz="quarter" idx="48" hasCustomPrompt="1"/>
          </p:nvPr>
        </p:nvSpPr>
        <p:spPr>
          <a:xfrm>
            <a:off x="749846" y="2013234"/>
            <a:ext cx="5748796" cy="4402106"/>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3" name="Text Placeholder 32">
            <a:extLst>
              <a:ext uri="{FF2B5EF4-FFF2-40B4-BE49-F238E27FC236}">
                <a16:creationId xmlns:a16="http://schemas.microsoft.com/office/drawing/2014/main" id="{A21E3F09-5B94-7414-D2C1-3406B746303D}"/>
              </a:ext>
            </a:extLst>
          </p:cNvPr>
          <p:cNvSpPr>
            <a:spLocks noGrp="1"/>
          </p:cNvSpPr>
          <p:nvPr>
            <p:ph type="body" sz="quarter" idx="30" hasCustomPrompt="1"/>
          </p:nvPr>
        </p:nvSpPr>
        <p:spPr>
          <a:xfrm>
            <a:off x="749844" y="665080"/>
            <a:ext cx="8183141" cy="804265"/>
          </a:xfrm>
          <a:noFill/>
        </p:spPr>
        <p:txBody>
          <a:bodyPr anchor="t">
            <a:noAutofit/>
          </a:bodyPr>
          <a:lstStyle>
            <a:lvl1pPr marL="20638" indent="0" algn="l">
              <a:lnSpc>
                <a:spcPts val="3620"/>
              </a:lnSpc>
              <a:spcBef>
                <a:spcPts val="0"/>
              </a:spcBef>
              <a:buNone/>
              <a:tabLst/>
              <a:defRPr sz="36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15716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20123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093AD47-7DC6-65DB-2FA1-8300C8A47BA3}"/>
              </a:ext>
            </a:extLst>
          </p:cNvPr>
          <p:cNvSpPr/>
          <p:nvPr userDrawn="1"/>
        </p:nvSpPr>
        <p:spPr>
          <a:xfrm>
            <a:off x="0" y="550375"/>
            <a:ext cx="9437270" cy="6400914"/>
          </a:xfrm>
          <a:custGeom>
            <a:avLst/>
            <a:gdLst>
              <a:gd name="connsiteX0" fmla="*/ 0 w 9761838"/>
              <a:gd name="connsiteY0" fmla="*/ 0 h 6549081"/>
              <a:gd name="connsiteX1" fmla="*/ 0 w 9761838"/>
              <a:gd name="connsiteY1" fmla="*/ 6549081 h 6549081"/>
              <a:gd name="connsiteX2" fmla="*/ 5511114 w 9761838"/>
              <a:gd name="connsiteY2" fmla="*/ 6549081 h 6549081"/>
              <a:gd name="connsiteX3" fmla="*/ 9761838 w 9761838"/>
              <a:gd name="connsiteY3" fmla="*/ 3632887 h 6549081"/>
              <a:gd name="connsiteX4" fmla="*/ 0 w 9761838"/>
              <a:gd name="connsiteY4" fmla="*/ 0 h 654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1838" h="6549081">
                <a:moveTo>
                  <a:pt x="0" y="0"/>
                </a:moveTo>
                <a:lnTo>
                  <a:pt x="0" y="6549081"/>
                </a:lnTo>
                <a:lnTo>
                  <a:pt x="5511114" y="6549081"/>
                </a:lnTo>
                <a:lnTo>
                  <a:pt x="9761838" y="3632887"/>
                </a:lnTo>
                <a:lnTo>
                  <a:pt x="0" y="0"/>
                </a:lnTo>
                <a:close/>
              </a:path>
            </a:pathLst>
          </a:custGeom>
          <a:gradFill>
            <a:gsLst>
              <a:gs pos="0">
                <a:srgbClr val="42286C"/>
              </a:gs>
              <a:gs pos="27690">
                <a:srgbClr val="992584"/>
              </a:gs>
              <a:gs pos="51940">
                <a:srgbClr val="C61B8A"/>
              </a:gs>
              <a:gs pos="68050">
                <a:srgbClr val="E13759"/>
              </a:gs>
              <a:gs pos="99930">
                <a:srgbClr val="EF413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D3A8754B-9644-DE17-3A8F-11D64FA7F3E8}"/>
              </a:ext>
            </a:extLst>
          </p:cNvPr>
          <p:cNvSpPr/>
          <p:nvPr userDrawn="1"/>
        </p:nvSpPr>
        <p:spPr>
          <a:xfrm>
            <a:off x="5311489" y="2587406"/>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16" name="Rectangle 15">
            <a:extLst>
              <a:ext uri="{FF2B5EF4-FFF2-40B4-BE49-F238E27FC236}">
                <a16:creationId xmlns:a16="http://schemas.microsoft.com/office/drawing/2014/main" id="{1FD07A46-3640-092A-61C9-893506A51126}"/>
              </a:ext>
            </a:extLst>
          </p:cNvPr>
          <p:cNvSpPr/>
          <p:nvPr userDrawn="1"/>
        </p:nvSpPr>
        <p:spPr>
          <a:xfrm>
            <a:off x="8680890" y="6452983"/>
            <a:ext cx="3160114" cy="31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7" name="Picture 16">
            <a:extLst>
              <a:ext uri="{FF2B5EF4-FFF2-40B4-BE49-F238E27FC236}">
                <a16:creationId xmlns:a16="http://schemas.microsoft.com/office/drawing/2014/main" id="{6E939A11-4023-B9B2-8B00-F87566323E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19704" y="192649"/>
            <a:ext cx="3335446" cy="2626664"/>
          </a:xfrm>
          <a:prstGeom prst="rect">
            <a:avLst/>
          </a:prstGeom>
        </p:spPr>
      </p:pic>
      <p:sp>
        <p:nvSpPr>
          <p:cNvPr id="18" name="Text Placeholder 32">
            <a:extLst>
              <a:ext uri="{FF2B5EF4-FFF2-40B4-BE49-F238E27FC236}">
                <a16:creationId xmlns:a16="http://schemas.microsoft.com/office/drawing/2014/main" id="{457D1C01-6044-D94E-88AB-6540FC15821A}"/>
              </a:ext>
            </a:extLst>
          </p:cNvPr>
          <p:cNvSpPr>
            <a:spLocks noGrp="1"/>
          </p:cNvSpPr>
          <p:nvPr>
            <p:ph type="body" sz="quarter" idx="21" hasCustomPrompt="1"/>
          </p:nvPr>
        </p:nvSpPr>
        <p:spPr>
          <a:xfrm>
            <a:off x="629784" y="3143492"/>
            <a:ext cx="3271505" cy="1038225"/>
          </a:xfrm>
          <a:prstGeom prst="rect">
            <a:avLst/>
          </a:prstGeom>
        </p:spPr>
        <p:txBody>
          <a:bodyPr>
            <a:noAutofit/>
          </a:bodyPr>
          <a:lstStyle>
            <a:lvl1pPr marL="0" indent="0">
              <a:lnSpc>
                <a:spcPts val="3120"/>
              </a:lnSpc>
              <a:spcBef>
                <a:spcPts val="0"/>
              </a:spcBef>
              <a:buNone/>
              <a:defRPr sz="3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19" name="Text Placeholder 32">
            <a:extLst>
              <a:ext uri="{FF2B5EF4-FFF2-40B4-BE49-F238E27FC236}">
                <a16:creationId xmlns:a16="http://schemas.microsoft.com/office/drawing/2014/main" id="{ABC48028-B183-4D3E-1E61-E9DDA82FC08C}"/>
              </a:ext>
            </a:extLst>
          </p:cNvPr>
          <p:cNvSpPr>
            <a:spLocks noGrp="1"/>
          </p:cNvSpPr>
          <p:nvPr>
            <p:ph type="body" sz="quarter" idx="25" hasCustomPrompt="1"/>
          </p:nvPr>
        </p:nvSpPr>
        <p:spPr>
          <a:xfrm>
            <a:off x="629784" y="4003302"/>
            <a:ext cx="2725183" cy="1038225"/>
          </a:xfrm>
          <a:prstGeom prst="rect">
            <a:avLst/>
          </a:prstGeom>
        </p:spPr>
        <p:txBody>
          <a:bodyPr>
            <a:noAutofit/>
          </a:bodyPr>
          <a:lstStyle>
            <a:lvl1pPr marL="0" indent="0">
              <a:lnSpc>
                <a:spcPts val="3120"/>
              </a:lnSpc>
              <a:spcBef>
                <a:spcPts val="0"/>
              </a:spcBef>
              <a:buNone/>
              <a:defRPr sz="48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We Lead</a:t>
            </a:r>
            <a:endParaRPr lang="en-US" dirty="0"/>
          </a:p>
        </p:txBody>
      </p:sp>
      <p:grpSp>
        <p:nvGrpSpPr>
          <p:cNvPr id="20" name="Group 19">
            <a:extLst>
              <a:ext uri="{FF2B5EF4-FFF2-40B4-BE49-F238E27FC236}">
                <a16:creationId xmlns:a16="http://schemas.microsoft.com/office/drawing/2014/main" id="{9FAE8F99-F79B-FDAF-B162-E5C0D4EE5124}"/>
              </a:ext>
            </a:extLst>
          </p:cNvPr>
          <p:cNvGrpSpPr/>
          <p:nvPr userDrawn="1"/>
        </p:nvGrpSpPr>
        <p:grpSpPr>
          <a:xfrm>
            <a:off x="0" y="5774327"/>
            <a:ext cx="2735993" cy="679345"/>
            <a:chOff x="0" y="0"/>
            <a:chExt cx="2301694" cy="571500"/>
          </a:xfrm>
        </p:grpSpPr>
        <p:sp>
          <p:nvSpPr>
            <p:cNvPr id="21" name="Rectangle 20">
              <a:extLst>
                <a:ext uri="{FF2B5EF4-FFF2-40B4-BE49-F238E27FC236}">
                  <a16:creationId xmlns:a16="http://schemas.microsoft.com/office/drawing/2014/main" id="{8CC36549-DCC7-E4FB-CE61-C35A16992A6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a:extLst>
                <a:ext uri="{FF2B5EF4-FFF2-40B4-BE49-F238E27FC236}">
                  <a16:creationId xmlns:a16="http://schemas.microsoft.com/office/drawing/2014/main" id="{E0192DAB-F49E-3E95-74D0-7DD8A4C861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3" name="Picture Placeholder 22">
            <a:extLst>
              <a:ext uri="{FF2B5EF4-FFF2-40B4-BE49-F238E27FC236}">
                <a16:creationId xmlns:a16="http://schemas.microsoft.com/office/drawing/2014/main" id="{1531D5B8-9AEB-5462-7B14-7847AA788ECE}"/>
              </a:ext>
            </a:extLst>
          </p:cNvPr>
          <p:cNvSpPr>
            <a:spLocks noGrp="1"/>
          </p:cNvSpPr>
          <p:nvPr>
            <p:ph type="pic" sz="quarter" idx="26"/>
          </p:nvPr>
        </p:nvSpPr>
        <p:spPr>
          <a:xfrm>
            <a:off x="6697361" y="494155"/>
            <a:ext cx="5511114" cy="6400914"/>
          </a:xfrm>
          <a:custGeom>
            <a:avLst/>
            <a:gdLst>
              <a:gd name="connsiteX0" fmla="*/ 5486400 w 5511114"/>
              <a:gd name="connsiteY0" fmla="*/ 0 h 6400914"/>
              <a:gd name="connsiteX1" fmla="*/ 5511114 w 5511114"/>
              <a:gd name="connsiteY1" fmla="*/ 6400914 h 6400914"/>
              <a:gd name="connsiteX2" fmla="*/ 1902941 w 5511114"/>
              <a:gd name="connsiteY2" fmla="*/ 6400914 h 6400914"/>
              <a:gd name="connsiteX3" fmla="*/ 0 w 5511114"/>
              <a:gd name="connsiteY3" fmla="*/ 4046292 h 6400914"/>
              <a:gd name="connsiteX4" fmla="*/ 2517276 w 5511114"/>
              <a:gd name="connsiteY4" fmla="*/ 2189768 h 6400914"/>
              <a:gd name="connsiteX5" fmla="*/ 2617205 w 5511114"/>
              <a:gd name="connsiteY5" fmla="*/ 2325162 h 6400914"/>
              <a:gd name="connsiteX6" fmla="*/ 4863903 w 5511114"/>
              <a:gd name="connsiteY6" fmla="*/ 666959 h 6400914"/>
              <a:gd name="connsiteX7" fmla="*/ 4764564 w 5511114"/>
              <a:gd name="connsiteY7" fmla="*/ 532364 h 640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1114" h="6400914">
                <a:moveTo>
                  <a:pt x="5486400" y="0"/>
                </a:moveTo>
                <a:lnTo>
                  <a:pt x="5511114" y="6400914"/>
                </a:lnTo>
                <a:lnTo>
                  <a:pt x="1902941" y="6400914"/>
                </a:lnTo>
                <a:lnTo>
                  <a:pt x="0" y="4046292"/>
                </a:lnTo>
                <a:lnTo>
                  <a:pt x="2517276" y="2189768"/>
                </a:lnTo>
                <a:lnTo>
                  <a:pt x="2617205" y="2325162"/>
                </a:lnTo>
                <a:lnTo>
                  <a:pt x="4863903" y="666959"/>
                </a:lnTo>
                <a:lnTo>
                  <a:pt x="4764564" y="532364"/>
                </a:lnTo>
                <a:close/>
              </a:path>
            </a:pathLst>
          </a:custGeom>
          <a:solidFill>
            <a:schemeClr val="bg1">
              <a:lumMod val="85000"/>
            </a:schemeClr>
          </a:solidFill>
        </p:spPr>
        <p:txBody>
          <a:bodyPr wrap="square" anchor="ctr">
            <a:noAutofit/>
          </a:bodyPr>
          <a:lstStyle>
            <a:lvl1pPr marL="0" indent="0">
              <a:buNone/>
              <a:defRPr>
                <a:solidFill>
                  <a:schemeClr val="bg1">
                    <a:lumMod val="85000"/>
                  </a:schemeClr>
                </a:solidFill>
              </a:defRPr>
            </a:lvl1pPr>
          </a:lstStyle>
          <a:p>
            <a:endParaRPr lang="en-US" dirty="0"/>
          </a:p>
          <a:p>
            <a:endParaRPr lang="en-US" dirty="0"/>
          </a:p>
          <a:p>
            <a:endParaRPr lang="en-US" dirty="0"/>
          </a:p>
          <a:p>
            <a:endParaRPr lang="en-US" dirty="0"/>
          </a:p>
        </p:txBody>
      </p:sp>
      <p:sp>
        <p:nvSpPr>
          <p:cNvPr id="24" name="Freeform 23">
            <a:extLst>
              <a:ext uri="{FF2B5EF4-FFF2-40B4-BE49-F238E27FC236}">
                <a16:creationId xmlns:a16="http://schemas.microsoft.com/office/drawing/2014/main" id="{8E7FC6E8-0AEA-F2B0-E5B7-51B56719EC27}"/>
              </a:ext>
            </a:extLst>
          </p:cNvPr>
          <p:cNvSpPr/>
          <p:nvPr userDrawn="1"/>
        </p:nvSpPr>
        <p:spPr>
          <a:xfrm rot="14014222" flipH="1">
            <a:off x="10223982" y="486040"/>
            <a:ext cx="268445"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F15B2A"/>
          </a:solidFill>
          <a:ln w="5117" cap="flat">
            <a:noFill/>
            <a:prstDash val="solid"/>
            <a:miter/>
          </a:ln>
        </p:spPr>
        <p:txBody>
          <a:bodyPr rtlCol="0" anchor="ctr"/>
          <a:lstStyle/>
          <a:p>
            <a:endParaRPr lang="en-US"/>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C3A9920D-8958-606E-DAC6-41317DF3F320}"/>
              </a:ext>
            </a:extLst>
          </p:cNvPr>
          <p:cNvSpPr/>
          <p:nvPr userDrawn="1"/>
        </p:nvSpPr>
        <p:spPr>
          <a:xfrm flipV="1">
            <a:off x="0" y="2145321"/>
            <a:ext cx="12192000" cy="3429002"/>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F6D79699-21CA-54EB-65B3-3830BBF138B4}"/>
              </a:ext>
            </a:extLst>
          </p:cNvPr>
          <p:cNvSpPr/>
          <p:nvPr userDrawn="1"/>
        </p:nvSpPr>
        <p:spPr>
          <a:xfrm rot="5728058">
            <a:off x="1992551" y="1108673"/>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A5D3ABC6-1644-8F9E-9249-3AF448DE23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2904" y="255928"/>
            <a:ext cx="3335446" cy="2626664"/>
          </a:xfrm>
          <a:prstGeom prst="rect">
            <a:avLst/>
          </a:prstGeom>
        </p:spPr>
      </p:pic>
      <p:pic>
        <p:nvPicPr>
          <p:cNvPr id="8" name="Picture 7">
            <a:extLst>
              <a:ext uri="{FF2B5EF4-FFF2-40B4-BE49-F238E27FC236}">
                <a16:creationId xmlns:a16="http://schemas.microsoft.com/office/drawing/2014/main" id="{F99B65FF-F2C0-55FB-2C66-15C13C9E37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9587128" y="5947549"/>
            <a:ext cx="1991960" cy="457426"/>
          </a:xfrm>
          <a:prstGeom prst="rect">
            <a:avLst/>
          </a:prstGeom>
          <a:ln>
            <a:noFill/>
          </a:ln>
          <a:extLst>
            <a:ext uri="{53640926-AAD7-44D8-BBD7-CCE9431645EC}">
              <a14:shadowObscured xmlns:a14="http://schemas.microsoft.com/office/drawing/2010/main"/>
            </a:ext>
          </a:extLst>
        </p:spPr>
      </p:pic>
      <p:sp>
        <p:nvSpPr>
          <p:cNvPr id="9" name="Text Placeholder 32">
            <a:extLst>
              <a:ext uri="{FF2B5EF4-FFF2-40B4-BE49-F238E27FC236}">
                <a16:creationId xmlns:a16="http://schemas.microsoft.com/office/drawing/2014/main" id="{16E913C4-0B56-899E-7E4D-BD3702A98150}"/>
              </a:ext>
            </a:extLst>
          </p:cNvPr>
          <p:cNvSpPr>
            <a:spLocks noGrp="1"/>
          </p:cNvSpPr>
          <p:nvPr>
            <p:ph type="body" sz="quarter" idx="48" hasCustomPrompt="1"/>
          </p:nvPr>
        </p:nvSpPr>
        <p:spPr>
          <a:xfrm>
            <a:off x="732448" y="3215118"/>
            <a:ext cx="5363552" cy="427763"/>
          </a:xfrm>
        </p:spPr>
        <p:txBody>
          <a:bodyPr numCol="1" spcCol="288000" anchor="t">
            <a:noAutofit/>
          </a:bodyPr>
          <a:lstStyle>
            <a:lvl1pPr marL="0" indent="0" algn="l">
              <a:lnSpc>
                <a:spcPct val="100000"/>
              </a:lnSpc>
              <a:spcBef>
                <a:spcPts val="0"/>
              </a:spcBef>
              <a:buNone/>
              <a:defRPr sz="3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10" name="Text Placeholder 32">
            <a:extLst>
              <a:ext uri="{FF2B5EF4-FFF2-40B4-BE49-F238E27FC236}">
                <a16:creationId xmlns:a16="http://schemas.microsoft.com/office/drawing/2014/main" id="{65E80DF7-C95C-9A49-162C-B58D9441D811}"/>
              </a:ext>
            </a:extLst>
          </p:cNvPr>
          <p:cNvSpPr>
            <a:spLocks noGrp="1"/>
          </p:cNvSpPr>
          <p:nvPr>
            <p:ph type="body" sz="quarter" idx="49" hasCustomPrompt="1"/>
          </p:nvPr>
        </p:nvSpPr>
        <p:spPr>
          <a:xfrm>
            <a:off x="732448" y="5898399"/>
            <a:ext cx="5363552" cy="427763"/>
          </a:xfrm>
        </p:spPr>
        <p:txBody>
          <a:bodyPr numCol="1" spcCol="288000" anchor="t">
            <a:noAutofit/>
          </a:bodyPr>
          <a:lstStyle>
            <a:lvl1pPr marL="0" indent="0" algn="l">
              <a:lnSpc>
                <a:spcPct val="100000"/>
              </a:lnSpc>
              <a:spcBef>
                <a:spcPts val="0"/>
              </a:spcBef>
              <a:buNone/>
              <a:defRPr sz="30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www.welead.eu</a:t>
            </a:r>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5880935" y="1584383"/>
            <a:ext cx="1045074" cy="223473"/>
          </a:xfrm>
        </p:spPr>
        <p:txBody>
          <a:bodyPr anchor="ctr">
            <a:noAutofit/>
          </a:bodyPr>
          <a:lstStyle>
            <a:lvl1pPr marL="0" indent="0" algn="l">
              <a:buNone/>
              <a:defRPr sz="32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6653775" y="1584383"/>
            <a:ext cx="4932000"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5880935" y="2196098"/>
            <a:ext cx="1045074" cy="223473"/>
          </a:xfrm>
        </p:spPr>
        <p:txBody>
          <a:bodyPr anchor="ctr">
            <a:noAutofit/>
          </a:bodyPr>
          <a:lstStyle>
            <a:lvl1pPr marL="0" indent="0" algn="l">
              <a:buNone/>
              <a:defRPr sz="32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6653775" y="2196098"/>
            <a:ext cx="4932000"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5880935" y="2749396"/>
            <a:ext cx="1045074" cy="223473"/>
          </a:xfrm>
        </p:spPr>
        <p:txBody>
          <a:bodyPr anchor="ctr">
            <a:noAutofit/>
          </a:bodyPr>
          <a:lstStyle>
            <a:lvl1pPr marL="0" indent="0" algn="l">
              <a:buNone/>
              <a:defRPr sz="32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6653775" y="2749806"/>
            <a:ext cx="4932000"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5880935" y="3302694"/>
            <a:ext cx="1045074" cy="223473"/>
          </a:xfrm>
        </p:spPr>
        <p:txBody>
          <a:bodyPr anchor="ctr">
            <a:noAutofit/>
          </a:bodyPr>
          <a:lstStyle>
            <a:lvl1pPr marL="0" indent="0" algn="l">
              <a:buNone/>
              <a:defRPr sz="32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6653775" y="3303001"/>
            <a:ext cx="4932000"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5880935" y="3855992"/>
            <a:ext cx="1045074" cy="223473"/>
          </a:xfrm>
        </p:spPr>
        <p:txBody>
          <a:bodyPr anchor="ctr">
            <a:noAutofit/>
          </a:bodyPr>
          <a:lstStyle>
            <a:lvl1pPr marL="0" indent="0" algn="l">
              <a:buNone/>
              <a:defRPr sz="32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6653775" y="3856196"/>
            <a:ext cx="4932000"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5896482" y="4409290"/>
            <a:ext cx="1045074" cy="223473"/>
          </a:xfrm>
        </p:spPr>
        <p:txBody>
          <a:bodyPr anchor="ctr">
            <a:noAutofit/>
          </a:bodyPr>
          <a:lstStyle>
            <a:lvl1pPr marL="0" indent="0" algn="l">
              <a:buNone/>
              <a:defRPr sz="32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6669322" y="4409391"/>
            <a:ext cx="4932000"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5896482" y="4989882"/>
            <a:ext cx="1045074" cy="223473"/>
          </a:xfrm>
        </p:spPr>
        <p:txBody>
          <a:bodyPr anchor="ctr">
            <a:noAutofit/>
          </a:bodyPr>
          <a:lstStyle>
            <a:lvl1pPr marL="0" indent="0" algn="l">
              <a:buNone/>
              <a:defRPr sz="32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6669322" y="4989882"/>
            <a:ext cx="4932000"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grpSp>
        <p:nvGrpSpPr>
          <p:cNvPr id="6" name="Group 5">
            <a:extLst>
              <a:ext uri="{FF2B5EF4-FFF2-40B4-BE49-F238E27FC236}">
                <a16:creationId xmlns:a16="http://schemas.microsoft.com/office/drawing/2014/main" id="{CA8A5762-1FE5-8E55-C0A5-673A195FF8FB}"/>
              </a:ext>
            </a:extLst>
          </p:cNvPr>
          <p:cNvGrpSpPr/>
          <p:nvPr userDrawn="1"/>
        </p:nvGrpSpPr>
        <p:grpSpPr>
          <a:xfrm>
            <a:off x="-35249" y="0"/>
            <a:ext cx="6234928" cy="6898818"/>
            <a:chOff x="-119710" y="0"/>
            <a:chExt cx="4143872" cy="10963065"/>
          </a:xfrm>
        </p:grpSpPr>
        <p:sp>
          <p:nvSpPr>
            <p:cNvPr id="2" name="Freeform 1">
              <a:extLst>
                <a:ext uri="{FF2B5EF4-FFF2-40B4-BE49-F238E27FC236}">
                  <a16:creationId xmlns:a16="http://schemas.microsoft.com/office/drawing/2014/main" id="{86BA3849-EB7D-1908-7164-FE86C049E02C}"/>
                </a:ext>
              </a:extLst>
            </p:cNvPr>
            <p:cNvSpPr/>
            <p:nvPr userDrawn="1"/>
          </p:nvSpPr>
          <p:spPr>
            <a:xfrm rot="10800000" flipH="1">
              <a:off x="2098882" y="3356488"/>
              <a:ext cx="1738996" cy="7606577"/>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 name="connsiteX0" fmla="*/ 368409 w 1321666"/>
                <a:gd name="connsiteY0" fmla="*/ 0 h 2247834"/>
                <a:gd name="connsiteX1" fmla="*/ 0 w 1321666"/>
                <a:gd name="connsiteY1" fmla="*/ 0 h 2247834"/>
                <a:gd name="connsiteX2" fmla="*/ 0 w 1321666"/>
                <a:gd name="connsiteY2" fmla="*/ 2247834 h 2247834"/>
                <a:gd name="connsiteX3" fmla="*/ 143901 w 1321666"/>
                <a:gd name="connsiteY3" fmla="*/ 1851089 h 2247834"/>
                <a:gd name="connsiteX4" fmla="*/ 1321666 w 1321666"/>
                <a:gd name="connsiteY4" fmla="*/ 939706 h 2247834"/>
                <a:gd name="connsiteX5" fmla="*/ 368409 w 1321666"/>
                <a:gd name="connsiteY5" fmla="*/ 0 h 2247834"/>
                <a:gd name="connsiteX0" fmla="*/ 368409 w 963475"/>
                <a:gd name="connsiteY0" fmla="*/ 0 h 2247834"/>
                <a:gd name="connsiteX1" fmla="*/ 0 w 963475"/>
                <a:gd name="connsiteY1" fmla="*/ 0 h 2247834"/>
                <a:gd name="connsiteX2" fmla="*/ 0 w 963475"/>
                <a:gd name="connsiteY2" fmla="*/ 2247834 h 2247834"/>
                <a:gd name="connsiteX3" fmla="*/ 143901 w 963475"/>
                <a:gd name="connsiteY3" fmla="*/ 1851089 h 2247834"/>
                <a:gd name="connsiteX4" fmla="*/ 963475 w 963475"/>
                <a:gd name="connsiteY4" fmla="*/ 1076751 h 2247834"/>
                <a:gd name="connsiteX5" fmla="*/ 368409 w 963475"/>
                <a:gd name="connsiteY5" fmla="*/ 0 h 224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475" h="2247834">
                  <a:moveTo>
                    <a:pt x="368409" y="0"/>
                  </a:moveTo>
                  <a:lnTo>
                    <a:pt x="0" y="0"/>
                  </a:lnTo>
                  <a:lnTo>
                    <a:pt x="0" y="2247834"/>
                  </a:lnTo>
                  <a:lnTo>
                    <a:pt x="143901" y="1851089"/>
                  </a:lnTo>
                  <a:lnTo>
                    <a:pt x="963475" y="1076751"/>
                  </a:lnTo>
                  <a:lnTo>
                    <a:pt x="368409" y="0"/>
                  </a:lnTo>
                  <a:close/>
                </a:path>
              </a:pathLst>
            </a:custGeom>
            <a:gradFill>
              <a:gsLst>
                <a:gs pos="0">
                  <a:srgbClr val="42286C"/>
                </a:gs>
                <a:gs pos="27690">
                  <a:srgbClr val="992584"/>
                </a:gs>
                <a:gs pos="51940">
                  <a:srgbClr val="C61B8A"/>
                </a:gs>
                <a:gs pos="68050">
                  <a:srgbClr val="E13759"/>
                </a:gs>
                <a:gs pos="99930">
                  <a:srgbClr val="EF4137"/>
                </a:gs>
              </a:gsLst>
              <a:lin ang="5400000" scaled="1"/>
            </a:gradFill>
            <a:ln w="5117"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51E90276-876A-8F59-B327-9ECBF3D29C82}"/>
                </a:ext>
              </a:extLst>
            </p:cNvPr>
            <p:cNvSpPr/>
            <p:nvPr userDrawn="1"/>
          </p:nvSpPr>
          <p:spPr>
            <a:xfrm>
              <a:off x="-119710" y="0"/>
              <a:ext cx="4143872" cy="10938629"/>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 name="connsiteX0" fmla="*/ 0 w 1576906"/>
                <a:gd name="connsiteY0" fmla="*/ 0 h 10778216"/>
                <a:gd name="connsiteX1" fmla="*/ 1576906 w 1576906"/>
                <a:gd name="connsiteY1" fmla="*/ 0 h 10778216"/>
                <a:gd name="connsiteX2" fmla="*/ 861587 w 1576906"/>
                <a:gd name="connsiteY2" fmla="*/ 10778216 h 10778216"/>
                <a:gd name="connsiteX3" fmla="*/ 0 w 1576906"/>
                <a:gd name="connsiteY3" fmla="*/ 10778216 h 10778216"/>
                <a:gd name="connsiteX4" fmla="*/ 0 w 1576906"/>
                <a:gd name="connsiteY4" fmla="*/ 0 h 10778216"/>
                <a:gd name="connsiteX0" fmla="*/ 0 w 1576906"/>
                <a:gd name="connsiteY0" fmla="*/ 0 h 10808765"/>
                <a:gd name="connsiteX1" fmla="*/ 1576906 w 1576906"/>
                <a:gd name="connsiteY1" fmla="*/ 0 h 10808765"/>
                <a:gd name="connsiteX2" fmla="*/ 1029854 w 1576906"/>
                <a:gd name="connsiteY2" fmla="*/ 10808765 h 10808765"/>
                <a:gd name="connsiteX3" fmla="*/ 0 w 1576906"/>
                <a:gd name="connsiteY3" fmla="*/ 10778216 h 10808765"/>
                <a:gd name="connsiteX4" fmla="*/ 0 w 1576906"/>
                <a:gd name="connsiteY4" fmla="*/ 0 h 10808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906" h="10808765">
                  <a:moveTo>
                    <a:pt x="0" y="0"/>
                  </a:moveTo>
                  <a:lnTo>
                    <a:pt x="1576906" y="0"/>
                  </a:lnTo>
                  <a:lnTo>
                    <a:pt x="1029854" y="10808765"/>
                  </a:lnTo>
                  <a:lnTo>
                    <a:pt x="0" y="10778216"/>
                  </a:lnTo>
                  <a:lnTo>
                    <a:pt x="0" y="0"/>
                  </a:lnTo>
                  <a:close/>
                </a:path>
              </a:pathLst>
            </a:custGeom>
            <a:gradFill>
              <a:gsLst>
                <a:gs pos="0">
                  <a:srgbClr val="42286C"/>
                </a:gs>
                <a:gs pos="27690">
                  <a:srgbClr val="992584"/>
                </a:gs>
                <a:gs pos="51940">
                  <a:srgbClr val="C61B8A"/>
                </a:gs>
                <a:gs pos="68050">
                  <a:srgbClr val="E13759"/>
                </a:gs>
                <a:gs pos="99930">
                  <a:srgbClr val="EF41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ext Placeholder 32">
            <a:extLst>
              <a:ext uri="{FF2B5EF4-FFF2-40B4-BE49-F238E27FC236}">
                <a16:creationId xmlns:a16="http://schemas.microsoft.com/office/drawing/2014/main" id="{3E64B885-8662-5B9D-5992-72DBF0BD02C5}"/>
              </a:ext>
            </a:extLst>
          </p:cNvPr>
          <p:cNvSpPr>
            <a:spLocks noGrp="1"/>
          </p:cNvSpPr>
          <p:nvPr>
            <p:ph type="body" sz="quarter" idx="61" hasCustomPrompt="1"/>
          </p:nvPr>
        </p:nvSpPr>
        <p:spPr>
          <a:xfrm>
            <a:off x="529390" y="884988"/>
            <a:ext cx="3692066" cy="532331"/>
          </a:xfrm>
        </p:spPr>
        <p:txBody>
          <a:bodyPr anchor="ctr">
            <a:noAutofit/>
          </a:bodyPr>
          <a:lstStyle>
            <a:lvl1pPr marL="0" indent="0" algn="l">
              <a:lnSpc>
                <a:spcPts val="3590"/>
              </a:lnSpc>
              <a:spcBef>
                <a:spcPts val="0"/>
              </a:spcBef>
              <a:buNone/>
              <a:defRPr sz="3600" b="0"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TABLES OF CONTENTS</a:t>
            </a:r>
            <a:endParaRPr lang="en-US" dirty="0"/>
          </a:p>
        </p:txBody>
      </p:sp>
      <p:cxnSp>
        <p:nvCxnSpPr>
          <p:cNvPr id="21" name="Straight Connector 20">
            <a:extLst>
              <a:ext uri="{FF2B5EF4-FFF2-40B4-BE49-F238E27FC236}">
                <a16:creationId xmlns:a16="http://schemas.microsoft.com/office/drawing/2014/main" id="{4B0FC2B7-8395-EC4C-A899-3C82264FDAC3}"/>
              </a:ext>
            </a:extLst>
          </p:cNvPr>
          <p:cNvCxnSpPr>
            <a:cxnSpLocks/>
          </p:cNvCxnSpPr>
          <p:nvPr userDrawn="1"/>
        </p:nvCxnSpPr>
        <p:spPr>
          <a:xfrm flipH="1">
            <a:off x="5864121" y="1993145"/>
            <a:ext cx="5796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ED6EAA-5D09-4589-3C23-BB96F1B4DFE9}"/>
              </a:ext>
            </a:extLst>
          </p:cNvPr>
          <p:cNvCxnSpPr>
            <a:cxnSpLocks/>
          </p:cNvCxnSpPr>
          <p:nvPr userDrawn="1"/>
        </p:nvCxnSpPr>
        <p:spPr>
          <a:xfrm flipH="1">
            <a:off x="5864121" y="2558978"/>
            <a:ext cx="5796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D83FE4-BAEB-9EFB-BA48-1F1DC3DC9925}"/>
              </a:ext>
            </a:extLst>
          </p:cNvPr>
          <p:cNvCxnSpPr>
            <a:cxnSpLocks/>
          </p:cNvCxnSpPr>
          <p:nvPr userDrawn="1"/>
        </p:nvCxnSpPr>
        <p:spPr>
          <a:xfrm flipH="1">
            <a:off x="5864121" y="4256477"/>
            <a:ext cx="5796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A8732A-9DD0-D1D3-6988-5F070151466E}"/>
              </a:ext>
            </a:extLst>
          </p:cNvPr>
          <p:cNvCxnSpPr>
            <a:cxnSpLocks/>
          </p:cNvCxnSpPr>
          <p:nvPr userDrawn="1"/>
        </p:nvCxnSpPr>
        <p:spPr>
          <a:xfrm flipH="1">
            <a:off x="5864121" y="4822309"/>
            <a:ext cx="5796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7AB442C-D8B1-7CBE-7367-A97191465721}"/>
              </a:ext>
            </a:extLst>
          </p:cNvPr>
          <p:cNvCxnSpPr>
            <a:cxnSpLocks/>
          </p:cNvCxnSpPr>
          <p:nvPr userDrawn="1"/>
        </p:nvCxnSpPr>
        <p:spPr>
          <a:xfrm flipH="1">
            <a:off x="5864121" y="3124811"/>
            <a:ext cx="5796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FE3C50-F757-6785-6123-669538BF1BB3}"/>
              </a:ext>
            </a:extLst>
          </p:cNvPr>
          <p:cNvCxnSpPr>
            <a:cxnSpLocks/>
          </p:cNvCxnSpPr>
          <p:nvPr userDrawn="1"/>
        </p:nvCxnSpPr>
        <p:spPr>
          <a:xfrm flipH="1">
            <a:off x="5864121" y="3690644"/>
            <a:ext cx="5796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sp>
        <p:nvSpPr>
          <p:cNvPr id="3" name="Text Placeholder 32">
            <a:extLst>
              <a:ext uri="{FF2B5EF4-FFF2-40B4-BE49-F238E27FC236}">
                <a16:creationId xmlns:a16="http://schemas.microsoft.com/office/drawing/2014/main" id="{9E4D989E-527E-0AA2-FECD-936E39095C05}"/>
              </a:ext>
            </a:extLst>
          </p:cNvPr>
          <p:cNvSpPr>
            <a:spLocks noGrp="1"/>
          </p:cNvSpPr>
          <p:nvPr>
            <p:ph type="body" sz="quarter" idx="48" hasCustomPrompt="1"/>
          </p:nvPr>
        </p:nvSpPr>
        <p:spPr>
          <a:xfrm>
            <a:off x="606225" y="1850858"/>
            <a:ext cx="3576944" cy="4036930"/>
          </a:xfrm>
        </p:spPr>
        <p:txBody>
          <a:bodyPr numCol="1" spcCol="288000" anchor="t">
            <a:noAutofit/>
          </a:bodyPr>
          <a:lstStyle>
            <a:lvl1pPr marL="0" indent="0" algn="l">
              <a:lnSpc>
                <a:spcPts val="248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666224505"/>
      </p:ext>
    </p:extLst>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4357078" y="778593"/>
            <a:ext cx="1045074" cy="223473"/>
          </a:xfrm>
        </p:spPr>
        <p:txBody>
          <a:bodyPr anchor="ctr">
            <a:noAutofit/>
          </a:bodyPr>
          <a:lstStyle>
            <a:lvl1pPr marL="0" indent="0" algn="ctr">
              <a:buNone/>
              <a:defRPr sz="24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5490786" y="778593"/>
            <a:ext cx="5715653"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4357078" y="1390308"/>
            <a:ext cx="1045074" cy="223473"/>
          </a:xfrm>
        </p:spPr>
        <p:txBody>
          <a:bodyPr anchor="ctr">
            <a:noAutofit/>
          </a:bodyPr>
          <a:lstStyle>
            <a:lvl1pPr marL="0" indent="0" algn="ctr">
              <a:buNone/>
              <a:defRPr sz="24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5490786" y="1390308"/>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4357078" y="1943606"/>
            <a:ext cx="1045074" cy="223473"/>
          </a:xfrm>
        </p:spPr>
        <p:txBody>
          <a:bodyPr anchor="ctr">
            <a:noAutofit/>
          </a:bodyPr>
          <a:lstStyle>
            <a:lvl1pPr marL="0" indent="0" algn="ctr">
              <a:buNone/>
              <a:defRPr sz="24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5490786" y="1944016"/>
            <a:ext cx="5715653"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4357078" y="2496904"/>
            <a:ext cx="1045074" cy="223473"/>
          </a:xfrm>
        </p:spPr>
        <p:txBody>
          <a:bodyPr anchor="ctr">
            <a:noAutofit/>
          </a:bodyPr>
          <a:lstStyle>
            <a:lvl1pPr marL="0" indent="0" algn="ctr">
              <a:buNone/>
              <a:defRPr sz="24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5490786" y="2497211"/>
            <a:ext cx="5715653"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4357078" y="3050202"/>
            <a:ext cx="1045074" cy="223473"/>
          </a:xfrm>
        </p:spPr>
        <p:txBody>
          <a:bodyPr anchor="ctr">
            <a:noAutofit/>
          </a:bodyPr>
          <a:lstStyle>
            <a:lvl1pPr marL="0" indent="0" algn="ctr">
              <a:buNone/>
              <a:defRPr sz="24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5490786" y="3050406"/>
            <a:ext cx="5715653"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4372625" y="3603500"/>
            <a:ext cx="1045074" cy="223473"/>
          </a:xfrm>
        </p:spPr>
        <p:txBody>
          <a:bodyPr anchor="ctr">
            <a:noAutofit/>
          </a:bodyPr>
          <a:lstStyle>
            <a:lvl1pPr marL="0" indent="0" algn="ctr">
              <a:buNone/>
              <a:defRPr sz="24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5506333" y="3603601"/>
            <a:ext cx="5715653"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4372625" y="4184092"/>
            <a:ext cx="1045074" cy="223473"/>
          </a:xfrm>
        </p:spPr>
        <p:txBody>
          <a:bodyPr anchor="ctr">
            <a:noAutofit/>
          </a:bodyPr>
          <a:lstStyle>
            <a:lvl1pPr marL="0" indent="0" algn="ctr">
              <a:buNone/>
              <a:defRPr sz="2400" b="1" i="0">
                <a:solidFill>
                  <a:srgbClr val="90278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5506333" y="4184092"/>
            <a:ext cx="5715653" cy="223473"/>
          </a:xfrm>
        </p:spPr>
        <p:txBody>
          <a:bodyPr anchor="ctr">
            <a:noAutofit/>
          </a:bodyPr>
          <a:lstStyle>
            <a:lvl1pPr marL="0" indent="0" algn="l">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3948238" y="5489483"/>
            <a:ext cx="5060609" cy="538802"/>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41296C"/>
                </a:solidFill>
                <a:latin typeface="Calibri" panose="020F0502020204030204" pitchFamily="34" charset="0"/>
                <a:ea typeface="Open Sans" panose="020B0606030504020204" pitchFamily="34" charset="0"/>
                <a:cs typeface="Calibri" panose="020F0502020204030204" pitchFamily="34" charset="0"/>
              </a:rPr>
              <a:t>This </a:t>
            </a:r>
            <a:r>
              <a:rPr lang="en-US" sz="967" dirty="0" err="1">
                <a:solidFill>
                  <a:srgbClr val="41296C"/>
                </a:solidFill>
                <a:latin typeface="Calibri" panose="020F0502020204030204" pitchFamily="34" charset="0"/>
                <a:ea typeface="Open Sans" panose="020B0606030504020204" pitchFamily="34" charset="0"/>
                <a:cs typeface="Calibri" panose="020F0502020204030204" pitchFamily="34" charset="0"/>
              </a:rPr>
              <a:t>programme</a:t>
            </a:r>
            <a:r>
              <a:rPr lang="en-US" sz="967" dirty="0">
                <a:solidFill>
                  <a:srgbClr val="41296C"/>
                </a:solidFill>
                <a:latin typeface="Calibri" panose="020F0502020204030204" pitchFamily="34" charset="0"/>
                <a:ea typeface="Open Sans" panose="020B0606030504020204" pitchFamily="34" charset="0"/>
                <a:cs typeface="Calibri" panose="020F0502020204030204" pitchFamily="34" charset="0"/>
              </a:rPr>
              <a:t>  as been funded with support from the European Commission. The author is solely responsible for this publication (communication) and the Commission accepts no responsibility for any  use that may be made of the information contained therein  </a:t>
            </a:r>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8810740" y="5402758"/>
            <a:ext cx="2519246" cy="625527"/>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6" name="Group 5">
            <a:extLst>
              <a:ext uri="{FF2B5EF4-FFF2-40B4-BE49-F238E27FC236}">
                <a16:creationId xmlns:a16="http://schemas.microsoft.com/office/drawing/2014/main" id="{CA8A5762-1FE5-8E55-C0A5-673A195FF8FB}"/>
              </a:ext>
            </a:extLst>
          </p:cNvPr>
          <p:cNvGrpSpPr/>
          <p:nvPr userDrawn="1"/>
        </p:nvGrpSpPr>
        <p:grpSpPr>
          <a:xfrm>
            <a:off x="-35249" y="0"/>
            <a:ext cx="3878638" cy="6869472"/>
            <a:chOff x="-119710" y="0"/>
            <a:chExt cx="2818968" cy="10916431"/>
          </a:xfrm>
        </p:grpSpPr>
        <p:sp>
          <p:nvSpPr>
            <p:cNvPr id="2" name="Freeform 1">
              <a:extLst>
                <a:ext uri="{FF2B5EF4-FFF2-40B4-BE49-F238E27FC236}">
                  <a16:creationId xmlns:a16="http://schemas.microsoft.com/office/drawing/2014/main" id="{86BA3849-EB7D-1908-7164-FE86C049E02C}"/>
                </a:ext>
              </a:extLst>
            </p:cNvPr>
            <p:cNvSpPr/>
            <p:nvPr userDrawn="1"/>
          </p:nvSpPr>
          <p:spPr>
            <a:xfrm rot="10800000" flipH="1">
              <a:off x="194897" y="3309857"/>
              <a:ext cx="2504361" cy="7606574"/>
            </a:xfrm>
            <a:custGeom>
              <a:avLst/>
              <a:gdLst>
                <a:gd name="connsiteX0" fmla="*/ 368409 w 1321666"/>
                <a:gd name="connsiteY0" fmla="*/ 0 h 2247833"/>
                <a:gd name="connsiteX1" fmla="*/ 0 w 1321666"/>
                <a:gd name="connsiteY1" fmla="*/ 0 h 2247833"/>
                <a:gd name="connsiteX2" fmla="*/ 0 w 1321666"/>
                <a:gd name="connsiteY2" fmla="*/ 2247834 h 2247833"/>
                <a:gd name="connsiteX3" fmla="*/ 1278174 w 1321666"/>
                <a:gd name="connsiteY3" fmla="*/ 983140 h 2247833"/>
                <a:gd name="connsiteX4" fmla="*/ 1321666 w 1321666"/>
                <a:gd name="connsiteY4" fmla="*/ 939706 h 224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666" h="2247833">
                  <a:moveTo>
                    <a:pt x="368409" y="0"/>
                  </a:moveTo>
                  <a:lnTo>
                    <a:pt x="0" y="0"/>
                  </a:lnTo>
                  <a:lnTo>
                    <a:pt x="0" y="2247834"/>
                  </a:lnTo>
                  <a:lnTo>
                    <a:pt x="1278174" y="983140"/>
                  </a:lnTo>
                  <a:lnTo>
                    <a:pt x="1321666" y="939706"/>
                  </a:lnTo>
                  <a:close/>
                </a:path>
              </a:pathLst>
            </a:custGeom>
            <a:gradFill>
              <a:gsLst>
                <a:gs pos="0">
                  <a:srgbClr val="42286C"/>
                </a:gs>
                <a:gs pos="27690">
                  <a:srgbClr val="992584"/>
                </a:gs>
                <a:gs pos="51940">
                  <a:srgbClr val="C61B8A"/>
                </a:gs>
                <a:gs pos="68050">
                  <a:srgbClr val="E13759"/>
                </a:gs>
                <a:gs pos="99930">
                  <a:srgbClr val="EF4137"/>
                </a:gs>
              </a:gsLst>
              <a:lin ang="5400000" scaled="1"/>
            </a:gradFill>
            <a:ln w="5117"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51E90276-876A-8F59-B327-9ECBF3D29C82}"/>
                </a:ext>
              </a:extLst>
            </p:cNvPr>
            <p:cNvSpPr/>
            <p:nvPr userDrawn="1"/>
          </p:nvSpPr>
          <p:spPr>
            <a:xfrm>
              <a:off x="-119710" y="0"/>
              <a:ext cx="2791490" cy="10907713"/>
            </a:xfrm>
            <a:custGeom>
              <a:avLst/>
              <a:gdLst>
                <a:gd name="connsiteX0" fmla="*/ 0 w 2280567"/>
                <a:gd name="connsiteY0" fmla="*/ 0 h 10778216"/>
                <a:gd name="connsiteX1" fmla="*/ 2280567 w 2280567"/>
                <a:gd name="connsiteY1" fmla="*/ 0 h 10778216"/>
                <a:gd name="connsiteX2" fmla="*/ 861587 w 2280567"/>
                <a:gd name="connsiteY2" fmla="*/ 10778216 h 10778216"/>
                <a:gd name="connsiteX3" fmla="*/ 0 w 2280567"/>
                <a:gd name="connsiteY3" fmla="*/ 10778216 h 10778216"/>
              </a:gdLst>
              <a:ahLst/>
              <a:cxnLst>
                <a:cxn ang="0">
                  <a:pos x="connsiteX0" y="connsiteY0"/>
                </a:cxn>
                <a:cxn ang="0">
                  <a:pos x="connsiteX1" y="connsiteY1"/>
                </a:cxn>
                <a:cxn ang="0">
                  <a:pos x="connsiteX2" y="connsiteY2"/>
                </a:cxn>
                <a:cxn ang="0">
                  <a:pos x="connsiteX3" y="connsiteY3"/>
                </a:cxn>
              </a:cxnLst>
              <a:rect l="l" t="t" r="r" b="b"/>
              <a:pathLst>
                <a:path w="2280567" h="10778216">
                  <a:moveTo>
                    <a:pt x="0" y="0"/>
                  </a:moveTo>
                  <a:lnTo>
                    <a:pt x="2280567" y="0"/>
                  </a:lnTo>
                  <a:lnTo>
                    <a:pt x="861587" y="10778216"/>
                  </a:lnTo>
                  <a:lnTo>
                    <a:pt x="0" y="10778216"/>
                  </a:lnTo>
                  <a:close/>
                </a:path>
              </a:pathLst>
            </a:custGeom>
            <a:gradFill>
              <a:gsLst>
                <a:gs pos="0">
                  <a:srgbClr val="42286C"/>
                </a:gs>
                <a:gs pos="27690">
                  <a:srgbClr val="992584"/>
                </a:gs>
                <a:gs pos="51940">
                  <a:srgbClr val="C61B8A"/>
                </a:gs>
                <a:gs pos="68050">
                  <a:srgbClr val="E13759"/>
                </a:gs>
                <a:gs pos="99930">
                  <a:srgbClr val="EF413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ext Placeholder 32">
            <a:extLst>
              <a:ext uri="{FF2B5EF4-FFF2-40B4-BE49-F238E27FC236}">
                <a16:creationId xmlns:a16="http://schemas.microsoft.com/office/drawing/2014/main" id="{3E64B885-8662-5B9D-5992-72DBF0BD02C5}"/>
              </a:ext>
            </a:extLst>
          </p:cNvPr>
          <p:cNvSpPr>
            <a:spLocks noGrp="1"/>
          </p:cNvSpPr>
          <p:nvPr>
            <p:ph type="body" sz="quarter" idx="61" hasCustomPrompt="1"/>
          </p:nvPr>
        </p:nvSpPr>
        <p:spPr>
          <a:xfrm>
            <a:off x="529390" y="884988"/>
            <a:ext cx="3692066" cy="532331"/>
          </a:xfrm>
        </p:spPr>
        <p:txBody>
          <a:bodyPr anchor="ctr">
            <a:noAutofit/>
          </a:bodyPr>
          <a:lstStyle>
            <a:lvl1pPr marL="0" indent="0" algn="l">
              <a:lnSpc>
                <a:spcPts val="3590"/>
              </a:lnSpc>
              <a:spcBef>
                <a:spcPts val="0"/>
              </a:spcBef>
              <a:buNone/>
              <a:defRPr sz="3600" b="0"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TABLES OF CONTENTS</a:t>
            </a:r>
            <a:endParaRPr lang="en-US" dirty="0"/>
          </a:p>
        </p:txBody>
      </p:sp>
      <p:cxnSp>
        <p:nvCxnSpPr>
          <p:cNvPr id="21" name="Straight Connector 20">
            <a:extLst>
              <a:ext uri="{FF2B5EF4-FFF2-40B4-BE49-F238E27FC236}">
                <a16:creationId xmlns:a16="http://schemas.microsoft.com/office/drawing/2014/main" id="{4B0FC2B7-8395-EC4C-A899-3C82264FDAC3}"/>
              </a:ext>
            </a:extLst>
          </p:cNvPr>
          <p:cNvCxnSpPr>
            <a:cxnSpLocks/>
          </p:cNvCxnSpPr>
          <p:nvPr userDrawn="1"/>
        </p:nvCxnSpPr>
        <p:spPr>
          <a:xfrm flipH="1">
            <a:off x="4525714" y="1187355"/>
            <a:ext cx="6660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ED6EAA-5D09-4589-3C23-BB96F1B4DFE9}"/>
              </a:ext>
            </a:extLst>
          </p:cNvPr>
          <p:cNvCxnSpPr>
            <a:cxnSpLocks/>
          </p:cNvCxnSpPr>
          <p:nvPr userDrawn="1"/>
        </p:nvCxnSpPr>
        <p:spPr>
          <a:xfrm flipH="1">
            <a:off x="4525714" y="1753188"/>
            <a:ext cx="6660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D83FE4-BAEB-9EFB-BA48-1F1DC3DC9925}"/>
              </a:ext>
            </a:extLst>
          </p:cNvPr>
          <p:cNvCxnSpPr>
            <a:cxnSpLocks/>
          </p:cNvCxnSpPr>
          <p:nvPr userDrawn="1"/>
        </p:nvCxnSpPr>
        <p:spPr>
          <a:xfrm flipH="1">
            <a:off x="4525714" y="3450687"/>
            <a:ext cx="6660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A8732A-9DD0-D1D3-6988-5F070151466E}"/>
              </a:ext>
            </a:extLst>
          </p:cNvPr>
          <p:cNvCxnSpPr>
            <a:cxnSpLocks/>
          </p:cNvCxnSpPr>
          <p:nvPr userDrawn="1"/>
        </p:nvCxnSpPr>
        <p:spPr>
          <a:xfrm flipH="1">
            <a:off x="4525714" y="4016519"/>
            <a:ext cx="6660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7AB442C-D8B1-7CBE-7367-A97191465721}"/>
              </a:ext>
            </a:extLst>
          </p:cNvPr>
          <p:cNvCxnSpPr>
            <a:cxnSpLocks/>
          </p:cNvCxnSpPr>
          <p:nvPr userDrawn="1"/>
        </p:nvCxnSpPr>
        <p:spPr>
          <a:xfrm flipH="1">
            <a:off x="4525714" y="2319021"/>
            <a:ext cx="6660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FE3C50-F757-6785-6123-669538BF1BB3}"/>
              </a:ext>
            </a:extLst>
          </p:cNvPr>
          <p:cNvCxnSpPr>
            <a:cxnSpLocks/>
          </p:cNvCxnSpPr>
          <p:nvPr userDrawn="1"/>
        </p:nvCxnSpPr>
        <p:spPr>
          <a:xfrm flipH="1">
            <a:off x="4525714" y="2884854"/>
            <a:ext cx="6660000" cy="6652"/>
          </a:xfrm>
          <a:prstGeom prst="line">
            <a:avLst/>
          </a:prstGeom>
          <a:ln w="19050">
            <a:solidFill>
              <a:srgbClr val="F15B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0F1856B-DEC7-5B31-65E8-24586007320F}"/>
              </a:ext>
            </a:extLst>
          </p:cNvPr>
          <p:cNvSpPr/>
          <p:nvPr userDrawn="1"/>
        </p:nvSpPr>
        <p:spPr>
          <a:xfrm>
            <a:off x="1723853" y="0"/>
            <a:ext cx="10462953" cy="6858000"/>
          </a:xfrm>
          <a:custGeom>
            <a:avLst/>
            <a:gdLst>
              <a:gd name="connsiteX0" fmla="*/ 5678779 w 10462953"/>
              <a:gd name="connsiteY0" fmla="*/ 0 h 6858000"/>
              <a:gd name="connsiteX1" fmla="*/ 10462953 w 10462953"/>
              <a:gd name="connsiteY1" fmla="*/ 0 h 6858000"/>
              <a:gd name="connsiteX2" fmla="*/ 10462953 w 10462953"/>
              <a:gd name="connsiteY2" fmla="*/ 6858000 h 6858000"/>
              <a:gd name="connsiteX3" fmla="*/ 4521768 w 10462953"/>
              <a:gd name="connsiteY3" fmla="*/ 6858000 h 6858000"/>
              <a:gd name="connsiteX4" fmla="*/ 0 w 10462953"/>
              <a:gd name="connsiteY4" fmla="*/ 38189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953" h="6858000">
                <a:moveTo>
                  <a:pt x="5678779" y="0"/>
                </a:moveTo>
                <a:lnTo>
                  <a:pt x="10462953" y="0"/>
                </a:lnTo>
                <a:lnTo>
                  <a:pt x="10462953" y="6858000"/>
                </a:lnTo>
                <a:lnTo>
                  <a:pt x="4521768" y="6858000"/>
                </a:lnTo>
                <a:lnTo>
                  <a:pt x="0" y="3818903"/>
                </a:lnTo>
                <a:close/>
              </a:path>
            </a:pathLst>
          </a:custGeom>
          <a:gradFill>
            <a:gsLst>
              <a:gs pos="0">
                <a:srgbClr val="42286C"/>
              </a:gs>
              <a:gs pos="27690">
                <a:srgbClr val="992584"/>
              </a:gs>
              <a:gs pos="51940">
                <a:srgbClr val="C61B8A"/>
              </a:gs>
              <a:gs pos="68050">
                <a:srgbClr val="E13759"/>
              </a:gs>
              <a:gs pos="99930">
                <a:srgbClr val="EF4137"/>
              </a:gs>
            </a:gsLst>
            <a:lin ang="16200000" scaled="1"/>
          </a:gradFill>
          <a:ln w="3493" cap="flat">
            <a:noFill/>
            <a:prstDash val="solid"/>
            <a:miter/>
          </a:ln>
        </p:spPr>
        <p:txBody>
          <a:bodyPr wrap="square" rtlCol="0" anchor="ctr">
            <a:noAutofit/>
          </a:bodyPr>
          <a:lstStyle/>
          <a:p>
            <a:endParaRPr lang="en-US"/>
          </a:p>
        </p:txBody>
      </p:sp>
      <p:sp>
        <p:nvSpPr>
          <p:cNvPr id="16" name="Text Placeholder 3">
            <a:extLst>
              <a:ext uri="{FF2B5EF4-FFF2-40B4-BE49-F238E27FC236}">
                <a16:creationId xmlns:a16="http://schemas.microsoft.com/office/drawing/2014/main" id="{903CBC44-E9BE-8656-21DF-48102354317D}"/>
              </a:ext>
            </a:extLst>
          </p:cNvPr>
          <p:cNvSpPr>
            <a:spLocks noGrp="1"/>
          </p:cNvSpPr>
          <p:nvPr>
            <p:ph type="body" sz="quarter" idx="18" hasCustomPrompt="1"/>
          </p:nvPr>
        </p:nvSpPr>
        <p:spPr>
          <a:xfrm>
            <a:off x="7097045" y="2206284"/>
            <a:ext cx="4568533" cy="1722726"/>
          </a:xfrm>
          <a:prstGeom prst="rect">
            <a:avLst/>
          </a:prstGeom>
          <a:effectLst>
            <a:glow rad="127000">
              <a:srgbClr val="414141"/>
            </a:glow>
          </a:effectLst>
        </p:spPr>
        <p:txBody>
          <a:bodyPr>
            <a:noAutofit/>
          </a:bodyPr>
          <a:lstStyle>
            <a:lvl1pPr marL="0" indent="0" algn="l">
              <a:buNone/>
              <a:defRPr sz="48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8" name="Text Placeholder 3">
            <a:extLst>
              <a:ext uri="{FF2B5EF4-FFF2-40B4-BE49-F238E27FC236}">
                <a16:creationId xmlns:a16="http://schemas.microsoft.com/office/drawing/2014/main" id="{674657D8-5EA2-0E19-457C-DD641B98E1C3}"/>
              </a:ext>
            </a:extLst>
          </p:cNvPr>
          <p:cNvSpPr>
            <a:spLocks noGrp="1"/>
          </p:cNvSpPr>
          <p:nvPr>
            <p:ph type="body" sz="quarter" idx="14" hasCustomPrompt="1"/>
          </p:nvPr>
        </p:nvSpPr>
        <p:spPr>
          <a:xfrm>
            <a:off x="4812779" y="1582302"/>
            <a:ext cx="4568533" cy="2513490"/>
          </a:xfrm>
          <a:prstGeom prst="rect">
            <a:avLst/>
          </a:prstGeom>
          <a:effectLst>
            <a:glow rad="127000">
              <a:srgbClr val="414141"/>
            </a:glow>
          </a:effectLst>
        </p:spPr>
        <p:txBody>
          <a:bodyPr>
            <a:noAutofit/>
          </a:bodyPr>
          <a:lstStyle>
            <a:lvl1pPr marL="0" indent="0" algn="l">
              <a:buNone/>
              <a:defRPr sz="15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9" name="Picture Placeholder 18">
            <a:extLst>
              <a:ext uri="{FF2B5EF4-FFF2-40B4-BE49-F238E27FC236}">
                <a16:creationId xmlns:a16="http://schemas.microsoft.com/office/drawing/2014/main" id="{0BE3B59E-BA47-CBFB-B53C-A0954BBB67CE}"/>
              </a:ext>
            </a:extLst>
          </p:cNvPr>
          <p:cNvSpPr>
            <a:spLocks noGrp="1"/>
          </p:cNvSpPr>
          <p:nvPr>
            <p:ph type="pic" sz="quarter" idx="19"/>
          </p:nvPr>
        </p:nvSpPr>
        <p:spPr>
          <a:xfrm>
            <a:off x="1" y="563661"/>
            <a:ext cx="4272742" cy="6101542"/>
          </a:xfrm>
          <a:custGeom>
            <a:avLst/>
            <a:gdLst>
              <a:gd name="connsiteX0" fmla="*/ 0 w 4272742"/>
              <a:gd name="connsiteY0" fmla="*/ 0 h 6101542"/>
              <a:gd name="connsiteX1" fmla="*/ 512685 w 4272742"/>
              <a:gd name="connsiteY1" fmla="*/ 309207 h 6101542"/>
              <a:gd name="connsiteX2" fmla="*/ 455227 w 4272742"/>
              <a:gd name="connsiteY2" fmla="*/ 402844 h 6101542"/>
              <a:gd name="connsiteX3" fmla="*/ 2835248 w 4272742"/>
              <a:gd name="connsiteY3" fmla="*/ 1863253 h 6101542"/>
              <a:gd name="connsiteX4" fmla="*/ 2903896 w 4272742"/>
              <a:gd name="connsiteY4" fmla="*/ 1751377 h 6101542"/>
              <a:gd name="connsiteX5" fmla="*/ 4272742 w 4272742"/>
              <a:gd name="connsiteY5" fmla="*/ 2576945 h 6101542"/>
              <a:gd name="connsiteX6" fmla="*/ 0 w 4272742"/>
              <a:gd name="connsiteY6" fmla="*/ 6101542 h 61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2742" h="6101542">
                <a:moveTo>
                  <a:pt x="0" y="0"/>
                </a:moveTo>
                <a:lnTo>
                  <a:pt x="512685" y="309207"/>
                </a:lnTo>
                <a:lnTo>
                  <a:pt x="455227" y="402844"/>
                </a:lnTo>
                <a:lnTo>
                  <a:pt x="2835248" y="1863253"/>
                </a:lnTo>
                <a:lnTo>
                  <a:pt x="2903896" y="1751377"/>
                </a:lnTo>
                <a:lnTo>
                  <a:pt x="4272742" y="2576945"/>
                </a:lnTo>
                <a:lnTo>
                  <a:pt x="0" y="6101542"/>
                </a:lnTo>
                <a:close/>
              </a:path>
            </a:pathLst>
          </a:custGeom>
          <a:solidFill>
            <a:schemeClr val="bg1">
              <a:lumMod val="85000"/>
            </a:schemeClr>
          </a:solidFill>
        </p:spPr>
        <p:txBody>
          <a:bodyPr wrap="square" anchor="ctr">
            <a:noAutofit/>
          </a:bodyPr>
          <a:lstStyle>
            <a:lvl1pPr>
              <a:defRPr>
                <a:solidFill>
                  <a:schemeClr val="bg1">
                    <a:lumMod val="85000"/>
                  </a:schemeClr>
                </a:solidFill>
              </a:defRPr>
            </a:lvl1pPr>
          </a:lstStyle>
          <a:p>
            <a:endParaRPr lang="en-US"/>
          </a:p>
        </p:txBody>
      </p:sp>
      <p:sp>
        <p:nvSpPr>
          <p:cNvPr id="20" name="Freeform 19">
            <a:extLst>
              <a:ext uri="{FF2B5EF4-FFF2-40B4-BE49-F238E27FC236}">
                <a16:creationId xmlns:a16="http://schemas.microsoft.com/office/drawing/2014/main" id="{90CE6311-4A83-1A4F-9FA0-AF833C2D1364}"/>
              </a:ext>
            </a:extLst>
          </p:cNvPr>
          <p:cNvSpPr/>
          <p:nvPr userDrawn="1"/>
        </p:nvSpPr>
        <p:spPr>
          <a:xfrm rot="18092026" flipH="1">
            <a:off x="1581215" y="186123"/>
            <a:ext cx="268445" cy="2792358"/>
          </a:xfrm>
          <a:custGeom>
            <a:avLst/>
            <a:gdLst>
              <a:gd name="connsiteX0" fmla="*/ 0 w 57821"/>
              <a:gd name="connsiteY0" fmla="*/ 0 h 601453"/>
              <a:gd name="connsiteX1" fmla="*/ 57822 w 57821"/>
              <a:gd name="connsiteY1" fmla="*/ 0 h 601453"/>
              <a:gd name="connsiteX2" fmla="*/ 57822 w 57821"/>
              <a:gd name="connsiteY2" fmla="*/ 601454 h 601453"/>
              <a:gd name="connsiteX3" fmla="*/ 0 w 57821"/>
              <a:gd name="connsiteY3" fmla="*/ 601454 h 601453"/>
            </a:gdLst>
            <a:ahLst/>
            <a:cxnLst>
              <a:cxn ang="0">
                <a:pos x="connsiteX0" y="connsiteY0"/>
              </a:cxn>
              <a:cxn ang="0">
                <a:pos x="connsiteX1" y="connsiteY1"/>
              </a:cxn>
              <a:cxn ang="0">
                <a:pos x="connsiteX2" y="connsiteY2"/>
              </a:cxn>
              <a:cxn ang="0">
                <a:pos x="connsiteX3" y="connsiteY3"/>
              </a:cxn>
            </a:cxnLst>
            <a:rect l="l" t="t" r="r" b="b"/>
            <a:pathLst>
              <a:path w="57821" h="601453">
                <a:moveTo>
                  <a:pt x="0" y="0"/>
                </a:moveTo>
                <a:lnTo>
                  <a:pt x="57822" y="0"/>
                </a:lnTo>
                <a:lnTo>
                  <a:pt x="57822" y="601454"/>
                </a:lnTo>
                <a:lnTo>
                  <a:pt x="0" y="601454"/>
                </a:lnTo>
                <a:close/>
              </a:path>
            </a:pathLst>
          </a:custGeom>
          <a:solidFill>
            <a:srgbClr val="F15B2A"/>
          </a:solidFill>
          <a:ln w="5117" cap="flat">
            <a:no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97E58CE6-9E18-2CD9-EA35-53FEAAE5461B}"/>
              </a:ext>
            </a:extLst>
          </p:cNvPr>
          <p:cNvSpPr/>
          <p:nvPr userDrawn="1"/>
        </p:nvSpPr>
        <p:spPr>
          <a:xfrm rot="16200000">
            <a:off x="9988879" y="4240808"/>
            <a:ext cx="3672254" cy="200055"/>
          </a:xfrm>
          <a:prstGeom prst="rect">
            <a:avLst/>
          </a:prstGeom>
        </p:spPr>
        <p:txBody>
          <a:bodyPr wrap="square">
            <a:spAutoFit/>
          </a:bodyPr>
          <a:lstStyle/>
          <a:p>
            <a:r>
              <a:rPr lang="fr-CA" sz="700" kern="900" spc="200" baseline="0" dirty="0">
                <a:solidFill>
                  <a:schemeClr val="bg1"/>
                </a:solidFill>
              </a:rPr>
              <a:t>WOMEN IN TOURISM, HOSPITALITY &amp; LEISURE</a:t>
            </a:r>
          </a:p>
        </p:txBody>
      </p:sp>
      <p:grpSp>
        <p:nvGrpSpPr>
          <p:cNvPr id="22" name="Group 21">
            <a:extLst>
              <a:ext uri="{FF2B5EF4-FFF2-40B4-BE49-F238E27FC236}">
                <a16:creationId xmlns:a16="http://schemas.microsoft.com/office/drawing/2014/main" id="{560E0311-90A4-3482-39F8-4542DFFD34FF}"/>
              </a:ext>
            </a:extLst>
          </p:cNvPr>
          <p:cNvGrpSpPr/>
          <p:nvPr userDrawn="1"/>
        </p:nvGrpSpPr>
        <p:grpSpPr>
          <a:xfrm>
            <a:off x="11670314" y="6235392"/>
            <a:ext cx="303114" cy="288116"/>
            <a:chOff x="4330511" y="1663200"/>
            <a:chExt cx="1799066" cy="1710050"/>
          </a:xfrm>
        </p:grpSpPr>
        <p:sp>
          <p:nvSpPr>
            <p:cNvPr id="23" name="Freeform 22">
              <a:extLst>
                <a:ext uri="{FF2B5EF4-FFF2-40B4-BE49-F238E27FC236}">
                  <a16:creationId xmlns:a16="http://schemas.microsoft.com/office/drawing/2014/main" id="{76C563B7-1595-E840-878F-9CB534EBC90C}"/>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rgbClr val="41296C"/>
                </a:solidFill>
              </a:endParaRPr>
            </a:p>
          </p:txBody>
        </p:sp>
        <p:sp>
          <p:nvSpPr>
            <p:cNvPr id="24" name="Freeform 23">
              <a:extLst>
                <a:ext uri="{FF2B5EF4-FFF2-40B4-BE49-F238E27FC236}">
                  <a16:creationId xmlns:a16="http://schemas.microsoft.com/office/drawing/2014/main" id="{7294CBF0-6B82-36F8-5209-BF1A888A4303}"/>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rgbClr val="41296C"/>
                </a:solidFill>
              </a:endParaRPr>
            </a:p>
          </p:txBody>
        </p:sp>
        <p:sp>
          <p:nvSpPr>
            <p:cNvPr id="25" name="Freeform 24">
              <a:extLst>
                <a:ext uri="{FF2B5EF4-FFF2-40B4-BE49-F238E27FC236}">
                  <a16:creationId xmlns:a16="http://schemas.microsoft.com/office/drawing/2014/main" id="{F321F1E3-946C-165C-71A9-C1EF7192BC39}"/>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26" name="Freeform 25">
              <a:extLst>
                <a:ext uri="{FF2B5EF4-FFF2-40B4-BE49-F238E27FC236}">
                  <a16:creationId xmlns:a16="http://schemas.microsoft.com/office/drawing/2014/main" id="{0F231420-6086-C0AB-7820-F5835F454A26}"/>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27" name="Freeform 26">
              <a:extLst>
                <a:ext uri="{FF2B5EF4-FFF2-40B4-BE49-F238E27FC236}">
                  <a16:creationId xmlns:a16="http://schemas.microsoft.com/office/drawing/2014/main" id="{7673E7EB-234C-A5C2-754D-395006C004F1}"/>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rgbClr val="41296C"/>
                </a:solidFill>
              </a:endParaRPr>
            </a:p>
          </p:txBody>
        </p:sp>
        <p:sp>
          <p:nvSpPr>
            <p:cNvPr id="28" name="Freeform 27">
              <a:extLst>
                <a:ext uri="{FF2B5EF4-FFF2-40B4-BE49-F238E27FC236}">
                  <a16:creationId xmlns:a16="http://schemas.microsoft.com/office/drawing/2014/main" id="{5E681A2C-6F42-D175-F52C-846AFA4ED27C}"/>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rgbClr val="41296C"/>
                </a:solidFill>
              </a:endParaRPr>
            </a:p>
          </p:txBody>
        </p:sp>
        <p:sp>
          <p:nvSpPr>
            <p:cNvPr id="29" name="Freeform 28">
              <a:extLst>
                <a:ext uri="{FF2B5EF4-FFF2-40B4-BE49-F238E27FC236}">
                  <a16:creationId xmlns:a16="http://schemas.microsoft.com/office/drawing/2014/main" id="{3D3D07DD-462C-8589-2786-2968150AE8BD}"/>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rgbClr val="41296C"/>
                </a:solidFill>
              </a:endParaRPr>
            </a:p>
          </p:txBody>
        </p:sp>
        <p:sp>
          <p:nvSpPr>
            <p:cNvPr id="30" name="Freeform 29">
              <a:extLst>
                <a:ext uri="{FF2B5EF4-FFF2-40B4-BE49-F238E27FC236}">
                  <a16:creationId xmlns:a16="http://schemas.microsoft.com/office/drawing/2014/main" id="{47C25EE8-E681-A113-A959-A8189537D96D}"/>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31" name="Freeform 30">
              <a:extLst>
                <a:ext uri="{FF2B5EF4-FFF2-40B4-BE49-F238E27FC236}">
                  <a16:creationId xmlns:a16="http://schemas.microsoft.com/office/drawing/2014/main" id="{6F330F7C-4A8B-74C1-AD3F-CFBC8705B000}"/>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32" name="Freeform 31">
              <a:extLst>
                <a:ext uri="{FF2B5EF4-FFF2-40B4-BE49-F238E27FC236}">
                  <a16:creationId xmlns:a16="http://schemas.microsoft.com/office/drawing/2014/main" id="{1BF34C8C-1590-73CB-FE42-E458F74767E6}"/>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33" name="Freeform 32">
              <a:extLst>
                <a:ext uri="{FF2B5EF4-FFF2-40B4-BE49-F238E27FC236}">
                  <a16:creationId xmlns:a16="http://schemas.microsoft.com/office/drawing/2014/main" id="{9637F3EC-8509-D2AD-9D3D-C758457A0412}"/>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34" name="Freeform 33">
              <a:extLst>
                <a:ext uri="{FF2B5EF4-FFF2-40B4-BE49-F238E27FC236}">
                  <a16:creationId xmlns:a16="http://schemas.microsoft.com/office/drawing/2014/main" id="{AE0A4E7B-F3FF-0150-02FA-D801658EAE62}"/>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grpSp>
    </p:spTree>
    <p:extLst>
      <p:ext uri="{BB962C8B-B14F-4D97-AF65-F5344CB8AC3E}">
        <p14:creationId xmlns:p14="http://schemas.microsoft.com/office/powerpoint/2010/main" val="309403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6016073B-2534-C0BE-957F-35B2B1F52297}"/>
              </a:ext>
            </a:extLst>
          </p:cNvPr>
          <p:cNvSpPr/>
          <p:nvPr userDrawn="1"/>
        </p:nvSpPr>
        <p:spPr>
          <a:xfrm>
            <a:off x="-1" y="2"/>
            <a:ext cx="12192001" cy="2074984"/>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55" name="Text Placeholder 32">
            <a:extLst>
              <a:ext uri="{FF2B5EF4-FFF2-40B4-BE49-F238E27FC236}">
                <a16:creationId xmlns:a16="http://schemas.microsoft.com/office/drawing/2014/main" id="{1625C956-7355-5399-BB4F-42483F46DE3E}"/>
              </a:ext>
            </a:extLst>
          </p:cNvPr>
          <p:cNvSpPr>
            <a:spLocks noGrp="1"/>
          </p:cNvSpPr>
          <p:nvPr>
            <p:ph type="body" sz="quarter" idx="48" hasCustomPrompt="1"/>
          </p:nvPr>
        </p:nvSpPr>
        <p:spPr>
          <a:xfrm>
            <a:off x="749845" y="2378410"/>
            <a:ext cx="10381216" cy="4036930"/>
          </a:xfrm>
        </p:spPr>
        <p:txBody>
          <a:bodyPr numCol="1" spcCol="288000" anchor="t">
            <a:noAutofit/>
          </a:bodyPr>
          <a:lstStyle>
            <a:lvl1pPr marL="0" indent="0" algn="l">
              <a:lnSpc>
                <a:spcPts val="2480"/>
              </a:lnSpc>
              <a:spcBef>
                <a:spcPts val="0"/>
              </a:spcBef>
              <a:buNone/>
              <a:defRPr sz="2400" b="0" i="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6" name="Text Placeholder 32">
            <a:extLst>
              <a:ext uri="{FF2B5EF4-FFF2-40B4-BE49-F238E27FC236}">
                <a16:creationId xmlns:a16="http://schemas.microsoft.com/office/drawing/2014/main" id="{CF501B72-0790-C3AB-821A-A8B941BDA9DC}"/>
              </a:ext>
            </a:extLst>
          </p:cNvPr>
          <p:cNvSpPr>
            <a:spLocks noGrp="1"/>
          </p:cNvSpPr>
          <p:nvPr>
            <p:ph type="body" sz="quarter" idx="30" hasCustomPrompt="1"/>
          </p:nvPr>
        </p:nvSpPr>
        <p:spPr>
          <a:xfrm>
            <a:off x="749844" y="665080"/>
            <a:ext cx="10381217" cy="804265"/>
          </a:xfrm>
          <a:noFill/>
        </p:spPr>
        <p:txBody>
          <a:bodyPr anchor="t">
            <a:noAutofit/>
          </a:bodyPr>
          <a:lstStyle>
            <a:lvl1pPr marL="20638" indent="0" algn="l">
              <a:lnSpc>
                <a:spcPts val="3620"/>
              </a:lnSpc>
              <a:spcBef>
                <a:spcPts val="0"/>
              </a:spcBef>
              <a:buNone/>
              <a:tabLst/>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3" name="Freeform 2">
            <a:extLst>
              <a:ext uri="{FF2B5EF4-FFF2-40B4-BE49-F238E27FC236}">
                <a16:creationId xmlns:a16="http://schemas.microsoft.com/office/drawing/2014/main" id="{03611C3B-B449-C20E-47D8-D4455ABF92C2}"/>
              </a:ext>
            </a:extLst>
          </p:cNvPr>
          <p:cNvSpPr/>
          <p:nvPr userDrawn="1"/>
        </p:nvSpPr>
        <p:spPr>
          <a:xfrm rot="5173991">
            <a:off x="1563327" y="620062"/>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Tree>
    <p:extLst>
      <p:ext uri="{BB962C8B-B14F-4D97-AF65-F5344CB8AC3E}">
        <p14:creationId xmlns:p14="http://schemas.microsoft.com/office/powerpoint/2010/main" val="284311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artner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790B4A1-05B1-BD2B-475C-305128F411E2}"/>
              </a:ext>
            </a:extLst>
          </p:cNvPr>
          <p:cNvSpPr/>
          <p:nvPr userDrawn="1"/>
        </p:nvSpPr>
        <p:spPr>
          <a:xfrm flipV="1">
            <a:off x="0" y="339213"/>
            <a:ext cx="12192000" cy="6518785"/>
          </a:xfrm>
          <a:custGeom>
            <a:avLst/>
            <a:gdLst>
              <a:gd name="connsiteX0" fmla="*/ 0 w 7808222"/>
              <a:gd name="connsiteY0" fmla="*/ 6943594 h 6943594"/>
              <a:gd name="connsiteX1" fmla="*/ 7808222 w 7808222"/>
              <a:gd name="connsiteY1" fmla="*/ 4950317 h 6943594"/>
              <a:gd name="connsiteX2" fmla="*/ 7808222 w 7808222"/>
              <a:gd name="connsiteY2" fmla="*/ 0 h 6943594"/>
              <a:gd name="connsiteX3" fmla="*/ 0 w 7808222"/>
              <a:gd name="connsiteY3" fmla="*/ 0 h 6943594"/>
            </a:gdLst>
            <a:ahLst/>
            <a:cxnLst>
              <a:cxn ang="0">
                <a:pos x="connsiteX0" y="connsiteY0"/>
              </a:cxn>
              <a:cxn ang="0">
                <a:pos x="connsiteX1" y="connsiteY1"/>
              </a:cxn>
              <a:cxn ang="0">
                <a:pos x="connsiteX2" y="connsiteY2"/>
              </a:cxn>
              <a:cxn ang="0">
                <a:pos x="connsiteX3" y="connsiteY3"/>
              </a:cxn>
            </a:cxnLst>
            <a:rect l="l" t="t" r="r" b="b"/>
            <a:pathLst>
              <a:path w="7808222" h="6943594">
                <a:moveTo>
                  <a:pt x="0" y="6943594"/>
                </a:moveTo>
                <a:lnTo>
                  <a:pt x="7808222" y="4950317"/>
                </a:lnTo>
                <a:lnTo>
                  <a:pt x="7808222" y="0"/>
                </a:lnTo>
                <a:lnTo>
                  <a:pt x="0"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wrap="square" rtlCol="0" anchor="ctr">
            <a:noAutofit/>
          </a:bodyPr>
          <a:lstStyle/>
          <a:p>
            <a:endParaRPr lang="en-US" dirty="0"/>
          </a:p>
        </p:txBody>
      </p:sp>
      <p:sp>
        <p:nvSpPr>
          <p:cNvPr id="3" name="Freeform 2">
            <a:extLst>
              <a:ext uri="{FF2B5EF4-FFF2-40B4-BE49-F238E27FC236}">
                <a16:creationId xmlns:a16="http://schemas.microsoft.com/office/drawing/2014/main" id="{80C9E31F-4F03-9487-FB4D-694946E678D0}"/>
              </a:ext>
            </a:extLst>
          </p:cNvPr>
          <p:cNvSpPr/>
          <p:nvPr userDrawn="1"/>
        </p:nvSpPr>
        <p:spPr>
          <a:xfrm rot="5952495">
            <a:off x="1887480" y="-663597"/>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7E45424-F868-327F-3844-E5B84656D836}"/>
              </a:ext>
            </a:extLst>
          </p:cNvPr>
          <p:cNvSpPr/>
          <p:nvPr userDrawn="1"/>
        </p:nvSpPr>
        <p:spPr>
          <a:xfrm>
            <a:off x="7242134" y="6360800"/>
            <a:ext cx="236773" cy="22765"/>
          </a:xfrm>
          <a:custGeom>
            <a:avLst/>
            <a:gdLst>
              <a:gd name="connsiteX0" fmla="*/ 0 w 36329"/>
              <a:gd name="connsiteY0" fmla="*/ 0 h 3493"/>
              <a:gd name="connsiteX1" fmla="*/ 36329 w 36329"/>
              <a:gd name="connsiteY1" fmla="*/ 0 h 3493"/>
            </a:gdLst>
            <a:ahLst/>
            <a:cxnLst>
              <a:cxn ang="0">
                <a:pos x="connsiteX0" y="connsiteY0"/>
              </a:cxn>
              <a:cxn ang="0">
                <a:pos x="connsiteX1" y="connsiteY1"/>
              </a:cxn>
            </a:cxnLst>
            <a:rect l="l" t="t" r="r" b="b"/>
            <a:pathLst>
              <a:path w="36329" h="3493">
                <a:moveTo>
                  <a:pt x="0" y="0"/>
                </a:moveTo>
                <a:lnTo>
                  <a:pt x="36329" y="0"/>
                </a:lnTo>
              </a:path>
            </a:pathLst>
          </a:custGeom>
          <a:ln w="3493" cap="flat">
            <a:solidFill>
              <a:srgbClr val="6652A2"/>
            </a:solid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03D12C36-A99B-7F45-054D-61585235FE14}"/>
              </a:ext>
            </a:extLst>
          </p:cNvPr>
          <p:cNvSpPr/>
          <p:nvPr userDrawn="1"/>
        </p:nvSpPr>
        <p:spPr>
          <a:xfrm>
            <a:off x="7482847" y="4021684"/>
            <a:ext cx="2133447" cy="14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2">
            <a:extLst>
              <a:ext uri="{FF2B5EF4-FFF2-40B4-BE49-F238E27FC236}">
                <a16:creationId xmlns:a16="http://schemas.microsoft.com/office/drawing/2014/main" id="{0B1C8BDF-474B-A7B8-ED57-190AE16C10F1}"/>
              </a:ext>
            </a:extLst>
          </p:cNvPr>
          <p:cNvSpPr>
            <a:spLocks noGrp="1"/>
          </p:cNvSpPr>
          <p:nvPr>
            <p:ph type="body" sz="quarter" idx="43" hasCustomPrompt="1"/>
          </p:nvPr>
        </p:nvSpPr>
        <p:spPr>
          <a:xfrm>
            <a:off x="7490155" y="5516091"/>
            <a:ext cx="2133447" cy="705004"/>
          </a:xfrm>
          <a:prstGeom prst="rect">
            <a:avLst/>
          </a:prstGeom>
        </p:spPr>
        <p:txBody>
          <a:bodyPr numCol="1" spcCol="288000" anchor="t">
            <a:noAutofit/>
          </a:bodyPr>
          <a:lstStyle>
            <a:lvl1pPr marL="0" indent="0" algn="ctr">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8" name="Rectangle 7">
            <a:extLst>
              <a:ext uri="{FF2B5EF4-FFF2-40B4-BE49-F238E27FC236}">
                <a16:creationId xmlns:a16="http://schemas.microsoft.com/office/drawing/2014/main" id="{F7C4A322-534D-8C94-F82B-6DA91722090A}"/>
              </a:ext>
            </a:extLst>
          </p:cNvPr>
          <p:cNvSpPr/>
          <p:nvPr userDrawn="1"/>
        </p:nvSpPr>
        <p:spPr>
          <a:xfrm>
            <a:off x="9810531" y="4021684"/>
            <a:ext cx="2133447" cy="14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2">
            <a:extLst>
              <a:ext uri="{FF2B5EF4-FFF2-40B4-BE49-F238E27FC236}">
                <a16:creationId xmlns:a16="http://schemas.microsoft.com/office/drawing/2014/main" id="{9B7D3B73-35C7-233D-D8F7-4F2DB257401D}"/>
              </a:ext>
            </a:extLst>
          </p:cNvPr>
          <p:cNvSpPr>
            <a:spLocks noGrp="1"/>
          </p:cNvSpPr>
          <p:nvPr>
            <p:ph type="body" sz="quarter" idx="50" hasCustomPrompt="1"/>
          </p:nvPr>
        </p:nvSpPr>
        <p:spPr>
          <a:xfrm>
            <a:off x="9817839" y="5516091"/>
            <a:ext cx="2133447" cy="705004"/>
          </a:xfrm>
          <a:prstGeom prst="rect">
            <a:avLst/>
          </a:prstGeom>
        </p:spPr>
        <p:txBody>
          <a:bodyPr numCol="1" spcCol="288000" anchor="t">
            <a:noAutofit/>
          </a:bodyPr>
          <a:lstStyle>
            <a:lvl1pPr marL="0" indent="0" algn="ctr">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12" name="Rectangle 11">
            <a:extLst>
              <a:ext uri="{FF2B5EF4-FFF2-40B4-BE49-F238E27FC236}">
                <a16:creationId xmlns:a16="http://schemas.microsoft.com/office/drawing/2014/main" id="{E80F73E0-B540-8E67-53AD-FF6FA247637F}"/>
              </a:ext>
            </a:extLst>
          </p:cNvPr>
          <p:cNvSpPr/>
          <p:nvPr userDrawn="1"/>
        </p:nvSpPr>
        <p:spPr>
          <a:xfrm>
            <a:off x="406327" y="4026311"/>
            <a:ext cx="2133447" cy="14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2">
            <a:extLst>
              <a:ext uri="{FF2B5EF4-FFF2-40B4-BE49-F238E27FC236}">
                <a16:creationId xmlns:a16="http://schemas.microsoft.com/office/drawing/2014/main" id="{DC7E3B11-BCBA-1B15-18D1-2BEDD8455893}"/>
              </a:ext>
            </a:extLst>
          </p:cNvPr>
          <p:cNvSpPr>
            <a:spLocks noGrp="1"/>
          </p:cNvSpPr>
          <p:nvPr>
            <p:ph type="body" sz="quarter" idx="51" hasCustomPrompt="1"/>
          </p:nvPr>
        </p:nvSpPr>
        <p:spPr>
          <a:xfrm>
            <a:off x="413635" y="5520718"/>
            <a:ext cx="2133447" cy="705004"/>
          </a:xfrm>
          <a:prstGeom prst="rect">
            <a:avLst/>
          </a:prstGeom>
        </p:spPr>
        <p:txBody>
          <a:bodyPr numCol="1" spcCol="288000" anchor="t">
            <a:noAutofit/>
          </a:bodyPr>
          <a:lstStyle>
            <a:lvl1pPr marL="0" indent="0" algn="ctr">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16" name="Rectangle 15">
            <a:extLst>
              <a:ext uri="{FF2B5EF4-FFF2-40B4-BE49-F238E27FC236}">
                <a16:creationId xmlns:a16="http://schemas.microsoft.com/office/drawing/2014/main" id="{689DD121-E3E9-B1DD-3064-9CAE6841C037}"/>
              </a:ext>
            </a:extLst>
          </p:cNvPr>
          <p:cNvSpPr/>
          <p:nvPr userDrawn="1"/>
        </p:nvSpPr>
        <p:spPr>
          <a:xfrm>
            <a:off x="5101379" y="4026311"/>
            <a:ext cx="2133447" cy="14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a:extLst>
              <a:ext uri="{FF2B5EF4-FFF2-40B4-BE49-F238E27FC236}">
                <a16:creationId xmlns:a16="http://schemas.microsoft.com/office/drawing/2014/main" id="{8FA56159-8BA5-6677-62E0-15F3CA29C904}"/>
              </a:ext>
            </a:extLst>
          </p:cNvPr>
          <p:cNvSpPr>
            <a:spLocks noGrp="1"/>
          </p:cNvSpPr>
          <p:nvPr>
            <p:ph type="body" sz="quarter" idx="52" hasCustomPrompt="1"/>
          </p:nvPr>
        </p:nvSpPr>
        <p:spPr>
          <a:xfrm>
            <a:off x="5108687" y="5520718"/>
            <a:ext cx="2133447" cy="705004"/>
          </a:xfrm>
          <a:prstGeom prst="rect">
            <a:avLst/>
          </a:prstGeom>
        </p:spPr>
        <p:txBody>
          <a:bodyPr numCol="1" spcCol="288000" anchor="t">
            <a:noAutofit/>
          </a:bodyPr>
          <a:lstStyle>
            <a:lvl1pPr marL="0" indent="0" algn="ctr">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18" name="Rectangle 17">
            <a:extLst>
              <a:ext uri="{FF2B5EF4-FFF2-40B4-BE49-F238E27FC236}">
                <a16:creationId xmlns:a16="http://schemas.microsoft.com/office/drawing/2014/main" id="{34AEC160-993A-E6A0-3EFD-C23D26D35493}"/>
              </a:ext>
            </a:extLst>
          </p:cNvPr>
          <p:cNvSpPr/>
          <p:nvPr userDrawn="1"/>
        </p:nvSpPr>
        <p:spPr>
          <a:xfrm>
            <a:off x="2734011" y="4026311"/>
            <a:ext cx="2133447" cy="14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2">
            <a:extLst>
              <a:ext uri="{FF2B5EF4-FFF2-40B4-BE49-F238E27FC236}">
                <a16:creationId xmlns:a16="http://schemas.microsoft.com/office/drawing/2014/main" id="{CC00DDBB-EC8B-D5B3-B765-B4978C3EAC64}"/>
              </a:ext>
            </a:extLst>
          </p:cNvPr>
          <p:cNvSpPr>
            <a:spLocks noGrp="1"/>
          </p:cNvSpPr>
          <p:nvPr>
            <p:ph type="body" sz="quarter" idx="53" hasCustomPrompt="1"/>
          </p:nvPr>
        </p:nvSpPr>
        <p:spPr>
          <a:xfrm>
            <a:off x="2741319" y="5520718"/>
            <a:ext cx="2133447" cy="705004"/>
          </a:xfrm>
          <a:prstGeom prst="rect">
            <a:avLst/>
          </a:prstGeom>
        </p:spPr>
        <p:txBody>
          <a:bodyPr numCol="1" spcCol="288000" anchor="t">
            <a:noAutofit/>
          </a:bodyPr>
          <a:lstStyle>
            <a:lvl1pPr marL="0" indent="0" algn="ctr">
              <a:lnSpc>
                <a:spcPct val="10000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0" name="Text Placeholder 32">
            <a:extLst>
              <a:ext uri="{FF2B5EF4-FFF2-40B4-BE49-F238E27FC236}">
                <a16:creationId xmlns:a16="http://schemas.microsoft.com/office/drawing/2014/main" id="{ECF3A272-6576-5C4A-453B-D6595F8B6015}"/>
              </a:ext>
            </a:extLst>
          </p:cNvPr>
          <p:cNvSpPr>
            <a:spLocks noGrp="1"/>
          </p:cNvSpPr>
          <p:nvPr>
            <p:ph type="body" sz="quarter" idx="48" hasCustomPrompt="1"/>
          </p:nvPr>
        </p:nvSpPr>
        <p:spPr>
          <a:xfrm>
            <a:off x="705601" y="2598789"/>
            <a:ext cx="10843300" cy="1438844"/>
          </a:xfrm>
        </p:spPr>
        <p:txBody>
          <a:bodyPr numCol="1" spcCol="288000" anchor="t">
            <a:noAutofit/>
          </a:bodyPr>
          <a:lstStyle>
            <a:lvl1pPr marL="0" indent="0" algn="l">
              <a:lnSpc>
                <a:spcPts val="248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1" name="Text Placeholder 32">
            <a:extLst>
              <a:ext uri="{FF2B5EF4-FFF2-40B4-BE49-F238E27FC236}">
                <a16:creationId xmlns:a16="http://schemas.microsoft.com/office/drawing/2014/main" id="{9350EA2F-5808-0E57-C2B7-CBEF97EE09B5}"/>
              </a:ext>
            </a:extLst>
          </p:cNvPr>
          <p:cNvSpPr>
            <a:spLocks noGrp="1"/>
          </p:cNvSpPr>
          <p:nvPr>
            <p:ph type="body" sz="quarter" idx="30" hasCustomPrompt="1"/>
          </p:nvPr>
        </p:nvSpPr>
        <p:spPr>
          <a:xfrm>
            <a:off x="705599" y="1392845"/>
            <a:ext cx="7348155" cy="817892"/>
          </a:xfrm>
          <a:noFill/>
        </p:spPr>
        <p:txBody>
          <a:bodyPr anchor="t">
            <a:noAutofit/>
          </a:bodyPr>
          <a:lstStyle>
            <a:lvl1pPr marL="20638" indent="0" algn="l">
              <a:lnSpc>
                <a:spcPts val="3620"/>
              </a:lnSpc>
              <a:spcBef>
                <a:spcPts val="0"/>
              </a:spcBef>
              <a:buNone/>
              <a:tabLst/>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68550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42EFB695-81D9-8012-9C3A-7D4F79272781}"/>
              </a:ext>
            </a:extLst>
          </p:cNvPr>
          <p:cNvSpPr>
            <a:spLocks noGrp="1"/>
          </p:cNvSpPr>
          <p:nvPr>
            <p:ph type="pic" sz="quarter" idx="21"/>
          </p:nvPr>
        </p:nvSpPr>
        <p:spPr>
          <a:xfrm>
            <a:off x="0" y="1"/>
            <a:ext cx="12192000" cy="279595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6" name="Text Placeholder 32">
            <a:extLst>
              <a:ext uri="{FF2B5EF4-FFF2-40B4-BE49-F238E27FC236}">
                <a16:creationId xmlns:a16="http://schemas.microsoft.com/office/drawing/2014/main" id="{94F8CB57-9E98-D891-262D-7EACF2FF99F5}"/>
              </a:ext>
            </a:extLst>
          </p:cNvPr>
          <p:cNvSpPr>
            <a:spLocks noGrp="1"/>
          </p:cNvSpPr>
          <p:nvPr>
            <p:ph type="body" sz="quarter" idx="61" hasCustomPrompt="1"/>
          </p:nvPr>
        </p:nvSpPr>
        <p:spPr>
          <a:xfrm>
            <a:off x="2808581" y="2497464"/>
            <a:ext cx="6574839"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DEFINE SUCCESS ON YOUR OWN</a:t>
            </a:r>
          </a:p>
        </p:txBody>
      </p:sp>
      <p:sp>
        <p:nvSpPr>
          <p:cNvPr id="12" name="Text Placeholder 32">
            <a:extLst>
              <a:ext uri="{FF2B5EF4-FFF2-40B4-BE49-F238E27FC236}">
                <a16:creationId xmlns:a16="http://schemas.microsoft.com/office/drawing/2014/main" id="{9CA52B1C-4AE0-4F3C-6DB8-AE42B1918B4F}"/>
              </a:ext>
            </a:extLst>
          </p:cNvPr>
          <p:cNvSpPr>
            <a:spLocks noGrp="1"/>
          </p:cNvSpPr>
          <p:nvPr>
            <p:ph type="body" sz="quarter" idx="63" hasCustomPrompt="1"/>
          </p:nvPr>
        </p:nvSpPr>
        <p:spPr>
          <a:xfrm>
            <a:off x="3263814" y="4242600"/>
            <a:ext cx="5664372"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OWN RULES, AND BUILD A</a:t>
            </a:r>
          </a:p>
        </p:txBody>
      </p:sp>
      <p:sp>
        <p:nvSpPr>
          <p:cNvPr id="14" name="Text Placeholder 32">
            <a:extLst>
              <a:ext uri="{FF2B5EF4-FFF2-40B4-BE49-F238E27FC236}">
                <a16:creationId xmlns:a16="http://schemas.microsoft.com/office/drawing/2014/main" id="{5BE10FC0-9664-E4BA-4EEC-26C12F7A9F18}"/>
              </a:ext>
            </a:extLst>
          </p:cNvPr>
          <p:cNvSpPr>
            <a:spLocks noGrp="1"/>
          </p:cNvSpPr>
          <p:nvPr>
            <p:ph type="body" sz="quarter" idx="64" hasCustomPrompt="1"/>
          </p:nvPr>
        </p:nvSpPr>
        <p:spPr>
          <a:xfrm>
            <a:off x="3185760" y="5115168"/>
            <a:ext cx="5820480"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LIFE YOU’RE PROUD TO LIVE</a:t>
            </a:r>
          </a:p>
        </p:txBody>
      </p:sp>
      <p:sp>
        <p:nvSpPr>
          <p:cNvPr id="15" name="Text Placeholder 32">
            <a:extLst>
              <a:ext uri="{FF2B5EF4-FFF2-40B4-BE49-F238E27FC236}">
                <a16:creationId xmlns:a16="http://schemas.microsoft.com/office/drawing/2014/main" id="{0E9717CF-EFA8-C5ED-AA1E-E81F3375FBE4}"/>
              </a:ext>
            </a:extLst>
          </p:cNvPr>
          <p:cNvSpPr>
            <a:spLocks noGrp="1"/>
          </p:cNvSpPr>
          <p:nvPr>
            <p:ph type="body" sz="quarter" idx="65" hasCustomPrompt="1"/>
          </p:nvPr>
        </p:nvSpPr>
        <p:spPr>
          <a:xfrm>
            <a:off x="3263814" y="3367150"/>
            <a:ext cx="5664372" cy="685350"/>
          </a:xfrm>
          <a:prstGeom prst="rect">
            <a:avLst/>
          </a:prstGeom>
          <a:gradFill>
            <a:gsLst>
              <a:gs pos="0">
                <a:srgbClr val="42286C"/>
              </a:gs>
              <a:gs pos="27690">
                <a:srgbClr val="992584"/>
              </a:gs>
              <a:gs pos="51940">
                <a:srgbClr val="C61B8A"/>
              </a:gs>
              <a:gs pos="68050">
                <a:srgbClr val="E13759"/>
              </a:gs>
              <a:gs pos="99930">
                <a:srgbClr val="EF4137"/>
              </a:gs>
            </a:gsLst>
            <a:lin ang="2160000" scaled="0"/>
          </a:gra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TERMS, ACHIEVE IT BY YOUR</a:t>
            </a:r>
          </a:p>
        </p:txBody>
      </p:sp>
    </p:spTree>
    <p:extLst>
      <p:ext uri="{BB962C8B-B14F-4D97-AF65-F5344CB8AC3E}">
        <p14:creationId xmlns:p14="http://schemas.microsoft.com/office/powerpoint/2010/main" val="95982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2">
    <p:spTree>
      <p:nvGrpSpPr>
        <p:cNvPr id="1" name=""/>
        <p:cNvGrpSpPr/>
        <p:nvPr/>
      </p:nvGrpSpPr>
      <p:grpSpPr>
        <a:xfrm>
          <a:off x="0" y="0"/>
          <a:ext cx="0" cy="0"/>
          <a:chOff x="0" y="0"/>
          <a:chExt cx="0" cy="0"/>
        </a:xfrm>
      </p:grpSpPr>
      <p:sp>
        <p:nvSpPr>
          <p:cNvPr id="2" name="Graphic 4">
            <a:extLst>
              <a:ext uri="{FF2B5EF4-FFF2-40B4-BE49-F238E27FC236}">
                <a16:creationId xmlns:a16="http://schemas.microsoft.com/office/drawing/2014/main" id="{0F8794E1-56F4-EDFF-C97A-94909FFB2B15}"/>
              </a:ext>
            </a:extLst>
          </p:cNvPr>
          <p:cNvSpPr/>
          <p:nvPr userDrawn="1"/>
        </p:nvSpPr>
        <p:spPr>
          <a:xfrm>
            <a:off x="-1" y="0"/>
            <a:ext cx="12192001" cy="5627077"/>
          </a:xfrm>
          <a:custGeom>
            <a:avLst/>
            <a:gdLst>
              <a:gd name="connsiteX0" fmla="*/ 0 w 1367928"/>
              <a:gd name="connsiteY0" fmla="*/ 0 h 515971"/>
              <a:gd name="connsiteX1" fmla="*/ 0 w 1367928"/>
              <a:gd name="connsiteY1" fmla="*/ 515971 h 515971"/>
              <a:gd name="connsiteX2" fmla="*/ 1367928 w 1367928"/>
              <a:gd name="connsiteY2" fmla="*/ 314781 h 515971"/>
              <a:gd name="connsiteX3" fmla="*/ 1367928 w 1367928"/>
              <a:gd name="connsiteY3" fmla="*/ 0 h 515971"/>
            </a:gdLst>
            <a:ahLst/>
            <a:cxnLst>
              <a:cxn ang="0">
                <a:pos x="connsiteX0" y="connsiteY0"/>
              </a:cxn>
              <a:cxn ang="0">
                <a:pos x="connsiteX1" y="connsiteY1"/>
              </a:cxn>
              <a:cxn ang="0">
                <a:pos x="connsiteX2" y="connsiteY2"/>
              </a:cxn>
              <a:cxn ang="0">
                <a:pos x="connsiteX3" y="connsiteY3"/>
              </a:cxn>
            </a:cxnLst>
            <a:rect l="l" t="t" r="r" b="b"/>
            <a:pathLst>
              <a:path w="1367928" h="515971">
                <a:moveTo>
                  <a:pt x="0" y="0"/>
                </a:moveTo>
                <a:lnTo>
                  <a:pt x="0" y="515971"/>
                </a:lnTo>
                <a:lnTo>
                  <a:pt x="1367928" y="314781"/>
                </a:lnTo>
                <a:lnTo>
                  <a:pt x="1367928" y="0"/>
                </a:lnTo>
                <a:close/>
              </a:path>
            </a:pathLst>
          </a:custGeom>
          <a:gradFill>
            <a:gsLst>
              <a:gs pos="0">
                <a:srgbClr val="42286C"/>
              </a:gs>
              <a:gs pos="27690">
                <a:srgbClr val="992584"/>
              </a:gs>
              <a:gs pos="51940">
                <a:srgbClr val="C61B8A"/>
              </a:gs>
              <a:gs pos="68050">
                <a:srgbClr val="E13759"/>
              </a:gs>
              <a:gs pos="99930">
                <a:srgbClr val="EF4137"/>
              </a:gs>
            </a:gsLst>
            <a:lin ang="2160000" scaled="0"/>
          </a:gradFill>
          <a:ln w="4838" cap="flat">
            <a:noFill/>
            <a:prstDash val="solid"/>
            <a:miter/>
          </a:ln>
        </p:spPr>
        <p:txBody>
          <a:bodyPr rtlCol="0" anchor="ctr"/>
          <a:lstStyle/>
          <a:p>
            <a:endParaRPr lang="en-US" dirty="0"/>
          </a:p>
        </p:txBody>
      </p:sp>
      <p:sp>
        <p:nvSpPr>
          <p:cNvPr id="3" name="Freeform 2">
            <a:extLst>
              <a:ext uri="{FF2B5EF4-FFF2-40B4-BE49-F238E27FC236}">
                <a16:creationId xmlns:a16="http://schemas.microsoft.com/office/drawing/2014/main" id="{581F997E-E9E1-58F9-D660-C95DFC02F761}"/>
              </a:ext>
            </a:extLst>
          </p:cNvPr>
          <p:cNvSpPr/>
          <p:nvPr userDrawn="1"/>
        </p:nvSpPr>
        <p:spPr>
          <a:xfrm rot="4734596">
            <a:off x="1686140" y="3949649"/>
            <a:ext cx="250321" cy="2607630"/>
          </a:xfrm>
          <a:custGeom>
            <a:avLst/>
            <a:gdLst>
              <a:gd name="connsiteX0" fmla="*/ 0 w 39474"/>
              <a:gd name="connsiteY0" fmla="*/ 0 h 411206"/>
              <a:gd name="connsiteX1" fmla="*/ 39475 w 39474"/>
              <a:gd name="connsiteY1" fmla="*/ 0 h 411206"/>
              <a:gd name="connsiteX2" fmla="*/ 39475 w 39474"/>
              <a:gd name="connsiteY2" fmla="*/ 411206 h 411206"/>
              <a:gd name="connsiteX3" fmla="*/ 0 w 39474"/>
              <a:gd name="connsiteY3" fmla="*/ 411206 h 411206"/>
            </a:gdLst>
            <a:ahLst/>
            <a:cxnLst>
              <a:cxn ang="0">
                <a:pos x="connsiteX0" y="connsiteY0"/>
              </a:cxn>
              <a:cxn ang="0">
                <a:pos x="connsiteX1" y="connsiteY1"/>
              </a:cxn>
              <a:cxn ang="0">
                <a:pos x="connsiteX2" y="connsiteY2"/>
              </a:cxn>
              <a:cxn ang="0">
                <a:pos x="connsiteX3" y="connsiteY3"/>
              </a:cxn>
            </a:cxnLst>
            <a:rect l="l" t="t" r="r" b="b"/>
            <a:pathLst>
              <a:path w="39474" h="411206">
                <a:moveTo>
                  <a:pt x="0" y="0"/>
                </a:moveTo>
                <a:lnTo>
                  <a:pt x="39475" y="0"/>
                </a:lnTo>
                <a:lnTo>
                  <a:pt x="39475" y="411206"/>
                </a:lnTo>
                <a:lnTo>
                  <a:pt x="0" y="411206"/>
                </a:lnTo>
                <a:close/>
              </a:path>
            </a:pathLst>
          </a:custGeom>
          <a:solidFill>
            <a:srgbClr val="F15B2A"/>
          </a:solidFill>
          <a:ln w="3493" cap="flat">
            <a:noFill/>
            <a:prstDash val="solid"/>
            <a:miter/>
          </a:ln>
        </p:spPr>
        <p:txBody>
          <a:bodyPr rtlCol="0" anchor="ctr"/>
          <a:lstStyle/>
          <a:p>
            <a:endParaRPr lang="en-US"/>
          </a:p>
        </p:txBody>
      </p:sp>
      <p:sp>
        <p:nvSpPr>
          <p:cNvPr id="4" name="Text Placeholder 32">
            <a:extLst>
              <a:ext uri="{FF2B5EF4-FFF2-40B4-BE49-F238E27FC236}">
                <a16:creationId xmlns:a16="http://schemas.microsoft.com/office/drawing/2014/main" id="{952CFE44-EC95-72F1-B49B-F6DAFF396A73}"/>
              </a:ext>
            </a:extLst>
          </p:cNvPr>
          <p:cNvSpPr>
            <a:spLocks noGrp="1"/>
          </p:cNvSpPr>
          <p:nvPr>
            <p:ph type="body" sz="quarter" idx="61" hasCustomPrompt="1"/>
          </p:nvPr>
        </p:nvSpPr>
        <p:spPr>
          <a:xfrm>
            <a:off x="769434" y="693564"/>
            <a:ext cx="6405398" cy="685350"/>
          </a:xfrm>
          <a:prstGeom prst="rect">
            <a:avLst/>
          </a:prstGeom>
          <a:solidFill>
            <a:schemeClr val="bg1"/>
          </a:solidFill>
        </p:spPr>
        <p:txBody>
          <a:bodyPr anchor="ctr">
            <a:noAutofit/>
          </a:bodyPr>
          <a:lstStyle>
            <a:lvl1pPr marL="0" indent="0" algn="l">
              <a:lnSpc>
                <a:spcPts val="3877"/>
              </a:lnSpc>
              <a:spcBef>
                <a:spcPts val="0"/>
              </a:spcBef>
              <a:buNone/>
              <a:defRPr sz="3600" b="1" i="0" spc="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DEFINE SUCCESS ON YOUR OWN</a:t>
            </a:r>
          </a:p>
        </p:txBody>
      </p:sp>
      <p:sp>
        <p:nvSpPr>
          <p:cNvPr id="5" name="Text Placeholder 32">
            <a:extLst>
              <a:ext uri="{FF2B5EF4-FFF2-40B4-BE49-F238E27FC236}">
                <a16:creationId xmlns:a16="http://schemas.microsoft.com/office/drawing/2014/main" id="{64C2FE98-2011-B2B4-75E4-3DC0D6C8B5D5}"/>
              </a:ext>
            </a:extLst>
          </p:cNvPr>
          <p:cNvSpPr>
            <a:spLocks noGrp="1"/>
          </p:cNvSpPr>
          <p:nvPr>
            <p:ph type="body" sz="quarter" idx="62" hasCustomPrompt="1"/>
          </p:nvPr>
        </p:nvSpPr>
        <p:spPr>
          <a:xfrm>
            <a:off x="769432" y="1566132"/>
            <a:ext cx="5747674" cy="685350"/>
          </a:xfrm>
          <a:prstGeom prst="rect">
            <a:avLst/>
          </a:prstGeom>
          <a:solidFill>
            <a:schemeClr val="bg1"/>
          </a:solidFill>
        </p:spPr>
        <p:txBody>
          <a:bodyPr anchor="ctr">
            <a:noAutofit/>
          </a:bodyPr>
          <a:lstStyle>
            <a:lvl1pPr marL="0" marR="0" indent="0" algn="l" defTabSz="777514" rtl="0" eaLnBrk="1" fontAlgn="auto" latinLnBrk="0" hangingPunct="1">
              <a:lnSpc>
                <a:spcPts val="3877"/>
              </a:lnSpc>
              <a:spcBef>
                <a:spcPts val="0"/>
              </a:spcBef>
              <a:spcAft>
                <a:spcPts val="0"/>
              </a:spcAft>
              <a:buClrTx/>
              <a:buSzTx/>
              <a:buFont typeface="Arial" panose="020B0604020202020204" pitchFamily="34" charset="0"/>
              <a:buNone/>
              <a:tabLst/>
              <a:defRPr sz="3600" b="1" i="0" spc="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marL="0" marR="0" lvl="0" indent="0" algn="l" defTabSz="777514" rtl="0" eaLnBrk="1" fontAlgn="auto" latinLnBrk="0" hangingPunct="1">
              <a:lnSpc>
                <a:spcPts val="3877"/>
              </a:lnSpc>
              <a:spcBef>
                <a:spcPts val="0"/>
              </a:spcBef>
              <a:spcAft>
                <a:spcPts val="0"/>
              </a:spcAft>
              <a:buClrTx/>
              <a:buSzTx/>
              <a:buFont typeface="Arial" panose="020B0604020202020204" pitchFamily="34" charset="0"/>
              <a:buNone/>
              <a:tabLst/>
              <a:defRPr/>
            </a:pPr>
            <a:r>
              <a:rPr lang="en-US" dirty="0"/>
              <a:t>TERMS, ACHIEVE IT BY YOUR</a:t>
            </a:r>
          </a:p>
        </p:txBody>
      </p:sp>
      <p:sp>
        <p:nvSpPr>
          <p:cNvPr id="6" name="Text Placeholder 32">
            <a:extLst>
              <a:ext uri="{FF2B5EF4-FFF2-40B4-BE49-F238E27FC236}">
                <a16:creationId xmlns:a16="http://schemas.microsoft.com/office/drawing/2014/main" id="{C99704B6-B25D-33A4-E8B3-A37485E0F5E8}"/>
              </a:ext>
            </a:extLst>
          </p:cNvPr>
          <p:cNvSpPr>
            <a:spLocks noGrp="1"/>
          </p:cNvSpPr>
          <p:nvPr>
            <p:ph type="body" sz="quarter" idx="63" hasCustomPrompt="1"/>
          </p:nvPr>
        </p:nvSpPr>
        <p:spPr>
          <a:xfrm>
            <a:off x="769432" y="2438700"/>
            <a:ext cx="5410790" cy="685350"/>
          </a:xfrm>
          <a:prstGeom prst="rect">
            <a:avLst/>
          </a:prstGeom>
          <a:solidFill>
            <a:schemeClr val="bg1"/>
          </a:solidFill>
        </p:spPr>
        <p:txBody>
          <a:bodyPr anchor="ctr">
            <a:noAutofit/>
          </a:bodyPr>
          <a:lstStyle>
            <a:lvl1pPr marL="0" indent="0" algn="l">
              <a:lnSpc>
                <a:spcPts val="3877"/>
              </a:lnSpc>
              <a:spcBef>
                <a:spcPts val="0"/>
              </a:spcBef>
              <a:buNone/>
              <a:defRPr sz="3600" b="1" i="0" spc="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OWN RULES, AND BUILD A</a:t>
            </a:r>
          </a:p>
        </p:txBody>
      </p:sp>
      <p:sp>
        <p:nvSpPr>
          <p:cNvPr id="7" name="Text Placeholder 32">
            <a:extLst>
              <a:ext uri="{FF2B5EF4-FFF2-40B4-BE49-F238E27FC236}">
                <a16:creationId xmlns:a16="http://schemas.microsoft.com/office/drawing/2014/main" id="{B0035E1C-3135-C680-7070-5D99E054CA00}"/>
              </a:ext>
            </a:extLst>
          </p:cNvPr>
          <p:cNvSpPr>
            <a:spLocks noGrp="1"/>
          </p:cNvSpPr>
          <p:nvPr>
            <p:ph type="body" sz="quarter" idx="64" hasCustomPrompt="1"/>
          </p:nvPr>
        </p:nvSpPr>
        <p:spPr>
          <a:xfrm>
            <a:off x="769431" y="3311268"/>
            <a:ext cx="5571212" cy="685350"/>
          </a:xfrm>
          <a:prstGeom prst="rect">
            <a:avLst/>
          </a:prstGeom>
          <a:solidFill>
            <a:schemeClr val="bg1"/>
          </a:solidFill>
        </p:spPr>
        <p:txBody>
          <a:bodyPr anchor="ctr">
            <a:noAutofit/>
          </a:bodyPr>
          <a:lstStyle>
            <a:lvl1pPr marL="0" indent="0" algn="l">
              <a:lnSpc>
                <a:spcPts val="3877"/>
              </a:lnSpc>
              <a:spcBef>
                <a:spcPts val="0"/>
              </a:spcBef>
              <a:buNone/>
              <a:defRPr sz="3600" b="1" i="0" spc="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LIFE YOU’RE PROUD TO LIVE</a:t>
            </a:r>
          </a:p>
        </p:txBody>
      </p:sp>
    </p:spTree>
    <p:extLst>
      <p:ext uri="{BB962C8B-B14F-4D97-AF65-F5344CB8AC3E}">
        <p14:creationId xmlns:p14="http://schemas.microsoft.com/office/powerpoint/2010/main" val="167217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3">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AE201F-19CA-3846-8AD8-E1BF7774449F}"/>
              </a:ext>
            </a:extLst>
          </p:cNvPr>
          <p:cNvSpPr>
            <a:spLocks noGrp="1"/>
          </p:cNvSpPr>
          <p:nvPr>
            <p:ph type="pic" sz="quarter" idx="21"/>
          </p:nvPr>
        </p:nvSpPr>
        <p:spPr>
          <a:xfrm>
            <a:off x="0" y="2"/>
            <a:ext cx="12192000" cy="6857998"/>
          </a:xfrm>
          <a:custGeom>
            <a:avLst/>
            <a:gdLst>
              <a:gd name="connsiteX0" fmla="*/ 1304064 w 12192000"/>
              <a:gd name="connsiteY0" fmla="*/ 1382514 h 6857998"/>
              <a:gd name="connsiteX1" fmla="*/ 1304063 w 12192000"/>
              <a:gd name="connsiteY1" fmla="*/ 5475487 h 6857998"/>
              <a:gd name="connsiteX2" fmla="*/ 10887937 w 12192000"/>
              <a:gd name="connsiteY2" fmla="*/ 5475487 h 6857998"/>
              <a:gd name="connsiteX3" fmla="*/ 10887937 w 12192000"/>
              <a:gd name="connsiteY3" fmla="*/ 1382514 h 6857998"/>
              <a:gd name="connsiteX4" fmla="*/ 0 w 12192000"/>
              <a:gd name="connsiteY4" fmla="*/ 0 h 6857998"/>
              <a:gd name="connsiteX5" fmla="*/ 12192000 w 12192000"/>
              <a:gd name="connsiteY5" fmla="*/ 0 h 6857998"/>
              <a:gd name="connsiteX6" fmla="*/ 12192000 w 12192000"/>
              <a:gd name="connsiteY6" fmla="*/ 6857998 h 6857998"/>
              <a:gd name="connsiteX7" fmla="*/ 0 w 12192000"/>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8">
                <a:moveTo>
                  <a:pt x="1304064" y="1382514"/>
                </a:moveTo>
                <a:lnTo>
                  <a:pt x="1304063" y="5475487"/>
                </a:lnTo>
                <a:lnTo>
                  <a:pt x="10887937" y="5475487"/>
                </a:lnTo>
                <a:lnTo>
                  <a:pt x="10887937" y="1382514"/>
                </a:lnTo>
                <a:close/>
                <a:moveTo>
                  <a:pt x="0" y="0"/>
                </a:moveTo>
                <a:lnTo>
                  <a:pt x="12192000" y="0"/>
                </a:lnTo>
                <a:lnTo>
                  <a:pt x="12192000" y="6857998"/>
                </a:lnTo>
                <a:lnTo>
                  <a:pt x="0" y="6857998"/>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5" name="Text Placeholder 32">
            <a:extLst>
              <a:ext uri="{FF2B5EF4-FFF2-40B4-BE49-F238E27FC236}">
                <a16:creationId xmlns:a16="http://schemas.microsoft.com/office/drawing/2014/main" id="{EC487D12-9BBD-9894-C653-73C78D57CC52}"/>
              </a:ext>
            </a:extLst>
          </p:cNvPr>
          <p:cNvSpPr>
            <a:spLocks noGrp="1"/>
          </p:cNvSpPr>
          <p:nvPr>
            <p:ph type="body" sz="quarter" idx="30" hasCustomPrompt="1"/>
          </p:nvPr>
        </p:nvSpPr>
        <p:spPr>
          <a:xfrm>
            <a:off x="1304062" y="2111761"/>
            <a:ext cx="9583873" cy="842867"/>
          </a:xfrm>
          <a:noFill/>
        </p:spPr>
        <p:txBody>
          <a:bodyPr anchor="ctr">
            <a:noAutofit/>
          </a:bodyPr>
          <a:lstStyle>
            <a:lvl1pPr marL="231775" indent="0" algn="ctr">
              <a:lnSpc>
                <a:spcPts val="3100"/>
              </a:lnSpc>
              <a:spcBef>
                <a:spcPts val="0"/>
              </a:spcBef>
              <a:buNone/>
              <a:tabLst/>
              <a:defRPr sz="3000" b="1" i="0" spc="0">
                <a:solidFill>
                  <a:srgbClr val="41296C"/>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D0A844BD-A11E-3140-B864-C371EEB8977E}"/>
              </a:ext>
            </a:extLst>
          </p:cNvPr>
          <p:cNvSpPr>
            <a:spLocks noGrp="1"/>
          </p:cNvSpPr>
          <p:nvPr>
            <p:ph type="body" sz="quarter" idx="48" hasCustomPrompt="1"/>
          </p:nvPr>
        </p:nvSpPr>
        <p:spPr>
          <a:xfrm>
            <a:off x="1304062" y="4063447"/>
            <a:ext cx="9583873" cy="842867"/>
          </a:xfrm>
        </p:spPr>
        <p:txBody>
          <a:bodyPr numCol="1" spcCol="288000" anchor="t">
            <a:noAutofit/>
          </a:bodyPr>
          <a:lstStyle>
            <a:lvl1pPr marL="0" indent="0" algn="ctr">
              <a:lnSpc>
                <a:spcPct val="100000"/>
              </a:lnSpc>
              <a:spcBef>
                <a:spcPts val="0"/>
              </a:spcBef>
              <a:buNone/>
              <a:defRPr sz="1774" b="1" i="0">
                <a:solidFill>
                  <a:srgbClr val="F15B29"/>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NAME</a:t>
            </a:r>
            <a:endParaRPr lang="en-US" dirty="0"/>
          </a:p>
        </p:txBody>
      </p:sp>
    </p:spTree>
    <p:extLst>
      <p:ext uri="{BB962C8B-B14F-4D97-AF65-F5344CB8AC3E}">
        <p14:creationId xmlns:p14="http://schemas.microsoft.com/office/powerpoint/2010/main" val="127014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209885A4-9DE2-43C8-C852-C1CED06E9806}"/>
              </a:ext>
            </a:extLst>
          </p:cNvPr>
          <p:cNvSpPr/>
          <p:nvPr userDrawn="1"/>
        </p:nvSpPr>
        <p:spPr>
          <a:xfrm rot="16200000">
            <a:off x="9988879" y="4240808"/>
            <a:ext cx="3672254" cy="200055"/>
          </a:xfrm>
          <a:prstGeom prst="rect">
            <a:avLst/>
          </a:prstGeom>
        </p:spPr>
        <p:txBody>
          <a:bodyPr wrap="square">
            <a:spAutoFit/>
          </a:bodyPr>
          <a:lstStyle/>
          <a:p>
            <a:r>
              <a:rPr lang="fr-CA" sz="700" kern="900" spc="200" baseline="0" dirty="0">
                <a:solidFill>
                  <a:srgbClr val="41296C"/>
                </a:solidFill>
              </a:rPr>
              <a:t>WOMEN IN TOURISM, HOSPITALITY &amp; LEISURE</a:t>
            </a:r>
          </a:p>
        </p:txBody>
      </p:sp>
      <p:grpSp>
        <p:nvGrpSpPr>
          <p:cNvPr id="7" name="Group 6">
            <a:extLst>
              <a:ext uri="{FF2B5EF4-FFF2-40B4-BE49-F238E27FC236}">
                <a16:creationId xmlns:a16="http://schemas.microsoft.com/office/drawing/2014/main" id="{ED29B986-B4F9-89FB-4D94-40D3DA53EC6A}"/>
              </a:ext>
            </a:extLst>
          </p:cNvPr>
          <p:cNvGrpSpPr/>
          <p:nvPr userDrawn="1"/>
        </p:nvGrpSpPr>
        <p:grpSpPr>
          <a:xfrm>
            <a:off x="11670314" y="6235392"/>
            <a:ext cx="303114" cy="288116"/>
            <a:chOff x="4330511" y="1663200"/>
            <a:chExt cx="1799066" cy="1710050"/>
          </a:xfrm>
        </p:grpSpPr>
        <p:sp>
          <p:nvSpPr>
            <p:cNvPr id="9" name="Freeform 8">
              <a:extLst>
                <a:ext uri="{FF2B5EF4-FFF2-40B4-BE49-F238E27FC236}">
                  <a16:creationId xmlns:a16="http://schemas.microsoft.com/office/drawing/2014/main" id="{61249B47-22D8-1152-09AB-E1ABA0914E56}"/>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solidFill>
                  <a:srgbClr val="41296C"/>
                </a:solidFill>
              </a:endParaRPr>
            </a:p>
          </p:txBody>
        </p:sp>
        <p:sp>
          <p:nvSpPr>
            <p:cNvPr id="10" name="Freeform 9">
              <a:extLst>
                <a:ext uri="{FF2B5EF4-FFF2-40B4-BE49-F238E27FC236}">
                  <a16:creationId xmlns:a16="http://schemas.microsoft.com/office/drawing/2014/main" id="{84E223C2-6CD8-1880-3267-A6AAA9471151}"/>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solidFill>
                  <a:srgbClr val="41296C"/>
                </a:solidFill>
              </a:endParaRPr>
            </a:p>
          </p:txBody>
        </p:sp>
        <p:sp>
          <p:nvSpPr>
            <p:cNvPr id="11" name="Freeform 10">
              <a:extLst>
                <a:ext uri="{FF2B5EF4-FFF2-40B4-BE49-F238E27FC236}">
                  <a16:creationId xmlns:a16="http://schemas.microsoft.com/office/drawing/2014/main" id="{1451882F-3A98-42E7-0F9B-73AD489B825A}"/>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2" name="Freeform 11">
              <a:extLst>
                <a:ext uri="{FF2B5EF4-FFF2-40B4-BE49-F238E27FC236}">
                  <a16:creationId xmlns:a16="http://schemas.microsoft.com/office/drawing/2014/main" id="{89C3BD28-4A31-0BE6-DDBC-527AC4F436C6}"/>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3" name="Freeform 12">
              <a:extLst>
                <a:ext uri="{FF2B5EF4-FFF2-40B4-BE49-F238E27FC236}">
                  <a16:creationId xmlns:a16="http://schemas.microsoft.com/office/drawing/2014/main" id="{13CE58A9-A302-3B3D-6816-E8BE053549DE}"/>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solidFill>
                  <a:srgbClr val="41296C"/>
                </a:solidFill>
              </a:endParaRPr>
            </a:p>
          </p:txBody>
        </p:sp>
        <p:sp>
          <p:nvSpPr>
            <p:cNvPr id="14" name="Freeform 13">
              <a:extLst>
                <a:ext uri="{FF2B5EF4-FFF2-40B4-BE49-F238E27FC236}">
                  <a16:creationId xmlns:a16="http://schemas.microsoft.com/office/drawing/2014/main" id="{CC0FDC96-0E20-5F56-5565-FEDDA0C58F66}"/>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solidFill>
                  <a:srgbClr val="41296C"/>
                </a:solidFill>
              </a:endParaRPr>
            </a:p>
          </p:txBody>
        </p:sp>
        <p:sp>
          <p:nvSpPr>
            <p:cNvPr id="15" name="Freeform 14">
              <a:extLst>
                <a:ext uri="{FF2B5EF4-FFF2-40B4-BE49-F238E27FC236}">
                  <a16:creationId xmlns:a16="http://schemas.microsoft.com/office/drawing/2014/main" id="{7D33329A-C404-DFC5-F332-8F1BB1C9A1E3}"/>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solidFill>
                  <a:srgbClr val="41296C"/>
                </a:solidFill>
              </a:endParaRPr>
            </a:p>
          </p:txBody>
        </p:sp>
        <p:sp>
          <p:nvSpPr>
            <p:cNvPr id="16" name="Freeform 15">
              <a:extLst>
                <a:ext uri="{FF2B5EF4-FFF2-40B4-BE49-F238E27FC236}">
                  <a16:creationId xmlns:a16="http://schemas.microsoft.com/office/drawing/2014/main" id="{83621344-51CA-7943-EB3D-B4B63777B4A0}"/>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7" name="Freeform 16">
              <a:extLst>
                <a:ext uri="{FF2B5EF4-FFF2-40B4-BE49-F238E27FC236}">
                  <a16:creationId xmlns:a16="http://schemas.microsoft.com/office/drawing/2014/main" id="{841CDDB7-EB34-4DBE-E575-D6BCCE27B030}"/>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8" name="Freeform 17">
              <a:extLst>
                <a:ext uri="{FF2B5EF4-FFF2-40B4-BE49-F238E27FC236}">
                  <a16:creationId xmlns:a16="http://schemas.microsoft.com/office/drawing/2014/main" id="{723F6A84-D1E8-9E77-FABB-AF78F477F62E}"/>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19" name="Freeform 18">
              <a:extLst>
                <a:ext uri="{FF2B5EF4-FFF2-40B4-BE49-F238E27FC236}">
                  <a16:creationId xmlns:a16="http://schemas.microsoft.com/office/drawing/2014/main" id="{D98A52F7-1BFF-0A0C-7E38-E7182BAE761F}"/>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sp>
          <p:nvSpPr>
            <p:cNvPr id="20" name="Freeform 19">
              <a:extLst>
                <a:ext uri="{FF2B5EF4-FFF2-40B4-BE49-F238E27FC236}">
                  <a16:creationId xmlns:a16="http://schemas.microsoft.com/office/drawing/2014/main" id="{3F7F39FC-6723-EC45-A032-9FA72C6AA9AD}"/>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solidFill>
                  <a:srgbClr val="41296C"/>
                </a:solidFill>
              </a:endParaRPr>
            </a:p>
          </p:txBody>
        </p:sp>
      </p:gr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9" r:id="rId1"/>
    <p:sldLayoutId id="2147483694" r:id="rId2"/>
    <p:sldLayoutId id="2147483683" r:id="rId3"/>
    <p:sldLayoutId id="2147483703" r:id="rId4"/>
    <p:sldLayoutId id="2147483745" r:id="rId5"/>
    <p:sldLayoutId id="2147483742" r:id="rId6"/>
    <p:sldLayoutId id="2147483743" r:id="rId7"/>
    <p:sldLayoutId id="2147483741" r:id="rId8"/>
    <p:sldLayoutId id="2147483740" r:id="rId9"/>
    <p:sldLayoutId id="2147483702" r:id="rId10"/>
    <p:sldLayoutId id="2147483733" r:id="rId11"/>
    <p:sldLayoutId id="2147483697" r:id="rId12"/>
    <p:sldLayoutId id="2147483723" r:id="rId13"/>
    <p:sldLayoutId id="2147483744" r:id="rId14"/>
    <p:sldLayoutId id="2147483698" r:id="rId15"/>
    <p:sldLayoutId id="2147483746" r:id="rId16"/>
    <p:sldLayoutId id="2147483747" r:id="rId17"/>
    <p:sldLayoutId id="2147483748" r:id="rId18"/>
    <p:sldLayoutId id="2147483752" r:id="rId19"/>
    <p:sldLayoutId id="2147483734" r:id="rId20"/>
    <p:sldLayoutId id="2147483753" r:id="rId21"/>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tevnsklint.dk/"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eleadproject.eu/good-practices-compendium/" TargetMode="Externa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pn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e-unwto.org/doi/epdf/10.18111/9789284424344" TargetMode="External"/><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etourismcolab.com.au/post/regenerative-tourism-vs-sustainable-tourism" TargetMode="External"/><Relationship Id="rId7" Type="http://schemas.openxmlformats.org/officeDocument/2006/relationships/hyperlink" Target="https://www.youtube.com/watch?v=Ej3bB0ZTU04" TargetMode="External"/><Relationship Id="rId2" Type="http://schemas.openxmlformats.org/officeDocument/2006/relationships/slideLayout" Target="../slideLayouts/slideLayout17.xml"/><Relationship Id="rId1" Type="http://schemas.openxmlformats.org/officeDocument/2006/relationships/video" Target="https://www.youtube.com/embed/Ej3bB0ZTU04?feature=oembed" TargetMode="Externa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https://www.burrengeopark.ie/sustainable-tourism/code-of-practi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www.facebook.com/WeLeadEU" TargetMode="External"/><Relationship Id="rId7" Type="http://schemas.openxmlformats.org/officeDocument/2006/relationships/image" Target="../media/image62.png"/><Relationship Id="rId2" Type="http://schemas.openxmlformats.org/officeDocument/2006/relationships/hyperlink" Target="https://www.instagram.com/we_lead.eu/" TargetMode="External"/><Relationship Id="rId1" Type="http://schemas.openxmlformats.org/officeDocument/2006/relationships/slideLayout" Target="../slideLayouts/slideLayout20.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hyperlink" Target="https://weleadproject.e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nsdglearn.org/blog/women-smes-and-sustainable-development-lessons-learnt-for-the-road-ahead/#_ftn5" TargetMode="External"/><Relationship Id="rId2" Type="http://schemas.openxmlformats.org/officeDocument/2006/relationships/hyperlink" Target="https://www.unido.org/stories/women-smes-and-sustainable-development-lessons-learnt-road-ahead" TargetMode="Externa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s://www.unido.org/sites/default/files/files/2021-06/Synthesis_Report_Final.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8C44C6-D673-7193-5CA2-DE4E1C2EE035}"/>
              </a:ext>
            </a:extLst>
          </p:cNvPr>
          <p:cNvSpPr>
            <a:spLocks noGrp="1"/>
          </p:cNvSpPr>
          <p:nvPr>
            <p:ph type="body" sz="quarter" idx="21"/>
          </p:nvPr>
        </p:nvSpPr>
        <p:spPr>
          <a:xfrm>
            <a:off x="629784" y="2392715"/>
            <a:ext cx="4195135" cy="1038225"/>
          </a:xfrm>
        </p:spPr>
        <p:txBody>
          <a:bodyPr/>
          <a:lstStyle/>
          <a:p>
            <a:r>
              <a:rPr lang="en-US" sz="4000" dirty="0"/>
              <a:t>MÓDULO 4</a:t>
            </a:r>
          </a:p>
        </p:txBody>
      </p:sp>
      <p:sp>
        <p:nvSpPr>
          <p:cNvPr id="9" name="Text Placeholder 8">
            <a:extLst>
              <a:ext uri="{FF2B5EF4-FFF2-40B4-BE49-F238E27FC236}">
                <a16:creationId xmlns:a16="http://schemas.microsoft.com/office/drawing/2014/main" id="{21457D43-0231-64E7-5E34-7A639797F721}"/>
              </a:ext>
            </a:extLst>
          </p:cNvPr>
          <p:cNvSpPr>
            <a:spLocks noGrp="1"/>
          </p:cNvSpPr>
          <p:nvPr>
            <p:ph type="body" sz="quarter" idx="25"/>
          </p:nvPr>
        </p:nvSpPr>
        <p:spPr>
          <a:xfrm>
            <a:off x="629784" y="3017439"/>
            <a:ext cx="6160315" cy="1038225"/>
          </a:xfrm>
        </p:spPr>
        <p:txBody>
          <a:bodyPr/>
          <a:lstStyle/>
          <a:p>
            <a:pPr>
              <a:lnSpc>
                <a:spcPct val="100000"/>
              </a:lnSpc>
            </a:pPr>
            <a:r>
              <a:rPr lang="es-ES" dirty="0"/>
              <a:t>Vínculos entre el sector turístico y los ODS</a:t>
            </a:r>
            <a:endParaRPr lang="en-US" dirty="0"/>
          </a:p>
        </p:txBody>
      </p:sp>
      <p:pic>
        <p:nvPicPr>
          <p:cNvPr id="14" name="Picture Placeholder 13">
            <a:extLst>
              <a:ext uri="{FF2B5EF4-FFF2-40B4-BE49-F238E27FC236}">
                <a16:creationId xmlns:a16="http://schemas.microsoft.com/office/drawing/2014/main" id="{99C496AE-30F7-0A9E-2BAA-56B9AB7CB09A}"/>
              </a:ext>
            </a:extLst>
          </p:cNvPr>
          <p:cNvPicPr>
            <a:picLocks noGrp="1" noChangeAspect="1"/>
          </p:cNvPicPr>
          <p:nvPr>
            <p:ph type="pic" sz="quarter" idx="26"/>
          </p:nvPr>
        </p:nvPicPr>
        <p:blipFill rotWithShape="1">
          <a:blip r:embed="rId2" cstate="screen">
            <a:extLst>
              <a:ext uri="{28A0092B-C50C-407E-A947-70E740481C1C}">
                <a14:useLocalDpi xmlns:a14="http://schemas.microsoft.com/office/drawing/2010/main"/>
              </a:ext>
            </a:extLst>
          </a:blip>
          <a:srcRect l="-4106" t="-45575"/>
          <a:stretch/>
        </p:blipFill>
        <p:spPr>
          <a:xfrm>
            <a:off x="6473228" y="494155"/>
            <a:ext cx="5735247" cy="6400914"/>
          </a:xfrm>
          <a:solidFill>
            <a:schemeClr val="bg1"/>
          </a:solidFill>
        </p:spPr>
      </p:pic>
    </p:spTree>
    <p:extLst>
      <p:ext uri="{BB962C8B-B14F-4D97-AF65-F5344CB8AC3E}">
        <p14:creationId xmlns:p14="http://schemas.microsoft.com/office/powerpoint/2010/main" val="398946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3E477A-8B8E-1D81-2CD5-51501028EB09}"/>
              </a:ext>
            </a:extLst>
          </p:cNvPr>
          <p:cNvSpPr>
            <a:spLocks noGrp="1"/>
          </p:cNvSpPr>
          <p:nvPr>
            <p:ph type="body" sz="quarter" idx="48"/>
          </p:nvPr>
        </p:nvSpPr>
        <p:spPr>
          <a:xfrm>
            <a:off x="6240544" y="1280809"/>
            <a:ext cx="5239250" cy="4380678"/>
          </a:xfrm>
        </p:spPr>
        <p:txBody>
          <a:bodyPr/>
          <a:lstStyle/>
          <a:p>
            <a:r>
              <a:rPr lang="es-ES" sz="2350" dirty="0"/>
              <a:t>Un ejemplo de iniciativa desarrollada para abordar los ODS, incluido el ODS 8, fue </a:t>
            </a:r>
            <a:r>
              <a:rPr lang="es-ES" sz="2350" dirty="0">
                <a:solidFill>
                  <a:srgbClr val="92D050"/>
                </a:solidFill>
                <a:hlinkClick r:id="rId2"/>
              </a:rPr>
              <a:t>STEVNS </a:t>
            </a:r>
            <a:r>
              <a:rPr lang="es-ES" sz="2350" dirty="0" err="1">
                <a:solidFill>
                  <a:srgbClr val="92D050"/>
                </a:solidFill>
                <a:hlinkClick r:id="rId2"/>
              </a:rPr>
              <a:t>Klint</a:t>
            </a:r>
            <a:r>
              <a:rPr lang="es-ES" sz="2350" dirty="0">
                <a:solidFill>
                  <a:srgbClr val="92D050"/>
                </a:solidFill>
                <a:hlinkClick r:id="rId2"/>
              </a:rPr>
              <a:t>. </a:t>
            </a:r>
            <a:r>
              <a:rPr lang="es-ES" sz="2350" dirty="0"/>
              <a:t>Situado justo al sur de Copenhague (Dinamarca), se convirtió en Patrimonio de la Humanidad de la UNESCO en 2014. Para generar un desarrollo social, económico y medioambiental sostenible, se creó un programa de socios para todas las empresas, asociaciones, organizaciones, artistas, etc. que desearan apoyar el desarrollo sostenible en el marco del Patrimonio Mundial de la UNESCO... Esto dio lugar a la creación de empleo y a un importante crecimiento económico para la región.</a:t>
            </a:r>
            <a:endParaRPr lang="en-IE" sz="2350" dirty="0"/>
          </a:p>
        </p:txBody>
      </p:sp>
      <p:sp>
        <p:nvSpPr>
          <p:cNvPr id="3" name="Text Placeholder 2">
            <a:extLst>
              <a:ext uri="{FF2B5EF4-FFF2-40B4-BE49-F238E27FC236}">
                <a16:creationId xmlns:a16="http://schemas.microsoft.com/office/drawing/2014/main" id="{0F6C6C48-3CE0-8391-CAE1-4DC778204DBD}"/>
              </a:ext>
            </a:extLst>
          </p:cNvPr>
          <p:cNvSpPr>
            <a:spLocks noGrp="1"/>
          </p:cNvSpPr>
          <p:nvPr>
            <p:ph type="body" sz="quarter" idx="30"/>
          </p:nvPr>
        </p:nvSpPr>
        <p:spPr>
          <a:xfrm>
            <a:off x="6169843" y="472321"/>
            <a:ext cx="5046784" cy="804265"/>
          </a:xfrm>
        </p:spPr>
        <p:txBody>
          <a:bodyPr/>
          <a:lstStyle/>
          <a:p>
            <a:r>
              <a:rPr lang="en-IE" dirty="0" err="1"/>
              <a:t>Inspírate</a:t>
            </a:r>
            <a:endParaRPr lang="en-IE" dirty="0"/>
          </a:p>
        </p:txBody>
      </p:sp>
      <p:pic>
        <p:nvPicPr>
          <p:cNvPr id="6" name="Picture Placeholder 5">
            <a:extLst>
              <a:ext uri="{FF2B5EF4-FFF2-40B4-BE49-F238E27FC236}">
                <a16:creationId xmlns:a16="http://schemas.microsoft.com/office/drawing/2014/main" id="{C785A07F-E99D-AFAB-F866-C29EDD018A8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8" name="TextBox 7">
            <a:extLst>
              <a:ext uri="{FF2B5EF4-FFF2-40B4-BE49-F238E27FC236}">
                <a16:creationId xmlns:a16="http://schemas.microsoft.com/office/drawing/2014/main" id="{EEA12C78-4930-061D-8EE6-2A732C3E65E2}"/>
              </a:ext>
            </a:extLst>
          </p:cNvPr>
          <p:cNvSpPr txBox="1"/>
          <p:nvPr/>
        </p:nvSpPr>
        <p:spPr>
          <a:xfrm>
            <a:off x="1133947" y="6048040"/>
            <a:ext cx="4189718" cy="307777"/>
          </a:xfrm>
          <a:prstGeom prst="rect">
            <a:avLst/>
          </a:prstGeom>
          <a:noFill/>
        </p:spPr>
        <p:txBody>
          <a:bodyPr wrap="square">
            <a:spAutoFit/>
          </a:bodyPr>
          <a:lstStyle/>
          <a:p>
            <a:r>
              <a:rPr lang="en-IE" sz="1400" b="1" dirty="0" err="1">
                <a:solidFill>
                  <a:srgbClr val="F15B29"/>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Stevns</a:t>
            </a:r>
            <a:r>
              <a:rPr lang="en-IE" sz="1400" b="1" dirty="0">
                <a:solidFill>
                  <a:srgbClr val="F15B29"/>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1400" b="1" dirty="0" err="1">
                <a:solidFill>
                  <a:srgbClr val="F15B29"/>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Klint</a:t>
            </a:r>
            <a:r>
              <a:rPr lang="en-IE" sz="1400" b="1" dirty="0">
                <a:solidFill>
                  <a:srgbClr val="F15B29"/>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Experience | UNESCO </a:t>
            </a:r>
            <a:r>
              <a:rPr lang="en-IE" sz="1400" b="1" dirty="0" err="1">
                <a:solidFill>
                  <a:srgbClr val="F15B29"/>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Verdensarv</a:t>
            </a:r>
            <a:endParaRPr lang="en-IE" sz="1400" b="1" dirty="0">
              <a:solidFill>
                <a:srgbClr val="F15B2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054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DFE93-C1D9-B38C-FB8F-A6418EECDFA0}"/>
              </a:ext>
            </a:extLst>
          </p:cNvPr>
          <p:cNvSpPr>
            <a:spLocks noGrp="1"/>
          </p:cNvSpPr>
          <p:nvPr>
            <p:ph type="body" sz="quarter" idx="18"/>
          </p:nvPr>
        </p:nvSpPr>
        <p:spPr>
          <a:xfrm>
            <a:off x="7097045" y="2206284"/>
            <a:ext cx="4696637" cy="1722726"/>
          </a:xfrm>
        </p:spPr>
        <p:txBody>
          <a:bodyPr/>
          <a:lstStyle/>
          <a:p>
            <a:r>
              <a:rPr lang="en-US" dirty="0" err="1"/>
              <a:t>Sostenibilidad</a:t>
            </a:r>
            <a:r>
              <a:rPr lang="en-US" dirty="0"/>
              <a:t> </a:t>
            </a:r>
            <a:r>
              <a:rPr lang="en-US" dirty="0" err="1"/>
              <a:t>medioambiental</a:t>
            </a:r>
            <a:r>
              <a:rPr lang="en-US" dirty="0"/>
              <a:t> </a:t>
            </a:r>
            <a:r>
              <a:rPr lang="en-US" b="1" dirty="0">
                <a:solidFill>
                  <a:srgbClr val="F15B29"/>
                </a:solidFill>
              </a:rPr>
              <a:t>(ODS 13, 14 &amp; 15)</a:t>
            </a:r>
          </a:p>
          <a:p>
            <a:endParaRPr lang="en-IE" dirty="0"/>
          </a:p>
        </p:txBody>
      </p:sp>
      <p:sp>
        <p:nvSpPr>
          <p:cNvPr id="3" name="Text Placeholder 2">
            <a:extLst>
              <a:ext uri="{FF2B5EF4-FFF2-40B4-BE49-F238E27FC236}">
                <a16:creationId xmlns:a16="http://schemas.microsoft.com/office/drawing/2014/main" id="{D2CD686C-7BA0-3043-A75B-33B5246D2B3E}"/>
              </a:ext>
            </a:extLst>
          </p:cNvPr>
          <p:cNvSpPr>
            <a:spLocks noGrp="1"/>
          </p:cNvSpPr>
          <p:nvPr>
            <p:ph type="body" sz="quarter" idx="14"/>
          </p:nvPr>
        </p:nvSpPr>
        <p:spPr/>
        <p:txBody>
          <a:bodyPr/>
          <a:lstStyle/>
          <a:p>
            <a:r>
              <a:rPr lang="en-IE" dirty="0"/>
              <a:t>03</a:t>
            </a:r>
          </a:p>
        </p:txBody>
      </p:sp>
      <p:pic>
        <p:nvPicPr>
          <p:cNvPr id="6" name="Picture Placeholder 5" descr="Simple map and plants">
            <a:extLst>
              <a:ext uri="{FF2B5EF4-FFF2-40B4-BE49-F238E27FC236}">
                <a16:creationId xmlns:a16="http://schemas.microsoft.com/office/drawing/2014/main" id="{6DF9AF29-D67A-2233-FD70-40A1792F453A}"/>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99"/>
          <a:stretch/>
        </p:blipFill>
        <p:spPr>
          <a:xfrm>
            <a:off x="1" y="563661"/>
            <a:ext cx="4272742" cy="6101542"/>
          </a:xfrm>
        </p:spPr>
      </p:pic>
    </p:spTree>
    <p:extLst>
      <p:ext uri="{BB962C8B-B14F-4D97-AF65-F5344CB8AC3E}">
        <p14:creationId xmlns:p14="http://schemas.microsoft.com/office/powerpoint/2010/main" val="82088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442156" cy="804265"/>
          </a:xfrm>
        </p:spPr>
        <p:txBody>
          <a:bodyPr/>
          <a:lstStyle/>
          <a:p>
            <a:r>
              <a:rPr lang="es-ES" dirty="0"/>
              <a:t>El papel del turismo en la acción por el clima</a:t>
            </a:r>
            <a:r>
              <a:rPr lang="en-IE" dirty="0"/>
              <a:t>– ODS 13</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69719" y="1387796"/>
            <a:ext cx="944873" cy="936361"/>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171">
            <a:extLst>
              <a:ext uri="{FF2B5EF4-FFF2-40B4-BE49-F238E27FC236}">
                <a16:creationId xmlns:a16="http://schemas.microsoft.com/office/drawing/2014/main" id="{D96B747E-67C4-147F-62DC-58ADA181AC0B}"/>
              </a:ext>
            </a:extLst>
          </p:cNvPr>
          <p:cNvSpPr>
            <a:spLocks noChangeArrowheads="1"/>
          </p:cNvSpPr>
          <p:nvPr/>
        </p:nvSpPr>
        <p:spPr bwMode="auto">
          <a:xfrm>
            <a:off x="41324" y="3057708"/>
            <a:ext cx="3656405" cy="3305562"/>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2">
            <a:extLst>
              <a:ext uri="{FF2B5EF4-FFF2-40B4-BE49-F238E27FC236}">
                <a16:creationId xmlns:a16="http://schemas.microsoft.com/office/drawing/2014/main" id="{E080C388-62A9-918A-C0AC-73D4194CF686}"/>
              </a:ext>
            </a:extLst>
          </p:cNvPr>
          <p:cNvSpPr>
            <a:spLocks noChangeArrowheads="1"/>
          </p:cNvSpPr>
          <p:nvPr/>
        </p:nvSpPr>
        <p:spPr bwMode="auto">
          <a:xfrm>
            <a:off x="149038" y="3126954"/>
            <a:ext cx="3656405" cy="3305560"/>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90278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4">
            <a:extLst>
              <a:ext uri="{FF2B5EF4-FFF2-40B4-BE49-F238E27FC236}">
                <a16:creationId xmlns:a16="http://schemas.microsoft.com/office/drawing/2014/main" id="{330F4E1D-2602-8DE2-2FB9-E61E3BB73644}"/>
              </a:ext>
            </a:extLst>
          </p:cNvPr>
          <p:cNvSpPr>
            <a:spLocks noChangeArrowheads="1"/>
          </p:cNvSpPr>
          <p:nvPr/>
        </p:nvSpPr>
        <p:spPr bwMode="auto">
          <a:xfrm>
            <a:off x="3961749" y="3021843"/>
            <a:ext cx="3656407" cy="3305562"/>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F15B2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5">
            <a:extLst>
              <a:ext uri="{FF2B5EF4-FFF2-40B4-BE49-F238E27FC236}">
                <a16:creationId xmlns:a16="http://schemas.microsoft.com/office/drawing/2014/main" id="{A4F384F7-C4BB-3515-1CAA-8E628AD656ED}"/>
              </a:ext>
            </a:extLst>
          </p:cNvPr>
          <p:cNvSpPr>
            <a:spLocks noChangeArrowheads="1"/>
          </p:cNvSpPr>
          <p:nvPr/>
        </p:nvSpPr>
        <p:spPr bwMode="auto">
          <a:xfrm>
            <a:off x="4069463" y="3091088"/>
            <a:ext cx="3656407" cy="3305560"/>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F15B2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Freeform 177">
            <a:extLst>
              <a:ext uri="{FF2B5EF4-FFF2-40B4-BE49-F238E27FC236}">
                <a16:creationId xmlns:a16="http://schemas.microsoft.com/office/drawing/2014/main" id="{6ECCA990-2541-9F76-8560-261C3587B222}"/>
              </a:ext>
            </a:extLst>
          </p:cNvPr>
          <p:cNvSpPr>
            <a:spLocks noChangeArrowheads="1"/>
          </p:cNvSpPr>
          <p:nvPr/>
        </p:nvSpPr>
        <p:spPr bwMode="auto">
          <a:xfrm>
            <a:off x="7893598" y="2970631"/>
            <a:ext cx="3656405" cy="3305562"/>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41296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2" name="Freeform 178">
            <a:extLst>
              <a:ext uri="{FF2B5EF4-FFF2-40B4-BE49-F238E27FC236}">
                <a16:creationId xmlns:a16="http://schemas.microsoft.com/office/drawing/2014/main" id="{E8C7A5B4-65A2-6201-C979-1E9C45BE485B}"/>
              </a:ext>
            </a:extLst>
          </p:cNvPr>
          <p:cNvSpPr>
            <a:spLocks noChangeArrowheads="1"/>
          </p:cNvSpPr>
          <p:nvPr/>
        </p:nvSpPr>
        <p:spPr bwMode="auto">
          <a:xfrm>
            <a:off x="7998746" y="3039877"/>
            <a:ext cx="3656407" cy="3305560"/>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41296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3" name="Freeform 170">
            <a:extLst>
              <a:ext uri="{FF2B5EF4-FFF2-40B4-BE49-F238E27FC236}">
                <a16:creationId xmlns:a16="http://schemas.microsoft.com/office/drawing/2014/main" id="{8AA9B6BF-F172-07D8-7E16-ED758A9069FC}"/>
              </a:ext>
            </a:extLst>
          </p:cNvPr>
          <p:cNvSpPr>
            <a:spLocks noChangeArrowheads="1"/>
          </p:cNvSpPr>
          <p:nvPr/>
        </p:nvSpPr>
        <p:spPr bwMode="auto">
          <a:xfrm>
            <a:off x="210589" y="3111566"/>
            <a:ext cx="3656405" cy="3305560"/>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90278E"/>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4" name="Freeform 173">
            <a:extLst>
              <a:ext uri="{FF2B5EF4-FFF2-40B4-BE49-F238E27FC236}">
                <a16:creationId xmlns:a16="http://schemas.microsoft.com/office/drawing/2014/main" id="{D8ACDC84-777C-E06D-BE9A-C68E68E6657C}"/>
              </a:ext>
            </a:extLst>
          </p:cNvPr>
          <p:cNvSpPr>
            <a:spLocks noChangeArrowheads="1"/>
          </p:cNvSpPr>
          <p:nvPr/>
        </p:nvSpPr>
        <p:spPr bwMode="auto">
          <a:xfrm>
            <a:off x="4131014" y="3075700"/>
            <a:ext cx="3656407" cy="3305560"/>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F15B2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6">
            <a:extLst>
              <a:ext uri="{FF2B5EF4-FFF2-40B4-BE49-F238E27FC236}">
                <a16:creationId xmlns:a16="http://schemas.microsoft.com/office/drawing/2014/main" id="{7DFF8E00-B93E-E3A8-920B-05527D8437C6}"/>
              </a:ext>
            </a:extLst>
          </p:cNvPr>
          <p:cNvSpPr>
            <a:spLocks noChangeArrowheads="1"/>
          </p:cNvSpPr>
          <p:nvPr/>
        </p:nvSpPr>
        <p:spPr bwMode="auto">
          <a:xfrm>
            <a:off x="8062863" y="3024489"/>
            <a:ext cx="3656405" cy="3305560"/>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41296C"/>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CuadroTexto 553">
            <a:extLst>
              <a:ext uri="{FF2B5EF4-FFF2-40B4-BE49-F238E27FC236}">
                <a16:creationId xmlns:a16="http://schemas.microsoft.com/office/drawing/2014/main" id="{9FC04105-EF39-A4D4-C5F5-1275C534AF57}"/>
              </a:ext>
            </a:extLst>
          </p:cNvPr>
          <p:cNvSpPr txBox="1"/>
          <p:nvPr/>
        </p:nvSpPr>
        <p:spPr>
          <a:xfrm>
            <a:off x="423723" y="3563012"/>
            <a:ext cx="3082525" cy="2662267"/>
          </a:xfrm>
          <a:prstGeom prst="rect">
            <a:avLst/>
          </a:prstGeom>
          <a:noFill/>
        </p:spPr>
        <p:txBody>
          <a:bodyPr wrap="square" rtlCol="0">
            <a:spAutoFit/>
          </a:bodyPr>
          <a:lstStyle/>
          <a:p>
            <a:pPr algn="ctr"/>
            <a:r>
              <a:rPr lang="es-ES" sz="1600" b="1" u="sng" dirty="0">
                <a:solidFill>
                  <a:schemeClr val="bg1"/>
                </a:solidFill>
                <a:latin typeface="Calibri" panose="020F0502020204030204" pitchFamily="34" charset="0"/>
                <a:ea typeface="Lato" charset="0"/>
                <a:cs typeface="Calibri" panose="020F0502020204030204" pitchFamily="34" charset="0"/>
              </a:rPr>
              <a:t>Reducción de la huella de carbono: </a:t>
            </a:r>
            <a:r>
              <a:rPr lang="es-ES" sz="1500" dirty="0">
                <a:solidFill>
                  <a:schemeClr val="bg1"/>
                </a:solidFill>
                <a:latin typeface="Calibri" panose="020F0502020204030204" pitchFamily="34" charset="0"/>
                <a:ea typeface="Lato" charset="0"/>
                <a:cs typeface="Calibri" panose="020F0502020204030204" pitchFamily="34" charset="0"/>
              </a:rPr>
              <a:t>Estos sectores se centran cada vez más en reducir su huella de carbono mediante prácticas sostenibles, como el uso de fuentes de energía renovables, la implantación de operaciones energéticamente eficientes y el fomento del uso de opciones de transporte sostenible para los turistas.</a:t>
            </a:r>
            <a:endParaRPr lang="en-US" sz="1500" b="1"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53">
            <a:extLst>
              <a:ext uri="{FF2B5EF4-FFF2-40B4-BE49-F238E27FC236}">
                <a16:creationId xmlns:a16="http://schemas.microsoft.com/office/drawing/2014/main" id="{3FA4D8C2-E9F5-301F-B0AA-9DDA6D673BCB}"/>
              </a:ext>
            </a:extLst>
          </p:cNvPr>
          <p:cNvSpPr txBox="1"/>
          <p:nvPr/>
        </p:nvSpPr>
        <p:spPr>
          <a:xfrm>
            <a:off x="4396458" y="3766683"/>
            <a:ext cx="3002416" cy="2062103"/>
          </a:xfrm>
          <a:prstGeom prst="rect">
            <a:avLst/>
          </a:prstGeom>
          <a:noFill/>
        </p:spPr>
        <p:txBody>
          <a:bodyPr wrap="square" rtlCol="0">
            <a:spAutoFit/>
          </a:bodyPr>
          <a:lstStyle/>
          <a:p>
            <a:pPr algn="ctr"/>
            <a:r>
              <a:rPr lang="en-US" sz="1600" b="1" u="sng" dirty="0" err="1">
                <a:solidFill>
                  <a:schemeClr val="bg1"/>
                </a:solidFill>
                <a:latin typeface="Calibri" panose="020F0502020204030204" pitchFamily="34" charset="0"/>
                <a:ea typeface="Lato" charset="0"/>
                <a:cs typeface="Calibri" panose="020F0502020204030204" pitchFamily="34" charset="0"/>
              </a:rPr>
              <a:t>Prácticas</a:t>
            </a:r>
            <a:r>
              <a:rPr lang="en-US" sz="1600" b="1" u="sng" dirty="0">
                <a:solidFill>
                  <a:schemeClr val="bg1"/>
                </a:solidFill>
                <a:latin typeface="Calibri" panose="020F0502020204030204" pitchFamily="34" charset="0"/>
                <a:ea typeface="Lato" charset="0"/>
                <a:cs typeface="Calibri" panose="020F0502020204030204" pitchFamily="34" charset="0"/>
              </a:rPr>
              <a:t> de </a:t>
            </a:r>
            <a:r>
              <a:rPr lang="en-US" sz="1600" b="1" u="sng" dirty="0" err="1">
                <a:solidFill>
                  <a:schemeClr val="bg1"/>
                </a:solidFill>
                <a:latin typeface="Calibri" panose="020F0502020204030204" pitchFamily="34" charset="0"/>
                <a:ea typeface="Lato" charset="0"/>
                <a:cs typeface="Calibri" panose="020F0502020204030204" pitchFamily="34" charset="0"/>
              </a:rPr>
              <a:t>turismo</a:t>
            </a:r>
            <a:r>
              <a:rPr lang="en-US" sz="1600" b="1" u="sng" dirty="0">
                <a:solidFill>
                  <a:schemeClr val="bg1"/>
                </a:solidFill>
                <a:latin typeface="Calibri" panose="020F0502020204030204" pitchFamily="34" charset="0"/>
                <a:ea typeface="Lato" charset="0"/>
                <a:cs typeface="Calibri" panose="020F0502020204030204" pitchFamily="34" charset="0"/>
              </a:rPr>
              <a:t> </a:t>
            </a:r>
            <a:r>
              <a:rPr lang="en-US" sz="1600" b="1" u="sng" dirty="0" err="1">
                <a:solidFill>
                  <a:schemeClr val="bg1"/>
                </a:solidFill>
                <a:latin typeface="Calibri" panose="020F0502020204030204" pitchFamily="34" charset="0"/>
                <a:ea typeface="Lato" charset="0"/>
                <a:cs typeface="Calibri" panose="020F0502020204030204" pitchFamily="34" charset="0"/>
              </a:rPr>
              <a:t>sostenible</a:t>
            </a:r>
            <a:r>
              <a:rPr lang="en-US" sz="1600" b="1" u="sng" dirty="0">
                <a:solidFill>
                  <a:schemeClr val="bg1"/>
                </a:solidFill>
                <a:latin typeface="Calibri" panose="020F0502020204030204" pitchFamily="34" charset="0"/>
                <a:ea typeface="Lato" charset="0"/>
                <a:cs typeface="Calibri" panose="020F0502020204030204" pitchFamily="34" charset="0"/>
              </a:rPr>
              <a:t>: </a:t>
            </a:r>
            <a:r>
              <a:rPr lang="es-ES" sz="1600" dirty="0">
                <a:solidFill>
                  <a:schemeClr val="bg1"/>
                </a:solidFill>
                <a:latin typeface="Calibri" panose="020F0502020204030204" pitchFamily="34" charset="0"/>
                <a:ea typeface="Lato" charset="0"/>
                <a:cs typeface="Calibri" panose="020F0502020204030204" pitchFamily="34" charset="0"/>
              </a:rPr>
              <a:t>La promoción del ecoturismo y de prácticas turísticas sostenibles ayuda a conservar los hábitats naturales, a reducir el impacto ambiental y a educar o concienciar sobre el cambio climático.</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53">
            <a:extLst>
              <a:ext uri="{FF2B5EF4-FFF2-40B4-BE49-F238E27FC236}">
                <a16:creationId xmlns:a16="http://schemas.microsoft.com/office/drawing/2014/main" id="{62846DE4-91CB-3D70-C0B7-C315F701091C}"/>
              </a:ext>
            </a:extLst>
          </p:cNvPr>
          <p:cNvSpPr txBox="1"/>
          <p:nvPr/>
        </p:nvSpPr>
        <p:spPr>
          <a:xfrm>
            <a:off x="8376111" y="3670894"/>
            <a:ext cx="2880866" cy="2062103"/>
          </a:xfrm>
          <a:prstGeom prst="rect">
            <a:avLst/>
          </a:prstGeom>
          <a:noFill/>
        </p:spPr>
        <p:txBody>
          <a:bodyPr wrap="square" rtlCol="0">
            <a:spAutoFit/>
          </a:bodyPr>
          <a:lstStyle/>
          <a:p>
            <a:pPr algn="ctr"/>
            <a:r>
              <a:rPr lang="en-US" sz="1600" b="1" u="sng" dirty="0" err="1">
                <a:solidFill>
                  <a:schemeClr val="bg1"/>
                </a:solidFill>
                <a:latin typeface="Calibri" panose="020F0502020204030204" pitchFamily="34" charset="0"/>
                <a:ea typeface="Lato" charset="0"/>
                <a:cs typeface="Calibri" panose="020F0502020204030204" pitchFamily="34" charset="0"/>
              </a:rPr>
              <a:t>Infraestructura</a:t>
            </a:r>
            <a:r>
              <a:rPr lang="en-US" sz="1600" b="1" u="sng" dirty="0">
                <a:solidFill>
                  <a:schemeClr val="bg1"/>
                </a:solidFill>
                <a:latin typeface="Calibri" panose="020F0502020204030204" pitchFamily="34" charset="0"/>
                <a:ea typeface="Lato" charset="0"/>
                <a:cs typeface="Calibri" panose="020F0502020204030204" pitchFamily="34" charset="0"/>
              </a:rPr>
              <a:t> </a:t>
            </a:r>
            <a:r>
              <a:rPr lang="en-US" sz="1600" b="1" u="sng" dirty="0" err="1">
                <a:solidFill>
                  <a:schemeClr val="bg1"/>
                </a:solidFill>
                <a:latin typeface="Calibri" panose="020F0502020204030204" pitchFamily="34" charset="0"/>
                <a:ea typeface="Lato" charset="0"/>
                <a:cs typeface="Calibri" panose="020F0502020204030204" pitchFamily="34" charset="0"/>
              </a:rPr>
              <a:t>verde</a:t>
            </a:r>
            <a:r>
              <a:rPr lang="en-US" sz="1600" b="1" u="sng" dirty="0">
                <a:solidFill>
                  <a:schemeClr val="bg1"/>
                </a:solidFill>
                <a:latin typeface="Calibri" panose="020F0502020204030204" pitchFamily="34" charset="0"/>
                <a:ea typeface="Lato" charset="0"/>
                <a:cs typeface="Calibri" panose="020F0502020204030204" pitchFamily="34" charset="0"/>
              </a:rPr>
              <a:t>: </a:t>
            </a:r>
            <a:r>
              <a:rPr lang="es-ES" sz="1600" dirty="0">
                <a:solidFill>
                  <a:schemeClr val="bg1"/>
                </a:solidFill>
                <a:latin typeface="Calibri" panose="020F0502020204030204" pitchFamily="34" charset="0"/>
                <a:ea typeface="Lato" charset="0"/>
                <a:cs typeface="Calibri" panose="020F0502020204030204" pitchFamily="34" charset="0"/>
              </a:rPr>
              <a:t>El desarrollo de infraestructuras verdes, como hoteles y complejos turísticos ecológicos, contribuye a mitigar el cambio climático al reducir el consumo de energía y las emisiones de gases de efecto invernadero.</a:t>
            </a: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52" name="Group 51">
            <a:extLst>
              <a:ext uri="{FF2B5EF4-FFF2-40B4-BE49-F238E27FC236}">
                <a16:creationId xmlns:a16="http://schemas.microsoft.com/office/drawing/2014/main" id="{81B4F3C3-CC87-5864-BB1C-A7343DF3B4E5}"/>
              </a:ext>
            </a:extLst>
          </p:cNvPr>
          <p:cNvGrpSpPr/>
          <p:nvPr/>
        </p:nvGrpSpPr>
        <p:grpSpPr>
          <a:xfrm>
            <a:off x="9162339" y="1980012"/>
            <a:ext cx="925001" cy="925018"/>
            <a:chOff x="8736336" y="773976"/>
            <a:chExt cx="925001" cy="925018"/>
          </a:xfrm>
          <a:solidFill>
            <a:srgbClr val="41296C"/>
          </a:solidFill>
        </p:grpSpPr>
        <p:grpSp>
          <p:nvGrpSpPr>
            <p:cNvPr id="53" name="Graphic 2">
              <a:extLst>
                <a:ext uri="{FF2B5EF4-FFF2-40B4-BE49-F238E27FC236}">
                  <a16:creationId xmlns:a16="http://schemas.microsoft.com/office/drawing/2014/main" id="{1918020E-3A7F-DE27-FFDF-3293C100F26F}"/>
                </a:ext>
              </a:extLst>
            </p:cNvPr>
            <p:cNvGrpSpPr/>
            <p:nvPr/>
          </p:nvGrpSpPr>
          <p:grpSpPr>
            <a:xfrm>
              <a:off x="8736336" y="773976"/>
              <a:ext cx="925001" cy="925018"/>
              <a:chOff x="8736336" y="773976"/>
              <a:chExt cx="925001" cy="925018"/>
            </a:xfrm>
            <a:grpFill/>
          </p:grpSpPr>
          <p:sp>
            <p:nvSpPr>
              <p:cNvPr id="56" name="Freeform 306">
                <a:extLst>
                  <a:ext uri="{FF2B5EF4-FFF2-40B4-BE49-F238E27FC236}">
                    <a16:creationId xmlns:a16="http://schemas.microsoft.com/office/drawing/2014/main" id="{0E557335-7AB0-4557-9801-10FEE64780FF}"/>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p>
            </p:txBody>
          </p:sp>
          <p:sp>
            <p:nvSpPr>
              <p:cNvPr id="57" name="Freeform 307">
                <a:extLst>
                  <a:ext uri="{FF2B5EF4-FFF2-40B4-BE49-F238E27FC236}">
                    <a16:creationId xmlns:a16="http://schemas.microsoft.com/office/drawing/2014/main" id="{9B9404C9-4296-3729-2AF6-41E1D13D4431}"/>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p>
            </p:txBody>
          </p:sp>
          <p:sp>
            <p:nvSpPr>
              <p:cNvPr id="58" name="Freeform 308">
                <a:extLst>
                  <a:ext uri="{FF2B5EF4-FFF2-40B4-BE49-F238E27FC236}">
                    <a16:creationId xmlns:a16="http://schemas.microsoft.com/office/drawing/2014/main" id="{429AA0F6-BE67-06E4-C109-E8208253121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p>
            </p:txBody>
          </p:sp>
          <p:sp>
            <p:nvSpPr>
              <p:cNvPr id="59" name="Freeform 309">
                <a:extLst>
                  <a:ext uri="{FF2B5EF4-FFF2-40B4-BE49-F238E27FC236}">
                    <a16:creationId xmlns:a16="http://schemas.microsoft.com/office/drawing/2014/main" id="{D3768B09-C1C7-1AD5-11F7-E04E814D70D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p>
            </p:txBody>
          </p:sp>
          <p:sp>
            <p:nvSpPr>
              <p:cNvPr id="60" name="Freeform 310">
                <a:extLst>
                  <a:ext uri="{FF2B5EF4-FFF2-40B4-BE49-F238E27FC236}">
                    <a16:creationId xmlns:a16="http://schemas.microsoft.com/office/drawing/2014/main" id="{ED6FADA6-F9FE-CB3D-C7A6-C28D5746AFB1}"/>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p>
            </p:txBody>
          </p:sp>
          <p:sp>
            <p:nvSpPr>
              <p:cNvPr id="61" name="Freeform 311">
                <a:extLst>
                  <a:ext uri="{FF2B5EF4-FFF2-40B4-BE49-F238E27FC236}">
                    <a16:creationId xmlns:a16="http://schemas.microsoft.com/office/drawing/2014/main" id="{72EF1A20-E289-C55F-A6C5-D0E4B93840C9}"/>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p>
            </p:txBody>
          </p:sp>
          <p:sp>
            <p:nvSpPr>
              <p:cNvPr id="62" name="Freeform 312">
                <a:extLst>
                  <a:ext uri="{FF2B5EF4-FFF2-40B4-BE49-F238E27FC236}">
                    <a16:creationId xmlns:a16="http://schemas.microsoft.com/office/drawing/2014/main" id="{16014018-C422-62A6-68CF-388325B9718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p>
            </p:txBody>
          </p:sp>
        </p:grpSp>
        <p:sp>
          <p:nvSpPr>
            <p:cNvPr id="54" name="Freeform 304">
              <a:extLst>
                <a:ext uri="{FF2B5EF4-FFF2-40B4-BE49-F238E27FC236}">
                  <a16:creationId xmlns:a16="http://schemas.microsoft.com/office/drawing/2014/main" id="{6330AC42-17FA-7521-B3F8-CC482CD3E000}"/>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407F46"/>
            </a:solidFill>
            <a:ln w="9028" cap="flat">
              <a:noFill/>
              <a:prstDash val="solid"/>
              <a:miter/>
            </a:ln>
          </p:spPr>
          <p:txBody>
            <a:bodyPr rtlCol="0" anchor="ctr"/>
            <a:lstStyle/>
            <a:p>
              <a:endParaRPr lang="en-US"/>
            </a:p>
          </p:txBody>
        </p:sp>
        <p:sp>
          <p:nvSpPr>
            <p:cNvPr id="55" name="Freeform 305">
              <a:extLst>
                <a:ext uri="{FF2B5EF4-FFF2-40B4-BE49-F238E27FC236}">
                  <a16:creationId xmlns:a16="http://schemas.microsoft.com/office/drawing/2014/main" id="{53A3084B-9EB9-00F4-3A28-3191FE52D75F}"/>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407F46"/>
            </a:solidFill>
            <a:ln w="9028"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975F5AD-0D4D-8197-290C-7153CC064BEF}"/>
              </a:ext>
            </a:extLst>
          </p:cNvPr>
          <p:cNvGrpSpPr/>
          <p:nvPr/>
        </p:nvGrpSpPr>
        <p:grpSpPr>
          <a:xfrm>
            <a:off x="5292353" y="1999115"/>
            <a:ext cx="901130" cy="901727"/>
            <a:chOff x="5614841" y="786428"/>
            <a:chExt cx="901130" cy="901727"/>
          </a:xfrm>
          <a:solidFill>
            <a:srgbClr val="41296C"/>
          </a:solidFill>
        </p:grpSpPr>
        <p:grpSp>
          <p:nvGrpSpPr>
            <p:cNvPr id="2048" name="Graphic 2">
              <a:extLst>
                <a:ext uri="{FF2B5EF4-FFF2-40B4-BE49-F238E27FC236}">
                  <a16:creationId xmlns:a16="http://schemas.microsoft.com/office/drawing/2014/main" id="{D2DEA1F0-EAE5-4BD9-5107-F05C5E1441E5}"/>
                </a:ext>
              </a:extLst>
            </p:cNvPr>
            <p:cNvGrpSpPr/>
            <p:nvPr/>
          </p:nvGrpSpPr>
          <p:grpSpPr>
            <a:xfrm>
              <a:off x="5715019" y="1058540"/>
              <a:ext cx="543506" cy="445337"/>
              <a:chOff x="5715019" y="1058540"/>
              <a:chExt cx="543506" cy="445337"/>
            </a:xfrm>
            <a:grpFill/>
          </p:grpSpPr>
          <p:sp>
            <p:nvSpPr>
              <p:cNvPr id="2051" name="Freeform 210">
                <a:extLst>
                  <a:ext uri="{FF2B5EF4-FFF2-40B4-BE49-F238E27FC236}">
                    <a16:creationId xmlns:a16="http://schemas.microsoft.com/office/drawing/2014/main" id="{5F696294-8D76-A644-F0E0-A2CF0C431504}"/>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407F46"/>
              </a:solidFill>
              <a:ln w="9028" cap="flat">
                <a:noFill/>
                <a:prstDash val="solid"/>
                <a:miter/>
              </a:ln>
            </p:spPr>
            <p:txBody>
              <a:bodyPr rtlCol="0" anchor="ctr"/>
              <a:lstStyle/>
              <a:p>
                <a:endParaRPr lang="en-US"/>
              </a:p>
            </p:txBody>
          </p:sp>
          <p:sp>
            <p:nvSpPr>
              <p:cNvPr id="2052" name="Freeform 211">
                <a:extLst>
                  <a:ext uri="{FF2B5EF4-FFF2-40B4-BE49-F238E27FC236}">
                    <a16:creationId xmlns:a16="http://schemas.microsoft.com/office/drawing/2014/main" id="{7753A7EF-B71E-82DE-A941-5DA685442EC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407F46"/>
              </a:solidFill>
              <a:ln w="9028" cap="flat">
                <a:noFill/>
                <a:prstDash val="solid"/>
                <a:miter/>
              </a:ln>
            </p:spPr>
            <p:txBody>
              <a:bodyPr rtlCol="0" anchor="ctr"/>
              <a:lstStyle/>
              <a:p>
                <a:endParaRPr lang="en-US"/>
              </a:p>
            </p:txBody>
          </p:sp>
        </p:grpSp>
        <p:sp>
          <p:nvSpPr>
            <p:cNvPr id="2049" name="Freeform 209">
              <a:extLst>
                <a:ext uri="{FF2B5EF4-FFF2-40B4-BE49-F238E27FC236}">
                  <a16:creationId xmlns:a16="http://schemas.microsoft.com/office/drawing/2014/main" id="{CC3C5C22-61E6-D54B-30B1-3B3068E0F733}"/>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p>
          </p:txBody>
        </p:sp>
      </p:grpSp>
      <p:grpSp>
        <p:nvGrpSpPr>
          <p:cNvPr id="2053" name="Graphic 3">
            <a:extLst>
              <a:ext uri="{FF2B5EF4-FFF2-40B4-BE49-F238E27FC236}">
                <a16:creationId xmlns:a16="http://schemas.microsoft.com/office/drawing/2014/main" id="{61EF9815-E380-6238-B468-D73B89F06C7F}"/>
              </a:ext>
            </a:extLst>
          </p:cNvPr>
          <p:cNvGrpSpPr/>
          <p:nvPr/>
        </p:nvGrpSpPr>
        <p:grpSpPr>
          <a:xfrm>
            <a:off x="1358029" y="2086737"/>
            <a:ext cx="913303" cy="901727"/>
            <a:chOff x="8424689" y="1951807"/>
            <a:chExt cx="1086136" cy="1105415"/>
          </a:xfrm>
          <a:solidFill>
            <a:srgbClr val="41296C"/>
          </a:solidFill>
        </p:grpSpPr>
        <p:grpSp>
          <p:nvGrpSpPr>
            <p:cNvPr id="2054" name="Graphic 3">
              <a:extLst>
                <a:ext uri="{FF2B5EF4-FFF2-40B4-BE49-F238E27FC236}">
                  <a16:creationId xmlns:a16="http://schemas.microsoft.com/office/drawing/2014/main" id="{CD16315C-90F1-90D4-F4AF-DB8FE2F2227F}"/>
                </a:ext>
              </a:extLst>
            </p:cNvPr>
            <p:cNvGrpSpPr/>
            <p:nvPr/>
          </p:nvGrpSpPr>
          <p:grpSpPr>
            <a:xfrm>
              <a:off x="8424689" y="1951807"/>
              <a:ext cx="1086136" cy="1105415"/>
              <a:chOff x="8424689" y="1951807"/>
              <a:chExt cx="1086136" cy="1105415"/>
            </a:xfrm>
            <a:grpFill/>
          </p:grpSpPr>
          <p:sp>
            <p:nvSpPr>
              <p:cNvPr id="2061" name="Freeform 1420">
                <a:extLst>
                  <a:ext uri="{FF2B5EF4-FFF2-40B4-BE49-F238E27FC236}">
                    <a16:creationId xmlns:a16="http://schemas.microsoft.com/office/drawing/2014/main" id="{B6609931-222D-B781-6428-866DF87A7C2D}"/>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2062" name="Freeform 1421">
                <a:extLst>
                  <a:ext uri="{FF2B5EF4-FFF2-40B4-BE49-F238E27FC236}">
                    <a16:creationId xmlns:a16="http://schemas.microsoft.com/office/drawing/2014/main" id="{70C999C8-F385-4970-E4CE-FEB53424BE62}"/>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2063" name="Freeform 1422">
                <a:extLst>
                  <a:ext uri="{FF2B5EF4-FFF2-40B4-BE49-F238E27FC236}">
                    <a16:creationId xmlns:a16="http://schemas.microsoft.com/office/drawing/2014/main" id="{079590A9-8459-A32D-7E0E-8A22919E917F}"/>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2064" name="Freeform 1423">
                <a:extLst>
                  <a:ext uri="{FF2B5EF4-FFF2-40B4-BE49-F238E27FC236}">
                    <a16:creationId xmlns:a16="http://schemas.microsoft.com/office/drawing/2014/main" id="{8862DAC7-6490-547E-A842-C54605CAF8E4}"/>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2065" name="Freeform 1424">
                <a:extLst>
                  <a:ext uri="{FF2B5EF4-FFF2-40B4-BE49-F238E27FC236}">
                    <a16:creationId xmlns:a16="http://schemas.microsoft.com/office/drawing/2014/main" id="{D8F1FE54-5CA5-086C-3CFD-9D0FF81A31E7}"/>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66" name="Freeform 1425">
                <a:extLst>
                  <a:ext uri="{FF2B5EF4-FFF2-40B4-BE49-F238E27FC236}">
                    <a16:creationId xmlns:a16="http://schemas.microsoft.com/office/drawing/2014/main" id="{03C95D77-5D52-10BA-6BF2-7D5914847BE3}"/>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2067" name="Freeform 1426">
                <a:extLst>
                  <a:ext uri="{FF2B5EF4-FFF2-40B4-BE49-F238E27FC236}">
                    <a16:creationId xmlns:a16="http://schemas.microsoft.com/office/drawing/2014/main" id="{BC52DE72-DEB5-166D-7674-F1F0B2C4AC88}"/>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2068" name="Freeform 1427">
                <a:extLst>
                  <a:ext uri="{FF2B5EF4-FFF2-40B4-BE49-F238E27FC236}">
                    <a16:creationId xmlns:a16="http://schemas.microsoft.com/office/drawing/2014/main" id="{61D58D01-B919-6D07-B019-5356471DE7C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69" name="Freeform 1428">
                <a:extLst>
                  <a:ext uri="{FF2B5EF4-FFF2-40B4-BE49-F238E27FC236}">
                    <a16:creationId xmlns:a16="http://schemas.microsoft.com/office/drawing/2014/main" id="{6AE85EDE-31FF-0AF4-60B6-0004698A6868}"/>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070" name="Freeform 1429">
                <a:extLst>
                  <a:ext uri="{FF2B5EF4-FFF2-40B4-BE49-F238E27FC236}">
                    <a16:creationId xmlns:a16="http://schemas.microsoft.com/office/drawing/2014/main" id="{93D566C3-CB52-3E36-663F-526B9B2761AE}"/>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071" name="Freeform 1430">
                <a:extLst>
                  <a:ext uri="{FF2B5EF4-FFF2-40B4-BE49-F238E27FC236}">
                    <a16:creationId xmlns:a16="http://schemas.microsoft.com/office/drawing/2014/main" id="{FC371227-2E14-3956-5CFB-D58871DE2794}"/>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72" name="Freeform 1431">
                <a:extLst>
                  <a:ext uri="{FF2B5EF4-FFF2-40B4-BE49-F238E27FC236}">
                    <a16:creationId xmlns:a16="http://schemas.microsoft.com/office/drawing/2014/main" id="{6FC657B1-E498-048E-10F5-5010118E9E4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073" name="Freeform 1432">
                <a:extLst>
                  <a:ext uri="{FF2B5EF4-FFF2-40B4-BE49-F238E27FC236}">
                    <a16:creationId xmlns:a16="http://schemas.microsoft.com/office/drawing/2014/main" id="{7B1B3EED-0CAB-C9EC-8796-C7668C7D7F29}"/>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074" name="Freeform 1433">
                <a:extLst>
                  <a:ext uri="{FF2B5EF4-FFF2-40B4-BE49-F238E27FC236}">
                    <a16:creationId xmlns:a16="http://schemas.microsoft.com/office/drawing/2014/main" id="{9F59F2EA-CD75-0E48-FDA6-54737CFC1F15}"/>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075" name="Freeform 1434">
                <a:extLst>
                  <a:ext uri="{FF2B5EF4-FFF2-40B4-BE49-F238E27FC236}">
                    <a16:creationId xmlns:a16="http://schemas.microsoft.com/office/drawing/2014/main" id="{33C5C18B-C47B-5E90-4419-C78497E65BA4}"/>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076" name="Freeform 1435">
                <a:extLst>
                  <a:ext uri="{FF2B5EF4-FFF2-40B4-BE49-F238E27FC236}">
                    <a16:creationId xmlns:a16="http://schemas.microsoft.com/office/drawing/2014/main" id="{B1E2DA4B-F263-9BED-7DEC-62251E1E133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077" name="Freeform 1436">
                <a:extLst>
                  <a:ext uri="{FF2B5EF4-FFF2-40B4-BE49-F238E27FC236}">
                    <a16:creationId xmlns:a16="http://schemas.microsoft.com/office/drawing/2014/main" id="{55E3A747-5FE6-B121-0704-6E8797508A28}"/>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078" name="Freeform 1437">
                <a:extLst>
                  <a:ext uri="{FF2B5EF4-FFF2-40B4-BE49-F238E27FC236}">
                    <a16:creationId xmlns:a16="http://schemas.microsoft.com/office/drawing/2014/main" id="{3AFE3CAF-0ADB-0823-BC31-EE939CFD83F3}"/>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2079" name="Freeform 1438">
                <a:extLst>
                  <a:ext uri="{FF2B5EF4-FFF2-40B4-BE49-F238E27FC236}">
                    <a16:creationId xmlns:a16="http://schemas.microsoft.com/office/drawing/2014/main" id="{AFEE79AD-7C19-CB66-97BF-F332B01DF34E}"/>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2080" name="Freeform 1439">
                <a:extLst>
                  <a:ext uri="{FF2B5EF4-FFF2-40B4-BE49-F238E27FC236}">
                    <a16:creationId xmlns:a16="http://schemas.microsoft.com/office/drawing/2014/main" id="{A5F9214E-4C0A-4E8E-8B78-4A4A0BB09246}"/>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2081" name="Freeform 1440">
                <a:extLst>
                  <a:ext uri="{FF2B5EF4-FFF2-40B4-BE49-F238E27FC236}">
                    <a16:creationId xmlns:a16="http://schemas.microsoft.com/office/drawing/2014/main" id="{2EE975CF-2964-0402-A406-936DBF0E277B}"/>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2082" name="Freeform 1441">
                <a:extLst>
                  <a:ext uri="{FF2B5EF4-FFF2-40B4-BE49-F238E27FC236}">
                    <a16:creationId xmlns:a16="http://schemas.microsoft.com/office/drawing/2014/main" id="{7F22C689-9462-DEDA-C448-51B44C11E734}"/>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2083" name="Freeform 1442">
                <a:extLst>
                  <a:ext uri="{FF2B5EF4-FFF2-40B4-BE49-F238E27FC236}">
                    <a16:creationId xmlns:a16="http://schemas.microsoft.com/office/drawing/2014/main" id="{5AA732E9-E04C-7C98-252E-F6DF880169B3}"/>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2084" name="Freeform 1443">
                <a:extLst>
                  <a:ext uri="{FF2B5EF4-FFF2-40B4-BE49-F238E27FC236}">
                    <a16:creationId xmlns:a16="http://schemas.microsoft.com/office/drawing/2014/main" id="{136E23EF-B47B-B890-AD4D-FCE59642E9CC}"/>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2085" name="Freeform 1444">
                <a:extLst>
                  <a:ext uri="{FF2B5EF4-FFF2-40B4-BE49-F238E27FC236}">
                    <a16:creationId xmlns:a16="http://schemas.microsoft.com/office/drawing/2014/main" id="{8594BDBA-511C-2CE6-E0D9-7E79778E6644}"/>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2086" name="Freeform 1445">
                <a:extLst>
                  <a:ext uri="{FF2B5EF4-FFF2-40B4-BE49-F238E27FC236}">
                    <a16:creationId xmlns:a16="http://schemas.microsoft.com/office/drawing/2014/main" id="{39735B0B-9B8B-8BF8-4CD7-A77710563C4B}"/>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087" name="Freeform 1446">
                <a:extLst>
                  <a:ext uri="{FF2B5EF4-FFF2-40B4-BE49-F238E27FC236}">
                    <a16:creationId xmlns:a16="http://schemas.microsoft.com/office/drawing/2014/main" id="{5E555BD8-EA0F-5F17-3741-6D0F82CB91E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2088" name="Freeform 1447">
                <a:extLst>
                  <a:ext uri="{FF2B5EF4-FFF2-40B4-BE49-F238E27FC236}">
                    <a16:creationId xmlns:a16="http://schemas.microsoft.com/office/drawing/2014/main" id="{4BC2C714-CCA6-8A86-7225-3D20A0BBEB9C}"/>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089" name="Freeform 1448">
                <a:extLst>
                  <a:ext uri="{FF2B5EF4-FFF2-40B4-BE49-F238E27FC236}">
                    <a16:creationId xmlns:a16="http://schemas.microsoft.com/office/drawing/2014/main" id="{976D6D71-428B-6A74-9B44-0E02B8732390}"/>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090" name="Freeform 1449">
                <a:extLst>
                  <a:ext uri="{FF2B5EF4-FFF2-40B4-BE49-F238E27FC236}">
                    <a16:creationId xmlns:a16="http://schemas.microsoft.com/office/drawing/2014/main" id="{5D86D8B6-665F-047A-121D-AAD2317204E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091" name="Freeform 1450">
                <a:extLst>
                  <a:ext uri="{FF2B5EF4-FFF2-40B4-BE49-F238E27FC236}">
                    <a16:creationId xmlns:a16="http://schemas.microsoft.com/office/drawing/2014/main" id="{CA9CAC8B-FE8F-F5CB-36DD-679F82B9669C}"/>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2055" name="Graphic 3">
              <a:extLst>
                <a:ext uri="{FF2B5EF4-FFF2-40B4-BE49-F238E27FC236}">
                  <a16:creationId xmlns:a16="http://schemas.microsoft.com/office/drawing/2014/main" id="{6A84C31F-C7AC-C0CB-B8BE-3826DD25A3B8}"/>
                </a:ext>
              </a:extLst>
            </p:cNvPr>
            <p:cNvGrpSpPr/>
            <p:nvPr/>
          </p:nvGrpSpPr>
          <p:grpSpPr>
            <a:xfrm>
              <a:off x="8623774" y="2128475"/>
              <a:ext cx="506941" cy="300655"/>
              <a:chOff x="8623774" y="2128475"/>
              <a:chExt cx="506941" cy="300655"/>
            </a:xfrm>
            <a:grpFill/>
          </p:grpSpPr>
          <p:grpSp>
            <p:nvGrpSpPr>
              <p:cNvPr id="2056" name="Graphic 3">
                <a:extLst>
                  <a:ext uri="{FF2B5EF4-FFF2-40B4-BE49-F238E27FC236}">
                    <a16:creationId xmlns:a16="http://schemas.microsoft.com/office/drawing/2014/main" id="{63193FCB-7271-ACB7-D2B7-069771C79F3F}"/>
                  </a:ext>
                </a:extLst>
              </p:cNvPr>
              <p:cNvGrpSpPr/>
              <p:nvPr/>
            </p:nvGrpSpPr>
            <p:grpSpPr>
              <a:xfrm>
                <a:off x="8623774" y="2128475"/>
                <a:ext cx="506941" cy="221114"/>
                <a:chOff x="8623774" y="2128475"/>
                <a:chExt cx="506941" cy="221114"/>
              </a:xfrm>
              <a:grpFill/>
            </p:grpSpPr>
            <p:sp>
              <p:nvSpPr>
                <p:cNvPr id="2059" name="Freeform 1418">
                  <a:extLst>
                    <a:ext uri="{FF2B5EF4-FFF2-40B4-BE49-F238E27FC236}">
                      <a16:creationId xmlns:a16="http://schemas.microsoft.com/office/drawing/2014/main" id="{5D1576EA-7472-F4BB-E627-9E1D0BCEDE12}"/>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407F46"/>
                </a:solidFill>
                <a:ln w="27426" cap="flat">
                  <a:noFill/>
                  <a:prstDash val="solid"/>
                  <a:miter/>
                </a:ln>
              </p:spPr>
              <p:txBody>
                <a:bodyPr rtlCol="0" anchor="ctr"/>
                <a:lstStyle/>
                <a:p>
                  <a:endParaRPr lang="en-US"/>
                </a:p>
              </p:txBody>
            </p:sp>
            <p:sp>
              <p:nvSpPr>
                <p:cNvPr id="2060" name="Freeform 1419">
                  <a:extLst>
                    <a:ext uri="{FF2B5EF4-FFF2-40B4-BE49-F238E27FC236}">
                      <a16:creationId xmlns:a16="http://schemas.microsoft.com/office/drawing/2014/main" id="{52B14306-F430-C56F-E358-533FB5E0E65D}"/>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407F46"/>
                </a:solidFill>
                <a:ln w="27426" cap="flat">
                  <a:noFill/>
                  <a:prstDash val="solid"/>
                  <a:miter/>
                </a:ln>
              </p:spPr>
              <p:txBody>
                <a:bodyPr rtlCol="0" anchor="ctr"/>
                <a:lstStyle/>
                <a:p>
                  <a:endParaRPr lang="en-US"/>
                </a:p>
              </p:txBody>
            </p:sp>
          </p:grpSp>
          <p:sp>
            <p:nvSpPr>
              <p:cNvPr id="2057" name="Freeform 1416">
                <a:extLst>
                  <a:ext uri="{FF2B5EF4-FFF2-40B4-BE49-F238E27FC236}">
                    <a16:creationId xmlns:a16="http://schemas.microsoft.com/office/drawing/2014/main" id="{9A315D2B-E17E-3AC0-05A2-82202C2BF8C6}"/>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407F46"/>
              </a:solidFill>
              <a:ln w="27426" cap="flat">
                <a:noFill/>
                <a:prstDash val="solid"/>
                <a:miter/>
              </a:ln>
            </p:spPr>
            <p:txBody>
              <a:bodyPr rtlCol="0" anchor="ctr"/>
              <a:lstStyle/>
              <a:p>
                <a:endParaRPr lang="en-US"/>
              </a:p>
            </p:txBody>
          </p:sp>
          <p:sp>
            <p:nvSpPr>
              <p:cNvPr id="2058" name="Freeform 1417">
                <a:extLst>
                  <a:ext uri="{FF2B5EF4-FFF2-40B4-BE49-F238E27FC236}">
                    <a16:creationId xmlns:a16="http://schemas.microsoft.com/office/drawing/2014/main" id="{EC94CB07-4559-18A8-2C86-A5ED2D2890B4}"/>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407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4701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A5C91A-373B-F7A5-3185-75F778AA418B}"/>
              </a:ext>
            </a:extLst>
          </p:cNvPr>
          <p:cNvSpPr txBox="1"/>
          <p:nvPr/>
        </p:nvSpPr>
        <p:spPr>
          <a:xfrm>
            <a:off x="11633703" y="2696066"/>
            <a:ext cx="432606" cy="3940404"/>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AEC19599-BBB9-9907-0009-EF73D65BC0EE}"/>
              </a:ext>
            </a:extLst>
          </p:cNvPr>
          <p:cNvSpPr>
            <a:spLocks noGrp="1"/>
          </p:cNvSpPr>
          <p:nvPr>
            <p:ph type="body" sz="quarter" idx="48"/>
          </p:nvPr>
        </p:nvSpPr>
        <p:spPr>
          <a:xfrm>
            <a:off x="374922" y="2235671"/>
            <a:ext cx="11691387" cy="4036930"/>
          </a:xfrm>
        </p:spPr>
        <p:txBody>
          <a:bodyPr/>
          <a:lstStyle/>
          <a:p>
            <a:pPr>
              <a:spcAft>
                <a:spcPts val="600"/>
              </a:spcAft>
            </a:pPr>
            <a:r>
              <a:rPr lang="es-ES" sz="2200" b="1" dirty="0">
                <a:ea typeface="Calibri" panose="020F0502020204030204" pitchFamily="34" charset="0"/>
              </a:rPr>
              <a:t>Concienciación sobre la conservación marina: </a:t>
            </a:r>
            <a:r>
              <a:rPr lang="es-ES" sz="2200" dirty="0">
                <a:ea typeface="Calibri" panose="020F0502020204030204" pitchFamily="34" charset="0"/>
              </a:rPr>
              <a:t>Las actividades de turismo marino pueden aumentar la concienciación y el aprecio por la biodiversidad marina, fomentando los esfuerzos de conservación. Por ejemplo, fomentar prácticas como el buceo y el </a:t>
            </a:r>
            <a:r>
              <a:rPr lang="es-ES" sz="2200" dirty="0" err="1">
                <a:ea typeface="Calibri" panose="020F0502020204030204" pitchFamily="34" charset="0"/>
              </a:rPr>
              <a:t>snorkel</a:t>
            </a:r>
            <a:r>
              <a:rPr lang="es-ES" sz="2200" dirty="0">
                <a:ea typeface="Calibri" panose="020F0502020204030204" pitchFamily="34" charset="0"/>
              </a:rPr>
              <a:t> responsables, o colaborar con iniciativas de investigación ayudan a proteger los ecosistemas marinos y a conservar la vida acuática.</a:t>
            </a:r>
          </a:p>
          <a:p>
            <a:pPr>
              <a:spcAft>
                <a:spcPts val="600"/>
              </a:spcAft>
            </a:pPr>
            <a:r>
              <a:rPr lang="es-ES" sz="2200" b="1" dirty="0">
                <a:ea typeface="Calibri" panose="020F0502020204030204" pitchFamily="34" charset="0"/>
              </a:rPr>
              <a:t>Apoyo a las zonas marinas protegidas: </a:t>
            </a:r>
            <a:r>
              <a:rPr lang="es-ES" sz="2200" dirty="0">
                <a:ea typeface="Calibri" panose="020F0502020204030204" pitchFamily="34" charset="0"/>
              </a:rPr>
              <a:t>El turismo puede generar ingresos que contribuyan al mantenimiento y la gestión de las zonas marinas protegidas, cruciales para preservar la salud y la biodiversidad de los océanos.</a:t>
            </a:r>
          </a:p>
          <a:p>
            <a:pPr>
              <a:spcAft>
                <a:spcPts val="600"/>
              </a:spcAft>
            </a:pPr>
            <a:r>
              <a:rPr lang="es-ES" sz="2200" b="1" dirty="0">
                <a:ea typeface="Calibri" panose="020F0502020204030204" pitchFamily="34" charset="0"/>
              </a:rPr>
              <a:t>Reducir la contaminación marina: </a:t>
            </a:r>
            <a:r>
              <a:rPr lang="es-ES" sz="2200" dirty="0">
                <a:ea typeface="Calibri" panose="020F0502020204030204" pitchFamily="34" charset="0"/>
              </a:rPr>
              <a:t>Los esfuerzos de estos sectores por reducir la contaminación (minimizar el uso de plásticos/gestionar adecuadamente los residuos) contribuyen a la salud de la vida bajo el agua.</a:t>
            </a:r>
          </a:p>
          <a:p>
            <a:pPr>
              <a:spcAft>
                <a:spcPts val="600"/>
              </a:spcAft>
            </a:pPr>
            <a:r>
              <a:rPr lang="es-ES" sz="2200" b="1" dirty="0">
                <a:ea typeface="Calibri" panose="020F0502020204030204" pitchFamily="34" charset="0"/>
              </a:rPr>
              <a:t>Apoyo a la pesca sostenible: </a:t>
            </a:r>
            <a:r>
              <a:rPr lang="es-ES" sz="2200" dirty="0">
                <a:ea typeface="Calibri" panose="020F0502020204030204" pitchFamily="34" charset="0"/>
              </a:rPr>
              <a:t>Mediante el abastecimiento sostenible de productos del mar y el apoyo a la pesca local sostenible, los sectores THL pueden desempeñar un papel en la promoción de prácticas respetuosas con los océanos.</a:t>
            </a:r>
            <a:endParaRPr lang="en-US" sz="2200" dirty="0">
              <a:ea typeface="Calibri" panose="020F0502020204030204" pitchFamily="34" charset="0"/>
            </a:endParaRPr>
          </a:p>
          <a:p>
            <a:pPr>
              <a:spcBef>
                <a:spcPts val="600"/>
              </a:spcBef>
              <a:spcAft>
                <a:spcPts val="600"/>
              </a:spcAft>
            </a:pPr>
            <a:endParaRPr lang="en-US" sz="2200" dirty="0">
              <a:ea typeface="Calibri" panose="020F0502020204030204" pitchFamily="34" charset="0"/>
            </a:endParaRPr>
          </a:p>
          <a:p>
            <a:pPr>
              <a:spcBef>
                <a:spcPts val="600"/>
              </a:spcBef>
              <a:spcAft>
                <a:spcPts val="600"/>
              </a:spcAft>
            </a:pPr>
            <a:endParaRPr lang="en-US" sz="2200" dirty="0">
              <a:ea typeface="Calibri" panose="020F0502020204030204" pitchFamily="34" charset="0"/>
            </a:endParaRPr>
          </a:p>
          <a:p>
            <a:pPr>
              <a:spcBef>
                <a:spcPts val="600"/>
              </a:spcBef>
              <a:spcAft>
                <a:spcPts val="600"/>
              </a:spcAft>
            </a:pPr>
            <a:endParaRPr lang="en-US" sz="2200" dirty="0">
              <a:ea typeface="Calibri" panose="020F0502020204030204" pitchFamily="34" charset="0"/>
            </a:endParaRPr>
          </a:p>
          <a:p>
            <a:pPr>
              <a:spcBef>
                <a:spcPts val="600"/>
              </a:spcBef>
              <a:spcAft>
                <a:spcPts val="600"/>
              </a:spcAft>
            </a:pPr>
            <a:r>
              <a:rPr lang="en-IE" sz="2200" dirty="0">
                <a:ea typeface="Calibri" panose="020F0502020204030204" pitchFamily="34" charset="0"/>
              </a:rPr>
              <a:t>,</a:t>
            </a:r>
          </a:p>
        </p:txBody>
      </p:sp>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442156" cy="804265"/>
          </a:xfrm>
        </p:spPr>
        <p:txBody>
          <a:bodyPr/>
          <a:lstStyle/>
          <a:p>
            <a:r>
              <a:rPr lang="es-ES" dirty="0"/>
              <a:t>El papel del turismo en la vida submarina</a:t>
            </a:r>
            <a:r>
              <a:rPr lang="en-IE" dirty="0"/>
              <a:t>– ODS 14</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73975" y="1387796"/>
            <a:ext cx="936361" cy="93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5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42D1C2-0A6F-958B-F486-6CE505A53005}"/>
              </a:ext>
            </a:extLst>
          </p:cNvPr>
          <p:cNvSpPr>
            <a:spLocks noGrp="1"/>
          </p:cNvSpPr>
          <p:nvPr>
            <p:ph type="body" sz="quarter" idx="48"/>
          </p:nvPr>
        </p:nvSpPr>
        <p:spPr>
          <a:xfrm>
            <a:off x="395998" y="2164582"/>
            <a:ext cx="4976649" cy="4036930"/>
          </a:xfrm>
        </p:spPr>
        <p:txBody>
          <a:bodyPr/>
          <a:lstStyle/>
          <a:p>
            <a:r>
              <a:rPr lang="es-ES" sz="2300" dirty="0"/>
              <a:t>En el </a:t>
            </a:r>
            <a:r>
              <a:rPr lang="es-ES" sz="2300" b="1" dirty="0">
                <a:solidFill>
                  <a:srgbClr val="59BA47"/>
                </a:solidFill>
                <a:hlinkClick r:id="rId2"/>
              </a:rPr>
              <a:t>Compendio de Buenas Prácticas </a:t>
            </a:r>
            <a:r>
              <a:rPr lang="es-ES" sz="2300" dirty="0"/>
              <a:t>de </a:t>
            </a:r>
            <a:r>
              <a:rPr lang="es-ES" sz="2300" dirty="0" err="1"/>
              <a:t>We</a:t>
            </a:r>
            <a:r>
              <a:rPr lang="es-ES" sz="2300" dirty="0"/>
              <a:t> Lead, uno de nuestros estudios de caso es el de </a:t>
            </a:r>
            <a:r>
              <a:rPr lang="es-ES" sz="2300" dirty="0" err="1"/>
              <a:t>Rannveig</a:t>
            </a:r>
            <a:r>
              <a:rPr lang="es-ES" sz="2300" dirty="0"/>
              <a:t> </a:t>
            </a:r>
            <a:r>
              <a:rPr lang="es-ES" sz="2300" dirty="0" err="1"/>
              <a:t>Grétarsdóttir</a:t>
            </a:r>
            <a:r>
              <a:rPr lang="es-ES" sz="2300" dirty="0"/>
              <a:t> y su empresa de avistamiento de ballenas. Los recursos naturales que utilizan en su negocio son el océano y las ballenas, y para que el negocio tenga éxito y un largo futuro, deben hacer todo lo que esté en su mano para protegerlos. </a:t>
            </a:r>
            <a:r>
              <a:rPr lang="es-ES" sz="2300" dirty="0" err="1"/>
              <a:t>Rannveig</a:t>
            </a:r>
            <a:r>
              <a:rPr lang="es-ES" sz="2300" dirty="0"/>
              <a:t> ha hecho hincapié en la aplicación de diversas medidas y en la participación en proyectos de investigación para conseguirlo. </a:t>
            </a:r>
            <a:endParaRPr lang="en-IE" sz="2300" dirty="0"/>
          </a:p>
        </p:txBody>
      </p:sp>
      <p:sp>
        <p:nvSpPr>
          <p:cNvPr id="3" name="Text Placeholder 2">
            <a:extLst>
              <a:ext uri="{FF2B5EF4-FFF2-40B4-BE49-F238E27FC236}">
                <a16:creationId xmlns:a16="http://schemas.microsoft.com/office/drawing/2014/main" id="{3A347ACD-0F5E-81A5-FFA8-76B0A17AAFE2}"/>
              </a:ext>
            </a:extLst>
          </p:cNvPr>
          <p:cNvSpPr>
            <a:spLocks noGrp="1"/>
          </p:cNvSpPr>
          <p:nvPr>
            <p:ph type="body" sz="quarter" idx="30"/>
          </p:nvPr>
        </p:nvSpPr>
        <p:spPr>
          <a:xfrm>
            <a:off x="444752" y="654104"/>
            <a:ext cx="10381217" cy="804265"/>
          </a:xfrm>
        </p:spPr>
        <p:txBody>
          <a:bodyPr/>
          <a:lstStyle/>
          <a:p>
            <a:pPr marL="20320"/>
            <a:r>
              <a:rPr lang="en-IE" dirty="0" err="1">
                <a:latin typeface="Calibri"/>
                <a:ea typeface="Open Sans"/>
                <a:cs typeface="Calibri"/>
              </a:rPr>
              <a:t>Inspírate</a:t>
            </a:r>
            <a:r>
              <a:rPr lang="en-IE" dirty="0">
                <a:latin typeface="Calibri"/>
                <a:ea typeface="Open Sans"/>
                <a:cs typeface="Calibri"/>
              </a:rPr>
              <a:t>...</a:t>
            </a:r>
            <a:endParaRPr lang="is-IS" dirty="0">
              <a:latin typeface="Calibri"/>
              <a:ea typeface="Open Sans"/>
              <a:cs typeface="Calibri"/>
            </a:endParaRPr>
          </a:p>
        </p:txBody>
      </p:sp>
      <p:sp>
        <p:nvSpPr>
          <p:cNvPr id="4" name="Picture Placeholder 3">
            <a:extLst>
              <a:ext uri="{FF2B5EF4-FFF2-40B4-BE49-F238E27FC236}">
                <a16:creationId xmlns:a16="http://schemas.microsoft.com/office/drawing/2014/main" id="{FA5FC755-C9A4-740A-5AB3-FA046A8EFE7D}"/>
              </a:ext>
            </a:extLst>
          </p:cNvPr>
          <p:cNvSpPr>
            <a:spLocks noGrp="1"/>
          </p:cNvSpPr>
          <p:nvPr>
            <p:ph type="pic" sz="quarter" idx="51"/>
          </p:nvPr>
        </p:nvSpPr>
        <p:spPr/>
        <p:txBody>
          <a:bodyPr/>
          <a:lstStyle/>
          <a:p>
            <a:endParaRPr lang="en-IE" dirty="0"/>
          </a:p>
        </p:txBody>
      </p:sp>
      <p:pic>
        <p:nvPicPr>
          <p:cNvPr id="5" name="Picture 4">
            <a:hlinkClick r:id="rId2"/>
            <a:extLst>
              <a:ext uri="{FF2B5EF4-FFF2-40B4-BE49-F238E27FC236}">
                <a16:creationId xmlns:a16="http://schemas.microsoft.com/office/drawing/2014/main" id="{7EE61B9D-48E1-4D46-EFE3-EE960130D4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18075" y="2314510"/>
            <a:ext cx="2892426" cy="4060739"/>
          </a:xfrm>
          <a:prstGeom prst="rect">
            <a:avLst/>
          </a:prstGeom>
        </p:spPr>
      </p:pic>
      <p:pic>
        <p:nvPicPr>
          <p:cNvPr id="6" name="Picture 5">
            <a:hlinkClick r:id="rId2"/>
            <a:extLst>
              <a:ext uri="{FF2B5EF4-FFF2-40B4-BE49-F238E27FC236}">
                <a16:creationId xmlns:a16="http://schemas.microsoft.com/office/drawing/2014/main" id="{F5D5F7EC-232E-1268-42A3-793D76F4F1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2647" y="710899"/>
            <a:ext cx="2150858" cy="3019635"/>
          </a:xfrm>
          <a:prstGeom prst="rect">
            <a:avLst/>
          </a:prstGeom>
          <a:ln>
            <a:solidFill>
              <a:schemeClr val="tx1"/>
            </a:solidFill>
          </a:ln>
        </p:spPr>
      </p:pic>
      <p:grpSp>
        <p:nvGrpSpPr>
          <p:cNvPr id="7" name="Graphic 4">
            <a:extLst>
              <a:ext uri="{FF2B5EF4-FFF2-40B4-BE49-F238E27FC236}">
                <a16:creationId xmlns:a16="http://schemas.microsoft.com/office/drawing/2014/main" id="{8AAF2028-6ECD-918A-BBCC-FADB0B554D20}"/>
              </a:ext>
            </a:extLst>
          </p:cNvPr>
          <p:cNvGrpSpPr/>
          <p:nvPr/>
        </p:nvGrpSpPr>
        <p:grpSpPr>
          <a:xfrm rot="19582332">
            <a:off x="6950721" y="4316345"/>
            <a:ext cx="403668" cy="780438"/>
            <a:chOff x="9129274" y="2719113"/>
            <a:chExt cx="717140" cy="1386497"/>
          </a:xfrm>
          <a:solidFill>
            <a:srgbClr val="000000"/>
          </a:solidFill>
        </p:grpSpPr>
        <p:grpSp>
          <p:nvGrpSpPr>
            <p:cNvPr id="8" name="Graphic 4">
              <a:extLst>
                <a:ext uri="{FF2B5EF4-FFF2-40B4-BE49-F238E27FC236}">
                  <a16:creationId xmlns:a16="http://schemas.microsoft.com/office/drawing/2014/main" id="{9CDD5A51-48C9-6F90-872A-F56F73B168B5}"/>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461F0B2F-D790-0273-9188-6417E24D070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chemeClr val="accent2"/>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079EF0E6-54F3-62A2-B036-03AE55449A6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chemeClr val="accent2"/>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FFAC777B-468E-4B40-BF6D-184C460F21B0}"/>
                </a:ext>
              </a:extLst>
            </p:cNvPr>
            <p:cNvGrpSpPr/>
            <p:nvPr/>
          </p:nvGrpSpPr>
          <p:grpSpPr>
            <a:xfrm>
              <a:off x="9129274" y="2893888"/>
              <a:ext cx="717140" cy="1211722"/>
              <a:chOff x="9129274" y="2893888"/>
              <a:chExt cx="717140" cy="1211722"/>
            </a:xfrm>
            <a:grpFill/>
          </p:grpSpPr>
          <p:sp>
            <p:nvSpPr>
              <p:cNvPr id="10" name="Freeform 50">
                <a:extLst>
                  <a:ext uri="{FF2B5EF4-FFF2-40B4-BE49-F238E27FC236}">
                    <a16:creationId xmlns:a16="http://schemas.microsoft.com/office/drawing/2014/main" id="{5718E571-AA92-96FD-B862-1F7E3271F59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E4C99AB6-CD27-1243-B1C9-AD2E82C8DA8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42366A73-3DA2-292A-21EC-C1834EA0690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35598506-DC58-7411-9390-3668F2E9504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77A28D52-CA90-A902-BD4C-FBCAD1957618}"/>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7DC55CC3-2B0B-CD41-D802-5644702F1CC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AC85A8A4-0659-DAFD-0271-0A2B68832409}"/>
                  </a:ext>
                </a:extLst>
              </p:cNvPr>
              <p:cNvSpPr/>
              <p:nvPr/>
            </p:nvSpPr>
            <p:spPr>
              <a:xfrm>
                <a:off x="9284995" y="2893888"/>
                <a:ext cx="193991"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17485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442156" cy="804265"/>
          </a:xfrm>
        </p:spPr>
        <p:txBody>
          <a:bodyPr/>
          <a:lstStyle/>
          <a:p>
            <a:r>
              <a:rPr lang="es-ES" dirty="0"/>
              <a:t>El papel del turismo en la vida terrestre</a:t>
            </a:r>
            <a:r>
              <a:rPr lang="en-IE" dirty="0"/>
              <a:t>– ODS 15</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73975" y="1387796"/>
            <a:ext cx="936361" cy="936361"/>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1">
            <a:extLst>
              <a:ext uri="{FF2B5EF4-FFF2-40B4-BE49-F238E27FC236}">
                <a16:creationId xmlns:a16="http://schemas.microsoft.com/office/drawing/2014/main" id="{C218BD8B-2502-608C-8E9D-F630FE2FF122}"/>
              </a:ext>
            </a:extLst>
          </p:cNvPr>
          <p:cNvSpPr>
            <a:spLocks noChangeArrowheads="1"/>
          </p:cNvSpPr>
          <p:nvPr/>
        </p:nvSpPr>
        <p:spPr bwMode="auto">
          <a:xfrm>
            <a:off x="988796" y="1891345"/>
            <a:ext cx="1300418" cy="1949286"/>
          </a:xfrm>
          <a:custGeom>
            <a:avLst/>
            <a:gdLst>
              <a:gd name="T0" fmla="*/ 2820 w 2892"/>
              <a:gd name="T1" fmla="*/ 2131 h 4317"/>
              <a:gd name="T2" fmla="*/ 2820 w 2892"/>
              <a:gd name="T3" fmla="*/ 2131 h 4317"/>
              <a:gd name="T4" fmla="*/ 1860 w 2892"/>
              <a:gd name="T5" fmla="*/ 44 h 4317"/>
              <a:gd name="T6" fmla="*/ 1736 w 2892"/>
              <a:gd name="T7" fmla="*/ 35 h 4317"/>
              <a:gd name="T8" fmla="*/ 1622 w 2892"/>
              <a:gd name="T9" fmla="*/ 114 h 4317"/>
              <a:gd name="T10" fmla="*/ 317 w 2892"/>
              <a:gd name="T11" fmla="*/ 1444 h 4317"/>
              <a:gd name="T12" fmla="*/ 9 w 2892"/>
              <a:gd name="T13" fmla="*/ 2395 h 4317"/>
              <a:gd name="T14" fmla="*/ 908 w 2892"/>
              <a:gd name="T15" fmla="*/ 3743 h 4317"/>
              <a:gd name="T16" fmla="*/ 1093 w 2892"/>
              <a:gd name="T17" fmla="*/ 3814 h 4317"/>
              <a:gd name="T18" fmla="*/ 1066 w 2892"/>
              <a:gd name="T19" fmla="*/ 4025 h 4317"/>
              <a:gd name="T20" fmla="*/ 1066 w 2892"/>
              <a:gd name="T21" fmla="*/ 4025 h 4317"/>
              <a:gd name="T22" fmla="*/ 1040 w 2892"/>
              <a:gd name="T23" fmla="*/ 4184 h 4317"/>
              <a:gd name="T24" fmla="*/ 1110 w 2892"/>
              <a:gd name="T25" fmla="*/ 4307 h 4317"/>
              <a:gd name="T26" fmla="*/ 1216 w 2892"/>
              <a:gd name="T27" fmla="*/ 4211 h 4317"/>
              <a:gd name="T28" fmla="*/ 1260 w 2892"/>
              <a:gd name="T29" fmla="*/ 3911 h 4317"/>
              <a:gd name="T30" fmla="*/ 1348 w 2892"/>
              <a:gd name="T31" fmla="*/ 3832 h 4317"/>
              <a:gd name="T32" fmla="*/ 2291 w 2892"/>
              <a:gd name="T33" fmla="*/ 3523 h 4317"/>
              <a:gd name="T34" fmla="*/ 2820 w 2892"/>
              <a:gd name="T35" fmla="*/ 2131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2" h="4317">
                <a:moveTo>
                  <a:pt x="2820" y="2131"/>
                </a:moveTo>
                <a:lnTo>
                  <a:pt x="2820" y="2131"/>
                </a:lnTo>
                <a:cubicBezTo>
                  <a:pt x="2706" y="1338"/>
                  <a:pt x="2318" y="678"/>
                  <a:pt x="1860" y="44"/>
                </a:cubicBezTo>
                <a:cubicBezTo>
                  <a:pt x="1824" y="0"/>
                  <a:pt x="1780" y="0"/>
                  <a:pt x="1736" y="35"/>
                </a:cubicBezTo>
                <a:cubicBezTo>
                  <a:pt x="1701" y="53"/>
                  <a:pt x="1657" y="88"/>
                  <a:pt x="1622" y="114"/>
                </a:cubicBezTo>
                <a:cubicBezTo>
                  <a:pt x="1128" y="493"/>
                  <a:pt x="670" y="916"/>
                  <a:pt x="317" y="1444"/>
                </a:cubicBezTo>
                <a:cubicBezTo>
                  <a:pt x="132" y="1734"/>
                  <a:pt x="9" y="2043"/>
                  <a:pt x="9" y="2395"/>
                </a:cubicBezTo>
                <a:cubicBezTo>
                  <a:pt x="0" y="2977"/>
                  <a:pt x="370" y="3541"/>
                  <a:pt x="908" y="3743"/>
                </a:cubicBezTo>
                <a:cubicBezTo>
                  <a:pt x="969" y="3770"/>
                  <a:pt x="1066" y="3770"/>
                  <a:pt x="1093" y="3814"/>
                </a:cubicBezTo>
                <a:cubicBezTo>
                  <a:pt x="1110" y="3867"/>
                  <a:pt x="1084" y="3955"/>
                  <a:pt x="1066" y="4025"/>
                </a:cubicBezTo>
                <a:lnTo>
                  <a:pt x="1066" y="4025"/>
                </a:lnTo>
                <a:cubicBezTo>
                  <a:pt x="1058" y="4078"/>
                  <a:pt x="1049" y="4131"/>
                  <a:pt x="1040" y="4184"/>
                </a:cubicBezTo>
                <a:cubicBezTo>
                  <a:pt x="1031" y="4246"/>
                  <a:pt x="1040" y="4290"/>
                  <a:pt x="1110" y="4307"/>
                </a:cubicBezTo>
                <a:cubicBezTo>
                  <a:pt x="1163" y="4316"/>
                  <a:pt x="1199" y="4281"/>
                  <a:pt x="1216" y="4211"/>
                </a:cubicBezTo>
                <a:cubicBezTo>
                  <a:pt x="1234" y="4114"/>
                  <a:pt x="1251" y="4008"/>
                  <a:pt x="1260" y="3911"/>
                </a:cubicBezTo>
                <a:cubicBezTo>
                  <a:pt x="1269" y="3849"/>
                  <a:pt x="1287" y="3832"/>
                  <a:pt x="1348" y="3832"/>
                </a:cubicBezTo>
                <a:cubicBezTo>
                  <a:pt x="1701" y="3849"/>
                  <a:pt x="2018" y="3743"/>
                  <a:pt x="2291" y="3523"/>
                </a:cubicBezTo>
                <a:cubicBezTo>
                  <a:pt x="2723" y="3153"/>
                  <a:pt x="2891" y="2677"/>
                  <a:pt x="2820" y="2131"/>
                </a:cubicBezTo>
              </a:path>
            </a:pathLst>
          </a:custGeom>
          <a:solidFill>
            <a:srgbClr val="C5188A"/>
          </a:solidFill>
          <a:ln>
            <a:noFill/>
          </a:ln>
          <a:effectLst/>
        </p:spPr>
        <p:txBody>
          <a:bodyPr wrap="none" anchor="ctr"/>
          <a:lstStyle/>
          <a:p>
            <a:endParaRPr lang="es-MX" sz="642" dirty="0"/>
          </a:p>
        </p:txBody>
      </p:sp>
      <p:sp>
        <p:nvSpPr>
          <p:cNvPr id="7" name="Freeform 358">
            <a:extLst>
              <a:ext uri="{FF2B5EF4-FFF2-40B4-BE49-F238E27FC236}">
                <a16:creationId xmlns:a16="http://schemas.microsoft.com/office/drawing/2014/main" id="{AD991772-7666-748C-0170-D6B667A9E4A5}"/>
              </a:ext>
            </a:extLst>
          </p:cNvPr>
          <p:cNvSpPr>
            <a:spLocks noChangeArrowheads="1"/>
          </p:cNvSpPr>
          <p:nvPr/>
        </p:nvSpPr>
        <p:spPr bwMode="auto">
          <a:xfrm>
            <a:off x="3134283" y="1900525"/>
            <a:ext cx="1320242" cy="1937340"/>
          </a:xfrm>
          <a:custGeom>
            <a:avLst/>
            <a:gdLst>
              <a:gd name="T0" fmla="*/ 2653 w 2936"/>
              <a:gd name="T1" fmla="*/ 2652 h 4291"/>
              <a:gd name="T2" fmla="*/ 2653 w 2936"/>
              <a:gd name="T3" fmla="*/ 2652 h 4291"/>
              <a:gd name="T4" fmla="*/ 1023 w 2936"/>
              <a:gd name="T5" fmla="*/ 4255 h 4291"/>
              <a:gd name="T6" fmla="*/ 899 w 2936"/>
              <a:gd name="T7" fmla="*/ 4229 h 4291"/>
              <a:gd name="T8" fmla="*/ 829 w 2936"/>
              <a:gd name="T9" fmla="*/ 4114 h 4291"/>
              <a:gd name="T10" fmla="*/ 80 w 2936"/>
              <a:gd name="T11" fmla="*/ 2405 h 4291"/>
              <a:gd name="T12" fmla="*/ 124 w 2936"/>
              <a:gd name="T13" fmla="*/ 1400 h 4291"/>
              <a:gd name="T14" fmla="*/ 1437 w 2936"/>
              <a:gd name="T15" fmla="*/ 467 h 4291"/>
              <a:gd name="T16" fmla="*/ 1639 w 2936"/>
              <a:gd name="T17" fmla="*/ 459 h 4291"/>
              <a:gd name="T18" fmla="*/ 1692 w 2936"/>
              <a:gd name="T19" fmla="*/ 256 h 4291"/>
              <a:gd name="T20" fmla="*/ 1692 w 2936"/>
              <a:gd name="T21" fmla="*/ 256 h 4291"/>
              <a:gd name="T22" fmla="*/ 1719 w 2936"/>
              <a:gd name="T23" fmla="*/ 97 h 4291"/>
              <a:gd name="T24" fmla="*/ 1825 w 2936"/>
              <a:gd name="T25" fmla="*/ 9 h 4291"/>
              <a:gd name="T26" fmla="*/ 1895 w 2936"/>
              <a:gd name="T27" fmla="*/ 132 h 4291"/>
              <a:gd name="T28" fmla="*/ 1833 w 2936"/>
              <a:gd name="T29" fmla="*/ 441 h 4291"/>
              <a:gd name="T30" fmla="*/ 1886 w 2936"/>
              <a:gd name="T31" fmla="*/ 538 h 4291"/>
              <a:gd name="T32" fmla="*/ 2653 w 2936"/>
              <a:gd name="T33" fmla="*/ 1162 h 4291"/>
              <a:gd name="T34" fmla="*/ 2653 w 2936"/>
              <a:gd name="T35" fmla="*/ 2652 h 4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6" h="4291">
                <a:moveTo>
                  <a:pt x="2653" y="2652"/>
                </a:moveTo>
                <a:lnTo>
                  <a:pt x="2653" y="2652"/>
                </a:lnTo>
                <a:cubicBezTo>
                  <a:pt x="2274" y="3348"/>
                  <a:pt x="1675" y="3832"/>
                  <a:pt x="1023" y="4255"/>
                </a:cubicBezTo>
                <a:cubicBezTo>
                  <a:pt x="979" y="4290"/>
                  <a:pt x="934" y="4273"/>
                  <a:pt x="899" y="4229"/>
                </a:cubicBezTo>
                <a:cubicBezTo>
                  <a:pt x="873" y="4194"/>
                  <a:pt x="846" y="4149"/>
                  <a:pt x="829" y="4114"/>
                </a:cubicBezTo>
                <a:cubicBezTo>
                  <a:pt x="494" y="3577"/>
                  <a:pt x="221" y="3022"/>
                  <a:pt x="80" y="2405"/>
                </a:cubicBezTo>
                <a:cubicBezTo>
                  <a:pt x="9" y="2070"/>
                  <a:pt x="0" y="1735"/>
                  <a:pt x="124" y="1400"/>
                </a:cubicBezTo>
                <a:cubicBezTo>
                  <a:pt x="318" y="864"/>
                  <a:pt x="864" y="467"/>
                  <a:pt x="1437" y="467"/>
                </a:cubicBezTo>
                <a:cubicBezTo>
                  <a:pt x="1507" y="459"/>
                  <a:pt x="1604" y="494"/>
                  <a:pt x="1639" y="459"/>
                </a:cubicBezTo>
                <a:cubicBezTo>
                  <a:pt x="1675" y="423"/>
                  <a:pt x="1675" y="326"/>
                  <a:pt x="1692" y="256"/>
                </a:cubicBezTo>
                <a:lnTo>
                  <a:pt x="1692" y="256"/>
                </a:lnTo>
                <a:cubicBezTo>
                  <a:pt x="1701" y="203"/>
                  <a:pt x="1710" y="150"/>
                  <a:pt x="1719" y="97"/>
                </a:cubicBezTo>
                <a:cubicBezTo>
                  <a:pt x="1736" y="44"/>
                  <a:pt x="1763" y="0"/>
                  <a:pt x="1825" y="9"/>
                </a:cubicBezTo>
                <a:cubicBezTo>
                  <a:pt x="1877" y="18"/>
                  <a:pt x="1904" y="62"/>
                  <a:pt x="1895" y="132"/>
                </a:cubicBezTo>
                <a:cubicBezTo>
                  <a:pt x="1877" y="238"/>
                  <a:pt x="1860" y="335"/>
                  <a:pt x="1833" y="441"/>
                </a:cubicBezTo>
                <a:cubicBezTo>
                  <a:pt x="1816" y="494"/>
                  <a:pt x="1825" y="520"/>
                  <a:pt x="1886" y="538"/>
                </a:cubicBezTo>
                <a:cubicBezTo>
                  <a:pt x="2221" y="644"/>
                  <a:pt x="2477" y="855"/>
                  <a:pt x="2653" y="1162"/>
                </a:cubicBezTo>
                <a:cubicBezTo>
                  <a:pt x="2935" y="1656"/>
                  <a:pt x="2926" y="2158"/>
                  <a:pt x="2653" y="2652"/>
                </a:cubicBezTo>
              </a:path>
            </a:pathLst>
          </a:custGeom>
          <a:solidFill>
            <a:srgbClr val="90278E"/>
          </a:solidFill>
          <a:ln>
            <a:noFill/>
          </a:ln>
          <a:effectLst/>
        </p:spPr>
        <p:txBody>
          <a:bodyPr wrap="none" anchor="ctr"/>
          <a:lstStyle/>
          <a:p>
            <a:endParaRPr lang="es-MX" sz="642"/>
          </a:p>
        </p:txBody>
      </p:sp>
      <p:sp>
        <p:nvSpPr>
          <p:cNvPr id="8" name="Freeform 359">
            <a:extLst>
              <a:ext uri="{FF2B5EF4-FFF2-40B4-BE49-F238E27FC236}">
                <a16:creationId xmlns:a16="http://schemas.microsoft.com/office/drawing/2014/main" id="{7261DC27-86C7-D7A6-99D2-046C7F4B4D78}"/>
              </a:ext>
            </a:extLst>
          </p:cNvPr>
          <p:cNvSpPr>
            <a:spLocks noChangeArrowheads="1"/>
          </p:cNvSpPr>
          <p:nvPr/>
        </p:nvSpPr>
        <p:spPr bwMode="auto">
          <a:xfrm>
            <a:off x="5224698" y="2097863"/>
            <a:ext cx="1361872" cy="1598853"/>
          </a:xfrm>
          <a:custGeom>
            <a:avLst/>
            <a:gdLst>
              <a:gd name="T0" fmla="*/ 2361 w 3031"/>
              <a:gd name="T1" fmla="*/ 766 h 3542"/>
              <a:gd name="T2" fmla="*/ 2361 w 3031"/>
              <a:gd name="T3" fmla="*/ 766 h 3542"/>
              <a:gd name="T4" fmla="*/ 194 w 3031"/>
              <a:gd name="T5" fmla="*/ 9 h 3542"/>
              <a:gd name="T6" fmla="*/ 97 w 3031"/>
              <a:gd name="T7" fmla="*/ 88 h 3542"/>
              <a:gd name="T8" fmla="*/ 79 w 3031"/>
              <a:gd name="T9" fmla="*/ 229 h 3542"/>
              <a:gd name="T10" fmla="*/ 141 w 3031"/>
              <a:gd name="T11" fmla="*/ 2088 h 3542"/>
              <a:gd name="T12" fmla="*/ 608 w 3031"/>
              <a:gd name="T13" fmla="*/ 2977 h 3542"/>
              <a:gd name="T14" fmla="*/ 2202 w 3031"/>
              <a:gd name="T15" fmla="*/ 3259 h 3542"/>
              <a:gd name="T16" fmla="*/ 2378 w 3031"/>
              <a:gd name="T17" fmla="*/ 3180 h 3542"/>
              <a:gd name="T18" fmla="*/ 2510 w 3031"/>
              <a:gd name="T19" fmla="*/ 3339 h 3542"/>
              <a:gd name="T20" fmla="*/ 2510 w 3031"/>
              <a:gd name="T21" fmla="*/ 3339 h 3542"/>
              <a:gd name="T22" fmla="*/ 2607 w 3031"/>
              <a:gd name="T23" fmla="*/ 3471 h 3542"/>
              <a:gd name="T24" fmla="*/ 2740 w 3031"/>
              <a:gd name="T25" fmla="*/ 3506 h 3542"/>
              <a:gd name="T26" fmla="*/ 2748 w 3031"/>
              <a:gd name="T27" fmla="*/ 3365 h 3542"/>
              <a:gd name="T28" fmla="*/ 2563 w 3031"/>
              <a:gd name="T29" fmla="*/ 3118 h 3542"/>
              <a:gd name="T30" fmla="*/ 2572 w 3031"/>
              <a:gd name="T31" fmla="*/ 3004 h 3542"/>
              <a:gd name="T32" fmla="*/ 2995 w 3031"/>
              <a:gd name="T33" fmla="*/ 2105 h 3542"/>
              <a:gd name="T34" fmla="*/ 2361 w 3031"/>
              <a:gd name="T35" fmla="*/ 766 h 3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1" h="3542">
                <a:moveTo>
                  <a:pt x="2361" y="766"/>
                </a:moveTo>
                <a:lnTo>
                  <a:pt x="2361" y="766"/>
                </a:lnTo>
                <a:cubicBezTo>
                  <a:pt x="1717" y="300"/>
                  <a:pt x="960" y="124"/>
                  <a:pt x="194" y="9"/>
                </a:cubicBezTo>
                <a:cubicBezTo>
                  <a:pt x="141" y="0"/>
                  <a:pt x="106" y="35"/>
                  <a:pt x="97" y="88"/>
                </a:cubicBezTo>
                <a:cubicBezTo>
                  <a:pt x="88" y="132"/>
                  <a:pt x="79" y="185"/>
                  <a:pt x="79" y="229"/>
                </a:cubicBezTo>
                <a:cubicBezTo>
                  <a:pt x="9" y="854"/>
                  <a:pt x="0" y="1471"/>
                  <a:pt x="141" y="2088"/>
                </a:cubicBezTo>
                <a:cubicBezTo>
                  <a:pt x="211" y="2431"/>
                  <a:pt x="352" y="2731"/>
                  <a:pt x="608" y="2977"/>
                </a:cubicBezTo>
                <a:cubicBezTo>
                  <a:pt x="1013" y="3383"/>
                  <a:pt x="1682" y="3506"/>
                  <a:pt x="2202" y="3259"/>
                </a:cubicBezTo>
                <a:cubicBezTo>
                  <a:pt x="2255" y="3233"/>
                  <a:pt x="2334" y="3162"/>
                  <a:pt x="2378" y="3180"/>
                </a:cubicBezTo>
                <a:cubicBezTo>
                  <a:pt x="2431" y="3198"/>
                  <a:pt x="2466" y="3277"/>
                  <a:pt x="2510" y="3339"/>
                </a:cubicBezTo>
                <a:lnTo>
                  <a:pt x="2510" y="3339"/>
                </a:lnTo>
                <a:cubicBezTo>
                  <a:pt x="2546" y="3383"/>
                  <a:pt x="2581" y="3427"/>
                  <a:pt x="2607" y="3471"/>
                </a:cubicBezTo>
                <a:cubicBezTo>
                  <a:pt x="2643" y="3515"/>
                  <a:pt x="2687" y="3541"/>
                  <a:pt x="2740" y="3506"/>
                </a:cubicBezTo>
                <a:cubicBezTo>
                  <a:pt x="2784" y="3471"/>
                  <a:pt x="2792" y="3418"/>
                  <a:pt x="2748" y="3365"/>
                </a:cubicBezTo>
                <a:cubicBezTo>
                  <a:pt x="2687" y="3277"/>
                  <a:pt x="2625" y="3198"/>
                  <a:pt x="2563" y="3118"/>
                </a:cubicBezTo>
                <a:cubicBezTo>
                  <a:pt x="2528" y="3074"/>
                  <a:pt x="2519" y="3048"/>
                  <a:pt x="2572" y="3004"/>
                </a:cubicBezTo>
                <a:cubicBezTo>
                  <a:pt x="2828" y="2757"/>
                  <a:pt x="2969" y="2458"/>
                  <a:pt x="2995" y="2105"/>
                </a:cubicBezTo>
                <a:cubicBezTo>
                  <a:pt x="3030" y="1541"/>
                  <a:pt x="2810" y="1092"/>
                  <a:pt x="2361" y="766"/>
                </a:cubicBezTo>
              </a:path>
            </a:pathLst>
          </a:custGeom>
          <a:solidFill>
            <a:srgbClr val="59BA47"/>
          </a:solidFill>
          <a:ln>
            <a:noFill/>
          </a:ln>
          <a:effectLst/>
        </p:spPr>
        <p:txBody>
          <a:bodyPr wrap="none" anchor="ctr"/>
          <a:lstStyle/>
          <a:p>
            <a:endParaRPr lang="es-MX" sz="642"/>
          </a:p>
        </p:txBody>
      </p:sp>
      <p:sp>
        <p:nvSpPr>
          <p:cNvPr id="9" name="Freeform 360">
            <a:extLst>
              <a:ext uri="{FF2B5EF4-FFF2-40B4-BE49-F238E27FC236}">
                <a16:creationId xmlns:a16="http://schemas.microsoft.com/office/drawing/2014/main" id="{2EC0F21F-934E-AE85-56C1-6BC5E5F3DC04}"/>
              </a:ext>
            </a:extLst>
          </p:cNvPr>
          <p:cNvSpPr>
            <a:spLocks noChangeArrowheads="1"/>
          </p:cNvSpPr>
          <p:nvPr/>
        </p:nvSpPr>
        <p:spPr bwMode="auto">
          <a:xfrm>
            <a:off x="7328884" y="1882167"/>
            <a:ext cx="1312312" cy="1965215"/>
          </a:xfrm>
          <a:custGeom>
            <a:avLst/>
            <a:gdLst>
              <a:gd name="T0" fmla="*/ 2811 w 2918"/>
              <a:gd name="T1" fmla="*/ 2290 h 4353"/>
              <a:gd name="T2" fmla="*/ 2811 w 2918"/>
              <a:gd name="T3" fmla="*/ 2290 h 4353"/>
              <a:gd name="T4" fmla="*/ 1718 w 2918"/>
              <a:gd name="T5" fmla="*/ 4308 h 4353"/>
              <a:gd name="T6" fmla="*/ 1595 w 2918"/>
              <a:gd name="T7" fmla="*/ 4317 h 4353"/>
              <a:gd name="T8" fmla="*/ 1489 w 2918"/>
              <a:gd name="T9" fmla="*/ 4229 h 4353"/>
              <a:gd name="T10" fmla="*/ 273 w 2918"/>
              <a:gd name="T11" fmla="*/ 2810 h 4353"/>
              <a:gd name="T12" fmla="*/ 17 w 2918"/>
              <a:gd name="T13" fmla="*/ 1841 h 4353"/>
              <a:gd name="T14" fmla="*/ 1004 w 2918"/>
              <a:gd name="T15" fmla="*/ 555 h 4353"/>
              <a:gd name="T16" fmla="*/ 1189 w 2918"/>
              <a:gd name="T17" fmla="*/ 494 h 4353"/>
              <a:gd name="T18" fmla="*/ 1181 w 2918"/>
              <a:gd name="T19" fmla="*/ 291 h 4353"/>
              <a:gd name="T20" fmla="*/ 1181 w 2918"/>
              <a:gd name="T21" fmla="*/ 291 h 4353"/>
              <a:gd name="T22" fmla="*/ 1163 w 2918"/>
              <a:gd name="T23" fmla="*/ 132 h 4353"/>
              <a:gd name="T24" fmla="*/ 1242 w 2918"/>
              <a:gd name="T25" fmla="*/ 9 h 4353"/>
              <a:gd name="T26" fmla="*/ 1339 w 2918"/>
              <a:gd name="T27" fmla="*/ 115 h 4353"/>
              <a:gd name="T28" fmla="*/ 1366 w 2918"/>
              <a:gd name="T29" fmla="*/ 423 h 4353"/>
              <a:gd name="T30" fmla="*/ 1454 w 2918"/>
              <a:gd name="T31" fmla="*/ 494 h 4353"/>
              <a:gd name="T32" fmla="*/ 2370 w 2918"/>
              <a:gd name="T33" fmla="*/ 872 h 4353"/>
              <a:gd name="T34" fmla="*/ 2811 w 2918"/>
              <a:gd name="T35" fmla="*/ 2290 h 4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18" h="4353">
                <a:moveTo>
                  <a:pt x="2811" y="2290"/>
                </a:moveTo>
                <a:lnTo>
                  <a:pt x="2811" y="2290"/>
                </a:lnTo>
                <a:cubicBezTo>
                  <a:pt x="2644" y="3074"/>
                  <a:pt x="2212" y="3709"/>
                  <a:pt x="1718" y="4308"/>
                </a:cubicBezTo>
                <a:cubicBezTo>
                  <a:pt x="1683" y="4352"/>
                  <a:pt x="1639" y="4352"/>
                  <a:pt x="1595" y="4317"/>
                </a:cubicBezTo>
                <a:cubicBezTo>
                  <a:pt x="1560" y="4290"/>
                  <a:pt x="1524" y="4255"/>
                  <a:pt x="1489" y="4229"/>
                </a:cubicBezTo>
                <a:cubicBezTo>
                  <a:pt x="1013" y="3814"/>
                  <a:pt x="581" y="3365"/>
                  <a:pt x="273" y="2810"/>
                </a:cubicBezTo>
                <a:cubicBezTo>
                  <a:pt x="106" y="2510"/>
                  <a:pt x="0" y="2193"/>
                  <a:pt x="17" y="1841"/>
                </a:cubicBezTo>
                <a:cubicBezTo>
                  <a:pt x="53" y="1268"/>
                  <a:pt x="458" y="731"/>
                  <a:pt x="1004" y="555"/>
                </a:cubicBezTo>
                <a:cubicBezTo>
                  <a:pt x="1066" y="538"/>
                  <a:pt x="1163" y="538"/>
                  <a:pt x="1189" y="494"/>
                </a:cubicBezTo>
                <a:cubicBezTo>
                  <a:pt x="1216" y="449"/>
                  <a:pt x="1189" y="361"/>
                  <a:pt x="1181" y="291"/>
                </a:cubicBezTo>
                <a:lnTo>
                  <a:pt x="1181" y="291"/>
                </a:lnTo>
                <a:cubicBezTo>
                  <a:pt x="1181" y="238"/>
                  <a:pt x="1172" y="185"/>
                  <a:pt x="1163" y="132"/>
                </a:cubicBezTo>
                <a:cubicBezTo>
                  <a:pt x="1163" y="71"/>
                  <a:pt x="1172" y="26"/>
                  <a:pt x="1242" y="9"/>
                </a:cubicBezTo>
                <a:cubicBezTo>
                  <a:pt x="1295" y="0"/>
                  <a:pt x="1330" y="44"/>
                  <a:pt x="1339" y="115"/>
                </a:cubicBezTo>
                <a:cubicBezTo>
                  <a:pt x="1348" y="212"/>
                  <a:pt x="1366" y="317"/>
                  <a:pt x="1366" y="423"/>
                </a:cubicBezTo>
                <a:cubicBezTo>
                  <a:pt x="1375" y="476"/>
                  <a:pt x="1383" y="494"/>
                  <a:pt x="1454" y="494"/>
                </a:cubicBezTo>
                <a:cubicBezTo>
                  <a:pt x="1806" y="502"/>
                  <a:pt x="2115" y="635"/>
                  <a:pt x="2370" y="872"/>
                </a:cubicBezTo>
                <a:cubicBezTo>
                  <a:pt x="2785" y="1259"/>
                  <a:pt x="2917" y="1744"/>
                  <a:pt x="2811" y="2290"/>
                </a:cubicBezTo>
              </a:path>
            </a:pathLst>
          </a:custGeom>
          <a:solidFill>
            <a:srgbClr val="F15B29"/>
          </a:solidFill>
          <a:ln>
            <a:noFill/>
          </a:ln>
          <a:effectLst/>
        </p:spPr>
        <p:txBody>
          <a:bodyPr wrap="none" anchor="ctr"/>
          <a:lstStyle/>
          <a:p>
            <a:endParaRPr lang="es-MX" sz="642"/>
          </a:p>
        </p:txBody>
      </p:sp>
      <p:sp>
        <p:nvSpPr>
          <p:cNvPr id="10" name="Freeform 361">
            <a:extLst>
              <a:ext uri="{FF2B5EF4-FFF2-40B4-BE49-F238E27FC236}">
                <a16:creationId xmlns:a16="http://schemas.microsoft.com/office/drawing/2014/main" id="{4895F8DB-EDC5-FB8D-37CC-8A120317DD3C}"/>
              </a:ext>
            </a:extLst>
          </p:cNvPr>
          <p:cNvSpPr>
            <a:spLocks noChangeArrowheads="1"/>
          </p:cNvSpPr>
          <p:nvPr/>
        </p:nvSpPr>
        <p:spPr bwMode="auto">
          <a:xfrm>
            <a:off x="9338428" y="2028174"/>
            <a:ext cx="1393588" cy="1738230"/>
          </a:xfrm>
          <a:custGeom>
            <a:avLst/>
            <a:gdLst>
              <a:gd name="T0" fmla="*/ 2943 w 3102"/>
              <a:gd name="T1" fmla="*/ 2351 h 3850"/>
              <a:gd name="T2" fmla="*/ 2943 w 3102"/>
              <a:gd name="T3" fmla="*/ 2351 h 3850"/>
              <a:gd name="T4" fmla="*/ 2749 w 3102"/>
              <a:gd name="T5" fmla="*/ 70 h 3850"/>
              <a:gd name="T6" fmla="*/ 2634 w 3102"/>
              <a:gd name="T7" fmla="*/ 8 h 3850"/>
              <a:gd name="T8" fmla="*/ 2502 w 3102"/>
              <a:gd name="T9" fmla="*/ 52 h 3850"/>
              <a:gd name="T10" fmla="*/ 819 w 3102"/>
              <a:gd name="T11" fmla="*/ 863 h 3850"/>
              <a:gd name="T12" fmla="*/ 202 w 3102"/>
              <a:gd name="T13" fmla="*/ 1655 h 3850"/>
              <a:gd name="T14" fmla="*/ 599 w 3102"/>
              <a:gd name="T15" fmla="*/ 3223 h 3850"/>
              <a:gd name="T16" fmla="*/ 740 w 3102"/>
              <a:gd name="T17" fmla="*/ 3356 h 3850"/>
              <a:gd name="T18" fmla="*/ 652 w 3102"/>
              <a:gd name="T19" fmla="*/ 3541 h 3850"/>
              <a:gd name="T20" fmla="*/ 652 w 3102"/>
              <a:gd name="T21" fmla="*/ 3541 h 3850"/>
              <a:gd name="T22" fmla="*/ 572 w 3102"/>
              <a:gd name="T23" fmla="*/ 3682 h 3850"/>
              <a:gd name="T24" fmla="*/ 590 w 3102"/>
              <a:gd name="T25" fmla="*/ 3823 h 3850"/>
              <a:gd name="T26" fmla="*/ 731 w 3102"/>
              <a:gd name="T27" fmla="*/ 3770 h 3850"/>
              <a:gd name="T28" fmla="*/ 872 w 3102"/>
              <a:gd name="T29" fmla="*/ 3497 h 3850"/>
              <a:gd name="T30" fmla="*/ 978 w 3102"/>
              <a:gd name="T31" fmla="*/ 3461 h 3850"/>
              <a:gd name="T32" fmla="*/ 1973 w 3102"/>
              <a:gd name="T33" fmla="*/ 3479 h 3850"/>
              <a:gd name="T34" fmla="*/ 2943 w 3102"/>
              <a:gd name="T35" fmla="*/ 2351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2" h="3850">
                <a:moveTo>
                  <a:pt x="2943" y="2351"/>
                </a:moveTo>
                <a:lnTo>
                  <a:pt x="2943" y="2351"/>
                </a:lnTo>
                <a:cubicBezTo>
                  <a:pt x="3101" y="1576"/>
                  <a:pt x="2960" y="819"/>
                  <a:pt x="2749" y="70"/>
                </a:cubicBezTo>
                <a:cubicBezTo>
                  <a:pt x="2732" y="17"/>
                  <a:pt x="2687" y="0"/>
                  <a:pt x="2634" y="8"/>
                </a:cubicBezTo>
                <a:cubicBezTo>
                  <a:pt x="2591" y="26"/>
                  <a:pt x="2546" y="35"/>
                  <a:pt x="2502" y="52"/>
                </a:cubicBezTo>
                <a:cubicBezTo>
                  <a:pt x="1903" y="246"/>
                  <a:pt x="1330" y="484"/>
                  <a:pt x="819" y="863"/>
                </a:cubicBezTo>
                <a:cubicBezTo>
                  <a:pt x="546" y="1073"/>
                  <a:pt x="326" y="1320"/>
                  <a:pt x="202" y="1655"/>
                </a:cubicBezTo>
                <a:cubicBezTo>
                  <a:pt x="0" y="2193"/>
                  <a:pt x="167" y="2854"/>
                  <a:pt x="599" y="3223"/>
                </a:cubicBezTo>
                <a:cubicBezTo>
                  <a:pt x="643" y="3268"/>
                  <a:pt x="740" y="3303"/>
                  <a:pt x="740" y="3356"/>
                </a:cubicBezTo>
                <a:cubicBezTo>
                  <a:pt x="749" y="3409"/>
                  <a:pt x="687" y="3479"/>
                  <a:pt x="652" y="3541"/>
                </a:cubicBezTo>
                <a:lnTo>
                  <a:pt x="652" y="3541"/>
                </a:lnTo>
                <a:cubicBezTo>
                  <a:pt x="625" y="3594"/>
                  <a:pt x="599" y="3638"/>
                  <a:pt x="572" y="3682"/>
                </a:cubicBezTo>
                <a:cubicBezTo>
                  <a:pt x="546" y="3735"/>
                  <a:pt x="537" y="3779"/>
                  <a:pt x="590" y="3823"/>
                </a:cubicBezTo>
                <a:cubicBezTo>
                  <a:pt x="643" y="3849"/>
                  <a:pt x="696" y="3832"/>
                  <a:pt x="731" y="3770"/>
                </a:cubicBezTo>
                <a:cubicBezTo>
                  <a:pt x="775" y="3682"/>
                  <a:pt x="828" y="3594"/>
                  <a:pt x="872" y="3497"/>
                </a:cubicBezTo>
                <a:cubicBezTo>
                  <a:pt x="899" y="3453"/>
                  <a:pt x="925" y="3435"/>
                  <a:pt x="978" y="3461"/>
                </a:cubicBezTo>
                <a:cubicBezTo>
                  <a:pt x="1312" y="3594"/>
                  <a:pt x="1639" y="3602"/>
                  <a:pt x="1973" y="3479"/>
                </a:cubicBezTo>
                <a:cubicBezTo>
                  <a:pt x="2502" y="3285"/>
                  <a:pt x="2828" y="2898"/>
                  <a:pt x="2943" y="2351"/>
                </a:cubicBezTo>
              </a:path>
            </a:pathLst>
          </a:custGeom>
          <a:solidFill>
            <a:srgbClr val="41296C"/>
          </a:solidFill>
          <a:ln>
            <a:noFill/>
          </a:ln>
          <a:effectLst/>
        </p:spPr>
        <p:txBody>
          <a:bodyPr wrap="none" anchor="ctr"/>
          <a:lstStyle/>
          <a:p>
            <a:endParaRPr lang="es-MX" sz="642" dirty="0"/>
          </a:p>
        </p:txBody>
      </p:sp>
      <p:grpSp>
        <p:nvGrpSpPr>
          <p:cNvPr id="19" name="Google Shape;102;p4">
            <a:extLst>
              <a:ext uri="{FF2B5EF4-FFF2-40B4-BE49-F238E27FC236}">
                <a16:creationId xmlns:a16="http://schemas.microsoft.com/office/drawing/2014/main" id="{252D3266-8ADE-0779-EB18-7014CFDE67A1}"/>
              </a:ext>
            </a:extLst>
          </p:cNvPr>
          <p:cNvGrpSpPr/>
          <p:nvPr/>
        </p:nvGrpSpPr>
        <p:grpSpPr>
          <a:xfrm>
            <a:off x="374923" y="3886266"/>
            <a:ext cx="1988032" cy="864269"/>
            <a:chOff x="2159081" y="7348138"/>
            <a:chExt cx="4029855" cy="1728536"/>
          </a:xfrm>
        </p:grpSpPr>
        <p:sp>
          <p:nvSpPr>
            <p:cNvPr id="20" name="Google Shape;103;p4">
              <a:extLst>
                <a:ext uri="{FF2B5EF4-FFF2-40B4-BE49-F238E27FC236}">
                  <a16:creationId xmlns:a16="http://schemas.microsoft.com/office/drawing/2014/main" id="{D7856C46-FCFC-C852-7A06-5C09AACD8A67}"/>
                </a:ext>
              </a:extLst>
            </p:cNvPr>
            <p:cNvSpPr txBox="1"/>
            <p:nvPr/>
          </p:nvSpPr>
          <p:spPr>
            <a:xfrm>
              <a:off x="2624779" y="7348138"/>
              <a:ext cx="3392309" cy="646199"/>
            </a:xfrm>
            <a:prstGeom prst="rect">
              <a:avLst/>
            </a:prstGeom>
            <a:noFill/>
            <a:ln>
              <a:noFill/>
            </a:ln>
          </p:spPr>
          <p:txBody>
            <a:bodyPr spcFirstLastPara="1" wrap="square" lIns="45713" tIns="22850" rIns="45713" bIns="22850" anchor="t" anchorCtr="0">
              <a:noAutofit/>
            </a:bodyPr>
            <a:lstStyle/>
            <a:p>
              <a:pPr algn="ctr">
                <a:buClr>
                  <a:srgbClr val="000000"/>
                </a:buClr>
                <a:buSzPts val="3600"/>
              </a:pPr>
              <a:r>
                <a:rPr lang="en-US" sz="1500" b="1" dirty="0" err="1">
                  <a:solidFill>
                    <a:srgbClr val="291D4A"/>
                  </a:solidFill>
                  <a:latin typeface="Lato"/>
                  <a:ea typeface="Lato"/>
                  <a:cs typeface="Lato"/>
                  <a:sym typeface="Lato"/>
                </a:rPr>
                <a:t>Conservación</a:t>
              </a:r>
              <a:r>
                <a:rPr lang="en-US" sz="1500" b="1" dirty="0">
                  <a:solidFill>
                    <a:srgbClr val="291D4A"/>
                  </a:solidFill>
                  <a:latin typeface="Lato"/>
                  <a:ea typeface="Lato"/>
                  <a:cs typeface="Lato"/>
                  <a:sym typeface="Lato"/>
                </a:rPr>
                <a:t> de los </a:t>
              </a:r>
              <a:r>
                <a:rPr lang="en-US" sz="1500" b="1" dirty="0" err="1">
                  <a:solidFill>
                    <a:srgbClr val="291D4A"/>
                  </a:solidFill>
                  <a:latin typeface="Lato"/>
                  <a:ea typeface="Lato"/>
                  <a:cs typeface="Lato"/>
                  <a:sym typeface="Lato"/>
                </a:rPr>
                <a:t>ecosistemas</a:t>
              </a:r>
              <a:r>
                <a:rPr lang="en-US" sz="1500" b="1" dirty="0">
                  <a:solidFill>
                    <a:srgbClr val="291D4A"/>
                  </a:solidFill>
                  <a:latin typeface="Lato"/>
                  <a:ea typeface="Lato"/>
                  <a:cs typeface="Lato"/>
                  <a:sym typeface="Lato"/>
                </a:rPr>
                <a:t>: </a:t>
              </a:r>
              <a:endParaRPr sz="1500" b="1" dirty="0">
                <a:solidFill>
                  <a:srgbClr val="291D4A"/>
                </a:solidFill>
                <a:latin typeface="Lato"/>
                <a:ea typeface="Lato"/>
                <a:cs typeface="Lato"/>
                <a:sym typeface="Lato"/>
              </a:endParaRPr>
            </a:p>
          </p:txBody>
        </p:sp>
        <p:sp>
          <p:nvSpPr>
            <p:cNvPr id="21" name="Google Shape;104;p4">
              <a:extLst>
                <a:ext uri="{FF2B5EF4-FFF2-40B4-BE49-F238E27FC236}">
                  <a16:creationId xmlns:a16="http://schemas.microsoft.com/office/drawing/2014/main" id="{C4EBD3C4-696F-FC66-AA0F-D73FFDA46606}"/>
                </a:ext>
              </a:extLst>
            </p:cNvPr>
            <p:cNvSpPr/>
            <p:nvPr/>
          </p:nvSpPr>
          <p:spPr>
            <a:xfrm>
              <a:off x="2159081" y="8122675"/>
              <a:ext cx="4029855" cy="953999"/>
            </a:xfrm>
            <a:prstGeom prst="rect">
              <a:avLst/>
            </a:prstGeom>
            <a:noFill/>
            <a:ln>
              <a:noFill/>
            </a:ln>
          </p:spPr>
          <p:txBody>
            <a:bodyPr spcFirstLastPara="1" wrap="square" lIns="45713" tIns="22850" rIns="45713" bIns="22850" anchor="t" anchorCtr="0">
              <a:noAutofit/>
            </a:bodyPr>
            <a:lstStyle/>
            <a:p>
              <a:pPr algn="ctr">
                <a:buClr>
                  <a:srgbClr val="000000"/>
                </a:buClr>
                <a:buSzPts val="2800"/>
              </a:pPr>
              <a:endParaRPr lang="en-US" sz="1200" dirty="0">
                <a:solidFill>
                  <a:srgbClr val="291D4A"/>
                </a:solidFill>
                <a:latin typeface="Lato"/>
                <a:ea typeface="Lato"/>
                <a:cs typeface="Lato"/>
                <a:sym typeface="Lato"/>
              </a:endParaRPr>
            </a:p>
            <a:p>
              <a:pPr algn="ctr">
                <a:buClr>
                  <a:srgbClr val="000000"/>
                </a:buClr>
                <a:buSzPts val="2800"/>
              </a:pPr>
              <a:r>
                <a:rPr lang="es-ES" sz="1200" dirty="0">
                  <a:solidFill>
                    <a:srgbClr val="291D4A"/>
                  </a:solidFill>
                  <a:latin typeface="Lato"/>
                  <a:ea typeface="Lato"/>
                  <a:cs typeface="Lato"/>
                  <a:sym typeface="Lato"/>
                </a:rPr>
                <a:t>El turismo, cuando se gestiona de forma sostenible, puede contribuir a la protección y restauración de los hábitats naturales y los ecosistemas terrestres. También puede crear conciencia entre los turistas y las comunidades locales.</a:t>
              </a:r>
              <a:endParaRPr lang="en-US" sz="1200" dirty="0">
                <a:solidFill>
                  <a:srgbClr val="291D4A"/>
                </a:solidFill>
                <a:latin typeface="Lato"/>
                <a:ea typeface="Lato"/>
                <a:cs typeface="Lato"/>
                <a:sym typeface="Lato"/>
              </a:endParaRPr>
            </a:p>
          </p:txBody>
        </p:sp>
      </p:grpSp>
      <p:grpSp>
        <p:nvGrpSpPr>
          <p:cNvPr id="22" name="Google Shape;102;p4">
            <a:extLst>
              <a:ext uri="{FF2B5EF4-FFF2-40B4-BE49-F238E27FC236}">
                <a16:creationId xmlns:a16="http://schemas.microsoft.com/office/drawing/2014/main" id="{EB5AC803-190A-67BF-1362-568AEB3A1DD8}"/>
              </a:ext>
            </a:extLst>
          </p:cNvPr>
          <p:cNvGrpSpPr/>
          <p:nvPr/>
        </p:nvGrpSpPr>
        <p:grpSpPr>
          <a:xfrm>
            <a:off x="2845040" y="3886267"/>
            <a:ext cx="1729210" cy="1010829"/>
            <a:chOff x="2821199" y="7994339"/>
            <a:chExt cx="3634800" cy="2002944"/>
          </a:xfrm>
        </p:grpSpPr>
        <p:sp>
          <p:nvSpPr>
            <p:cNvPr id="23" name="Google Shape;103;p4">
              <a:extLst>
                <a:ext uri="{FF2B5EF4-FFF2-40B4-BE49-F238E27FC236}">
                  <a16:creationId xmlns:a16="http://schemas.microsoft.com/office/drawing/2014/main" id="{1C6640B0-8F00-51AF-FE9B-1C2B8E75EEEA}"/>
                </a:ext>
              </a:extLst>
            </p:cNvPr>
            <p:cNvSpPr txBox="1"/>
            <p:nvPr/>
          </p:nvSpPr>
          <p:spPr>
            <a:xfrm>
              <a:off x="2821199" y="7994339"/>
              <a:ext cx="3634800" cy="646200"/>
            </a:xfrm>
            <a:prstGeom prst="rect">
              <a:avLst/>
            </a:prstGeom>
            <a:noFill/>
            <a:ln>
              <a:noFill/>
            </a:ln>
          </p:spPr>
          <p:txBody>
            <a:bodyPr spcFirstLastPara="1" wrap="square" lIns="45713" tIns="22850" rIns="45713" bIns="22850" anchor="t" anchorCtr="0">
              <a:noAutofit/>
            </a:bodyPr>
            <a:lstStyle/>
            <a:p>
              <a:pPr algn="ctr">
                <a:buClr>
                  <a:srgbClr val="000000"/>
                </a:buClr>
                <a:buSzPts val="3600"/>
              </a:pPr>
              <a:r>
                <a:rPr lang="es-ES" sz="1500" b="1" dirty="0">
                  <a:solidFill>
                    <a:srgbClr val="291D4A"/>
                  </a:solidFill>
                  <a:latin typeface="Lato"/>
                  <a:ea typeface="Lato"/>
                  <a:cs typeface="Lato"/>
                  <a:sym typeface="Lato"/>
                </a:rPr>
                <a:t>Uso sostenible de la tierra:</a:t>
              </a:r>
              <a:endParaRPr sz="1500" b="1" dirty="0">
                <a:solidFill>
                  <a:srgbClr val="291D4A"/>
                </a:solidFill>
                <a:latin typeface="Lato"/>
                <a:ea typeface="Lato"/>
                <a:cs typeface="Lato"/>
                <a:sym typeface="Lato"/>
              </a:endParaRPr>
            </a:p>
          </p:txBody>
        </p:sp>
        <p:sp>
          <p:nvSpPr>
            <p:cNvPr id="24" name="Google Shape;104;p4">
              <a:extLst>
                <a:ext uri="{FF2B5EF4-FFF2-40B4-BE49-F238E27FC236}">
                  <a16:creationId xmlns:a16="http://schemas.microsoft.com/office/drawing/2014/main" id="{33623733-8164-1E36-6485-088E27FD3580}"/>
                </a:ext>
              </a:extLst>
            </p:cNvPr>
            <p:cNvSpPr/>
            <p:nvPr/>
          </p:nvSpPr>
          <p:spPr>
            <a:xfrm>
              <a:off x="2821199" y="9043284"/>
              <a:ext cx="3634800" cy="953999"/>
            </a:xfrm>
            <a:prstGeom prst="rect">
              <a:avLst/>
            </a:prstGeom>
            <a:noFill/>
            <a:ln>
              <a:noFill/>
            </a:ln>
          </p:spPr>
          <p:txBody>
            <a:bodyPr spcFirstLastPara="1" wrap="square" lIns="45713" tIns="22850" rIns="45713" bIns="22850" anchor="t" anchorCtr="0">
              <a:noAutofit/>
            </a:bodyPr>
            <a:lstStyle/>
            <a:p>
              <a:pPr algn="ctr">
                <a:buClr>
                  <a:srgbClr val="000000"/>
                </a:buClr>
                <a:buSzPts val="2800"/>
              </a:pPr>
              <a:r>
                <a:rPr lang="es-ES" sz="1200" dirty="0">
                  <a:solidFill>
                    <a:srgbClr val="291D4A"/>
                  </a:solidFill>
                  <a:latin typeface="Lato"/>
                  <a:ea typeface="Lato"/>
                  <a:cs typeface="Lato"/>
                  <a:sym typeface="Lato"/>
                </a:rPr>
                <a:t>Estos sectores pueden promover prácticas sostenibles de uso de la tierra, ayudando a combatir la desertificación, la degradación del suelo y la pérdida de biodiversidad.</a:t>
              </a:r>
              <a:endParaRPr sz="1200" dirty="0">
                <a:solidFill>
                  <a:srgbClr val="291D4A"/>
                </a:solidFill>
                <a:sym typeface="Arial"/>
              </a:endParaRPr>
            </a:p>
          </p:txBody>
        </p:sp>
      </p:grpSp>
      <p:grpSp>
        <p:nvGrpSpPr>
          <p:cNvPr id="25" name="Google Shape;102;p4">
            <a:extLst>
              <a:ext uri="{FF2B5EF4-FFF2-40B4-BE49-F238E27FC236}">
                <a16:creationId xmlns:a16="http://schemas.microsoft.com/office/drawing/2014/main" id="{1B29261F-ED87-B23E-81F5-F81E210D028D}"/>
              </a:ext>
            </a:extLst>
          </p:cNvPr>
          <p:cNvGrpSpPr/>
          <p:nvPr/>
        </p:nvGrpSpPr>
        <p:grpSpPr>
          <a:xfrm>
            <a:off x="5130076" y="3847382"/>
            <a:ext cx="1818898" cy="1044956"/>
            <a:chOff x="2683753" y="7882647"/>
            <a:chExt cx="4238867" cy="2089910"/>
          </a:xfrm>
        </p:grpSpPr>
        <p:sp>
          <p:nvSpPr>
            <p:cNvPr id="26" name="Google Shape;103;p4">
              <a:extLst>
                <a:ext uri="{FF2B5EF4-FFF2-40B4-BE49-F238E27FC236}">
                  <a16:creationId xmlns:a16="http://schemas.microsoft.com/office/drawing/2014/main" id="{866E0027-4E63-978F-6DE2-4EB0605E28B8}"/>
                </a:ext>
              </a:extLst>
            </p:cNvPr>
            <p:cNvSpPr txBox="1"/>
            <p:nvPr/>
          </p:nvSpPr>
          <p:spPr>
            <a:xfrm>
              <a:off x="2683753" y="7882647"/>
              <a:ext cx="4238867" cy="646200"/>
            </a:xfrm>
            <a:prstGeom prst="rect">
              <a:avLst/>
            </a:prstGeom>
            <a:noFill/>
            <a:ln>
              <a:noFill/>
            </a:ln>
          </p:spPr>
          <p:txBody>
            <a:bodyPr spcFirstLastPara="1" wrap="square" lIns="45713" tIns="22850" rIns="45713" bIns="22850" anchor="t" anchorCtr="0">
              <a:noAutofit/>
            </a:bodyPr>
            <a:lstStyle/>
            <a:p>
              <a:pPr algn="ctr">
                <a:buClr>
                  <a:srgbClr val="000000"/>
                </a:buClr>
                <a:buSzPts val="3600"/>
              </a:pPr>
              <a:r>
                <a:rPr lang="en-US" sz="1500" b="1" dirty="0" err="1">
                  <a:solidFill>
                    <a:srgbClr val="291D4A"/>
                  </a:solidFill>
                  <a:latin typeface="Lato"/>
                  <a:ea typeface="Lato"/>
                  <a:cs typeface="Lato"/>
                  <a:sym typeface="Lato"/>
                </a:rPr>
                <a:t>Preservación</a:t>
              </a:r>
              <a:r>
                <a:rPr lang="en-US" sz="1500" b="1" dirty="0">
                  <a:solidFill>
                    <a:srgbClr val="291D4A"/>
                  </a:solidFill>
                  <a:latin typeface="Lato"/>
                  <a:ea typeface="Lato"/>
                  <a:cs typeface="Lato"/>
                  <a:sym typeface="Lato"/>
                </a:rPr>
                <a:t> de la </a:t>
              </a:r>
              <a:r>
                <a:rPr lang="en-US" sz="1500" b="1" dirty="0" err="1">
                  <a:solidFill>
                    <a:srgbClr val="291D4A"/>
                  </a:solidFill>
                  <a:latin typeface="Lato"/>
                  <a:ea typeface="Lato"/>
                  <a:cs typeface="Lato"/>
                  <a:sym typeface="Lato"/>
                </a:rPr>
                <a:t>biodiversidad</a:t>
              </a:r>
              <a:r>
                <a:rPr lang="en-US" sz="1500" b="1" dirty="0">
                  <a:solidFill>
                    <a:srgbClr val="291D4A"/>
                  </a:solidFill>
                  <a:latin typeface="Lato"/>
                  <a:ea typeface="Lato"/>
                  <a:cs typeface="Lato"/>
                  <a:sym typeface="Lato"/>
                </a:rPr>
                <a:t>:</a:t>
              </a:r>
              <a:endParaRPr sz="1500" b="1" dirty="0">
                <a:solidFill>
                  <a:srgbClr val="291D4A"/>
                </a:solidFill>
                <a:latin typeface="Lato"/>
                <a:ea typeface="Lato"/>
                <a:cs typeface="Lato"/>
                <a:sym typeface="Lato"/>
              </a:endParaRPr>
            </a:p>
          </p:txBody>
        </p:sp>
        <p:sp>
          <p:nvSpPr>
            <p:cNvPr id="27" name="Google Shape;104;p4">
              <a:extLst>
                <a:ext uri="{FF2B5EF4-FFF2-40B4-BE49-F238E27FC236}">
                  <a16:creationId xmlns:a16="http://schemas.microsoft.com/office/drawing/2014/main" id="{296AFB1E-FBEE-CD1B-74EE-BCCE3D2A4B28}"/>
                </a:ext>
              </a:extLst>
            </p:cNvPr>
            <p:cNvSpPr/>
            <p:nvPr/>
          </p:nvSpPr>
          <p:spPr>
            <a:xfrm>
              <a:off x="2683753" y="9018558"/>
              <a:ext cx="4238865" cy="953999"/>
            </a:xfrm>
            <a:prstGeom prst="rect">
              <a:avLst/>
            </a:prstGeom>
            <a:noFill/>
            <a:ln>
              <a:noFill/>
            </a:ln>
          </p:spPr>
          <p:txBody>
            <a:bodyPr spcFirstLastPara="1" wrap="square" lIns="45713" tIns="22850" rIns="45713" bIns="22850" anchor="t" anchorCtr="0">
              <a:noAutofit/>
            </a:bodyPr>
            <a:lstStyle/>
            <a:p>
              <a:pPr algn="ctr">
                <a:buClr>
                  <a:srgbClr val="000000"/>
                </a:buClr>
                <a:buSzPts val="2800"/>
              </a:pPr>
              <a:r>
                <a:rPr lang="es-ES" sz="1200" dirty="0">
                  <a:solidFill>
                    <a:srgbClr val="291D4A"/>
                  </a:solidFill>
                  <a:latin typeface="Lato"/>
                  <a:ea typeface="Lato"/>
                  <a:cs typeface="Lato"/>
                  <a:sym typeface="Lato"/>
                </a:rPr>
                <a:t>El ecoturismo y el turismo basado en la naturaleza pueden desempeñar un papel crucial en la conservación de la biodiversidad al generar ingresos para la conservación y aumentar la concienciación pública y el apoyo a la protección de la vida salvaje.</a:t>
              </a:r>
              <a:endParaRPr sz="1200" dirty="0">
                <a:solidFill>
                  <a:srgbClr val="291D4A"/>
                </a:solidFill>
                <a:sym typeface="Arial"/>
              </a:endParaRPr>
            </a:p>
          </p:txBody>
        </p:sp>
      </p:grpSp>
      <p:grpSp>
        <p:nvGrpSpPr>
          <p:cNvPr id="28" name="Google Shape;102;p4">
            <a:extLst>
              <a:ext uri="{FF2B5EF4-FFF2-40B4-BE49-F238E27FC236}">
                <a16:creationId xmlns:a16="http://schemas.microsoft.com/office/drawing/2014/main" id="{72863E0E-53F4-6A05-64D9-001A7B4CF6B3}"/>
              </a:ext>
            </a:extLst>
          </p:cNvPr>
          <p:cNvGrpSpPr/>
          <p:nvPr/>
        </p:nvGrpSpPr>
        <p:grpSpPr>
          <a:xfrm>
            <a:off x="7253775" y="3889286"/>
            <a:ext cx="1799689" cy="1007811"/>
            <a:chOff x="2615826" y="7973643"/>
            <a:chExt cx="4194100" cy="2015620"/>
          </a:xfrm>
        </p:grpSpPr>
        <p:sp>
          <p:nvSpPr>
            <p:cNvPr id="29" name="Google Shape;103;p4">
              <a:extLst>
                <a:ext uri="{FF2B5EF4-FFF2-40B4-BE49-F238E27FC236}">
                  <a16:creationId xmlns:a16="http://schemas.microsoft.com/office/drawing/2014/main" id="{3F8823ED-5336-8F3B-52A1-B485C91CAFB2}"/>
                </a:ext>
              </a:extLst>
            </p:cNvPr>
            <p:cNvSpPr txBox="1"/>
            <p:nvPr/>
          </p:nvSpPr>
          <p:spPr>
            <a:xfrm>
              <a:off x="2895148" y="7973643"/>
              <a:ext cx="3634799" cy="646199"/>
            </a:xfrm>
            <a:prstGeom prst="rect">
              <a:avLst/>
            </a:prstGeom>
            <a:noFill/>
            <a:ln>
              <a:noFill/>
            </a:ln>
          </p:spPr>
          <p:txBody>
            <a:bodyPr spcFirstLastPara="1" wrap="square" lIns="45713" tIns="22850" rIns="45713" bIns="22850" anchor="t" anchorCtr="0">
              <a:noAutofit/>
            </a:bodyPr>
            <a:lstStyle/>
            <a:p>
              <a:pPr algn="ctr">
                <a:buClr>
                  <a:srgbClr val="000000"/>
                </a:buClr>
                <a:buSzPts val="3600"/>
              </a:pPr>
              <a:r>
                <a:rPr lang="en-US" sz="1500" b="1" dirty="0" err="1">
                  <a:solidFill>
                    <a:srgbClr val="291D4A"/>
                  </a:solidFill>
                  <a:latin typeface="Lato"/>
                  <a:ea typeface="Lato"/>
                  <a:cs typeface="Lato"/>
                  <a:sym typeface="Lato"/>
                </a:rPr>
                <a:t>Promoción</a:t>
              </a:r>
              <a:r>
                <a:rPr lang="en-US" sz="1500" b="1" dirty="0">
                  <a:solidFill>
                    <a:srgbClr val="291D4A"/>
                  </a:solidFill>
                  <a:latin typeface="Lato"/>
                  <a:ea typeface="Lato"/>
                  <a:cs typeface="Lato"/>
                  <a:sym typeface="Lato"/>
                </a:rPr>
                <a:t> del </a:t>
              </a:r>
              <a:r>
                <a:rPr lang="en-US" sz="1500" b="1" dirty="0" err="1">
                  <a:solidFill>
                    <a:srgbClr val="291D4A"/>
                  </a:solidFill>
                  <a:latin typeface="Lato"/>
                  <a:ea typeface="Lato"/>
                  <a:cs typeface="Lato"/>
                  <a:sym typeface="Lato"/>
                </a:rPr>
                <a:t>agroturismo</a:t>
              </a:r>
              <a:r>
                <a:rPr lang="en-US" sz="1500" b="1" dirty="0">
                  <a:solidFill>
                    <a:srgbClr val="291D4A"/>
                  </a:solidFill>
                  <a:latin typeface="Lato"/>
                  <a:ea typeface="Lato"/>
                  <a:cs typeface="Lato"/>
                  <a:sym typeface="Lato"/>
                </a:rPr>
                <a:t>: </a:t>
              </a:r>
              <a:endParaRPr sz="1500" b="1" dirty="0">
                <a:solidFill>
                  <a:srgbClr val="291D4A"/>
                </a:solidFill>
                <a:latin typeface="Lato"/>
                <a:ea typeface="Lato"/>
                <a:cs typeface="Lato"/>
                <a:sym typeface="Lato"/>
              </a:endParaRPr>
            </a:p>
          </p:txBody>
        </p:sp>
        <p:sp>
          <p:nvSpPr>
            <p:cNvPr id="30" name="Google Shape;104;p4">
              <a:extLst>
                <a:ext uri="{FF2B5EF4-FFF2-40B4-BE49-F238E27FC236}">
                  <a16:creationId xmlns:a16="http://schemas.microsoft.com/office/drawing/2014/main" id="{BCE023CA-3693-DC9E-E671-2F64913F38AC}"/>
                </a:ext>
              </a:extLst>
            </p:cNvPr>
            <p:cNvSpPr/>
            <p:nvPr/>
          </p:nvSpPr>
          <p:spPr>
            <a:xfrm>
              <a:off x="2615826" y="9035264"/>
              <a:ext cx="4194100" cy="953999"/>
            </a:xfrm>
            <a:prstGeom prst="rect">
              <a:avLst/>
            </a:prstGeom>
            <a:noFill/>
            <a:ln>
              <a:noFill/>
            </a:ln>
          </p:spPr>
          <p:txBody>
            <a:bodyPr spcFirstLastPara="1" wrap="square" lIns="45713" tIns="22850" rIns="45713" bIns="22850" anchor="t" anchorCtr="0">
              <a:noAutofit/>
            </a:bodyPr>
            <a:lstStyle/>
            <a:p>
              <a:pPr algn="ctr">
                <a:buClr>
                  <a:srgbClr val="000000"/>
                </a:buClr>
                <a:buSzPts val="2800"/>
              </a:pPr>
              <a:r>
                <a:rPr lang="es-ES" sz="1200" dirty="0">
                  <a:solidFill>
                    <a:srgbClr val="291D4A"/>
                  </a:solidFill>
                  <a:latin typeface="Lato"/>
                  <a:ea typeface="Lato"/>
                  <a:cs typeface="Lato"/>
                  <a:sym typeface="Lato"/>
                </a:rPr>
                <a:t>El agroturismo apoya las prácticas agrícolas sostenibles y el desarrollo rural, contribuyendo a preservar la tierra y los recursos naturales.</a:t>
              </a:r>
              <a:endParaRPr sz="1200" dirty="0">
                <a:solidFill>
                  <a:srgbClr val="291D4A"/>
                </a:solidFill>
                <a:sym typeface="Arial"/>
              </a:endParaRPr>
            </a:p>
          </p:txBody>
        </p:sp>
      </p:grpSp>
      <p:grpSp>
        <p:nvGrpSpPr>
          <p:cNvPr id="31" name="Google Shape;102;p4">
            <a:extLst>
              <a:ext uri="{FF2B5EF4-FFF2-40B4-BE49-F238E27FC236}">
                <a16:creationId xmlns:a16="http://schemas.microsoft.com/office/drawing/2014/main" id="{AE294494-5809-7778-258E-2CFCB365B453}"/>
              </a:ext>
            </a:extLst>
          </p:cNvPr>
          <p:cNvGrpSpPr/>
          <p:nvPr/>
        </p:nvGrpSpPr>
        <p:grpSpPr>
          <a:xfrm>
            <a:off x="9338428" y="3885919"/>
            <a:ext cx="1818897" cy="1000048"/>
            <a:chOff x="2416425" y="7970771"/>
            <a:chExt cx="4095690" cy="2000094"/>
          </a:xfrm>
        </p:grpSpPr>
        <p:sp>
          <p:nvSpPr>
            <p:cNvPr id="32" name="Google Shape;103;p4">
              <a:extLst>
                <a:ext uri="{FF2B5EF4-FFF2-40B4-BE49-F238E27FC236}">
                  <a16:creationId xmlns:a16="http://schemas.microsoft.com/office/drawing/2014/main" id="{3667C7C9-C9D1-C7F0-2D4E-C7E7DA51A0DB}"/>
                </a:ext>
              </a:extLst>
            </p:cNvPr>
            <p:cNvSpPr txBox="1"/>
            <p:nvPr/>
          </p:nvSpPr>
          <p:spPr>
            <a:xfrm>
              <a:off x="2692444" y="7970771"/>
              <a:ext cx="3634800" cy="646200"/>
            </a:xfrm>
            <a:prstGeom prst="rect">
              <a:avLst/>
            </a:prstGeom>
            <a:noFill/>
            <a:ln>
              <a:noFill/>
            </a:ln>
          </p:spPr>
          <p:txBody>
            <a:bodyPr spcFirstLastPara="1" wrap="square" lIns="45713" tIns="22850" rIns="45713" bIns="22850" anchor="t" anchorCtr="0">
              <a:noAutofit/>
            </a:bodyPr>
            <a:lstStyle/>
            <a:p>
              <a:pPr algn="ctr">
                <a:buClr>
                  <a:srgbClr val="000000"/>
                </a:buClr>
                <a:buSzPts val="3600"/>
              </a:pPr>
              <a:r>
                <a:rPr lang="en-US" sz="1500" b="1" dirty="0" err="1">
                  <a:solidFill>
                    <a:srgbClr val="291D4A"/>
                  </a:solidFill>
                  <a:latin typeface="Lato"/>
                  <a:ea typeface="Lato"/>
                  <a:cs typeface="Lato"/>
                  <a:sym typeface="Lato"/>
                </a:rPr>
                <a:t>Apoyo</a:t>
              </a:r>
              <a:r>
                <a:rPr lang="en-US" sz="1500" b="1" dirty="0">
                  <a:solidFill>
                    <a:srgbClr val="291D4A"/>
                  </a:solidFill>
                  <a:latin typeface="Lato"/>
                  <a:ea typeface="Lato"/>
                  <a:cs typeface="Lato"/>
                  <a:sym typeface="Lato"/>
                </a:rPr>
                <a:t> a </a:t>
              </a:r>
              <a:r>
                <a:rPr lang="en-US" sz="1500" b="1" dirty="0" err="1">
                  <a:solidFill>
                    <a:srgbClr val="291D4A"/>
                  </a:solidFill>
                  <a:latin typeface="Lato"/>
                  <a:ea typeface="Lato"/>
                  <a:cs typeface="Lato"/>
                  <a:sym typeface="Lato"/>
                </a:rPr>
                <a:t>las</a:t>
              </a:r>
              <a:r>
                <a:rPr lang="en-US" sz="1500" b="1" dirty="0">
                  <a:solidFill>
                    <a:srgbClr val="291D4A"/>
                  </a:solidFill>
                  <a:latin typeface="Lato"/>
                  <a:ea typeface="Lato"/>
                  <a:cs typeface="Lato"/>
                  <a:sym typeface="Lato"/>
                </a:rPr>
                <a:t> </a:t>
              </a:r>
              <a:r>
                <a:rPr lang="en-US" sz="1500" b="1" dirty="0" err="1">
                  <a:solidFill>
                    <a:srgbClr val="291D4A"/>
                  </a:solidFill>
                  <a:latin typeface="Lato"/>
                  <a:ea typeface="Lato"/>
                  <a:cs typeface="Lato"/>
                  <a:sym typeface="Lato"/>
                </a:rPr>
                <a:t>zonas</a:t>
              </a:r>
              <a:r>
                <a:rPr lang="en-US" sz="1500" b="1" dirty="0">
                  <a:solidFill>
                    <a:srgbClr val="291D4A"/>
                  </a:solidFill>
                  <a:latin typeface="Lato"/>
                  <a:ea typeface="Lato"/>
                  <a:cs typeface="Lato"/>
                  <a:sym typeface="Lato"/>
                </a:rPr>
                <a:t> </a:t>
              </a:r>
              <a:r>
                <a:rPr lang="en-US" sz="1500" b="1" dirty="0" err="1">
                  <a:solidFill>
                    <a:srgbClr val="291D4A"/>
                  </a:solidFill>
                  <a:latin typeface="Lato"/>
                  <a:ea typeface="Lato"/>
                  <a:cs typeface="Lato"/>
                  <a:sym typeface="Lato"/>
                </a:rPr>
                <a:t>protegidas</a:t>
              </a:r>
              <a:r>
                <a:rPr lang="en-US" sz="1500" b="1" dirty="0">
                  <a:solidFill>
                    <a:srgbClr val="291D4A"/>
                  </a:solidFill>
                  <a:latin typeface="Lato"/>
                  <a:ea typeface="Lato"/>
                  <a:cs typeface="Lato"/>
                  <a:sym typeface="Lato"/>
                </a:rPr>
                <a:t>: </a:t>
              </a:r>
              <a:endParaRPr sz="1500" b="1" dirty="0">
                <a:solidFill>
                  <a:srgbClr val="291D4A"/>
                </a:solidFill>
                <a:latin typeface="Lato"/>
                <a:ea typeface="Lato"/>
                <a:cs typeface="Lato"/>
                <a:sym typeface="Lato"/>
              </a:endParaRPr>
            </a:p>
          </p:txBody>
        </p:sp>
        <p:sp>
          <p:nvSpPr>
            <p:cNvPr id="33" name="Google Shape;104;p4">
              <a:extLst>
                <a:ext uri="{FF2B5EF4-FFF2-40B4-BE49-F238E27FC236}">
                  <a16:creationId xmlns:a16="http://schemas.microsoft.com/office/drawing/2014/main" id="{DE219BE7-C899-2E50-21DD-18CBC0E64E53}"/>
                </a:ext>
              </a:extLst>
            </p:cNvPr>
            <p:cNvSpPr/>
            <p:nvPr/>
          </p:nvSpPr>
          <p:spPr>
            <a:xfrm>
              <a:off x="2416425" y="9016866"/>
              <a:ext cx="4095690" cy="953999"/>
            </a:xfrm>
            <a:prstGeom prst="rect">
              <a:avLst/>
            </a:prstGeom>
            <a:noFill/>
            <a:ln>
              <a:noFill/>
            </a:ln>
          </p:spPr>
          <p:txBody>
            <a:bodyPr spcFirstLastPara="1" wrap="square" lIns="45713" tIns="22850" rIns="45713" bIns="22850" anchor="t" anchorCtr="0">
              <a:noAutofit/>
            </a:bodyPr>
            <a:lstStyle/>
            <a:p>
              <a:pPr algn="ctr">
                <a:buClr>
                  <a:srgbClr val="000000"/>
                </a:buClr>
                <a:buSzPts val="2800"/>
              </a:pPr>
              <a:r>
                <a:rPr lang="es-ES" sz="1200" dirty="0">
                  <a:solidFill>
                    <a:srgbClr val="291D4A"/>
                  </a:solidFill>
                  <a:latin typeface="Lato"/>
                  <a:ea typeface="Lato"/>
                  <a:cs typeface="Lato"/>
                  <a:sym typeface="Lato"/>
                </a:rPr>
                <a:t>El turismo puede contribuir a financiar la gestión de los parques nacionales y otras zonas protegidas mediante el pago de entradas, etc.</a:t>
              </a:r>
              <a:endParaRPr lang="en-US" sz="1200" dirty="0">
                <a:solidFill>
                  <a:srgbClr val="291D4A"/>
                </a:solidFill>
                <a:latin typeface="Lato"/>
                <a:ea typeface="Lato"/>
                <a:cs typeface="Lato"/>
                <a:sym typeface="Lato"/>
              </a:endParaRPr>
            </a:p>
          </p:txBody>
        </p:sp>
      </p:grpSp>
      <p:grpSp>
        <p:nvGrpSpPr>
          <p:cNvPr id="34" name="Group 33">
            <a:extLst>
              <a:ext uri="{FF2B5EF4-FFF2-40B4-BE49-F238E27FC236}">
                <a16:creationId xmlns:a16="http://schemas.microsoft.com/office/drawing/2014/main" id="{E84F1115-A80A-9B11-FE35-0BEDF876C066}"/>
              </a:ext>
            </a:extLst>
          </p:cNvPr>
          <p:cNvGrpSpPr/>
          <p:nvPr/>
        </p:nvGrpSpPr>
        <p:grpSpPr>
          <a:xfrm>
            <a:off x="1246539" y="2428309"/>
            <a:ext cx="901130" cy="901727"/>
            <a:chOff x="5614841" y="786428"/>
            <a:chExt cx="901130" cy="901727"/>
          </a:xfrm>
          <a:solidFill>
            <a:schemeClr val="bg1"/>
          </a:solidFill>
        </p:grpSpPr>
        <p:grpSp>
          <p:nvGrpSpPr>
            <p:cNvPr id="35" name="Graphic 2">
              <a:extLst>
                <a:ext uri="{FF2B5EF4-FFF2-40B4-BE49-F238E27FC236}">
                  <a16:creationId xmlns:a16="http://schemas.microsoft.com/office/drawing/2014/main" id="{18F96ECA-20D3-C6BA-24CA-3044E3A67834}"/>
                </a:ext>
              </a:extLst>
            </p:cNvPr>
            <p:cNvGrpSpPr/>
            <p:nvPr/>
          </p:nvGrpSpPr>
          <p:grpSpPr>
            <a:xfrm>
              <a:off x="5715019" y="1058540"/>
              <a:ext cx="543506" cy="445337"/>
              <a:chOff x="5715019" y="1058540"/>
              <a:chExt cx="543506" cy="445337"/>
            </a:xfrm>
            <a:grpFill/>
          </p:grpSpPr>
          <p:sp>
            <p:nvSpPr>
              <p:cNvPr id="37" name="Freeform 210">
                <a:extLst>
                  <a:ext uri="{FF2B5EF4-FFF2-40B4-BE49-F238E27FC236}">
                    <a16:creationId xmlns:a16="http://schemas.microsoft.com/office/drawing/2014/main" id="{A30D0569-AEE0-7B7F-02AA-ACF3197B743B}"/>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59BA47"/>
              </a:solidFill>
              <a:ln w="9028" cap="flat">
                <a:noFill/>
                <a:prstDash val="solid"/>
                <a:miter/>
              </a:ln>
            </p:spPr>
            <p:txBody>
              <a:bodyPr rtlCol="0" anchor="ctr"/>
              <a:lstStyle/>
              <a:p>
                <a:endParaRPr lang="en-US"/>
              </a:p>
            </p:txBody>
          </p:sp>
          <p:sp>
            <p:nvSpPr>
              <p:cNvPr id="38" name="Freeform 211">
                <a:extLst>
                  <a:ext uri="{FF2B5EF4-FFF2-40B4-BE49-F238E27FC236}">
                    <a16:creationId xmlns:a16="http://schemas.microsoft.com/office/drawing/2014/main" id="{81F93CAC-330F-6428-0AEB-AE0F7C037F90}"/>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59BA47"/>
              </a:solidFill>
              <a:ln w="9028" cap="flat">
                <a:noFill/>
                <a:prstDash val="solid"/>
                <a:miter/>
              </a:ln>
            </p:spPr>
            <p:txBody>
              <a:bodyPr rtlCol="0" anchor="ctr"/>
              <a:lstStyle/>
              <a:p>
                <a:endParaRPr lang="en-US"/>
              </a:p>
            </p:txBody>
          </p:sp>
        </p:grpSp>
        <p:sp>
          <p:nvSpPr>
            <p:cNvPr id="36" name="Freeform 209">
              <a:extLst>
                <a:ext uri="{FF2B5EF4-FFF2-40B4-BE49-F238E27FC236}">
                  <a16:creationId xmlns:a16="http://schemas.microsoft.com/office/drawing/2014/main" id="{E2F8FFA7-535F-73FB-9BE9-590BC7AF7098}"/>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p>
          </p:txBody>
        </p:sp>
      </p:grpSp>
      <p:pic>
        <p:nvPicPr>
          <p:cNvPr id="40" name="Graphic 39" descr="Plant With Roots outline">
            <a:extLst>
              <a:ext uri="{FF2B5EF4-FFF2-40B4-BE49-F238E27FC236}">
                <a16:creationId xmlns:a16="http://schemas.microsoft.com/office/drawing/2014/main" id="{343143DC-D2E8-8C66-B7EC-0D6FDBA1D0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9193" y="2375039"/>
            <a:ext cx="914400" cy="999659"/>
          </a:xfrm>
          <a:prstGeom prst="rect">
            <a:avLst/>
          </a:prstGeom>
        </p:spPr>
      </p:pic>
      <p:pic>
        <p:nvPicPr>
          <p:cNvPr id="42" name="Graphic 41" descr="Paw prints outline">
            <a:extLst>
              <a:ext uri="{FF2B5EF4-FFF2-40B4-BE49-F238E27FC236}">
                <a16:creationId xmlns:a16="http://schemas.microsoft.com/office/drawing/2014/main" id="{0C5BF5F6-BE49-F133-5A43-78C6532969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34504" y="2458861"/>
            <a:ext cx="914400" cy="914400"/>
          </a:xfrm>
          <a:prstGeom prst="rect">
            <a:avLst/>
          </a:prstGeom>
        </p:spPr>
      </p:pic>
      <p:pic>
        <p:nvPicPr>
          <p:cNvPr id="44" name="Graphic 43" descr="Farm scene outline">
            <a:extLst>
              <a:ext uri="{FF2B5EF4-FFF2-40B4-BE49-F238E27FC236}">
                <a16:creationId xmlns:a16="http://schemas.microsoft.com/office/drawing/2014/main" id="{A352AC56-D98D-D516-F20E-7495CFF9F9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7840" y="2363501"/>
            <a:ext cx="914400" cy="914400"/>
          </a:xfrm>
          <a:prstGeom prst="rect">
            <a:avLst/>
          </a:prstGeom>
        </p:spPr>
      </p:pic>
      <p:pic>
        <p:nvPicPr>
          <p:cNvPr id="46" name="Graphic 45" descr="Euro with solid fill">
            <a:extLst>
              <a:ext uri="{FF2B5EF4-FFF2-40B4-BE49-F238E27FC236}">
                <a16:creationId xmlns:a16="http://schemas.microsoft.com/office/drawing/2014/main" id="{2E2C80C0-74E8-BBE0-C548-8BB96852E3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73781" y="2522989"/>
            <a:ext cx="786143" cy="786143"/>
          </a:xfrm>
          <a:prstGeom prst="rect">
            <a:avLst/>
          </a:prstGeom>
        </p:spPr>
      </p:pic>
    </p:spTree>
    <p:extLst>
      <p:ext uri="{BB962C8B-B14F-4D97-AF65-F5344CB8AC3E}">
        <p14:creationId xmlns:p14="http://schemas.microsoft.com/office/powerpoint/2010/main" val="374905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FA130-56E2-1DA3-DC12-AE118A8451B3}"/>
              </a:ext>
            </a:extLst>
          </p:cNvPr>
          <p:cNvSpPr>
            <a:spLocks noGrp="1"/>
          </p:cNvSpPr>
          <p:nvPr>
            <p:ph type="body" sz="quarter" idx="18"/>
          </p:nvPr>
        </p:nvSpPr>
        <p:spPr/>
        <p:txBody>
          <a:bodyPr/>
          <a:lstStyle/>
          <a:p>
            <a:r>
              <a:rPr lang="en-US" dirty="0" err="1"/>
              <a:t>Preservación</a:t>
            </a:r>
            <a:r>
              <a:rPr lang="en-US" dirty="0"/>
              <a:t> y </a:t>
            </a:r>
            <a:r>
              <a:rPr lang="en-US" dirty="0" err="1"/>
              <a:t>promoción</a:t>
            </a:r>
            <a:r>
              <a:rPr lang="en-US" dirty="0"/>
              <a:t> cultural 	 </a:t>
            </a:r>
            <a:r>
              <a:rPr lang="en-US" b="1" dirty="0">
                <a:solidFill>
                  <a:srgbClr val="F15B29"/>
                </a:solidFill>
              </a:rPr>
              <a:t>(ODS 11 &amp; 16)</a:t>
            </a:r>
          </a:p>
          <a:p>
            <a:endParaRPr lang="en-IE" dirty="0"/>
          </a:p>
        </p:txBody>
      </p:sp>
      <p:sp>
        <p:nvSpPr>
          <p:cNvPr id="3" name="Text Placeholder 2">
            <a:extLst>
              <a:ext uri="{FF2B5EF4-FFF2-40B4-BE49-F238E27FC236}">
                <a16:creationId xmlns:a16="http://schemas.microsoft.com/office/drawing/2014/main" id="{F20D7535-8218-632A-9129-DEBF5DDEE0D3}"/>
              </a:ext>
            </a:extLst>
          </p:cNvPr>
          <p:cNvSpPr>
            <a:spLocks noGrp="1"/>
          </p:cNvSpPr>
          <p:nvPr>
            <p:ph type="body" sz="quarter" idx="14"/>
          </p:nvPr>
        </p:nvSpPr>
        <p:spPr/>
        <p:txBody>
          <a:bodyPr/>
          <a:lstStyle/>
          <a:p>
            <a:r>
              <a:rPr lang="en-IE" dirty="0"/>
              <a:t>04</a:t>
            </a:r>
          </a:p>
        </p:txBody>
      </p:sp>
      <p:pic>
        <p:nvPicPr>
          <p:cNvPr id="6" name="Picture Placeholder 5" descr="Person in hat viewing city">
            <a:extLst>
              <a:ext uri="{FF2B5EF4-FFF2-40B4-BE49-F238E27FC236}">
                <a16:creationId xmlns:a16="http://schemas.microsoft.com/office/drawing/2014/main" id="{C2F41F08-600A-F68A-9135-86A2BB4AFCBE}"/>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1" y="563661"/>
            <a:ext cx="4272742" cy="6101542"/>
          </a:xfrm>
        </p:spPr>
      </p:pic>
    </p:spTree>
    <p:extLst>
      <p:ext uri="{BB962C8B-B14F-4D97-AF65-F5344CB8AC3E}">
        <p14:creationId xmlns:p14="http://schemas.microsoft.com/office/powerpoint/2010/main" val="29671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BD3BD-B3A4-74D1-3E64-1124DBA37914}"/>
              </a:ext>
            </a:extLst>
          </p:cNvPr>
          <p:cNvSpPr>
            <a:spLocks noGrp="1"/>
          </p:cNvSpPr>
          <p:nvPr>
            <p:ph type="body" sz="quarter" idx="48"/>
          </p:nvPr>
        </p:nvSpPr>
        <p:spPr>
          <a:xfrm>
            <a:off x="279065" y="2245708"/>
            <a:ext cx="7832840" cy="1143523"/>
          </a:xfrm>
        </p:spPr>
        <p:txBody>
          <a:bodyPr/>
          <a:lstStyle/>
          <a:p>
            <a:r>
              <a:rPr lang="es-ES" sz="2300" dirty="0"/>
              <a:t>La conservación y promoción de la cultura son esenciales para respetar nuestro pasado, enriquecer nuestro presente y garantizar un futuro diverso e informado. A menudo están entrelazados con los Sectores THL. </a:t>
            </a:r>
            <a:endParaRPr lang="en-US" sz="2300" dirty="0"/>
          </a:p>
          <a:p>
            <a:endParaRPr lang="en-US" sz="2300" dirty="0"/>
          </a:p>
          <a:p>
            <a:endParaRPr lang="en-US" sz="2300" dirty="0"/>
          </a:p>
          <a:p>
            <a:endParaRPr lang="en-US" sz="2300" dirty="0"/>
          </a:p>
          <a:p>
            <a:endParaRPr lang="en-IE" sz="2300" dirty="0"/>
          </a:p>
        </p:txBody>
      </p:sp>
      <p:sp>
        <p:nvSpPr>
          <p:cNvPr id="3" name="Text Placeholder 2">
            <a:extLst>
              <a:ext uri="{FF2B5EF4-FFF2-40B4-BE49-F238E27FC236}">
                <a16:creationId xmlns:a16="http://schemas.microsoft.com/office/drawing/2014/main" id="{0F832190-DB48-6529-30C6-5710E3D27B30}"/>
              </a:ext>
            </a:extLst>
          </p:cNvPr>
          <p:cNvSpPr>
            <a:spLocks noGrp="1"/>
          </p:cNvSpPr>
          <p:nvPr>
            <p:ph type="body" sz="quarter" idx="30"/>
          </p:nvPr>
        </p:nvSpPr>
        <p:spPr>
          <a:xfrm>
            <a:off x="279065" y="461827"/>
            <a:ext cx="7488809" cy="804265"/>
          </a:xfrm>
        </p:spPr>
        <p:txBody>
          <a:bodyPr/>
          <a:lstStyle/>
          <a:p>
            <a:pPr>
              <a:lnSpc>
                <a:spcPct val="100000"/>
              </a:lnSpc>
            </a:pPr>
            <a:r>
              <a:rPr lang="es-ES" dirty="0"/>
              <a:t>La importancia de la preservación &amp; la promoción culturales</a:t>
            </a:r>
            <a:endParaRPr lang="en-IE" dirty="0"/>
          </a:p>
        </p:txBody>
      </p:sp>
      <p:pic>
        <p:nvPicPr>
          <p:cNvPr id="12" name="Picture Placeholder 11" descr="Colorfully painted houses">
            <a:extLst>
              <a:ext uri="{FF2B5EF4-FFF2-40B4-BE49-F238E27FC236}">
                <a16:creationId xmlns:a16="http://schemas.microsoft.com/office/drawing/2014/main" id="{9D8E43FE-471C-7D86-FAA3-618D74434389}"/>
              </a:ext>
            </a:extLst>
          </p:cNvPr>
          <p:cNvPicPr>
            <a:picLocks noGrp="1" noChangeAspect="1"/>
          </p:cNvPicPr>
          <p:nvPr>
            <p:ph type="pic" sz="quarter" idx="49"/>
          </p:nvPr>
        </p:nvPicPr>
        <p:blipFill>
          <a:blip r:embed="rId2" cstate="screen">
            <a:extLst>
              <a:ext uri="{28A0092B-C50C-407E-A947-70E740481C1C}">
                <a14:useLocalDpi xmlns:a14="http://schemas.microsoft.com/office/drawing/2010/main"/>
              </a:ext>
            </a:extLst>
          </a:blip>
          <a:srcRect/>
          <a:stretch>
            <a:fillRect/>
          </a:stretch>
        </p:blipFill>
        <p:spPr/>
      </p:pic>
      <p:sp>
        <p:nvSpPr>
          <p:cNvPr id="5" name="Speech Bubble: Oval 4">
            <a:extLst>
              <a:ext uri="{FF2B5EF4-FFF2-40B4-BE49-F238E27FC236}">
                <a16:creationId xmlns:a16="http://schemas.microsoft.com/office/drawing/2014/main" id="{86DD70CF-7FD2-A8A5-0269-6B4A399EEADA}"/>
              </a:ext>
            </a:extLst>
          </p:cNvPr>
          <p:cNvSpPr/>
          <p:nvPr/>
        </p:nvSpPr>
        <p:spPr>
          <a:xfrm>
            <a:off x="75045" y="4441841"/>
            <a:ext cx="2327563" cy="1524000"/>
          </a:xfrm>
          <a:prstGeom prst="wedgeEllipseCallout">
            <a:avLst/>
          </a:prstGeom>
          <a:solidFill>
            <a:srgbClr val="F15B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900" b="1" dirty="0" err="1">
                <a:latin typeface="Söhne"/>
              </a:rPr>
              <a:t>Mantener</a:t>
            </a:r>
            <a:r>
              <a:rPr lang="en-IE" sz="1900" b="1" dirty="0">
                <a:latin typeface="Söhne"/>
              </a:rPr>
              <a:t> la </a:t>
            </a:r>
            <a:r>
              <a:rPr lang="en-IE" sz="1900" b="1" dirty="0" err="1">
                <a:latin typeface="Söhne"/>
              </a:rPr>
              <a:t>diversidad</a:t>
            </a:r>
            <a:r>
              <a:rPr lang="en-IE" sz="1900" b="1" dirty="0">
                <a:latin typeface="Söhne"/>
              </a:rPr>
              <a:t> cultural</a:t>
            </a:r>
            <a:endParaRPr lang="en-IE" sz="1900" dirty="0"/>
          </a:p>
        </p:txBody>
      </p:sp>
      <p:sp>
        <p:nvSpPr>
          <p:cNvPr id="6" name="Speech Bubble: Oval 5">
            <a:extLst>
              <a:ext uri="{FF2B5EF4-FFF2-40B4-BE49-F238E27FC236}">
                <a16:creationId xmlns:a16="http://schemas.microsoft.com/office/drawing/2014/main" id="{919FC4F8-F209-8861-3BA0-74B7FB976957}"/>
              </a:ext>
            </a:extLst>
          </p:cNvPr>
          <p:cNvSpPr/>
          <p:nvPr/>
        </p:nvSpPr>
        <p:spPr>
          <a:xfrm>
            <a:off x="3053422" y="5103469"/>
            <a:ext cx="2327563" cy="1524000"/>
          </a:xfrm>
          <a:prstGeom prst="wedgeEllipseCallout">
            <a:avLst/>
          </a:prstGeom>
          <a:solidFill>
            <a:srgbClr val="4129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900" b="1" dirty="0" err="1">
                <a:latin typeface="Söhne"/>
              </a:rPr>
              <a:t>Valor</a:t>
            </a:r>
            <a:r>
              <a:rPr lang="en-IE" sz="1900" b="1" dirty="0">
                <a:latin typeface="Söhne"/>
              </a:rPr>
              <a:t> </a:t>
            </a:r>
            <a:r>
              <a:rPr lang="en-IE" sz="1900" b="1" dirty="0" err="1">
                <a:latin typeface="Söhne"/>
              </a:rPr>
              <a:t>educativo</a:t>
            </a:r>
            <a:endParaRPr lang="en-IE" sz="1900" dirty="0"/>
          </a:p>
        </p:txBody>
      </p:sp>
      <p:sp>
        <p:nvSpPr>
          <p:cNvPr id="7" name="Speech Bubble: Oval 6">
            <a:extLst>
              <a:ext uri="{FF2B5EF4-FFF2-40B4-BE49-F238E27FC236}">
                <a16:creationId xmlns:a16="http://schemas.microsoft.com/office/drawing/2014/main" id="{5E4ED62D-A4AA-B493-882D-047FA281FE0E}"/>
              </a:ext>
            </a:extLst>
          </p:cNvPr>
          <p:cNvSpPr/>
          <p:nvPr/>
        </p:nvSpPr>
        <p:spPr>
          <a:xfrm>
            <a:off x="4932218" y="3579469"/>
            <a:ext cx="2327563" cy="15240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900" b="1" dirty="0" err="1">
                <a:latin typeface="Söhne"/>
              </a:rPr>
              <a:t>Inspiración</a:t>
            </a:r>
            <a:r>
              <a:rPr lang="en-IE" sz="1900" b="1" dirty="0">
                <a:latin typeface="Söhne"/>
              </a:rPr>
              <a:t> &amp; </a:t>
            </a:r>
            <a:r>
              <a:rPr lang="en-IE" sz="1900" b="1" dirty="0" err="1">
                <a:latin typeface="Söhne"/>
              </a:rPr>
              <a:t>creatividad</a:t>
            </a:r>
            <a:endParaRPr lang="en-IE" sz="1900" dirty="0"/>
          </a:p>
        </p:txBody>
      </p:sp>
      <p:sp>
        <p:nvSpPr>
          <p:cNvPr id="8" name="Speech Bubble: Oval 7">
            <a:extLst>
              <a:ext uri="{FF2B5EF4-FFF2-40B4-BE49-F238E27FC236}">
                <a16:creationId xmlns:a16="http://schemas.microsoft.com/office/drawing/2014/main" id="{9055BB0A-DDC6-9D2E-7411-6D6602F876DB}"/>
              </a:ext>
            </a:extLst>
          </p:cNvPr>
          <p:cNvSpPr/>
          <p:nvPr/>
        </p:nvSpPr>
        <p:spPr>
          <a:xfrm>
            <a:off x="2181524" y="3579469"/>
            <a:ext cx="2327563" cy="1524000"/>
          </a:xfrm>
          <a:prstGeom prst="wedgeEllipseCallout">
            <a:avLst/>
          </a:prstGeom>
          <a:solidFill>
            <a:srgbClr val="9027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err="1">
                <a:latin typeface="Söhne"/>
              </a:rPr>
              <a:t>Identidad</a:t>
            </a:r>
            <a:r>
              <a:rPr lang="en-US" sz="1900" b="1" dirty="0">
                <a:latin typeface="Söhne"/>
              </a:rPr>
              <a:t> &amp; </a:t>
            </a:r>
            <a:r>
              <a:rPr lang="en-US" sz="1900" b="1" dirty="0" err="1">
                <a:latin typeface="Söhne"/>
              </a:rPr>
              <a:t>patrimonio</a:t>
            </a:r>
            <a:endParaRPr lang="en-IE" sz="1900" dirty="0"/>
          </a:p>
        </p:txBody>
      </p:sp>
      <p:sp>
        <p:nvSpPr>
          <p:cNvPr id="9" name="Speech Bubble: Oval 8">
            <a:extLst>
              <a:ext uri="{FF2B5EF4-FFF2-40B4-BE49-F238E27FC236}">
                <a16:creationId xmlns:a16="http://schemas.microsoft.com/office/drawing/2014/main" id="{F3DE5227-9764-4F30-B608-9126F6FF9EE8}"/>
              </a:ext>
            </a:extLst>
          </p:cNvPr>
          <p:cNvSpPr/>
          <p:nvPr/>
        </p:nvSpPr>
        <p:spPr>
          <a:xfrm>
            <a:off x="5640775" y="5103469"/>
            <a:ext cx="2327563" cy="1524000"/>
          </a:xfrm>
          <a:prstGeom prst="wedgeEllipseCallout">
            <a:avLst/>
          </a:prstGeom>
          <a:solidFill>
            <a:srgbClr val="9027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900" b="1" dirty="0" err="1">
                <a:latin typeface="Söhne"/>
              </a:rPr>
              <a:t>Turismo</a:t>
            </a:r>
            <a:r>
              <a:rPr lang="en-IE" sz="1900" b="1" dirty="0">
                <a:latin typeface="Söhne"/>
              </a:rPr>
              <a:t> &amp; </a:t>
            </a:r>
            <a:r>
              <a:rPr lang="en-IE" sz="1900" b="1" dirty="0" err="1">
                <a:latin typeface="Söhne"/>
              </a:rPr>
              <a:t>beneficios</a:t>
            </a:r>
            <a:r>
              <a:rPr lang="en-IE" sz="1900" b="1" dirty="0">
                <a:latin typeface="Söhne"/>
              </a:rPr>
              <a:t> </a:t>
            </a:r>
            <a:r>
              <a:rPr lang="en-IE" sz="1900" b="1" dirty="0" err="1">
                <a:latin typeface="Söhne"/>
              </a:rPr>
              <a:t>económicos</a:t>
            </a:r>
            <a:endParaRPr lang="en-IE" sz="1900" dirty="0"/>
          </a:p>
        </p:txBody>
      </p:sp>
      <p:sp>
        <p:nvSpPr>
          <p:cNvPr id="10" name="Speech Bubble: Oval 9">
            <a:extLst>
              <a:ext uri="{FF2B5EF4-FFF2-40B4-BE49-F238E27FC236}">
                <a16:creationId xmlns:a16="http://schemas.microsoft.com/office/drawing/2014/main" id="{DF955E17-810D-2944-D285-5802A54BAF3F}"/>
              </a:ext>
            </a:extLst>
          </p:cNvPr>
          <p:cNvSpPr/>
          <p:nvPr/>
        </p:nvSpPr>
        <p:spPr>
          <a:xfrm>
            <a:off x="7799537" y="4441841"/>
            <a:ext cx="2327563" cy="1524000"/>
          </a:xfrm>
          <a:prstGeom prst="wedgeEllipseCallout">
            <a:avLst/>
          </a:prstGeom>
          <a:solidFill>
            <a:srgbClr val="F15B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900" b="1" dirty="0" err="1">
                <a:latin typeface="Söhne"/>
              </a:rPr>
              <a:t>Cohesión</a:t>
            </a:r>
            <a:r>
              <a:rPr lang="en-IE" sz="1900" b="1" dirty="0">
                <a:latin typeface="Söhne"/>
              </a:rPr>
              <a:t> &amp; </a:t>
            </a:r>
            <a:r>
              <a:rPr lang="en-IE" sz="1900" b="1" dirty="0" err="1">
                <a:latin typeface="Söhne"/>
              </a:rPr>
              <a:t>unidad</a:t>
            </a:r>
            <a:r>
              <a:rPr lang="en-IE" sz="1900" b="1" dirty="0">
                <a:latin typeface="Söhne"/>
              </a:rPr>
              <a:t> social</a:t>
            </a:r>
            <a:endParaRPr lang="en-IE" sz="1900" dirty="0"/>
          </a:p>
        </p:txBody>
      </p:sp>
      <p:sp>
        <p:nvSpPr>
          <p:cNvPr id="14" name="TextBox 13">
            <a:extLst>
              <a:ext uri="{FF2B5EF4-FFF2-40B4-BE49-F238E27FC236}">
                <a16:creationId xmlns:a16="http://schemas.microsoft.com/office/drawing/2014/main" id="{91629C67-CAEF-4C6E-3392-BC1485B7BEDC}"/>
              </a:ext>
            </a:extLst>
          </p:cNvPr>
          <p:cNvSpPr txBox="1"/>
          <p:nvPr/>
        </p:nvSpPr>
        <p:spPr>
          <a:xfrm>
            <a:off x="8958167" y="1289297"/>
            <a:ext cx="2402560" cy="2308324"/>
          </a:xfrm>
          <a:prstGeom prst="rect">
            <a:avLst/>
          </a:prstGeom>
          <a:noFill/>
        </p:spPr>
        <p:txBody>
          <a:bodyPr wrap="square">
            <a:spAutoFit/>
          </a:bodyPr>
          <a:lstStyle/>
          <a:p>
            <a:pPr algn="ctr"/>
            <a:r>
              <a:rPr lang="es-ES" sz="2400" b="1" i="1" dirty="0">
                <a:solidFill>
                  <a:schemeClr val="bg1"/>
                </a:solidFill>
                <a:highlight>
                  <a:srgbClr val="C5188A"/>
                </a:highlight>
                <a:latin typeface="Calibri" panose="020F0502020204030204" pitchFamily="34" charset="0"/>
                <a:ea typeface="Calibri" panose="020F0502020204030204" pitchFamily="34" charset="0"/>
                <a:cs typeface="Calibri" panose="020F0502020204030204" pitchFamily="34" charset="0"/>
              </a:rPr>
              <a:t>Una ciudad que no es buena para sus ciudadanos no es buena para los turistas</a:t>
            </a:r>
            <a:r>
              <a:rPr lang="en-US" sz="2400" b="1" i="1" dirty="0">
                <a:solidFill>
                  <a:schemeClr val="bg1"/>
                </a:solidFill>
                <a:effectLst/>
                <a:highlight>
                  <a:srgbClr val="C5188A"/>
                </a:highlight>
                <a:latin typeface="Calibri" panose="020F0502020204030204" pitchFamily="34" charset="0"/>
                <a:ea typeface="Calibri" panose="020F0502020204030204" pitchFamily="34" charset="0"/>
                <a:cs typeface="Calibri" panose="020F0502020204030204" pitchFamily="34" charset="0"/>
              </a:rPr>
              <a:t>.</a:t>
            </a:r>
          </a:p>
          <a:p>
            <a:pPr algn="r"/>
            <a:r>
              <a:rPr lang="en-US" sz="2400" b="1" i="1" u="sng" dirty="0" err="1">
                <a:solidFill>
                  <a:srgbClr val="59BA47"/>
                </a:solidFill>
                <a:highlight>
                  <a:srgbClr val="C5188A"/>
                </a:highlight>
                <a:latin typeface="Calibri" panose="020F0502020204030204" pitchFamily="34" charset="0"/>
                <a:ea typeface="Calibri" panose="020F0502020204030204" pitchFamily="34" charset="0"/>
                <a:cs typeface="Calibri" panose="020F0502020204030204" pitchFamily="34" charset="0"/>
              </a:rPr>
              <a:t>Fuente</a:t>
            </a:r>
            <a:r>
              <a:rPr lang="en-US" sz="2400" b="1" i="1" dirty="0">
                <a:solidFill>
                  <a:schemeClr val="bg1"/>
                </a:solidFill>
                <a:highlight>
                  <a:srgbClr val="C5188A"/>
                </a:highlight>
                <a:latin typeface="Calibri" panose="020F0502020204030204" pitchFamily="34" charset="0"/>
                <a:ea typeface="Calibri" panose="020F0502020204030204" pitchFamily="34" charset="0"/>
                <a:cs typeface="Calibri" panose="020F0502020204030204" pitchFamily="34" charset="0"/>
              </a:rPr>
              <a:t> </a:t>
            </a:r>
            <a:endParaRPr lang="en-IE" sz="2400" b="1" i="1" dirty="0">
              <a:solidFill>
                <a:schemeClr val="bg1"/>
              </a:solidFill>
              <a:highlight>
                <a:srgbClr val="C5188A"/>
              </a:highlight>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A1B1A858-BA69-6500-E50D-95D953DBD5F6}"/>
              </a:ext>
            </a:extLst>
          </p:cNvPr>
          <p:cNvGrpSpPr/>
          <p:nvPr/>
        </p:nvGrpSpPr>
        <p:grpSpPr>
          <a:xfrm>
            <a:off x="8127713" y="397139"/>
            <a:ext cx="1242097" cy="904267"/>
            <a:chOff x="3400450" y="986392"/>
            <a:chExt cx="1487826" cy="1083162"/>
          </a:xfrm>
          <a:solidFill>
            <a:srgbClr val="F15B2A"/>
          </a:solidFill>
        </p:grpSpPr>
        <p:sp>
          <p:nvSpPr>
            <p:cNvPr id="16" name="Freeform 29">
              <a:extLst>
                <a:ext uri="{FF2B5EF4-FFF2-40B4-BE49-F238E27FC236}">
                  <a16:creationId xmlns:a16="http://schemas.microsoft.com/office/drawing/2014/main" id="{B9533D3E-746E-C1B5-48EF-EB24960CD65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noFill/>
              <a:prstDash val="solid"/>
              <a:miter/>
            </a:ln>
          </p:spPr>
          <p:txBody>
            <a:bodyPr rtlCol="0" anchor="ctr"/>
            <a:lstStyle/>
            <a:p>
              <a:endParaRPr lang="en-US" dirty="0">
                <a:solidFill>
                  <a:srgbClr val="90278E"/>
                </a:solidFill>
              </a:endParaRPr>
            </a:p>
          </p:txBody>
        </p:sp>
        <p:sp>
          <p:nvSpPr>
            <p:cNvPr id="17" name="Freeform 30">
              <a:extLst>
                <a:ext uri="{FF2B5EF4-FFF2-40B4-BE49-F238E27FC236}">
                  <a16:creationId xmlns:a16="http://schemas.microsoft.com/office/drawing/2014/main" id="{F2022F9B-854E-3435-8BA8-C334F50BE781}"/>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chemeClr val="tx1"/>
            </a:solidFill>
            <a:ln w="897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7945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19599-BBB9-9907-0009-EF73D65BC0EE}"/>
              </a:ext>
            </a:extLst>
          </p:cNvPr>
          <p:cNvSpPr>
            <a:spLocks noGrp="1"/>
          </p:cNvSpPr>
          <p:nvPr>
            <p:ph type="body" sz="quarter" idx="48"/>
          </p:nvPr>
        </p:nvSpPr>
        <p:spPr>
          <a:xfrm>
            <a:off x="374922" y="2363541"/>
            <a:ext cx="11369870" cy="4036930"/>
          </a:xfrm>
        </p:spPr>
        <p:txBody>
          <a:bodyPr/>
          <a:lstStyle/>
          <a:p>
            <a:pPr>
              <a:spcAft>
                <a:spcPts val="600"/>
              </a:spcAft>
            </a:pPr>
            <a:r>
              <a:rPr lang="es-ES" b="1" dirty="0">
                <a:ea typeface="Calibri" panose="020F0502020204030204" pitchFamily="34" charset="0"/>
              </a:rPr>
              <a:t>Revitalización urbana: </a:t>
            </a:r>
            <a:r>
              <a:rPr lang="es-ES" dirty="0">
                <a:ea typeface="Calibri" panose="020F0502020204030204" pitchFamily="34" charset="0"/>
              </a:rPr>
              <a:t>Estos sectores pueden impulsar la renovación de zonas urbanas, convirtiendo espacios descuidados o infrautilizados en vibrantes puntos de turismo y ocio.</a:t>
            </a:r>
          </a:p>
          <a:p>
            <a:pPr>
              <a:spcAft>
                <a:spcPts val="600"/>
              </a:spcAft>
            </a:pPr>
            <a:r>
              <a:rPr lang="es-ES" b="1" dirty="0">
                <a:ea typeface="Calibri" panose="020F0502020204030204" pitchFamily="34" charset="0"/>
              </a:rPr>
              <a:t>Desarrollo de infraestructuras: </a:t>
            </a:r>
            <a:r>
              <a:rPr lang="es-ES" dirty="0">
                <a:ea typeface="Calibri" panose="020F0502020204030204" pitchFamily="34" charset="0"/>
              </a:rPr>
              <a:t>El crecimiento de los sectores THL a menudo conduce a la mejora de las infraestructuras, incluidos el transporte, el alojamiento y las instalaciones recreativas, lo que beneficia tanto a los turistas como a los residentes.</a:t>
            </a:r>
          </a:p>
          <a:p>
            <a:pPr>
              <a:spcAft>
                <a:spcPts val="600"/>
              </a:spcAft>
            </a:pPr>
            <a:r>
              <a:rPr lang="es-ES" b="1" dirty="0">
                <a:ea typeface="Calibri" panose="020F0502020204030204" pitchFamily="34" charset="0"/>
              </a:rPr>
              <a:t>Promoción de la artesanía y las tradiciones locales: </a:t>
            </a:r>
            <a:r>
              <a:rPr lang="es-ES" dirty="0">
                <a:ea typeface="Calibri" panose="020F0502020204030204" pitchFamily="34" charset="0"/>
              </a:rPr>
              <a:t>Al mostrar la artesanía y las tradiciones locales, el turismo puede contribuir a mantener vivos estos importantes elementos culturales dentro de las comunidades. Esto también contribuye a la concienciación y brinda la oportunidad de implicar a la comunidad.</a:t>
            </a:r>
          </a:p>
          <a:p>
            <a:pPr>
              <a:spcAft>
                <a:spcPts val="600"/>
              </a:spcAft>
            </a:pPr>
            <a:r>
              <a:rPr lang="es-ES" b="1" dirty="0">
                <a:ea typeface="Calibri" panose="020F0502020204030204" pitchFamily="34" charset="0"/>
              </a:rPr>
              <a:t>Iniciativas de ciudades inteligentes: </a:t>
            </a:r>
            <a:r>
              <a:rPr lang="es-ES" dirty="0">
                <a:ea typeface="Calibri" panose="020F0502020204030204" pitchFamily="34" charset="0"/>
              </a:rPr>
              <a:t>La integración de los sectores THL con las iniciativas de ciudades inteligentes, como las herramientas de turismo digital, puede mejorar la experiencia turística al tiempo que promueve el desarrollo urbano sostenible.</a:t>
            </a:r>
            <a:endParaRPr lang="en-US" dirty="0">
              <a:ea typeface="Calibri" panose="020F0502020204030204" pitchFamily="34" charset="0"/>
            </a:endParaRPr>
          </a:p>
          <a:p>
            <a:pPr>
              <a:spcBef>
                <a:spcPts val="600"/>
              </a:spcBef>
              <a:spcAft>
                <a:spcPts val="600"/>
              </a:spcAft>
            </a:pPr>
            <a:endParaRPr lang="en-US" dirty="0">
              <a:ea typeface="Calibri" panose="020F0502020204030204" pitchFamily="34" charset="0"/>
            </a:endParaRPr>
          </a:p>
          <a:p>
            <a:pPr>
              <a:spcBef>
                <a:spcPts val="600"/>
              </a:spcBef>
              <a:spcAft>
                <a:spcPts val="600"/>
              </a:spcAft>
            </a:pPr>
            <a:endParaRPr lang="en-US" dirty="0">
              <a:ea typeface="Calibri" panose="020F0502020204030204" pitchFamily="34" charset="0"/>
            </a:endParaRPr>
          </a:p>
          <a:p>
            <a:pPr>
              <a:spcBef>
                <a:spcPts val="600"/>
              </a:spcBef>
              <a:spcAft>
                <a:spcPts val="600"/>
              </a:spcAft>
            </a:pPr>
            <a:endParaRPr lang="en-IE" dirty="0">
              <a:ea typeface="Calibri" panose="020F0502020204030204" pitchFamily="34" charset="0"/>
            </a:endParaRPr>
          </a:p>
        </p:txBody>
      </p:sp>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817078" cy="804265"/>
          </a:xfrm>
        </p:spPr>
        <p:txBody>
          <a:bodyPr/>
          <a:lstStyle/>
          <a:p>
            <a:r>
              <a:rPr lang="es-ES" dirty="0"/>
              <a:t>El papel del turismo en las ciudades y comunidades sostenibles </a:t>
            </a:r>
            <a:r>
              <a:rPr lang="en-IE" dirty="0"/>
              <a:t>– ODS 11</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67503" y="1387796"/>
            <a:ext cx="949305" cy="93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2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817078" cy="804265"/>
          </a:xfrm>
        </p:spPr>
        <p:txBody>
          <a:bodyPr/>
          <a:lstStyle/>
          <a:p>
            <a:r>
              <a:rPr lang="es-ES" sz="3500" dirty="0"/>
              <a:t>El papel del turismo en la paz, la justicia &amp; la solidez de las instituciones</a:t>
            </a:r>
            <a:r>
              <a:rPr lang="en-IE" sz="3500" dirty="0"/>
              <a:t>– ODS 16</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67591" y="1387796"/>
            <a:ext cx="949129" cy="936361"/>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13">
            <a:extLst>
              <a:ext uri="{FF2B5EF4-FFF2-40B4-BE49-F238E27FC236}">
                <a16:creationId xmlns:a16="http://schemas.microsoft.com/office/drawing/2014/main" id="{55051CE6-7763-BAA1-1758-3C4BCB17CAB0}"/>
              </a:ext>
            </a:extLst>
          </p:cNvPr>
          <p:cNvSpPr>
            <a:spLocks noChangeArrowheads="1"/>
          </p:cNvSpPr>
          <p:nvPr/>
        </p:nvSpPr>
        <p:spPr bwMode="auto">
          <a:xfrm>
            <a:off x="877159" y="2937094"/>
            <a:ext cx="1791837" cy="3755255"/>
          </a:xfrm>
          <a:custGeom>
            <a:avLst/>
            <a:gdLst>
              <a:gd name="T0" fmla="*/ 180 w 3234"/>
              <a:gd name="T1" fmla="*/ 0 h 8984"/>
              <a:gd name="T2" fmla="*/ 180 w 3234"/>
              <a:gd name="T3" fmla="*/ 0 h 8984"/>
              <a:gd name="T4" fmla="*/ 0 w 3234"/>
              <a:gd name="T5" fmla="*/ 197 h 8984"/>
              <a:gd name="T6" fmla="*/ 0 w 3234"/>
              <a:gd name="T7" fmla="*/ 5401 h 8984"/>
              <a:gd name="T8" fmla="*/ 0 w 3234"/>
              <a:gd name="T9" fmla="*/ 7221 h 8984"/>
              <a:gd name="T10" fmla="*/ 0 w 3234"/>
              <a:gd name="T11" fmla="*/ 8370 h 8984"/>
              <a:gd name="T12" fmla="*/ 0 w 3234"/>
              <a:gd name="T13" fmla="*/ 8370 h 8984"/>
              <a:gd name="T14" fmla="*/ 180 w 3234"/>
              <a:gd name="T15" fmla="*/ 8567 h 8984"/>
              <a:gd name="T16" fmla="*/ 511 w 3234"/>
              <a:gd name="T17" fmla="*/ 8567 h 8984"/>
              <a:gd name="T18" fmla="*/ 511 w 3234"/>
              <a:gd name="T19" fmla="*/ 8567 h 8984"/>
              <a:gd name="T20" fmla="*/ 622 w 3234"/>
              <a:gd name="T21" fmla="*/ 8610 h 8984"/>
              <a:gd name="T22" fmla="*/ 622 w 3234"/>
              <a:gd name="T23" fmla="*/ 8610 h 8984"/>
              <a:gd name="T24" fmla="*/ 1617 w 3234"/>
              <a:gd name="T25" fmla="*/ 8983 h 8984"/>
              <a:gd name="T26" fmla="*/ 1617 w 3234"/>
              <a:gd name="T27" fmla="*/ 8983 h 8984"/>
              <a:gd name="T28" fmla="*/ 2611 w 3234"/>
              <a:gd name="T29" fmla="*/ 8610 h 8984"/>
              <a:gd name="T30" fmla="*/ 2611 w 3234"/>
              <a:gd name="T31" fmla="*/ 8610 h 8984"/>
              <a:gd name="T32" fmla="*/ 2722 w 3234"/>
              <a:gd name="T33" fmla="*/ 8567 h 8984"/>
              <a:gd name="T34" fmla="*/ 3052 w 3234"/>
              <a:gd name="T35" fmla="*/ 8567 h 8984"/>
              <a:gd name="T36" fmla="*/ 3052 w 3234"/>
              <a:gd name="T37" fmla="*/ 8567 h 8984"/>
              <a:gd name="T38" fmla="*/ 3233 w 3234"/>
              <a:gd name="T39" fmla="*/ 8370 h 8984"/>
              <a:gd name="T40" fmla="*/ 3233 w 3234"/>
              <a:gd name="T41" fmla="*/ 7221 h 8984"/>
              <a:gd name="T42" fmla="*/ 3233 w 3234"/>
              <a:gd name="T43" fmla="*/ 5401 h 8984"/>
              <a:gd name="T44" fmla="*/ 3233 w 3234"/>
              <a:gd name="T45" fmla="*/ 197 h 8984"/>
              <a:gd name="T46" fmla="*/ 3233 w 3234"/>
              <a:gd name="T47" fmla="*/ 197 h 8984"/>
              <a:gd name="T48" fmla="*/ 3052 w 3234"/>
              <a:gd name="T49" fmla="*/ 0 h 8984"/>
              <a:gd name="T50" fmla="*/ 180 w 3234"/>
              <a:gd name="T51"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34" h="8984">
                <a:moveTo>
                  <a:pt x="180" y="0"/>
                </a:moveTo>
                <a:lnTo>
                  <a:pt x="180" y="0"/>
                </a:lnTo>
                <a:cubicBezTo>
                  <a:pt x="80" y="0"/>
                  <a:pt x="0" y="89"/>
                  <a:pt x="0" y="197"/>
                </a:cubicBezTo>
                <a:lnTo>
                  <a:pt x="0" y="5401"/>
                </a:lnTo>
                <a:lnTo>
                  <a:pt x="0" y="7221"/>
                </a:lnTo>
                <a:lnTo>
                  <a:pt x="0" y="8370"/>
                </a:lnTo>
                <a:lnTo>
                  <a:pt x="0" y="8370"/>
                </a:lnTo>
                <a:cubicBezTo>
                  <a:pt x="0" y="8479"/>
                  <a:pt x="80" y="8567"/>
                  <a:pt x="180" y="8567"/>
                </a:cubicBezTo>
                <a:lnTo>
                  <a:pt x="511" y="8567"/>
                </a:lnTo>
                <a:lnTo>
                  <a:pt x="511" y="8567"/>
                </a:lnTo>
                <a:cubicBezTo>
                  <a:pt x="551" y="8567"/>
                  <a:pt x="590" y="8583"/>
                  <a:pt x="622" y="8610"/>
                </a:cubicBezTo>
                <a:lnTo>
                  <a:pt x="622" y="8610"/>
                </a:lnTo>
                <a:cubicBezTo>
                  <a:pt x="896" y="8843"/>
                  <a:pt x="1241" y="8983"/>
                  <a:pt x="1617" y="8983"/>
                </a:cubicBezTo>
                <a:lnTo>
                  <a:pt x="1617" y="8983"/>
                </a:lnTo>
                <a:cubicBezTo>
                  <a:pt x="1992" y="8983"/>
                  <a:pt x="2338" y="8843"/>
                  <a:pt x="2611" y="8610"/>
                </a:cubicBezTo>
                <a:lnTo>
                  <a:pt x="2611" y="8610"/>
                </a:lnTo>
                <a:cubicBezTo>
                  <a:pt x="2643" y="8583"/>
                  <a:pt x="2682" y="8567"/>
                  <a:pt x="2722" y="8567"/>
                </a:cubicBezTo>
                <a:lnTo>
                  <a:pt x="3052" y="8567"/>
                </a:lnTo>
                <a:lnTo>
                  <a:pt x="3052" y="8567"/>
                </a:lnTo>
                <a:cubicBezTo>
                  <a:pt x="3152" y="8567"/>
                  <a:pt x="3233" y="8479"/>
                  <a:pt x="3233" y="8370"/>
                </a:cubicBezTo>
                <a:lnTo>
                  <a:pt x="3233" y="7221"/>
                </a:lnTo>
                <a:lnTo>
                  <a:pt x="3233" y="5401"/>
                </a:lnTo>
                <a:lnTo>
                  <a:pt x="3233" y="197"/>
                </a:lnTo>
                <a:lnTo>
                  <a:pt x="3233" y="197"/>
                </a:lnTo>
                <a:cubicBezTo>
                  <a:pt x="3233" y="89"/>
                  <a:pt x="3152" y="0"/>
                  <a:pt x="3052" y="0"/>
                </a:cubicBezTo>
                <a:lnTo>
                  <a:pt x="180" y="0"/>
                </a:lnTo>
              </a:path>
            </a:pathLst>
          </a:custGeom>
          <a:solidFill>
            <a:srgbClr val="41296C"/>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7" name="Freeform 14">
            <a:extLst>
              <a:ext uri="{FF2B5EF4-FFF2-40B4-BE49-F238E27FC236}">
                <a16:creationId xmlns:a16="http://schemas.microsoft.com/office/drawing/2014/main" id="{D22184D1-21D8-452C-2B45-F04EC1A16886}"/>
              </a:ext>
            </a:extLst>
          </p:cNvPr>
          <p:cNvSpPr>
            <a:spLocks noChangeArrowheads="1"/>
          </p:cNvSpPr>
          <p:nvPr/>
        </p:nvSpPr>
        <p:spPr bwMode="auto">
          <a:xfrm>
            <a:off x="877159" y="2201466"/>
            <a:ext cx="1791837" cy="1327092"/>
          </a:xfrm>
          <a:custGeom>
            <a:avLst/>
            <a:gdLst>
              <a:gd name="T0" fmla="*/ 1617 w 3234"/>
              <a:gd name="T1" fmla="*/ 3582 h 3583"/>
              <a:gd name="T2" fmla="*/ 1617 w 3234"/>
              <a:gd name="T3" fmla="*/ 3582 h 3583"/>
              <a:gd name="T4" fmla="*/ 1617 w 3234"/>
              <a:gd name="T5" fmla="*/ 3582 h 3583"/>
              <a:gd name="T6" fmla="*/ 0 w 3234"/>
              <a:gd name="T7" fmla="*/ 1965 h 3583"/>
              <a:gd name="T8" fmla="*/ 0 w 3234"/>
              <a:gd name="T9" fmla="*/ 0 h 3583"/>
              <a:gd name="T10" fmla="*/ 3233 w 3234"/>
              <a:gd name="T11" fmla="*/ 0 h 3583"/>
              <a:gd name="T12" fmla="*/ 3233 w 3234"/>
              <a:gd name="T13" fmla="*/ 1965 h 3583"/>
              <a:gd name="T14" fmla="*/ 3233 w 3234"/>
              <a:gd name="T15" fmla="*/ 1965 h 3583"/>
              <a:gd name="T16" fmla="*/ 1617 w 3234"/>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4" h="3583">
                <a:moveTo>
                  <a:pt x="1617" y="3582"/>
                </a:moveTo>
                <a:lnTo>
                  <a:pt x="1617" y="3582"/>
                </a:lnTo>
                <a:lnTo>
                  <a:pt x="1617" y="3582"/>
                </a:lnTo>
                <a:cubicBezTo>
                  <a:pt x="724" y="3582"/>
                  <a:pt x="0" y="2858"/>
                  <a:pt x="0" y="1965"/>
                </a:cubicBezTo>
                <a:lnTo>
                  <a:pt x="0" y="0"/>
                </a:lnTo>
                <a:lnTo>
                  <a:pt x="3233" y="0"/>
                </a:lnTo>
                <a:lnTo>
                  <a:pt x="3233" y="1965"/>
                </a:lnTo>
                <a:lnTo>
                  <a:pt x="3233" y="1965"/>
                </a:lnTo>
                <a:cubicBezTo>
                  <a:pt x="3233" y="2858"/>
                  <a:pt x="2510" y="3582"/>
                  <a:pt x="1617" y="3582"/>
                </a:cubicBezTo>
              </a:path>
            </a:pathLst>
          </a:custGeom>
          <a:solidFill>
            <a:srgbClr val="291D4A"/>
          </a:solidFill>
          <a:ln>
            <a:noFill/>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Freeform 15">
            <a:extLst>
              <a:ext uri="{FF2B5EF4-FFF2-40B4-BE49-F238E27FC236}">
                <a16:creationId xmlns:a16="http://schemas.microsoft.com/office/drawing/2014/main" id="{50AFBCB0-C116-FB4C-CE1D-1308CB07249D}"/>
              </a:ext>
            </a:extLst>
          </p:cNvPr>
          <p:cNvSpPr>
            <a:spLocks noChangeArrowheads="1"/>
          </p:cNvSpPr>
          <p:nvPr/>
        </p:nvSpPr>
        <p:spPr bwMode="auto">
          <a:xfrm>
            <a:off x="3689795" y="2937094"/>
            <a:ext cx="1794282" cy="3755255"/>
          </a:xfrm>
          <a:custGeom>
            <a:avLst/>
            <a:gdLst>
              <a:gd name="T0" fmla="*/ 180 w 3235"/>
              <a:gd name="T1" fmla="*/ 0 h 8984"/>
              <a:gd name="T2" fmla="*/ 180 w 3235"/>
              <a:gd name="T3" fmla="*/ 0 h 8984"/>
              <a:gd name="T4" fmla="*/ 0 w 3235"/>
              <a:gd name="T5" fmla="*/ 197 h 8984"/>
              <a:gd name="T6" fmla="*/ 0 w 3235"/>
              <a:gd name="T7" fmla="*/ 5401 h 8984"/>
              <a:gd name="T8" fmla="*/ 0 w 3235"/>
              <a:gd name="T9" fmla="*/ 7221 h 8984"/>
              <a:gd name="T10" fmla="*/ 0 w 3235"/>
              <a:gd name="T11" fmla="*/ 8370 h 8984"/>
              <a:gd name="T12" fmla="*/ 0 w 3235"/>
              <a:gd name="T13" fmla="*/ 8370 h 8984"/>
              <a:gd name="T14" fmla="*/ 180 w 3235"/>
              <a:gd name="T15" fmla="*/ 8567 h 8984"/>
              <a:gd name="T16" fmla="*/ 511 w 3235"/>
              <a:gd name="T17" fmla="*/ 8567 h 8984"/>
              <a:gd name="T18" fmla="*/ 511 w 3235"/>
              <a:gd name="T19" fmla="*/ 8567 h 8984"/>
              <a:gd name="T20" fmla="*/ 621 w 3235"/>
              <a:gd name="T21" fmla="*/ 8610 h 8984"/>
              <a:gd name="T22" fmla="*/ 621 w 3235"/>
              <a:gd name="T23" fmla="*/ 8610 h 8984"/>
              <a:gd name="T24" fmla="*/ 1617 w 3235"/>
              <a:gd name="T25" fmla="*/ 8983 h 8984"/>
              <a:gd name="T26" fmla="*/ 1617 w 3235"/>
              <a:gd name="T27" fmla="*/ 8983 h 8984"/>
              <a:gd name="T28" fmla="*/ 1617 w 3235"/>
              <a:gd name="T29" fmla="*/ 8983 h 8984"/>
              <a:gd name="T30" fmla="*/ 2612 w 3235"/>
              <a:gd name="T31" fmla="*/ 8610 h 8984"/>
              <a:gd name="T32" fmla="*/ 2612 w 3235"/>
              <a:gd name="T33" fmla="*/ 8610 h 8984"/>
              <a:gd name="T34" fmla="*/ 2722 w 3235"/>
              <a:gd name="T35" fmla="*/ 8567 h 8984"/>
              <a:gd name="T36" fmla="*/ 3053 w 3235"/>
              <a:gd name="T37" fmla="*/ 8567 h 8984"/>
              <a:gd name="T38" fmla="*/ 3053 w 3235"/>
              <a:gd name="T39" fmla="*/ 8567 h 8984"/>
              <a:gd name="T40" fmla="*/ 3234 w 3235"/>
              <a:gd name="T41" fmla="*/ 8370 h 8984"/>
              <a:gd name="T42" fmla="*/ 3234 w 3235"/>
              <a:gd name="T43" fmla="*/ 7221 h 8984"/>
              <a:gd name="T44" fmla="*/ 3234 w 3235"/>
              <a:gd name="T45" fmla="*/ 5401 h 8984"/>
              <a:gd name="T46" fmla="*/ 3234 w 3235"/>
              <a:gd name="T47" fmla="*/ 197 h 8984"/>
              <a:gd name="T48" fmla="*/ 3234 w 3235"/>
              <a:gd name="T49" fmla="*/ 197 h 8984"/>
              <a:gd name="T50" fmla="*/ 3053 w 3235"/>
              <a:gd name="T51" fmla="*/ 0 h 8984"/>
              <a:gd name="T52" fmla="*/ 180 w 3235"/>
              <a:gd name="T53"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5" h="8984">
                <a:moveTo>
                  <a:pt x="180" y="0"/>
                </a:moveTo>
                <a:lnTo>
                  <a:pt x="180" y="0"/>
                </a:lnTo>
                <a:cubicBezTo>
                  <a:pt x="81" y="0"/>
                  <a:pt x="0" y="89"/>
                  <a:pt x="0" y="197"/>
                </a:cubicBezTo>
                <a:lnTo>
                  <a:pt x="0" y="5401"/>
                </a:lnTo>
                <a:lnTo>
                  <a:pt x="0" y="7221"/>
                </a:lnTo>
                <a:lnTo>
                  <a:pt x="0" y="8370"/>
                </a:lnTo>
                <a:lnTo>
                  <a:pt x="0" y="8370"/>
                </a:lnTo>
                <a:cubicBezTo>
                  <a:pt x="0" y="8479"/>
                  <a:pt x="81" y="8567"/>
                  <a:pt x="180" y="8567"/>
                </a:cubicBezTo>
                <a:lnTo>
                  <a:pt x="511" y="8567"/>
                </a:lnTo>
                <a:lnTo>
                  <a:pt x="511" y="8567"/>
                </a:lnTo>
                <a:cubicBezTo>
                  <a:pt x="551" y="8567"/>
                  <a:pt x="589" y="8583"/>
                  <a:pt x="621" y="8610"/>
                </a:cubicBezTo>
                <a:lnTo>
                  <a:pt x="621" y="8610"/>
                </a:lnTo>
                <a:cubicBezTo>
                  <a:pt x="896" y="8843"/>
                  <a:pt x="1241" y="8983"/>
                  <a:pt x="1617" y="8983"/>
                </a:cubicBezTo>
                <a:lnTo>
                  <a:pt x="1617" y="8983"/>
                </a:lnTo>
                <a:lnTo>
                  <a:pt x="1617" y="8983"/>
                </a:lnTo>
                <a:cubicBezTo>
                  <a:pt x="1992" y="8983"/>
                  <a:pt x="2337" y="8843"/>
                  <a:pt x="2612" y="8610"/>
                </a:cubicBezTo>
                <a:lnTo>
                  <a:pt x="2612" y="8610"/>
                </a:lnTo>
                <a:cubicBezTo>
                  <a:pt x="2643" y="8583"/>
                  <a:pt x="2682" y="8567"/>
                  <a:pt x="2722" y="8567"/>
                </a:cubicBezTo>
                <a:lnTo>
                  <a:pt x="3053" y="8567"/>
                </a:lnTo>
                <a:lnTo>
                  <a:pt x="3053" y="8567"/>
                </a:lnTo>
                <a:cubicBezTo>
                  <a:pt x="3153" y="8567"/>
                  <a:pt x="3234" y="8479"/>
                  <a:pt x="3234" y="8370"/>
                </a:cubicBezTo>
                <a:lnTo>
                  <a:pt x="3234" y="7221"/>
                </a:lnTo>
                <a:lnTo>
                  <a:pt x="3234" y="5401"/>
                </a:lnTo>
                <a:lnTo>
                  <a:pt x="3234" y="197"/>
                </a:lnTo>
                <a:lnTo>
                  <a:pt x="3234" y="197"/>
                </a:lnTo>
                <a:cubicBezTo>
                  <a:pt x="3234" y="89"/>
                  <a:pt x="3153" y="0"/>
                  <a:pt x="3053" y="0"/>
                </a:cubicBezTo>
                <a:lnTo>
                  <a:pt x="180" y="0"/>
                </a:lnTo>
              </a:path>
            </a:pathLst>
          </a:custGeom>
          <a:solidFill>
            <a:srgbClr val="C5188A"/>
          </a:solidFill>
          <a:ln>
            <a:noFill/>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Freeform 16">
            <a:extLst>
              <a:ext uri="{FF2B5EF4-FFF2-40B4-BE49-F238E27FC236}">
                <a16:creationId xmlns:a16="http://schemas.microsoft.com/office/drawing/2014/main" id="{D3F79BEA-504A-11FD-1936-B1BAE44E9E17}"/>
              </a:ext>
            </a:extLst>
          </p:cNvPr>
          <p:cNvSpPr>
            <a:spLocks noChangeArrowheads="1"/>
          </p:cNvSpPr>
          <p:nvPr/>
        </p:nvSpPr>
        <p:spPr bwMode="auto">
          <a:xfrm>
            <a:off x="3689795" y="2201466"/>
            <a:ext cx="1794282" cy="1327092"/>
          </a:xfrm>
          <a:custGeom>
            <a:avLst/>
            <a:gdLst>
              <a:gd name="T0" fmla="*/ 1617 w 3235"/>
              <a:gd name="T1" fmla="*/ 3582 h 3583"/>
              <a:gd name="T2" fmla="*/ 1617 w 3235"/>
              <a:gd name="T3" fmla="*/ 3582 h 3583"/>
              <a:gd name="T4" fmla="*/ 1617 w 3235"/>
              <a:gd name="T5" fmla="*/ 3582 h 3583"/>
              <a:gd name="T6" fmla="*/ 0 w 3235"/>
              <a:gd name="T7" fmla="*/ 1965 h 3583"/>
              <a:gd name="T8" fmla="*/ 0 w 3235"/>
              <a:gd name="T9" fmla="*/ 0 h 3583"/>
              <a:gd name="T10" fmla="*/ 3234 w 3235"/>
              <a:gd name="T11" fmla="*/ 0 h 3583"/>
              <a:gd name="T12" fmla="*/ 3234 w 3235"/>
              <a:gd name="T13" fmla="*/ 1965 h 3583"/>
              <a:gd name="T14" fmla="*/ 3234 w 3235"/>
              <a:gd name="T15" fmla="*/ 1965 h 3583"/>
              <a:gd name="T16" fmla="*/ 1617 w 3235"/>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3583">
                <a:moveTo>
                  <a:pt x="1617" y="3582"/>
                </a:moveTo>
                <a:lnTo>
                  <a:pt x="1617" y="3582"/>
                </a:lnTo>
                <a:lnTo>
                  <a:pt x="1617" y="3582"/>
                </a:lnTo>
                <a:cubicBezTo>
                  <a:pt x="723" y="3582"/>
                  <a:pt x="0" y="2858"/>
                  <a:pt x="0" y="1965"/>
                </a:cubicBezTo>
                <a:lnTo>
                  <a:pt x="0" y="0"/>
                </a:lnTo>
                <a:lnTo>
                  <a:pt x="3234" y="0"/>
                </a:lnTo>
                <a:lnTo>
                  <a:pt x="3234" y="1965"/>
                </a:lnTo>
                <a:lnTo>
                  <a:pt x="3234" y="1965"/>
                </a:lnTo>
                <a:cubicBezTo>
                  <a:pt x="3234" y="2858"/>
                  <a:pt x="2510" y="3582"/>
                  <a:pt x="1617" y="3582"/>
                </a:cubicBezTo>
              </a:path>
            </a:pathLst>
          </a:custGeom>
          <a:solidFill>
            <a:srgbClr val="291D4A"/>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10" name="CuadroTexto 553">
            <a:extLst>
              <a:ext uri="{FF2B5EF4-FFF2-40B4-BE49-F238E27FC236}">
                <a16:creationId xmlns:a16="http://schemas.microsoft.com/office/drawing/2014/main" id="{F5F4941C-B966-2218-74FC-6AF61BE49F60}"/>
              </a:ext>
            </a:extLst>
          </p:cNvPr>
          <p:cNvSpPr txBox="1"/>
          <p:nvPr/>
        </p:nvSpPr>
        <p:spPr>
          <a:xfrm>
            <a:off x="862768" y="3539844"/>
            <a:ext cx="1836149" cy="3046988"/>
          </a:xfrm>
          <a:prstGeom prst="rect">
            <a:avLst/>
          </a:prstGeom>
          <a:noFill/>
        </p:spPr>
        <p:txBody>
          <a:bodyPr wrap="square" rtlCol="0">
            <a:spAutoFit/>
          </a:bodyPr>
          <a:lstStyle/>
          <a:p>
            <a:pPr algn="ctr"/>
            <a:r>
              <a:rPr lang="es-ES" sz="1600" dirty="0">
                <a:solidFill>
                  <a:schemeClr val="bg1"/>
                </a:solidFill>
                <a:latin typeface="Calibri" panose="020F0502020204030204" pitchFamily="34" charset="0"/>
                <a:ea typeface="Lato" charset="0"/>
                <a:cs typeface="Calibri" panose="020F0502020204030204" pitchFamily="34" charset="0"/>
              </a:rPr>
              <a:t>Los sectores THL facilitan la interacción y el entendimiento entre personas de orígenes diversos, fomentando la paz y reduciendo los conflictos mediante el intercambio cultural y el respeto mutuo.</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11" name="CuadroTexto 553">
            <a:extLst>
              <a:ext uri="{FF2B5EF4-FFF2-40B4-BE49-F238E27FC236}">
                <a16:creationId xmlns:a16="http://schemas.microsoft.com/office/drawing/2014/main" id="{AD5EFCFB-232E-4BC0-BE4C-870B4625B82A}"/>
              </a:ext>
            </a:extLst>
          </p:cNvPr>
          <p:cNvSpPr txBox="1"/>
          <p:nvPr/>
        </p:nvSpPr>
        <p:spPr>
          <a:xfrm>
            <a:off x="3661300" y="3528558"/>
            <a:ext cx="1836149" cy="2631490"/>
          </a:xfrm>
          <a:prstGeom prst="rect">
            <a:avLst/>
          </a:prstGeom>
          <a:noFill/>
        </p:spPr>
        <p:txBody>
          <a:bodyPr wrap="square" rtlCol="0">
            <a:spAutoFit/>
          </a:bodyPr>
          <a:lstStyle/>
          <a:p>
            <a:pPr algn="ctr"/>
            <a:r>
              <a:rPr lang="es-ES" sz="1650" dirty="0">
                <a:solidFill>
                  <a:schemeClr val="bg1"/>
                </a:solidFill>
                <a:latin typeface="Calibri" panose="020F0502020204030204" pitchFamily="34" charset="0"/>
                <a:ea typeface="Lato" charset="0"/>
                <a:cs typeface="Calibri" panose="020F0502020204030204" pitchFamily="34" charset="0"/>
              </a:rPr>
              <a:t>Al generar empleo y crecimiento económico, los sectores THL pueden contribuir a la estabilidad de las regiones, componente fundamental de la paz.</a:t>
            </a:r>
            <a:endParaRPr lang="en-US" sz="1650" dirty="0">
              <a:solidFill>
                <a:schemeClr val="bg1"/>
              </a:solidFill>
              <a:latin typeface="Calibri" panose="020F0502020204030204" pitchFamily="34" charset="0"/>
              <a:ea typeface="Lato" charset="0"/>
              <a:cs typeface="Calibri" panose="020F0502020204030204" pitchFamily="34" charset="0"/>
            </a:endParaRPr>
          </a:p>
        </p:txBody>
      </p:sp>
      <p:sp>
        <p:nvSpPr>
          <p:cNvPr id="12" name="Freeform 1">
            <a:extLst>
              <a:ext uri="{FF2B5EF4-FFF2-40B4-BE49-F238E27FC236}">
                <a16:creationId xmlns:a16="http://schemas.microsoft.com/office/drawing/2014/main" id="{1BBD4934-C75A-BAA3-2DB5-1DBF2C795E3E}"/>
              </a:ext>
            </a:extLst>
          </p:cNvPr>
          <p:cNvSpPr>
            <a:spLocks noChangeArrowheads="1"/>
          </p:cNvSpPr>
          <p:nvPr/>
        </p:nvSpPr>
        <p:spPr bwMode="auto">
          <a:xfrm>
            <a:off x="6412227" y="2247799"/>
            <a:ext cx="1794282" cy="4460750"/>
          </a:xfrm>
          <a:custGeom>
            <a:avLst/>
            <a:gdLst>
              <a:gd name="T0" fmla="*/ 181 w 3235"/>
              <a:gd name="T1" fmla="*/ 0 h 8984"/>
              <a:gd name="T2" fmla="*/ 181 w 3235"/>
              <a:gd name="T3" fmla="*/ 0 h 8984"/>
              <a:gd name="T4" fmla="*/ 0 w 3235"/>
              <a:gd name="T5" fmla="*/ 197 h 8984"/>
              <a:gd name="T6" fmla="*/ 0 w 3235"/>
              <a:gd name="T7" fmla="*/ 5401 h 8984"/>
              <a:gd name="T8" fmla="*/ 0 w 3235"/>
              <a:gd name="T9" fmla="*/ 7221 h 8984"/>
              <a:gd name="T10" fmla="*/ 0 w 3235"/>
              <a:gd name="T11" fmla="*/ 8370 h 8984"/>
              <a:gd name="T12" fmla="*/ 0 w 3235"/>
              <a:gd name="T13" fmla="*/ 8370 h 8984"/>
              <a:gd name="T14" fmla="*/ 181 w 3235"/>
              <a:gd name="T15" fmla="*/ 8567 h 8984"/>
              <a:gd name="T16" fmla="*/ 511 w 3235"/>
              <a:gd name="T17" fmla="*/ 8567 h 8984"/>
              <a:gd name="T18" fmla="*/ 511 w 3235"/>
              <a:gd name="T19" fmla="*/ 8567 h 8984"/>
              <a:gd name="T20" fmla="*/ 622 w 3235"/>
              <a:gd name="T21" fmla="*/ 8610 h 8984"/>
              <a:gd name="T22" fmla="*/ 622 w 3235"/>
              <a:gd name="T23" fmla="*/ 8610 h 8984"/>
              <a:gd name="T24" fmla="*/ 1617 w 3235"/>
              <a:gd name="T25" fmla="*/ 8983 h 8984"/>
              <a:gd name="T26" fmla="*/ 1617 w 3235"/>
              <a:gd name="T27" fmla="*/ 8983 h 8984"/>
              <a:gd name="T28" fmla="*/ 1617 w 3235"/>
              <a:gd name="T29" fmla="*/ 8983 h 8984"/>
              <a:gd name="T30" fmla="*/ 2612 w 3235"/>
              <a:gd name="T31" fmla="*/ 8610 h 8984"/>
              <a:gd name="T32" fmla="*/ 2612 w 3235"/>
              <a:gd name="T33" fmla="*/ 8610 h 8984"/>
              <a:gd name="T34" fmla="*/ 2723 w 3235"/>
              <a:gd name="T35" fmla="*/ 8567 h 8984"/>
              <a:gd name="T36" fmla="*/ 3054 w 3235"/>
              <a:gd name="T37" fmla="*/ 8567 h 8984"/>
              <a:gd name="T38" fmla="*/ 3054 w 3235"/>
              <a:gd name="T39" fmla="*/ 8567 h 8984"/>
              <a:gd name="T40" fmla="*/ 3234 w 3235"/>
              <a:gd name="T41" fmla="*/ 8370 h 8984"/>
              <a:gd name="T42" fmla="*/ 3234 w 3235"/>
              <a:gd name="T43" fmla="*/ 7221 h 8984"/>
              <a:gd name="T44" fmla="*/ 3234 w 3235"/>
              <a:gd name="T45" fmla="*/ 5401 h 8984"/>
              <a:gd name="T46" fmla="*/ 3234 w 3235"/>
              <a:gd name="T47" fmla="*/ 197 h 8984"/>
              <a:gd name="T48" fmla="*/ 3234 w 3235"/>
              <a:gd name="T49" fmla="*/ 197 h 8984"/>
              <a:gd name="T50" fmla="*/ 3054 w 3235"/>
              <a:gd name="T51" fmla="*/ 0 h 8984"/>
              <a:gd name="T52" fmla="*/ 181 w 3235"/>
              <a:gd name="T53"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5" h="8984">
                <a:moveTo>
                  <a:pt x="181" y="0"/>
                </a:moveTo>
                <a:lnTo>
                  <a:pt x="181" y="0"/>
                </a:lnTo>
                <a:cubicBezTo>
                  <a:pt x="81" y="0"/>
                  <a:pt x="0" y="89"/>
                  <a:pt x="0" y="197"/>
                </a:cubicBezTo>
                <a:lnTo>
                  <a:pt x="0" y="5401"/>
                </a:lnTo>
                <a:lnTo>
                  <a:pt x="0" y="7221"/>
                </a:lnTo>
                <a:lnTo>
                  <a:pt x="0" y="8370"/>
                </a:lnTo>
                <a:lnTo>
                  <a:pt x="0" y="8370"/>
                </a:lnTo>
                <a:cubicBezTo>
                  <a:pt x="0" y="8479"/>
                  <a:pt x="81" y="8567"/>
                  <a:pt x="181" y="8567"/>
                </a:cubicBezTo>
                <a:lnTo>
                  <a:pt x="511" y="8567"/>
                </a:lnTo>
                <a:lnTo>
                  <a:pt x="511" y="8567"/>
                </a:lnTo>
                <a:cubicBezTo>
                  <a:pt x="551" y="8567"/>
                  <a:pt x="590" y="8583"/>
                  <a:pt x="622" y="8610"/>
                </a:cubicBezTo>
                <a:lnTo>
                  <a:pt x="622" y="8610"/>
                </a:lnTo>
                <a:cubicBezTo>
                  <a:pt x="896" y="8843"/>
                  <a:pt x="1242" y="8983"/>
                  <a:pt x="1617" y="8983"/>
                </a:cubicBezTo>
                <a:lnTo>
                  <a:pt x="1617" y="8983"/>
                </a:lnTo>
                <a:lnTo>
                  <a:pt x="1617" y="8983"/>
                </a:lnTo>
                <a:cubicBezTo>
                  <a:pt x="1993" y="8983"/>
                  <a:pt x="2338" y="8843"/>
                  <a:pt x="2612" y="8610"/>
                </a:cubicBezTo>
                <a:lnTo>
                  <a:pt x="2612" y="8610"/>
                </a:lnTo>
                <a:cubicBezTo>
                  <a:pt x="2644" y="8583"/>
                  <a:pt x="2683" y="8567"/>
                  <a:pt x="2723" y="8567"/>
                </a:cubicBezTo>
                <a:lnTo>
                  <a:pt x="3054" y="8567"/>
                </a:lnTo>
                <a:lnTo>
                  <a:pt x="3054" y="8567"/>
                </a:lnTo>
                <a:cubicBezTo>
                  <a:pt x="3154" y="8567"/>
                  <a:pt x="3234" y="8479"/>
                  <a:pt x="3234" y="8370"/>
                </a:cubicBezTo>
                <a:lnTo>
                  <a:pt x="3234" y="7221"/>
                </a:lnTo>
                <a:lnTo>
                  <a:pt x="3234" y="5401"/>
                </a:lnTo>
                <a:lnTo>
                  <a:pt x="3234" y="197"/>
                </a:lnTo>
                <a:lnTo>
                  <a:pt x="3234" y="197"/>
                </a:lnTo>
                <a:cubicBezTo>
                  <a:pt x="3234" y="89"/>
                  <a:pt x="3154" y="0"/>
                  <a:pt x="3054" y="0"/>
                </a:cubicBezTo>
                <a:lnTo>
                  <a:pt x="181" y="0"/>
                </a:lnTo>
              </a:path>
            </a:pathLst>
          </a:custGeom>
          <a:solidFill>
            <a:srgbClr val="90278E"/>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13" name="Freeform 2">
            <a:extLst>
              <a:ext uri="{FF2B5EF4-FFF2-40B4-BE49-F238E27FC236}">
                <a16:creationId xmlns:a16="http://schemas.microsoft.com/office/drawing/2014/main" id="{61567115-10FB-80FF-C6B6-624D47F01121}"/>
              </a:ext>
            </a:extLst>
          </p:cNvPr>
          <p:cNvSpPr>
            <a:spLocks noChangeArrowheads="1"/>
          </p:cNvSpPr>
          <p:nvPr/>
        </p:nvSpPr>
        <p:spPr bwMode="auto">
          <a:xfrm>
            <a:off x="6412227" y="2202075"/>
            <a:ext cx="1794282" cy="1332538"/>
          </a:xfrm>
          <a:custGeom>
            <a:avLst/>
            <a:gdLst>
              <a:gd name="T0" fmla="*/ 1617 w 3235"/>
              <a:gd name="T1" fmla="*/ 3582 h 3583"/>
              <a:gd name="T2" fmla="*/ 1617 w 3235"/>
              <a:gd name="T3" fmla="*/ 3582 h 3583"/>
              <a:gd name="T4" fmla="*/ 1617 w 3235"/>
              <a:gd name="T5" fmla="*/ 3582 h 3583"/>
              <a:gd name="T6" fmla="*/ 0 w 3235"/>
              <a:gd name="T7" fmla="*/ 1965 h 3583"/>
              <a:gd name="T8" fmla="*/ 0 w 3235"/>
              <a:gd name="T9" fmla="*/ 0 h 3583"/>
              <a:gd name="T10" fmla="*/ 3234 w 3235"/>
              <a:gd name="T11" fmla="*/ 0 h 3583"/>
              <a:gd name="T12" fmla="*/ 3234 w 3235"/>
              <a:gd name="T13" fmla="*/ 1965 h 3583"/>
              <a:gd name="T14" fmla="*/ 3234 w 3235"/>
              <a:gd name="T15" fmla="*/ 1965 h 3583"/>
              <a:gd name="T16" fmla="*/ 1617 w 3235"/>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3583">
                <a:moveTo>
                  <a:pt x="1617" y="3582"/>
                </a:moveTo>
                <a:lnTo>
                  <a:pt x="1617" y="3582"/>
                </a:lnTo>
                <a:lnTo>
                  <a:pt x="1617" y="3582"/>
                </a:lnTo>
                <a:cubicBezTo>
                  <a:pt x="724" y="3582"/>
                  <a:pt x="0" y="2858"/>
                  <a:pt x="0" y="1965"/>
                </a:cubicBezTo>
                <a:lnTo>
                  <a:pt x="0" y="0"/>
                </a:lnTo>
                <a:lnTo>
                  <a:pt x="3234" y="0"/>
                </a:lnTo>
                <a:lnTo>
                  <a:pt x="3234" y="1965"/>
                </a:lnTo>
                <a:lnTo>
                  <a:pt x="3234" y="1965"/>
                </a:lnTo>
                <a:cubicBezTo>
                  <a:pt x="3234" y="2858"/>
                  <a:pt x="2510" y="3582"/>
                  <a:pt x="1617" y="3582"/>
                </a:cubicBezTo>
              </a:path>
            </a:pathLst>
          </a:custGeom>
          <a:solidFill>
            <a:srgbClr val="291D4A"/>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14" name="Freeform 3">
            <a:extLst>
              <a:ext uri="{FF2B5EF4-FFF2-40B4-BE49-F238E27FC236}">
                <a16:creationId xmlns:a16="http://schemas.microsoft.com/office/drawing/2014/main" id="{A618DC6B-591C-C720-BDCA-849A485B6318}"/>
              </a:ext>
            </a:extLst>
          </p:cNvPr>
          <p:cNvSpPr>
            <a:spLocks noChangeArrowheads="1"/>
          </p:cNvSpPr>
          <p:nvPr/>
        </p:nvSpPr>
        <p:spPr bwMode="auto">
          <a:xfrm>
            <a:off x="9142221" y="2946534"/>
            <a:ext cx="1794282" cy="3755255"/>
          </a:xfrm>
          <a:custGeom>
            <a:avLst/>
            <a:gdLst>
              <a:gd name="T0" fmla="*/ 181 w 3235"/>
              <a:gd name="T1" fmla="*/ 0 h 8984"/>
              <a:gd name="T2" fmla="*/ 181 w 3235"/>
              <a:gd name="T3" fmla="*/ 0 h 8984"/>
              <a:gd name="T4" fmla="*/ 0 w 3235"/>
              <a:gd name="T5" fmla="*/ 197 h 8984"/>
              <a:gd name="T6" fmla="*/ 0 w 3235"/>
              <a:gd name="T7" fmla="*/ 5401 h 8984"/>
              <a:gd name="T8" fmla="*/ 0 w 3235"/>
              <a:gd name="T9" fmla="*/ 7221 h 8984"/>
              <a:gd name="T10" fmla="*/ 0 w 3235"/>
              <a:gd name="T11" fmla="*/ 8370 h 8984"/>
              <a:gd name="T12" fmla="*/ 0 w 3235"/>
              <a:gd name="T13" fmla="*/ 8370 h 8984"/>
              <a:gd name="T14" fmla="*/ 181 w 3235"/>
              <a:gd name="T15" fmla="*/ 8567 h 8984"/>
              <a:gd name="T16" fmla="*/ 511 w 3235"/>
              <a:gd name="T17" fmla="*/ 8567 h 8984"/>
              <a:gd name="T18" fmla="*/ 511 w 3235"/>
              <a:gd name="T19" fmla="*/ 8567 h 8984"/>
              <a:gd name="T20" fmla="*/ 622 w 3235"/>
              <a:gd name="T21" fmla="*/ 8610 h 8984"/>
              <a:gd name="T22" fmla="*/ 622 w 3235"/>
              <a:gd name="T23" fmla="*/ 8610 h 8984"/>
              <a:gd name="T24" fmla="*/ 1617 w 3235"/>
              <a:gd name="T25" fmla="*/ 8983 h 8984"/>
              <a:gd name="T26" fmla="*/ 1617 w 3235"/>
              <a:gd name="T27" fmla="*/ 8983 h 8984"/>
              <a:gd name="T28" fmla="*/ 1617 w 3235"/>
              <a:gd name="T29" fmla="*/ 8983 h 8984"/>
              <a:gd name="T30" fmla="*/ 2612 w 3235"/>
              <a:gd name="T31" fmla="*/ 8610 h 8984"/>
              <a:gd name="T32" fmla="*/ 2612 w 3235"/>
              <a:gd name="T33" fmla="*/ 8610 h 8984"/>
              <a:gd name="T34" fmla="*/ 2723 w 3235"/>
              <a:gd name="T35" fmla="*/ 8567 h 8984"/>
              <a:gd name="T36" fmla="*/ 3053 w 3235"/>
              <a:gd name="T37" fmla="*/ 8567 h 8984"/>
              <a:gd name="T38" fmla="*/ 3053 w 3235"/>
              <a:gd name="T39" fmla="*/ 8567 h 8984"/>
              <a:gd name="T40" fmla="*/ 3234 w 3235"/>
              <a:gd name="T41" fmla="*/ 8370 h 8984"/>
              <a:gd name="T42" fmla="*/ 3234 w 3235"/>
              <a:gd name="T43" fmla="*/ 7221 h 8984"/>
              <a:gd name="T44" fmla="*/ 3234 w 3235"/>
              <a:gd name="T45" fmla="*/ 5401 h 8984"/>
              <a:gd name="T46" fmla="*/ 3234 w 3235"/>
              <a:gd name="T47" fmla="*/ 197 h 8984"/>
              <a:gd name="T48" fmla="*/ 3234 w 3235"/>
              <a:gd name="T49" fmla="*/ 197 h 8984"/>
              <a:gd name="T50" fmla="*/ 3053 w 3235"/>
              <a:gd name="T51" fmla="*/ 0 h 8984"/>
              <a:gd name="T52" fmla="*/ 181 w 3235"/>
              <a:gd name="T53"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5" h="8984">
                <a:moveTo>
                  <a:pt x="181" y="0"/>
                </a:moveTo>
                <a:lnTo>
                  <a:pt x="181" y="0"/>
                </a:lnTo>
                <a:cubicBezTo>
                  <a:pt x="81" y="0"/>
                  <a:pt x="0" y="89"/>
                  <a:pt x="0" y="197"/>
                </a:cubicBezTo>
                <a:lnTo>
                  <a:pt x="0" y="5401"/>
                </a:lnTo>
                <a:lnTo>
                  <a:pt x="0" y="7221"/>
                </a:lnTo>
                <a:lnTo>
                  <a:pt x="0" y="8370"/>
                </a:lnTo>
                <a:lnTo>
                  <a:pt x="0" y="8370"/>
                </a:lnTo>
                <a:cubicBezTo>
                  <a:pt x="0" y="8479"/>
                  <a:pt x="81" y="8567"/>
                  <a:pt x="181" y="8567"/>
                </a:cubicBezTo>
                <a:lnTo>
                  <a:pt x="511" y="8567"/>
                </a:lnTo>
                <a:lnTo>
                  <a:pt x="511" y="8567"/>
                </a:lnTo>
                <a:cubicBezTo>
                  <a:pt x="551" y="8567"/>
                  <a:pt x="590" y="8583"/>
                  <a:pt x="622" y="8610"/>
                </a:cubicBezTo>
                <a:lnTo>
                  <a:pt x="622" y="8610"/>
                </a:lnTo>
                <a:cubicBezTo>
                  <a:pt x="896" y="8843"/>
                  <a:pt x="1242" y="8983"/>
                  <a:pt x="1617" y="8983"/>
                </a:cubicBezTo>
                <a:lnTo>
                  <a:pt x="1617" y="8983"/>
                </a:lnTo>
                <a:lnTo>
                  <a:pt x="1617" y="8983"/>
                </a:lnTo>
                <a:cubicBezTo>
                  <a:pt x="1992" y="8983"/>
                  <a:pt x="2338" y="8843"/>
                  <a:pt x="2612" y="8610"/>
                </a:cubicBezTo>
                <a:lnTo>
                  <a:pt x="2612" y="8610"/>
                </a:lnTo>
                <a:cubicBezTo>
                  <a:pt x="2644" y="8583"/>
                  <a:pt x="2682" y="8567"/>
                  <a:pt x="2723" y="8567"/>
                </a:cubicBezTo>
                <a:lnTo>
                  <a:pt x="3053" y="8567"/>
                </a:lnTo>
                <a:lnTo>
                  <a:pt x="3053" y="8567"/>
                </a:lnTo>
                <a:cubicBezTo>
                  <a:pt x="3153" y="8567"/>
                  <a:pt x="3234" y="8479"/>
                  <a:pt x="3234" y="8370"/>
                </a:cubicBezTo>
                <a:lnTo>
                  <a:pt x="3234" y="7221"/>
                </a:lnTo>
                <a:lnTo>
                  <a:pt x="3234" y="5401"/>
                </a:lnTo>
                <a:lnTo>
                  <a:pt x="3234" y="197"/>
                </a:lnTo>
                <a:lnTo>
                  <a:pt x="3234" y="197"/>
                </a:lnTo>
                <a:cubicBezTo>
                  <a:pt x="3234" y="89"/>
                  <a:pt x="3153" y="0"/>
                  <a:pt x="3053" y="0"/>
                </a:cubicBezTo>
                <a:lnTo>
                  <a:pt x="181" y="0"/>
                </a:lnTo>
              </a:path>
            </a:pathLst>
          </a:custGeom>
          <a:solidFill>
            <a:srgbClr val="F15B29"/>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15" name="Freeform 12">
            <a:extLst>
              <a:ext uri="{FF2B5EF4-FFF2-40B4-BE49-F238E27FC236}">
                <a16:creationId xmlns:a16="http://schemas.microsoft.com/office/drawing/2014/main" id="{EC24483F-EC3F-EF1C-2DCB-F52E83017CF8}"/>
              </a:ext>
            </a:extLst>
          </p:cNvPr>
          <p:cNvSpPr>
            <a:spLocks noChangeArrowheads="1"/>
          </p:cNvSpPr>
          <p:nvPr/>
        </p:nvSpPr>
        <p:spPr bwMode="auto">
          <a:xfrm>
            <a:off x="9142221" y="2201466"/>
            <a:ext cx="1794282" cy="1327092"/>
          </a:xfrm>
          <a:custGeom>
            <a:avLst/>
            <a:gdLst>
              <a:gd name="T0" fmla="*/ 1617 w 3235"/>
              <a:gd name="T1" fmla="*/ 3582 h 3583"/>
              <a:gd name="T2" fmla="*/ 1617 w 3235"/>
              <a:gd name="T3" fmla="*/ 3582 h 3583"/>
              <a:gd name="T4" fmla="*/ 1617 w 3235"/>
              <a:gd name="T5" fmla="*/ 3582 h 3583"/>
              <a:gd name="T6" fmla="*/ 0 w 3235"/>
              <a:gd name="T7" fmla="*/ 1965 h 3583"/>
              <a:gd name="T8" fmla="*/ 0 w 3235"/>
              <a:gd name="T9" fmla="*/ 0 h 3583"/>
              <a:gd name="T10" fmla="*/ 3234 w 3235"/>
              <a:gd name="T11" fmla="*/ 0 h 3583"/>
              <a:gd name="T12" fmla="*/ 3234 w 3235"/>
              <a:gd name="T13" fmla="*/ 1965 h 3583"/>
              <a:gd name="T14" fmla="*/ 3234 w 3235"/>
              <a:gd name="T15" fmla="*/ 1965 h 3583"/>
              <a:gd name="T16" fmla="*/ 1617 w 3235"/>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3583">
                <a:moveTo>
                  <a:pt x="1617" y="3582"/>
                </a:moveTo>
                <a:lnTo>
                  <a:pt x="1617" y="3582"/>
                </a:lnTo>
                <a:lnTo>
                  <a:pt x="1617" y="3582"/>
                </a:lnTo>
                <a:cubicBezTo>
                  <a:pt x="724" y="3582"/>
                  <a:pt x="0" y="2858"/>
                  <a:pt x="0" y="1965"/>
                </a:cubicBezTo>
                <a:lnTo>
                  <a:pt x="0" y="0"/>
                </a:lnTo>
                <a:lnTo>
                  <a:pt x="3234" y="0"/>
                </a:lnTo>
                <a:lnTo>
                  <a:pt x="3234" y="1965"/>
                </a:lnTo>
                <a:lnTo>
                  <a:pt x="3234" y="1965"/>
                </a:lnTo>
                <a:cubicBezTo>
                  <a:pt x="3234" y="2858"/>
                  <a:pt x="2510" y="3582"/>
                  <a:pt x="1617" y="3582"/>
                </a:cubicBezTo>
              </a:path>
            </a:pathLst>
          </a:custGeom>
          <a:solidFill>
            <a:srgbClr val="291D4A"/>
          </a:solidFill>
          <a:ln>
            <a:noFill/>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6" name="CuadroTexto 553">
            <a:extLst>
              <a:ext uri="{FF2B5EF4-FFF2-40B4-BE49-F238E27FC236}">
                <a16:creationId xmlns:a16="http://schemas.microsoft.com/office/drawing/2014/main" id="{AEDD7BBA-4852-CF23-45FC-061D55EAABCE}"/>
              </a:ext>
            </a:extLst>
          </p:cNvPr>
          <p:cNvSpPr txBox="1"/>
          <p:nvPr/>
        </p:nvSpPr>
        <p:spPr>
          <a:xfrm>
            <a:off x="6419789" y="3517607"/>
            <a:ext cx="1836149" cy="2954655"/>
          </a:xfrm>
          <a:prstGeom prst="rect">
            <a:avLst/>
          </a:prstGeom>
          <a:noFill/>
        </p:spPr>
        <p:txBody>
          <a:bodyPr wrap="square" rtlCol="0">
            <a:spAutoFit/>
          </a:bodyPr>
          <a:lstStyle/>
          <a:p>
            <a:pPr algn="ctr"/>
            <a:r>
              <a:rPr lang="es-ES" sz="1550" dirty="0">
                <a:solidFill>
                  <a:schemeClr val="bg1"/>
                </a:solidFill>
                <a:latin typeface="Calibri" panose="020F0502020204030204" pitchFamily="34" charset="0"/>
                <a:ea typeface="Lato" charset="0"/>
                <a:cs typeface="Calibri" panose="020F0502020204030204" pitchFamily="34" charset="0"/>
              </a:rPr>
              <a:t>El turismo a menudo necesita y apoya una gobernanza eficaz e instituciones sólidas, incluidos marcos jurídicos para las operaciones empresariales, derechos de propiedad y legislación laboral.</a:t>
            </a:r>
            <a:endParaRPr lang="en-US" sz="1550" dirty="0">
              <a:solidFill>
                <a:schemeClr val="bg1"/>
              </a:solidFill>
              <a:latin typeface="Calibri" panose="020F0502020204030204" pitchFamily="34" charset="0"/>
              <a:ea typeface="Lato" charset="0"/>
              <a:cs typeface="Calibri" panose="020F0502020204030204" pitchFamily="34" charset="0"/>
            </a:endParaRPr>
          </a:p>
        </p:txBody>
      </p:sp>
      <p:sp>
        <p:nvSpPr>
          <p:cNvPr id="17" name="CuadroTexto 553">
            <a:extLst>
              <a:ext uri="{FF2B5EF4-FFF2-40B4-BE49-F238E27FC236}">
                <a16:creationId xmlns:a16="http://schemas.microsoft.com/office/drawing/2014/main" id="{AA20B1B7-3C2F-6413-A95E-FBB52F963A63}"/>
              </a:ext>
            </a:extLst>
          </p:cNvPr>
          <p:cNvSpPr txBox="1"/>
          <p:nvPr/>
        </p:nvSpPr>
        <p:spPr>
          <a:xfrm>
            <a:off x="9130224" y="3528558"/>
            <a:ext cx="1836149" cy="2716128"/>
          </a:xfrm>
          <a:prstGeom prst="rect">
            <a:avLst/>
          </a:prstGeom>
          <a:noFill/>
        </p:spPr>
        <p:txBody>
          <a:bodyPr wrap="square" rtlCol="0">
            <a:spAutoFit/>
          </a:bodyPr>
          <a:lstStyle/>
          <a:p>
            <a:pPr algn="ctr"/>
            <a:r>
              <a:rPr lang="es-ES" sz="1550" dirty="0">
                <a:solidFill>
                  <a:schemeClr val="bg1"/>
                </a:solidFill>
                <a:latin typeface="Calibri" panose="020F0502020204030204" pitchFamily="34" charset="0"/>
                <a:ea typeface="Lato" charset="0"/>
                <a:cs typeface="Calibri" panose="020F0502020204030204" pitchFamily="34" charset="0"/>
              </a:rPr>
              <a:t>Los sectores THL pueden empoderar a las comunidades locales, dándoles voz en el desarrollo del turismo y garantizando que beneficie a todas las partes interesadas, promoviendo así la justicia social.</a:t>
            </a:r>
            <a:endParaRPr lang="en-US" sz="1550" dirty="0">
              <a:solidFill>
                <a:schemeClr val="bg1"/>
              </a:solidFill>
              <a:latin typeface="Calibri" panose="020F0502020204030204" pitchFamily="34" charset="0"/>
              <a:ea typeface="Lato" charset="0"/>
              <a:cs typeface="Calibri" panose="020F0502020204030204" pitchFamily="34" charset="0"/>
            </a:endParaRPr>
          </a:p>
        </p:txBody>
      </p:sp>
      <p:sp>
        <p:nvSpPr>
          <p:cNvPr id="18" name="TextBox 17">
            <a:extLst>
              <a:ext uri="{FF2B5EF4-FFF2-40B4-BE49-F238E27FC236}">
                <a16:creationId xmlns:a16="http://schemas.microsoft.com/office/drawing/2014/main" id="{F4448E79-D6BC-F6F6-2E65-5008A1025361}"/>
              </a:ext>
            </a:extLst>
          </p:cNvPr>
          <p:cNvSpPr txBox="1"/>
          <p:nvPr/>
        </p:nvSpPr>
        <p:spPr>
          <a:xfrm>
            <a:off x="985053" y="2327852"/>
            <a:ext cx="1583289" cy="1200329"/>
          </a:xfrm>
          <a:prstGeom prst="rect">
            <a:avLst/>
          </a:prstGeom>
          <a:noFill/>
        </p:spPr>
        <p:txBody>
          <a:bodyPr wrap="square" rtlCol="0">
            <a:spAutoFit/>
          </a:bodyPr>
          <a:lstStyle/>
          <a:p>
            <a:pPr algn="ctr"/>
            <a:r>
              <a:rPr lang="es-ES" sz="1800" b="1" dirty="0">
                <a:solidFill>
                  <a:schemeClr val="bg1"/>
                </a:solidFill>
                <a:latin typeface="Calibri" panose="020F0502020204030204" pitchFamily="34" charset="0"/>
                <a:ea typeface="Calibri" panose="020F0502020204030204" pitchFamily="34" charset="0"/>
                <a:cs typeface="Calibri" panose="020F0502020204030204" pitchFamily="34" charset="0"/>
              </a:rPr>
              <a:t>Promover la paz mediante el intercambio cultural: </a:t>
            </a:r>
            <a:endPar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D180F22-9CA8-A8EE-CD8F-6B321A8DADF1}"/>
              </a:ext>
            </a:extLst>
          </p:cNvPr>
          <p:cNvSpPr txBox="1"/>
          <p:nvPr/>
        </p:nvSpPr>
        <p:spPr>
          <a:xfrm>
            <a:off x="3777222" y="2343808"/>
            <a:ext cx="1583289" cy="1200329"/>
          </a:xfrm>
          <a:prstGeom prst="rect">
            <a:avLst/>
          </a:prstGeom>
          <a:noFill/>
        </p:spPr>
        <p:txBody>
          <a:bodyPr wrap="square" rtlCol="0">
            <a:spAutoFit/>
          </a:bodyPr>
          <a:lstStyle/>
          <a:p>
            <a:pPr algn="ctr"/>
            <a:r>
              <a:rPr lang="es-ES" sz="1800" b="1" dirty="0">
                <a:solidFill>
                  <a:schemeClr val="bg1"/>
                </a:solidFill>
                <a:latin typeface="Calibri" panose="020F0502020204030204" pitchFamily="34" charset="0"/>
                <a:ea typeface="Calibri" panose="020F0502020204030204" pitchFamily="34" charset="0"/>
                <a:cs typeface="Calibri" panose="020F0502020204030204" pitchFamily="34" charset="0"/>
              </a:rPr>
              <a:t>La estabilidad económica como base de la paz: </a:t>
            </a:r>
            <a:endPar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A003BD6-8593-C2B6-D003-37165B5D750D}"/>
              </a:ext>
            </a:extLst>
          </p:cNvPr>
          <p:cNvSpPr txBox="1"/>
          <p:nvPr/>
        </p:nvSpPr>
        <p:spPr>
          <a:xfrm>
            <a:off x="6475441" y="2393525"/>
            <a:ext cx="1667853" cy="923330"/>
          </a:xfrm>
          <a:prstGeom prst="rect">
            <a:avLst/>
          </a:prstGeom>
          <a:noFill/>
        </p:spPr>
        <p:txBody>
          <a:bodyPr wrap="square" rtlCol="0">
            <a:spAutoFit/>
          </a:bodyPr>
          <a:lstStyle/>
          <a:p>
            <a:pPr algn="ctr"/>
            <a:r>
              <a:rPr lang="es-ES" sz="1800" b="1" dirty="0">
                <a:solidFill>
                  <a:schemeClr val="bg1"/>
                </a:solidFill>
                <a:latin typeface="Calibri" panose="020F0502020204030204" pitchFamily="34" charset="0"/>
                <a:ea typeface="Calibri" panose="020F0502020204030204" pitchFamily="34" charset="0"/>
                <a:cs typeface="Calibri" panose="020F0502020204030204" pitchFamily="34" charset="0"/>
              </a:rPr>
              <a:t>Apoyo a la Gobernanza &amp; el Derecho: </a:t>
            </a:r>
            <a:endPar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47DD66B-F62E-3CC9-E2D2-3E042CEA3F36}"/>
              </a:ext>
            </a:extLst>
          </p:cNvPr>
          <p:cNvSpPr txBox="1"/>
          <p:nvPr/>
        </p:nvSpPr>
        <p:spPr>
          <a:xfrm>
            <a:off x="9203906" y="2378410"/>
            <a:ext cx="1688787" cy="923330"/>
          </a:xfrm>
          <a:prstGeom prst="rect">
            <a:avLst/>
          </a:prstGeom>
          <a:noFill/>
        </p:spPr>
        <p:txBody>
          <a:bodyPr wrap="square" rtlCol="0">
            <a:spAutoFit/>
          </a:bodyPr>
          <a:lstStyle/>
          <a:p>
            <a:pPr algn="ctr"/>
            <a:r>
              <a:rPr lang="es-ES" sz="1800" b="1" dirty="0">
                <a:solidFill>
                  <a:schemeClr val="bg1"/>
                </a:solidFill>
                <a:latin typeface="Calibri" panose="020F0502020204030204" pitchFamily="34" charset="0"/>
                <a:ea typeface="Calibri" panose="020F0502020204030204" pitchFamily="34" charset="0"/>
                <a:cs typeface="Calibri" panose="020F0502020204030204" pitchFamily="34" charset="0"/>
              </a:rPr>
              <a:t>Participación &amp; capacitación de la comunidad: </a:t>
            </a:r>
            <a:endPar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CF61F705-6EAA-E683-BA5B-65C36B67D6AC}"/>
              </a:ext>
            </a:extLst>
          </p:cNvPr>
          <p:cNvGrpSpPr/>
          <p:nvPr/>
        </p:nvGrpSpPr>
        <p:grpSpPr>
          <a:xfrm>
            <a:off x="2836892" y="2339569"/>
            <a:ext cx="760665" cy="678495"/>
            <a:chOff x="7211530" y="2382809"/>
            <a:chExt cx="823268" cy="823829"/>
          </a:xfrm>
          <a:solidFill>
            <a:srgbClr val="41296C"/>
          </a:solidFill>
        </p:grpSpPr>
        <p:sp>
          <p:nvSpPr>
            <p:cNvPr id="36" name="Freeform 222">
              <a:extLst>
                <a:ext uri="{FF2B5EF4-FFF2-40B4-BE49-F238E27FC236}">
                  <a16:creationId xmlns:a16="http://schemas.microsoft.com/office/drawing/2014/main" id="{4B28021C-C150-0353-4C9A-0E9DF4D6E897}"/>
                </a:ext>
              </a:extLst>
            </p:cNvPr>
            <p:cNvSpPr/>
            <p:nvPr/>
          </p:nvSpPr>
          <p:spPr>
            <a:xfrm>
              <a:off x="7778815" y="2929319"/>
              <a:ext cx="246607" cy="246606"/>
            </a:xfrm>
            <a:custGeom>
              <a:avLst/>
              <a:gdLst>
                <a:gd name="connsiteX0" fmla="*/ 240284 w 246607"/>
                <a:gd name="connsiteY0" fmla="*/ 65942 h 246606"/>
                <a:gd name="connsiteX1" fmla="*/ 65943 w 246607"/>
                <a:gd name="connsiteY1" fmla="*/ 240284 h 246606"/>
                <a:gd name="connsiteX2" fmla="*/ 50586 w 246607"/>
                <a:gd name="connsiteY2" fmla="*/ 246607 h 246606"/>
                <a:gd name="connsiteX3" fmla="*/ 35230 w 246607"/>
                <a:gd name="connsiteY3" fmla="*/ 240284 h 246606"/>
                <a:gd name="connsiteX4" fmla="*/ 6323 w 246607"/>
                <a:gd name="connsiteY4" fmla="*/ 211377 h 246606"/>
                <a:gd name="connsiteX5" fmla="*/ 0 w 246607"/>
                <a:gd name="connsiteY5" fmla="*/ 196021 h 246606"/>
                <a:gd name="connsiteX6" fmla="*/ 6323 w 246607"/>
                <a:gd name="connsiteY6" fmla="*/ 180664 h 246606"/>
                <a:gd name="connsiteX7" fmla="*/ 180664 w 246607"/>
                <a:gd name="connsiteY7" fmla="*/ 6323 h 246606"/>
                <a:gd name="connsiteX8" fmla="*/ 196021 w 246607"/>
                <a:gd name="connsiteY8" fmla="*/ 0 h 246606"/>
                <a:gd name="connsiteX9" fmla="*/ 211377 w 246607"/>
                <a:gd name="connsiteY9" fmla="*/ 6323 h 246606"/>
                <a:gd name="connsiteX10" fmla="*/ 240284 w 246607"/>
                <a:gd name="connsiteY10" fmla="*/ 35230 h 246606"/>
                <a:gd name="connsiteX11" fmla="*/ 246607 w 246607"/>
                <a:gd name="connsiteY11" fmla="*/ 50586 h 246606"/>
                <a:gd name="connsiteX12" fmla="*/ 240284 w 246607"/>
                <a:gd name="connsiteY12" fmla="*/ 65942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607" h="246606">
                  <a:moveTo>
                    <a:pt x="240284" y="65942"/>
                  </a:moveTo>
                  <a:lnTo>
                    <a:pt x="65943" y="240284"/>
                  </a:lnTo>
                  <a:cubicBezTo>
                    <a:pt x="61426" y="244800"/>
                    <a:pt x="56006" y="246607"/>
                    <a:pt x="50586" y="246607"/>
                  </a:cubicBezTo>
                  <a:cubicBezTo>
                    <a:pt x="45166" y="246607"/>
                    <a:pt x="39746" y="244800"/>
                    <a:pt x="35230" y="240284"/>
                  </a:cubicBezTo>
                  <a:lnTo>
                    <a:pt x="6323" y="211377"/>
                  </a:lnTo>
                  <a:cubicBezTo>
                    <a:pt x="1807" y="207764"/>
                    <a:pt x="0" y="201441"/>
                    <a:pt x="0" y="196021"/>
                  </a:cubicBezTo>
                  <a:cubicBezTo>
                    <a:pt x="0" y="190601"/>
                    <a:pt x="1807" y="185181"/>
                    <a:pt x="6323" y="180664"/>
                  </a:cubicBezTo>
                  <a:lnTo>
                    <a:pt x="180664" y="6323"/>
                  </a:lnTo>
                  <a:cubicBezTo>
                    <a:pt x="185181" y="1807"/>
                    <a:pt x="190601" y="0"/>
                    <a:pt x="196021" y="0"/>
                  </a:cubicBezTo>
                  <a:cubicBezTo>
                    <a:pt x="201441" y="0"/>
                    <a:pt x="206861" y="1807"/>
                    <a:pt x="211377" y="6323"/>
                  </a:cubicBezTo>
                  <a:lnTo>
                    <a:pt x="240284" y="35230"/>
                  </a:lnTo>
                  <a:cubicBezTo>
                    <a:pt x="244800" y="39746"/>
                    <a:pt x="246607" y="45166"/>
                    <a:pt x="246607" y="50586"/>
                  </a:cubicBezTo>
                  <a:cubicBezTo>
                    <a:pt x="246607" y="56006"/>
                    <a:pt x="244800" y="61426"/>
                    <a:pt x="240284" y="65942"/>
                  </a:cubicBezTo>
                  <a:close/>
                </a:path>
              </a:pathLst>
            </a:custGeom>
            <a:solidFill>
              <a:srgbClr val="F15B29"/>
            </a:solidFill>
            <a:ln w="9028" cap="flat">
              <a:noFill/>
              <a:prstDash val="solid"/>
              <a:miter/>
            </a:ln>
          </p:spPr>
          <p:txBody>
            <a:bodyPr rtlCol="0" anchor="ctr"/>
            <a:lstStyle/>
            <a:p>
              <a:endParaRPr lang="en-US"/>
            </a:p>
          </p:txBody>
        </p:sp>
        <p:grpSp>
          <p:nvGrpSpPr>
            <p:cNvPr id="37" name="Graphic 2">
              <a:extLst>
                <a:ext uri="{FF2B5EF4-FFF2-40B4-BE49-F238E27FC236}">
                  <a16:creationId xmlns:a16="http://schemas.microsoft.com/office/drawing/2014/main" id="{E7C99AD3-49A8-60CD-F150-1951B54F63E5}"/>
                </a:ext>
              </a:extLst>
            </p:cNvPr>
            <p:cNvGrpSpPr/>
            <p:nvPr/>
          </p:nvGrpSpPr>
          <p:grpSpPr>
            <a:xfrm>
              <a:off x="7211530" y="2382809"/>
              <a:ext cx="823268" cy="823829"/>
              <a:chOff x="7211530" y="2382809"/>
              <a:chExt cx="823268" cy="823829"/>
            </a:xfrm>
            <a:grpFill/>
          </p:grpSpPr>
          <p:sp>
            <p:nvSpPr>
              <p:cNvPr id="38" name="Freeform 224">
                <a:extLst>
                  <a:ext uri="{FF2B5EF4-FFF2-40B4-BE49-F238E27FC236}">
                    <a16:creationId xmlns:a16="http://schemas.microsoft.com/office/drawing/2014/main" id="{294BE7DC-BAAD-39DA-7CC1-68994CFDF7A1}"/>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grpFill/>
              <a:ln w="9028" cap="flat">
                <a:noFill/>
                <a:prstDash val="solid"/>
                <a:miter/>
              </a:ln>
            </p:spPr>
            <p:txBody>
              <a:bodyPr rtlCol="0" anchor="ctr"/>
              <a:lstStyle/>
              <a:p>
                <a:endParaRPr lang="en-US"/>
              </a:p>
            </p:txBody>
          </p:sp>
          <p:grpSp>
            <p:nvGrpSpPr>
              <p:cNvPr id="39" name="Graphic 2">
                <a:extLst>
                  <a:ext uri="{FF2B5EF4-FFF2-40B4-BE49-F238E27FC236}">
                    <a16:creationId xmlns:a16="http://schemas.microsoft.com/office/drawing/2014/main" id="{C77F74B7-C995-1D3E-5CD6-FA2311A921D3}"/>
                  </a:ext>
                </a:extLst>
              </p:cNvPr>
              <p:cNvGrpSpPr/>
              <p:nvPr/>
            </p:nvGrpSpPr>
            <p:grpSpPr>
              <a:xfrm>
                <a:off x="7211530" y="2382809"/>
                <a:ext cx="823268" cy="823829"/>
                <a:chOff x="7211530" y="2382809"/>
                <a:chExt cx="823268" cy="823829"/>
              </a:xfrm>
              <a:grpFill/>
            </p:grpSpPr>
            <p:sp>
              <p:nvSpPr>
                <p:cNvPr id="40" name="Freeform 226">
                  <a:extLst>
                    <a:ext uri="{FF2B5EF4-FFF2-40B4-BE49-F238E27FC236}">
                      <a16:creationId xmlns:a16="http://schemas.microsoft.com/office/drawing/2014/main" id="{C7A2539A-BD07-49F3-ADD3-C0D1AD36C650}"/>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grpFill/>
                <a:ln w="9028" cap="flat">
                  <a:noFill/>
                  <a:prstDash val="solid"/>
                  <a:miter/>
                </a:ln>
              </p:spPr>
              <p:txBody>
                <a:bodyPr rtlCol="0" anchor="ctr"/>
                <a:lstStyle/>
                <a:p>
                  <a:endParaRPr lang="en-US"/>
                </a:p>
              </p:txBody>
            </p:sp>
            <p:sp>
              <p:nvSpPr>
                <p:cNvPr id="41" name="Freeform 227">
                  <a:extLst>
                    <a:ext uri="{FF2B5EF4-FFF2-40B4-BE49-F238E27FC236}">
                      <a16:creationId xmlns:a16="http://schemas.microsoft.com/office/drawing/2014/main" id="{EC3D2A9D-EF36-BC2C-3607-81F6A17D1C27}"/>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grpFill/>
                <a:ln w="9028" cap="flat">
                  <a:noFill/>
                  <a:prstDash val="solid"/>
                  <a:miter/>
                </a:ln>
              </p:spPr>
              <p:txBody>
                <a:bodyPr rtlCol="0" anchor="ctr"/>
                <a:lstStyle/>
                <a:p>
                  <a:endParaRPr lang="en-US"/>
                </a:p>
              </p:txBody>
            </p:sp>
            <p:sp>
              <p:nvSpPr>
                <p:cNvPr id="42" name="Freeform 228">
                  <a:extLst>
                    <a:ext uri="{FF2B5EF4-FFF2-40B4-BE49-F238E27FC236}">
                      <a16:creationId xmlns:a16="http://schemas.microsoft.com/office/drawing/2014/main" id="{F66E2C6A-E160-B721-0621-E70B2DB76262}"/>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grpFill/>
                <a:ln w="9028" cap="flat">
                  <a:noFill/>
                  <a:prstDash val="solid"/>
                  <a:miter/>
                </a:ln>
              </p:spPr>
              <p:txBody>
                <a:bodyPr rtlCol="0" anchor="ctr"/>
                <a:lstStyle/>
                <a:p>
                  <a:endParaRPr lang="en-US"/>
                </a:p>
              </p:txBody>
            </p:sp>
            <p:sp>
              <p:nvSpPr>
                <p:cNvPr id="43" name="Freeform 229">
                  <a:extLst>
                    <a:ext uri="{FF2B5EF4-FFF2-40B4-BE49-F238E27FC236}">
                      <a16:creationId xmlns:a16="http://schemas.microsoft.com/office/drawing/2014/main" id="{2556726E-974B-DB9E-1CA9-54BB86876026}"/>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grpFill/>
                <a:ln w="9028" cap="flat">
                  <a:noFill/>
                  <a:prstDash val="solid"/>
                  <a:miter/>
                </a:ln>
              </p:spPr>
              <p:txBody>
                <a:bodyPr rtlCol="0" anchor="ctr"/>
                <a:lstStyle/>
                <a:p>
                  <a:endParaRPr lang="en-US"/>
                </a:p>
              </p:txBody>
            </p:sp>
            <p:sp>
              <p:nvSpPr>
                <p:cNvPr id="44" name="Freeform 230">
                  <a:extLst>
                    <a:ext uri="{FF2B5EF4-FFF2-40B4-BE49-F238E27FC236}">
                      <a16:creationId xmlns:a16="http://schemas.microsoft.com/office/drawing/2014/main" id="{8E73071C-1B60-68A4-99CB-26E91B9A480B}"/>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grpFill/>
                <a:ln w="9028" cap="flat">
                  <a:noFill/>
                  <a:prstDash val="solid"/>
                  <a:miter/>
                </a:ln>
              </p:spPr>
              <p:txBody>
                <a:bodyPr rtlCol="0" anchor="ctr"/>
                <a:lstStyle/>
                <a:p>
                  <a:endParaRPr lang="en-US"/>
                </a:p>
              </p:txBody>
            </p:sp>
          </p:grpSp>
        </p:grpSp>
      </p:grpSp>
      <p:grpSp>
        <p:nvGrpSpPr>
          <p:cNvPr id="45" name="Graphic 3">
            <a:extLst>
              <a:ext uri="{FF2B5EF4-FFF2-40B4-BE49-F238E27FC236}">
                <a16:creationId xmlns:a16="http://schemas.microsoft.com/office/drawing/2014/main" id="{DB0EDA1A-4BD7-9DC9-2739-C0906FB58BDC}"/>
              </a:ext>
            </a:extLst>
          </p:cNvPr>
          <p:cNvGrpSpPr/>
          <p:nvPr/>
        </p:nvGrpSpPr>
        <p:grpSpPr>
          <a:xfrm>
            <a:off x="8262521" y="2334063"/>
            <a:ext cx="859655" cy="656543"/>
            <a:chOff x="8408232" y="3880051"/>
            <a:chExt cx="1097482" cy="800886"/>
          </a:xfrm>
          <a:solidFill>
            <a:srgbClr val="291D4A"/>
          </a:solidFill>
        </p:grpSpPr>
        <p:sp>
          <p:nvSpPr>
            <p:cNvPr id="46" name="Freeform 1501">
              <a:extLst>
                <a:ext uri="{FF2B5EF4-FFF2-40B4-BE49-F238E27FC236}">
                  <a16:creationId xmlns:a16="http://schemas.microsoft.com/office/drawing/2014/main" id="{7122E836-76CA-29B7-78D8-32CE8B473AF3}"/>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47" name="Graphic 3">
              <a:extLst>
                <a:ext uri="{FF2B5EF4-FFF2-40B4-BE49-F238E27FC236}">
                  <a16:creationId xmlns:a16="http://schemas.microsoft.com/office/drawing/2014/main" id="{E110E92C-5997-5E8E-F45D-3C604CEB81FC}"/>
                </a:ext>
              </a:extLst>
            </p:cNvPr>
            <p:cNvGrpSpPr/>
            <p:nvPr/>
          </p:nvGrpSpPr>
          <p:grpSpPr>
            <a:xfrm>
              <a:off x="8408232" y="3880051"/>
              <a:ext cx="1097482" cy="800886"/>
              <a:chOff x="8408232" y="3880051"/>
              <a:chExt cx="1097482" cy="800886"/>
            </a:xfrm>
            <a:grpFill/>
          </p:grpSpPr>
          <p:sp>
            <p:nvSpPr>
              <p:cNvPr id="48" name="Freeform 1503">
                <a:extLst>
                  <a:ext uri="{FF2B5EF4-FFF2-40B4-BE49-F238E27FC236}">
                    <a16:creationId xmlns:a16="http://schemas.microsoft.com/office/drawing/2014/main" id="{2635D0F7-265A-CA14-0934-4D63D8D16065}"/>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49" name="Freeform 1504">
                <a:extLst>
                  <a:ext uri="{FF2B5EF4-FFF2-40B4-BE49-F238E27FC236}">
                    <a16:creationId xmlns:a16="http://schemas.microsoft.com/office/drawing/2014/main" id="{1AAF55BD-E721-E262-A945-8F65368A23F3}"/>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50" name="Freeform 1505">
                <a:extLst>
                  <a:ext uri="{FF2B5EF4-FFF2-40B4-BE49-F238E27FC236}">
                    <a16:creationId xmlns:a16="http://schemas.microsoft.com/office/drawing/2014/main" id="{077F47CC-B73E-BD24-86BC-A7A02A8E4BBC}"/>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51" name="Freeform 1506">
                <a:extLst>
                  <a:ext uri="{FF2B5EF4-FFF2-40B4-BE49-F238E27FC236}">
                    <a16:creationId xmlns:a16="http://schemas.microsoft.com/office/drawing/2014/main" id="{033722AF-B23E-3599-E70A-447F6CAC5B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52" name="Freeform 1507">
                <a:extLst>
                  <a:ext uri="{FF2B5EF4-FFF2-40B4-BE49-F238E27FC236}">
                    <a16:creationId xmlns:a16="http://schemas.microsoft.com/office/drawing/2014/main" id="{E622AFCE-4AA7-04F4-878A-19619C5B5DB6}"/>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53" name="Freeform 1508">
                <a:extLst>
                  <a:ext uri="{FF2B5EF4-FFF2-40B4-BE49-F238E27FC236}">
                    <a16:creationId xmlns:a16="http://schemas.microsoft.com/office/drawing/2014/main" id="{952F7087-DEAE-7852-0727-6ADB7D079C4A}"/>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15B29"/>
              </a:solidFill>
              <a:ln w="27426" cap="flat">
                <a:noFill/>
                <a:prstDash val="solid"/>
                <a:miter/>
              </a:ln>
            </p:spPr>
            <p:txBody>
              <a:bodyPr rtlCol="0" anchor="ctr"/>
              <a:lstStyle/>
              <a:p>
                <a:endParaRPr lang="en-US"/>
              </a:p>
            </p:txBody>
          </p:sp>
          <p:sp>
            <p:nvSpPr>
              <p:cNvPr id="54" name="Freeform 1509">
                <a:extLst>
                  <a:ext uri="{FF2B5EF4-FFF2-40B4-BE49-F238E27FC236}">
                    <a16:creationId xmlns:a16="http://schemas.microsoft.com/office/drawing/2014/main" id="{C45FBFC8-086D-3E8D-DB47-EEDE45A7036C}"/>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15B29"/>
              </a:solidFill>
              <a:ln w="27426" cap="flat">
                <a:noFill/>
                <a:prstDash val="solid"/>
                <a:miter/>
              </a:ln>
            </p:spPr>
            <p:txBody>
              <a:bodyPr rtlCol="0" anchor="ctr"/>
              <a:lstStyle/>
              <a:p>
                <a:endParaRPr lang="en-US"/>
              </a:p>
            </p:txBody>
          </p:sp>
          <p:sp>
            <p:nvSpPr>
              <p:cNvPr id="55" name="Freeform 1510">
                <a:extLst>
                  <a:ext uri="{FF2B5EF4-FFF2-40B4-BE49-F238E27FC236}">
                    <a16:creationId xmlns:a16="http://schemas.microsoft.com/office/drawing/2014/main" id="{AD8E7B94-6C25-B5A8-5979-74707285D03E}"/>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56C48786-38BC-82C1-4D9E-44BEF2AD0AE4}"/>
              </a:ext>
            </a:extLst>
          </p:cNvPr>
          <p:cNvGrpSpPr/>
          <p:nvPr/>
        </p:nvGrpSpPr>
        <p:grpSpPr>
          <a:xfrm>
            <a:off x="56903" y="2378410"/>
            <a:ext cx="827496" cy="750012"/>
            <a:chOff x="4422991" y="1951890"/>
            <a:chExt cx="1086135" cy="968195"/>
          </a:xfrm>
          <a:solidFill>
            <a:srgbClr val="41296C"/>
          </a:solidFill>
        </p:grpSpPr>
        <p:sp>
          <p:nvSpPr>
            <p:cNvPr id="57" name="Freeform 1486">
              <a:extLst>
                <a:ext uri="{FF2B5EF4-FFF2-40B4-BE49-F238E27FC236}">
                  <a16:creationId xmlns:a16="http://schemas.microsoft.com/office/drawing/2014/main" id="{C77CFAC5-C6AC-9E01-43B7-6522A43D2F0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8" name="Graphic 3">
              <a:extLst>
                <a:ext uri="{FF2B5EF4-FFF2-40B4-BE49-F238E27FC236}">
                  <a16:creationId xmlns:a16="http://schemas.microsoft.com/office/drawing/2014/main" id="{9FE62EC4-7E92-50E1-B59B-CBAC6FDF2092}"/>
                </a:ext>
              </a:extLst>
            </p:cNvPr>
            <p:cNvGrpSpPr/>
            <p:nvPr/>
          </p:nvGrpSpPr>
          <p:grpSpPr>
            <a:xfrm>
              <a:off x="4738409" y="2001259"/>
              <a:ext cx="466270" cy="416899"/>
              <a:chOff x="4738409" y="2001259"/>
              <a:chExt cx="466270" cy="416899"/>
            </a:xfrm>
            <a:grpFill/>
          </p:grpSpPr>
          <p:sp>
            <p:nvSpPr>
              <p:cNvPr id="59" name="Freeform 1488">
                <a:extLst>
                  <a:ext uri="{FF2B5EF4-FFF2-40B4-BE49-F238E27FC236}">
                    <a16:creationId xmlns:a16="http://schemas.microsoft.com/office/drawing/2014/main" id="{5CABC614-2685-DE34-CDF2-AE26325AA525}"/>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C5188A"/>
              </a:solidFill>
              <a:ln w="27426" cap="flat">
                <a:noFill/>
                <a:prstDash val="solid"/>
                <a:miter/>
              </a:ln>
            </p:spPr>
            <p:txBody>
              <a:bodyPr rtlCol="0" anchor="ctr"/>
              <a:lstStyle/>
              <a:p>
                <a:endParaRPr lang="en-US"/>
              </a:p>
            </p:txBody>
          </p:sp>
          <p:sp>
            <p:nvSpPr>
              <p:cNvPr id="60" name="Freeform 1489">
                <a:extLst>
                  <a:ext uri="{FF2B5EF4-FFF2-40B4-BE49-F238E27FC236}">
                    <a16:creationId xmlns:a16="http://schemas.microsoft.com/office/drawing/2014/main" id="{193CF17C-E5B2-AE35-6C10-6D0AD192DC22}"/>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C5188A"/>
              </a:solidFill>
              <a:ln w="27426" cap="flat">
                <a:noFill/>
                <a:prstDash val="solid"/>
                <a:miter/>
              </a:ln>
            </p:spPr>
            <p:txBody>
              <a:bodyPr rtlCol="0" anchor="ctr"/>
              <a:lstStyle/>
              <a:p>
                <a:endParaRPr lang="en-US"/>
              </a:p>
            </p:txBody>
          </p:sp>
          <p:sp>
            <p:nvSpPr>
              <p:cNvPr id="61" name="Freeform 1490">
                <a:extLst>
                  <a:ext uri="{FF2B5EF4-FFF2-40B4-BE49-F238E27FC236}">
                    <a16:creationId xmlns:a16="http://schemas.microsoft.com/office/drawing/2014/main" id="{4A37C3E4-5235-99FC-974D-3C6A4C94E8C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C5188A"/>
              </a:solidFill>
              <a:ln w="27426" cap="flat">
                <a:noFill/>
                <a:prstDash val="solid"/>
                <a:miter/>
              </a:ln>
            </p:spPr>
            <p:txBody>
              <a:bodyPr rtlCol="0" anchor="ctr"/>
              <a:lstStyle/>
              <a:p>
                <a:endParaRPr lang="en-US"/>
              </a:p>
            </p:txBody>
          </p:sp>
        </p:grpSp>
      </p:grpSp>
      <p:grpSp>
        <p:nvGrpSpPr>
          <p:cNvPr id="62" name="Graphic 3">
            <a:extLst>
              <a:ext uri="{FF2B5EF4-FFF2-40B4-BE49-F238E27FC236}">
                <a16:creationId xmlns:a16="http://schemas.microsoft.com/office/drawing/2014/main" id="{E3CF60C8-AA48-3B30-D3E0-F7A3EA2DCFD4}"/>
              </a:ext>
            </a:extLst>
          </p:cNvPr>
          <p:cNvGrpSpPr/>
          <p:nvPr/>
        </p:nvGrpSpPr>
        <p:grpSpPr>
          <a:xfrm>
            <a:off x="5584986" y="2303479"/>
            <a:ext cx="760665" cy="679970"/>
            <a:chOff x="2616673" y="2155292"/>
            <a:chExt cx="1242473" cy="905111"/>
          </a:xfrm>
          <a:solidFill>
            <a:srgbClr val="291D4A"/>
          </a:solidFill>
        </p:grpSpPr>
        <p:sp>
          <p:nvSpPr>
            <p:cNvPr id="63" name="Freeform 1040">
              <a:extLst>
                <a:ext uri="{FF2B5EF4-FFF2-40B4-BE49-F238E27FC236}">
                  <a16:creationId xmlns:a16="http://schemas.microsoft.com/office/drawing/2014/main" id="{6ACE1275-9B15-07D5-1B95-0DA1D7B5A8EC}"/>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F15B29"/>
            </a:solidFill>
            <a:ln w="27426" cap="flat">
              <a:noFill/>
              <a:prstDash val="solid"/>
              <a:miter/>
            </a:ln>
          </p:spPr>
          <p:txBody>
            <a:bodyPr rtlCol="0" anchor="ctr"/>
            <a:lstStyle/>
            <a:p>
              <a:endParaRPr lang="en-US"/>
            </a:p>
          </p:txBody>
        </p:sp>
        <p:sp>
          <p:nvSpPr>
            <p:cNvPr id="2048" name="Freeform 1041">
              <a:extLst>
                <a:ext uri="{FF2B5EF4-FFF2-40B4-BE49-F238E27FC236}">
                  <a16:creationId xmlns:a16="http://schemas.microsoft.com/office/drawing/2014/main" id="{E3D87204-8816-3ED2-4843-B25B6C4AA68E}"/>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F15B29"/>
            </a:solidFill>
            <a:ln w="27426" cap="flat">
              <a:noFill/>
              <a:prstDash val="solid"/>
              <a:miter/>
            </a:ln>
          </p:spPr>
          <p:txBody>
            <a:bodyPr rtlCol="0" anchor="ctr"/>
            <a:lstStyle/>
            <a:p>
              <a:endParaRPr lang="en-US"/>
            </a:p>
          </p:txBody>
        </p:sp>
        <p:sp>
          <p:nvSpPr>
            <p:cNvPr id="2049" name="Freeform 1042">
              <a:extLst>
                <a:ext uri="{FF2B5EF4-FFF2-40B4-BE49-F238E27FC236}">
                  <a16:creationId xmlns:a16="http://schemas.microsoft.com/office/drawing/2014/main" id="{651AEC39-1A9D-6EFE-1641-7278ADB22709}"/>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F15B29"/>
            </a:solidFill>
            <a:ln w="27426" cap="flat">
              <a:noFill/>
              <a:prstDash val="solid"/>
              <a:miter/>
            </a:ln>
          </p:spPr>
          <p:txBody>
            <a:bodyPr rtlCol="0" anchor="ctr"/>
            <a:lstStyle/>
            <a:p>
              <a:endParaRPr lang="en-US"/>
            </a:p>
          </p:txBody>
        </p:sp>
        <p:grpSp>
          <p:nvGrpSpPr>
            <p:cNvPr id="2051" name="Graphic 3">
              <a:extLst>
                <a:ext uri="{FF2B5EF4-FFF2-40B4-BE49-F238E27FC236}">
                  <a16:creationId xmlns:a16="http://schemas.microsoft.com/office/drawing/2014/main" id="{188BE73C-9589-CBDD-D342-A1DAB3708694}"/>
                </a:ext>
              </a:extLst>
            </p:cNvPr>
            <p:cNvGrpSpPr/>
            <p:nvPr/>
          </p:nvGrpSpPr>
          <p:grpSpPr>
            <a:xfrm>
              <a:off x="2616673" y="2155292"/>
              <a:ext cx="1242473" cy="905111"/>
              <a:chOff x="2616673" y="2155292"/>
              <a:chExt cx="1242473" cy="905111"/>
            </a:xfrm>
            <a:grpFill/>
          </p:grpSpPr>
          <p:sp>
            <p:nvSpPr>
              <p:cNvPr id="2052" name="Freeform 1044">
                <a:extLst>
                  <a:ext uri="{FF2B5EF4-FFF2-40B4-BE49-F238E27FC236}">
                    <a16:creationId xmlns:a16="http://schemas.microsoft.com/office/drawing/2014/main" id="{73C0BBF7-B1BE-168C-E90A-7FED8F480AD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2053" name="Freeform 1045">
                <a:extLst>
                  <a:ext uri="{FF2B5EF4-FFF2-40B4-BE49-F238E27FC236}">
                    <a16:creationId xmlns:a16="http://schemas.microsoft.com/office/drawing/2014/main" id="{47D81682-D961-E4BF-97C4-F877547BD5F9}"/>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2054" name="Freeform 1046">
                <a:extLst>
                  <a:ext uri="{FF2B5EF4-FFF2-40B4-BE49-F238E27FC236}">
                    <a16:creationId xmlns:a16="http://schemas.microsoft.com/office/drawing/2014/main" id="{53B6510B-50F6-90B2-FC59-1668B17B1744}"/>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7397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E621659-9696-75AF-9074-68BF034C50EA}"/>
              </a:ext>
            </a:extLst>
          </p:cNvPr>
          <p:cNvSpPr txBox="1"/>
          <p:nvPr/>
        </p:nvSpPr>
        <p:spPr>
          <a:xfrm>
            <a:off x="11669917" y="2749806"/>
            <a:ext cx="434566" cy="3922598"/>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FC4AE7E2-0FE9-2DB1-3808-EB0F33085BFB}"/>
              </a:ext>
            </a:extLst>
          </p:cNvPr>
          <p:cNvSpPr>
            <a:spLocks noGrp="1"/>
          </p:cNvSpPr>
          <p:nvPr>
            <p:ph type="body" sz="quarter" idx="11"/>
          </p:nvPr>
        </p:nvSpPr>
        <p:spPr/>
        <p:txBody>
          <a:bodyPr/>
          <a:lstStyle/>
          <a:p>
            <a:r>
              <a:rPr lang="en-IE" sz="2800" dirty="0"/>
              <a:t>01</a:t>
            </a:r>
          </a:p>
        </p:txBody>
      </p:sp>
      <p:sp>
        <p:nvSpPr>
          <p:cNvPr id="3" name="Text Placeholder 2">
            <a:extLst>
              <a:ext uri="{FF2B5EF4-FFF2-40B4-BE49-F238E27FC236}">
                <a16:creationId xmlns:a16="http://schemas.microsoft.com/office/drawing/2014/main" id="{C42A1FA4-438C-3378-8379-3C83F3C06ED4}"/>
              </a:ext>
            </a:extLst>
          </p:cNvPr>
          <p:cNvSpPr>
            <a:spLocks noGrp="1"/>
          </p:cNvSpPr>
          <p:nvPr>
            <p:ph type="body" sz="quarter" idx="49"/>
          </p:nvPr>
        </p:nvSpPr>
        <p:spPr>
          <a:xfrm>
            <a:off x="6653775" y="1584383"/>
            <a:ext cx="5387334" cy="223473"/>
          </a:xfrm>
        </p:spPr>
        <p:txBody>
          <a:bodyPr/>
          <a:lstStyle/>
          <a:p>
            <a:pPr>
              <a:lnSpc>
                <a:spcPct val="80000"/>
              </a:lnSpc>
              <a:spcBef>
                <a:spcPts val="600"/>
              </a:spcBef>
            </a:pPr>
            <a:r>
              <a:rPr lang="es-ES" sz="2000" b="1" dirty="0"/>
              <a:t>Reducción de la pobreza &amp; desarrollo integrador</a:t>
            </a:r>
            <a:endParaRPr lang="en-IE" sz="2000" b="1" dirty="0"/>
          </a:p>
        </p:txBody>
      </p:sp>
      <p:sp>
        <p:nvSpPr>
          <p:cNvPr id="4" name="Text Placeholder 3">
            <a:extLst>
              <a:ext uri="{FF2B5EF4-FFF2-40B4-BE49-F238E27FC236}">
                <a16:creationId xmlns:a16="http://schemas.microsoft.com/office/drawing/2014/main" id="{295491C7-105B-222D-69A1-7C16F4BB7B41}"/>
              </a:ext>
            </a:extLst>
          </p:cNvPr>
          <p:cNvSpPr>
            <a:spLocks noGrp="1"/>
          </p:cNvSpPr>
          <p:nvPr>
            <p:ph type="body" sz="quarter" idx="13"/>
          </p:nvPr>
        </p:nvSpPr>
        <p:spPr/>
        <p:txBody>
          <a:bodyPr/>
          <a:lstStyle/>
          <a:p>
            <a:r>
              <a:rPr lang="en-IE" sz="2800" dirty="0"/>
              <a:t>02</a:t>
            </a:r>
          </a:p>
        </p:txBody>
      </p:sp>
      <p:sp>
        <p:nvSpPr>
          <p:cNvPr id="5" name="Text Placeholder 4">
            <a:extLst>
              <a:ext uri="{FF2B5EF4-FFF2-40B4-BE49-F238E27FC236}">
                <a16:creationId xmlns:a16="http://schemas.microsoft.com/office/drawing/2014/main" id="{C94B350C-BCCF-B52A-6742-4B4AFF71ADB5}"/>
              </a:ext>
            </a:extLst>
          </p:cNvPr>
          <p:cNvSpPr>
            <a:spLocks noGrp="1"/>
          </p:cNvSpPr>
          <p:nvPr>
            <p:ph type="body" sz="quarter" idx="14"/>
          </p:nvPr>
        </p:nvSpPr>
        <p:spPr>
          <a:xfrm>
            <a:off x="6653775" y="2196098"/>
            <a:ext cx="5884706" cy="223986"/>
          </a:xfrm>
        </p:spPr>
        <p:txBody>
          <a:bodyPr/>
          <a:lstStyle/>
          <a:p>
            <a:pPr>
              <a:lnSpc>
                <a:spcPct val="80000"/>
              </a:lnSpc>
            </a:pPr>
            <a:r>
              <a:rPr lang="es-ES" sz="2000" b="1" dirty="0"/>
              <a:t>Trabajo digno &amp; crecimiento económico </a:t>
            </a:r>
            <a:endParaRPr lang="en-IE" sz="2000" b="1" dirty="0"/>
          </a:p>
        </p:txBody>
      </p:sp>
      <p:sp>
        <p:nvSpPr>
          <p:cNvPr id="6" name="Text Placeholder 5">
            <a:extLst>
              <a:ext uri="{FF2B5EF4-FFF2-40B4-BE49-F238E27FC236}">
                <a16:creationId xmlns:a16="http://schemas.microsoft.com/office/drawing/2014/main" id="{3C397FD3-8BC7-562F-DE46-6ECF3A10459C}"/>
              </a:ext>
            </a:extLst>
          </p:cNvPr>
          <p:cNvSpPr>
            <a:spLocks noGrp="1"/>
          </p:cNvSpPr>
          <p:nvPr>
            <p:ph type="body" sz="quarter" idx="15"/>
          </p:nvPr>
        </p:nvSpPr>
        <p:spPr/>
        <p:txBody>
          <a:bodyPr/>
          <a:lstStyle/>
          <a:p>
            <a:r>
              <a:rPr lang="en-IE" sz="2800" dirty="0"/>
              <a:t>03</a:t>
            </a:r>
          </a:p>
        </p:txBody>
      </p:sp>
      <p:sp>
        <p:nvSpPr>
          <p:cNvPr id="7" name="Text Placeholder 6">
            <a:extLst>
              <a:ext uri="{FF2B5EF4-FFF2-40B4-BE49-F238E27FC236}">
                <a16:creationId xmlns:a16="http://schemas.microsoft.com/office/drawing/2014/main" id="{4EC801B4-DB4D-0A12-40DF-3A4F7D24AB9B}"/>
              </a:ext>
            </a:extLst>
          </p:cNvPr>
          <p:cNvSpPr>
            <a:spLocks noGrp="1"/>
          </p:cNvSpPr>
          <p:nvPr>
            <p:ph type="body" sz="quarter" idx="19"/>
          </p:nvPr>
        </p:nvSpPr>
        <p:spPr>
          <a:xfrm>
            <a:off x="6653775" y="2749806"/>
            <a:ext cx="5387334" cy="223473"/>
          </a:xfrm>
        </p:spPr>
        <p:txBody>
          <a:bodyPr/>
          <a:lstStyle/>
          <a:p>
            <a:pPr>
              <a:lnSpc>
                <a:spcPct val="80000"/>
              </a:lnSpc>
            </a:pPr>
            <a:r>
              <a:rPr lang="en-US" sz="2000" b="1" dirty="0" err="1"/>
              <a:t>Sostenibilidad</a:t>
            </a:r>
            <a:r>
              <a:rPr lang="en-US" sz="2000" b="1" dirty="0"/>
              <a:t> </a:t>
            </a:r>
            <a:r>
              <a:rPr lang="en-US" sz="2000" b="1" dirty="0" err="1"/>
              <a:t>medioambiental</a:t>
            </a:r>
            <a:r>
              <a:rPr lang="en-US" sz="2000" b="1" dirty="0"/>
              <a:t> </a:t>
            </a:r>
            <a:endParaRPr lang="en-IE" sz="2000" b="1" dirty="0"/>
          </a:p>
        </p:txBody>
      </p:sp>
      <p:sp>
        <p:nvSpPr>
          <p:cNvPr id="8" name="Text Placeholder 7">
            <a:extLst>
              <a:ext uri="{FF2B5EF4-FFF2-40B4-BE49-F238E27FC236}">
                <a16:creationId xmlns:a16="http://schemas.microsoft.com/office/drawing/2014/main" id="{9C1EBA44-8324-7F09-4423-E81EB3F220C3}"/>
              </a:ext>
            </a:extLst>
          </p:cNvPr>
          <p:cNvSpPr>
            <a:spLocks noGrp="1"/>
          </p:cNvSpPr>
          <p:nvPr>
            <p:ph type="body" sz="quarter" idx="17"/>
          </p:nvPr>
        </p:nvSpPr>
        <p:spPr/>
        <p:txBody>
          <a:bodyPr/>
          <a:lstStyle/>
          <a:p>
            <a:r>
              <a:rPr lang="en-IE" sz="2800" dirty="0"/>
              <a:t>04</a:t>
            </a:r>
          </a:p>
        </p:txBody>
      </p:sp>
      <p:sp>
        <p:nvSpPr>
          <p:cNvPr id="9" name="Text Placeholder 8">
            <a:extLst>
              <a:ext uri="{FF2B5EF4-FFF2-40B4-BE49-F238E27FC236}">
                <a16:creationId xmlns:a16="http://schemas.microsoft.com/office/drawing/2014/main" id="{0870AE93-886A-6766-C0CD-584E81FC9304}"/>
              </a:ext>
            </a:extLst>
          </p:cNvPr>
          <p:cNvSpPr>
            <a:spLocks noGrp="1"/>
          </p:cNvSpPr>
          <p:nvPr>
            <p:ph type="body" sz="quarter" idx="20"/>
          </p:nvPr>
        </p:nvSpPr>
        <p:spPr>
          <a:xfrm>
            <a:off x="6653775" y="3303001"/>
            <a:ext cx="5387334" cy="223473"/>
          </a:xfrm>
        </p:spPr>
        <p:txBody>
          <a:bodyPr/>
          <a:lstStyle/>
          <a:p>
            <a:pPr>
              <a:lnSpc>
                <a:spcPct val="80000"/>
              </a:lnSpc>
            </a:pPr>
            <a:r>
              <a:rPr lang="en-IE" sz="2000" b="1" dirty="0" err="1"/>
              <a:t>Preservación</a:t>
            </a:r>
            <a:r>
              <a:rPr lang="en-IE" sz="2000" b="1" dirty="0"/>
              <a:t> &amp; </a:t>
            </a:r>
            <a:r>
              <a:rPr lang="en-IE" sz="2000" b="1" dirty="0" err="1"/>
              <a:t>promoción</a:t>
            </a:r>
            <a:r>
              <a:rPr lang="en-IE" sz="2000" b="1" dirty="0"/>
              <a:t> cultural</a:t>
            </a:r>
          </a:p>
        </p:txBody>
      </p:sp>
      <p:sp>
        <p:nvSpPr>
          <p:cNvPr id="10" name="Text Placeholder 9">
            <a:extLst>
              <a:ext uri="{FF2B5EF4-FFF2-40B4-BE49-F238E27FC236}">
                <a16:creationId xmlns:a16="http://schemas.microsoft.com/office/drawing/2014/main" id="{C58D9C1D-5DF2-3A0E-2041-6ED6874955D3}"/>
              </a:ext>
            </a:extLst>
          </p:cNvPr>
          <p:cNvSpPr>
            <a:spLocks noGrp="1"/>
          </p:cNvSpPr>
          <p:nvPr>
            <p:ph type="body" sz="quarter" idx="21"/>
          </p:nvPr>
        </p:nvSpPr>
        <p:spPr/>
        <p:txBody>
          <a:bodyPr/>
          <a:lstStyle/>
          <a:p>
            <a:r>
              <a:rPr lang="en-IE" sz="2800" dirty="0"/>
              <a:t>05</a:t>
            </a:r>
          </a:p>
        </p:txBody>
      </p:sp>
      <p:sp>
        <p:nvSpPr>
          <p:cNvPr id="11" name="Text Placeholder 10">
            <a:extLst>
              <a:ext uri="{FF2B5EF4-FFF2-40B4-BE49-F238E27FC236}">
                <a16:creationId xmlns:a16="http://schemas.microsoft.com/office/drawing/2014/main" id="{D777E801-A118-5CE7-E501-E38DEC810F54}"/>
              </a:ext>
            </a:extLst>
          </p:cNvPr>
          <p:cNvSpPr>
            <a:spLocks noGrp="1"/>
          </p:cNvSpPr>
          <p:nvPr>
            <p:ph type="body" sz="quarter" idx="22"/>
          </p:nvPr>
        </p:nvSpPr>
        <p:spPr>
          <a:xfrm>
            <a:off x="6653775" y="3856196"/>
            <a:ext cx="5387334" cy="223473"/>
          </a:xfrm>
        </p:spPr>
        <p:txBody>
          <a:bodyPr/>
          <a:lstStyle/>
          <a:p>
            <a:pPr>
              <a:lnSpc>
                <a:spcPct val="80000"/>
              </a:lnSpc>
            </a:pPr>
            <a:r>
              <a:rPr lang="es-ES" sz="2000" b="1" dirty="0"/>
              <a:t>Desarrollo &amp; acceso a servicios básicos </a:t>
            </a:r>
            <a:endParaRPr lang="en-IE" sz="2000" b="1" dirty="0"/>
          </a:p>
        </p:txBody>
      </p:sp>
      <p:sp>
        <p:nvSpPr>
          <p:cNvPr id="12" name="Text Placeholder 11">
            <a:extLst>
              <a:ext uri="{FF2B5EF4-FFF2-40B4-BE49-F238E27FC236}">
                <a16:creationId xmlns:a16="http://schemas.microsoft.com/office/drawing/2014/main" id="{67EBF461-C2BC-C061-0DA8-EEC38F37B8B1}"/>
              </a:ext>
            </a:extLst>
          </p:cNvPr>
          <p:cNvSpPr>
            <a:spLocks noGrp="1"/>
          </p:cNvSpPr>
          <p:nvPr>
            <p:ph type="body" sz="quarter" idx="51"/>
          </p:nvPr>
        </p:nvSpPr>
        <p:spPr/>
        <p:txBody>
          <a:bodyPr/>
          <a:lstStyle/>
          <a:p>
            <a:r>
              <a:rPr lang="en-IE" sz="2800" dirty="0"/>
              <a:t>06</a:t>
            </a:r>
          </a:p>
        </p:txBody>
      </p:sp>
      <p:sp>
        <p:nvSpPr>
          <p:cNvPr id="13" name="Text Placeholder 12">
            <a:extLst>
              <a:ext uri="{FF2B5EF4-FFF2-40B4-BE49-F238E27FC236}">
                <a16:creationId xmlns:a16="http://schemas.microsoft.com/office/drawing/2014/main" id="{93E7E4A2-B94D-916E-AA5A-E5D504355C17}"/>
              </a:ext>
            </a:extLst>
          </p:cNvPr>
          <p:cNvSpPr>
            <a:spLocks noGrp="1"/>
          </p:cNvSpPr>
          <p:nvPr>
            <p:ph type="body" sz="quarter" idx="52"/>
          </p:nvPr>
        </p:nvSpPr>
        <p:spPr>
          <a:xfrm>
            <a:off x="6669322" y="4409391"/>
            <a:ext cx="5522678" cy="223473"/>
          </a:xfrm>
        </p:spPr>
        <p:txBody>
          <a:bodyPr/>
          <a:lstStyle/>
          <a:p>
            <a:pPr>
              <a:lnSpc>
                <a:spcPct val="80000"/>
              </a:lnSpc>
            </a:pPr>
            <a:r>
              <a:rPr lang="es-ES" sz="2000" b="1" dirty="0"/>
              <a:t>Educación, sensibilización &amp; prácticas sostenibles</a:t>
            </a:r>
            <a:endParaRPr lang="en-US" sz="2000" b="1" dirty="0"/>
          </a:p>
        </p:txBody>
      </p:sp>
      <p:sp>
        <p:nvSpPr>
          <p:cNvPr id="16" name="Text Placeholder 15">
            <a:extLst>
              <a:ext uri="{FF2B5EF4-FFF2-40B4-BE49-F238E27FC236}">
                <a16:creationId xmlns:a16="http://schemas.microsoft.com/office/drawing/2014/main" id="{01B1A286-AB0F-F251-DE92-0A052D3DA9DA}"/>
              </a:ext>
            </a:extLst>
          </p:cNvPr>
          <p:cNvSpPr>
            <a:spLocks noGrp="1"/>
          </p:cNvSpPr>
          <p:nvPr>
            <p:ph type="body" sz="quarter" idx="61"/>
          </p:nvPr>
        </p:nvSpPr>
        <p:spPr>
          <a:xfrm>
            <a:off x="366426" y="371647"/>
            <a:ext cx="4232733" cy="532331"/>
          </a:xfrm>
        </p:spPr>
        <p:txBody>
          <a:bodyPr/>
          <a:lstStyle/>
          <a:p>
            <a:r>
              <a:rPr lang="en-IE" dirty="0" err="1"/>
              <a:t>Turismo</a:t>
            </a:r>
            <a:r>
              <a:rPr lang="en-IE" dirty="0"/>
              <a:t> y los ODS</a:t>
            </a:r>
          </a:p>
        </p:txBody>
      </p:sp>
      <p:sp>
        <p:nvSpPr>
          <p:cNvPr id="17" name="Text Placeholder 16">
            <a:extLst>
              <a:ext uri="{FF2B5EF4-FFF2-40B4-BE49-F238E27FC236}">
                <a16:creationId xmlns:a16="http://schemas.microsoft.com/office/drawing/2014/main" id="{0CC899CE-9771-F706-23C9-8E2B20B0BE8E}"/>
              </a:ext>
            </a:extLst>
          </p:cNvPr>
          <p:cNvSpPr>
            <a:spLocks noGrp="1"/>
          </p:cNvSpPr>
          <p:nvPr>
            <p:ph type="body" sz="quarter" idx="48"/>
          </p:nvPr>
        </p:nvSpPr>
        <p:spPr>
          <a:xfrm>
            <a:off x="366426" y="1086442"/>
            <a:ext cx="4648634" cy="4036930"/>
          </a:xfrm>
        </p:spPr>
        <p:txBody>
          <a:bodyPr/>
          <a:lstStyle/>
          <a:p>
            <a:r>
              <a:rPr lang="es-ES" sz="2300" dirty="0">
                <a:latin typeface="Calibri"/>
                <a:ea typeface="Open Sans"/>
                <a:cs typeface="Calibri"/>
              </a:rPr>
              <a:t>El Módulo 4 se embarca en un viaje perspicaz, explorando la relación simbiótica entre el sector turístico y los Objetivos de Desarrollo Sostenible (ODS) más amplios. Aprenderá cómo el turismo puede contribuir significativamente al crecimiento económico, la promoción de la sostenibilidad medioambiental y la preservación cultural, entre otros temas. El módulo dota a los educadores y alumnos de los sectores THL de los conocimientos y herramientas necesarios para fomentar un futuro más sostenible y equitativo. </a:t>
            </a:r>
            <a:endParaRPr lang="en-IE" sz="2300" dirty="0"/>
          </a:p>
        </p:txBody>
      </p:sp>
      <p:grpSp>
        <p:nvGrpSpPr>
          <p:cNvPr id="19" name="Group 18">
            <a:extLst>
              <a:ext uri="{FF2B5EF4-FFF2-40B4-BE49-F238E27FC236}">
                <a16:creationId xmlns:a16="http://schemas.microsoft.com/office/drawing/2014/main" id="{07C285E2-AD4B-E5A8-2A14-2BC67467C7B4}"/>
              </a:ext>
            </a:extLst>
          </p:cNvPr>
          <p:cNvGrpSpPr/>
          <p:nvPr/>
        </p:nvGrpSpPr>
        <p:grpSpPr>
          <a:xfrm>
            <a:off x="9379389" y="5943737"/>
            <a:ext cx="2132727" cy="625527"/>
            <a:chOff x="0" y="0"/>
            <a:chExt cx="2301694" cy="571500"/>
          </a:xfrm>
        </p:grpSpPr>
        <p:sp>
          <p:nvSpPr>
            <p:cNvPr id="20" name="Rectangle 19">
              <a:extLst>
                <a:ext uri="{FF2B5EF4-FFF2-40B4-BE49-F238E27FC236}">
                  <a16:creationId xmlns:a16="http://schemas.microsoft.com/office/drawing/2014/main" id="{4AE3FBD5-16D5-A209-C912-E8A1AA91A8E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900"/>
            </a:p>
          </p:txBody>
        </p:sp>
        <p:pic>
          <p:nvPicPr>
            <p:cNvPr id="21" name="Picture 20">
              <a:extLst>
                <a:ext uri="{FF2B5EF4-FFF2-40B4-BE49-F238E27FC236}">
                  <a16:creationId xmlns:a16="http://schemas.microsoft.com/office/drawing/2014/main" id="{5070EB14-D3AF-DD76-1D6A-9E0E0C7F1F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8" name="Rectangle 17">
            <a:extLst>
              <a:ext uri="{FF2B5EF4-FFF2-40B4-BE49-F238E27FC236}">
                <a16:creationId xmlns:a16="http://schemas.microsoft.com/office/drawing/2014/main" id="{E53642EC-4093-BED4-22CB-04207F0E6AFF}"/>
              </a:ext>
            </a:extLst>
          </p:cNvPr>
          <p:cNvSpPr/>
          <p:nvPr/>
        </p:nvSpPr>
        <p:spPr>
          <a:xfrm>
            <a:off x="5098167" y="6002503"/>
            <a:ext cx="4426217" cy="507831"/>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00" dirty="0">
                <a:solidFill>
                  <a:srgbClr val="41296C"/>
                </a:solidFill>
                <a:latin typeface="Calibri" panose="020F0502020204030204" pitchFamily="34" charset="0"/>
                <a:ea typeface="Open Sans" panose="020B0606030504020204" pitchFamily="34" charset="0"/>
                <a:cs typeface="Calibri" panose="020F0502020204030204" pitchFamily="34" charset="0"/>
              </a:rPr>
              <a:t>This </a:t>
            </a:r>
            <a:r>
              <a:rPr lang="en-US" sz="900" dirty="0" err="1">
                <a:solidFill>
                  <a:srgbClr val="41296C"/>
                </a:solidFill>
                <a:latin typeface="Calibri" panose="020F0502020204030204" pitchFamily="34" charset="0"/>
                <a:ea typeface="Open Sans" panose="020B0606030504020204" pitchFamily="34" charset="0"/>
                <a:cs typeface="Calibri" panose="020F0502020204030204" pitchFamily="34" charset="0"/>
              </a:rPr>
              <a:t>programme</a:t>
            </a:r>
            <a:r>
              <a:rPr lang="en-US" sz="900" dirty="0">
                <a:solidFill>
                  <a:srgbClr val="41296C"/>
                </a:solidFill>
                <a:latin typeface="Calibri" panose="020F0502020204030204" pitchFamily="34" charset="0"/>
                <a:ea typeface="Open Sans" panose="020B0606030504020204" pitchFamily="34" charset="0"/>
                <a:cs typeface="Calibri" panose="020F0502020204030204" pitchFamily="34" charset="0"/>
              </a:rPr>
              <a:t>  as been funded with support from the European Commission. The author is solely responsible for this publication (communication) and the Commission accepts no responsibility for any  use that may be made of the information contained therein  </a:t>
            </a:r>
          </a:p>
        </p:txBody>
      </p:sp>
    </p:spTree>
    <p:extLst>
      <p:ext uri="{BB962C8B-B14F-4D97-AF65-F5344CB8AC3E}">
        <p14:creationId xmlns:p14="http://schemas.microsoft.com/office/powerpoint/2010/main" val="377024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AB921-CB0B-39C3-D364-19FAA4769004}"/>
              </a:ext>
            </a:extLst>
          </p:cNvPr>
          <p:cNvSpPr>
            <a:spLocks noGrp="1"/>
          </p:cNvSpPr>
          <p:nvPr>
            <p:ph type="body" sz="quarter" idx="18"/>
          </p:nvPr>
        </p:nvSpPr>
        <p:spPr/>
        <p:txBody>
          <a:bodyPr/>
          <a:lstStyle/>
          <a:p>
            <a:pPr>
              <a:spcBef>
                <a:spcPts val="0"/>
              </a:spcBef>
            </a:pPr>
            <a:r>
              <a:rPr lang="es-ES" dirty="0"/>
              <a:t>Desarrollo de infraestructuras y acceso a servicios básicos          </a:t>
            </a:r>
            <a:r>
              <a:rPr lang="en-US" b="1" dirty="0">
                <a:solidFill>
                  <a:srgbClr val="F15B29"/>
                </a:solidFill>
              </a:rPr>
              <a:t>(ODS 9 &amp; 11)</a:t>
            </a:r>
          </a:p>
          <a:p>
            <a:endParaRPr lang="en-IE" dirty="0"/>
          </a:p>
        </p:txBody>
      </p:sp>
      <p:sp>
        <p:nvSpPr>
          <p:cNvPr id="3" name="Text Placeholder 2">
            <a:extLst>
              <a:ext uri="{FF2B5EF4-FFF2-40B4-BE49-F238E27FC236}">
                <a16:creationId xmlns:a16="http://schemas.microsoft.com/office/drawing/2014/main" id="{BD839108-DD3F-A560-2D4A-14C690867DEC}"/>
              </a:ext>
            </a:extLst>
          </p:cNvPr>
          <p:cNvSpPr>
            <a:spLocks noGrp="1"/>
          </p:cNvSpPr>
          <p:nvPr>
            <p:ph type="body" sz="quarter" idx="14"/>
          </p:nvPr>
        </p:nvSpPr>
        <p:spPr/>
        <p:txBody>
          <a:bodyPr/>
          <a:lstStyle/>
          <a:p>
            <a:r>
              <a:rPr lang="en-IE" dirty="0"/>
              <a:t>05</a:t>
            </a:r>
          </a:p>
        </p:txBody>
      </p:sp>
      <p:pic>
        <p:nvPicPr>
          <p:cNvPr id="6" name="Picture Placeholder 5" descr="Old house by the mountains">
            <a:extLst>
              <a:ext uri="{FF2B5EF4-FFF2-40B4-BE49-F238E27FC236}">
                <a16:creationId xmlns:a16="http://schemas.microsoft.com/office/drawing/2014/main" id="{222D5C27-3F47-31C1-E00C-2D29639D8CD4}"/>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b="-1733"/>
          <a:stretch/>
        </p:blipFill>
        <p:spPr>
          <a:xfrm>
            <a:off x="1" y="563661"/>
            <a:ext cx="4272742" cy="6101542"/>
          </a:xfrm>
        </p:spPr>
      </p:pic>
    </p:spTree>
    <p:extLst>
      <p:ext uri="{BB962C8B-B14F-4D97-AF65-F5344CB8AC3E}">
        <p14:creationId xmlns:p14="http://schemas.microsoft.com/office/powerpoint/2010/main" val="291992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19599-BBB9-9907-0009-EF73D65BC0EE}"/>
              </a:ext>
            </a:extLst>
          </p:cNvPr>
          <p:cNvSpPr>
            <a:spLocks noGrp="1"/>
          </p:cNvSpPr>
          <p:nvPr>
            <p:ph type="body" sz="quarter" idx="48"/>
          </p:nvPr>
        </p:nvSpPr>
        <p:spPr>
          <a:xfrm>
            <a:off x="654070" y="2176650"/>
            <a:ext cx="10950326" cy="4036930"/>
          </a:xfrm>
        </p:spPr>
        <p:txBody>
          <a:bodyPr/>
          <a:lstStyle/>
          <a:p>
            <a:pPr>
              <a:lnSpc>
                <a:spcPct val="90000"/>
              </a:lnSpc>
              <a:spcAft>
                <a:spcPts val="500"/>
              </a:spcAft>
            </a:pPr>
            <a:r>
              <a:rPr lang="es-ES" b="1" dirty="0">
                <a:ea typeface="Calibri" panose="020F0502020204030204" pitchFamily="34" charset="0"/>
              </a:rPr>
              <a:t>Inversión en zonas rurales y remotas: </a:t>
            </a:r>
            <a:r>
              <a:rPr lang="es-ES" dirty="0">
                <a:ea typeface="Calibri" panose="020F0502020204030204" pitchFamily="34" charset="0"/>
              </a:rPr>
              <a:t>El turismo suele propiciar el desarrollo de infraestructuras y la inversión en zonas rurales y remotas, fomentando un desarrollo regional equilibrado.</a:t>
            </a:r>
          </a:p>
          <a:p>
            <a:pPr>
              <a:lnSpc>
                <a:spcPct val="90000"/>
              </a:lnSpc>
              <a:spcAft>
                <a:spcPts val="500"/>
              </a:spcAft>
            </a:pPr>
            <a:r>
              <a:rPr lang="es-ES" b="1" dirty="0">
                <a:ea typeface="Calibri" panose="020F0502020204030204" pitchFamily="34" charset="0"/>
              </a:rPr>
              <a:t>Digitalización y conectividad: </a:t>
            </a:r>
            <a:r>
              <a:rPr lang="es-ES" dirty="0">
                <a:ea typeface="Calibri" panose="020F0502020204030204" pitchFamily="34" charset="0"/>
              </a:rPr>
              <a:t>La implementación de soluciones digitales para reservas, servicios a los huéspedes y experiencias turísticas virtuales requiere buenas redes regionales y conectividad (y avances tecnológicos) dentro de las comunidades.</a:t>
            </a:r>
          </a:p>
          <a:p>
            <a:pPr>
              <a:lnSpc>
                <a:spcPct val="90000"/>
              </a:lnSpc>
              <a:spcAft>
                <a:spcPts val="500"/>
              </a:spcAft>
            </a:pPr>
            <a:r>
              <a:rPr lang="es-ES" b="1" dirty="0">
                <a:ea typeface="Calibri" panose="020F0502020204030204" pitchFamily="34" charset="0"/>
              </a:rPr>
              <a:t>Desarrollo de infraestructuras: </a:t>
            </a:r>
            <a:r>
              <a:rPr lang="es-ES" dirty="0">
                <a:ea typeface="Calibri" panose="020F0502020204030204" pitchFamily="34" charset="0"/>
              </a:rPr>
              <a:t>El crecimiento de los sectores de THL a menudo impulsa el desarrollo de infraestructuras, como sistemas de transporte, alojamientos e instalaciones recreativas, lo que beneficia tanto a la población local como a los turistas.</a:t>
            </a:r>
          </a:p>
          <a:p>
            <a:pPr>
              <a:lnSpc>
                <a:spcPct val="90000"/>
              </a:lnSpc>
              <a:spcAft>
                <a:spcPts val="500"/>
              </a:spcAft>
            </a:pPr>
            <a:r>
              <a:rPr lang="es-ES" b="1" dirty="0">
                <a:ea typeface="Calibri" panose="020F0502020204030204" pitchFamily="34" charset="0"/>
              </a:rPr>
              <a:t>Infraestructuras sostenibles: </a:t>
            </a:r>
            <a:r>
              <a:rPr lang="es-ES" dirty="0">
                <a:ea typeface="Calibri" panose="020F0502020204030204" pitchFamily="34" charset="0"/>
              </a:rPr>
              <a:t>Cada vez se hace más hincapié en la creación de infraestructuras sostenibles y ecológicas en los sectores de THL, en consonancia con las prácticas de construcción ecológica y planificación urbana sostenible.</a:t>
            </a:r>
            <a:endParaRPr lang="en-US" dirty="0">
              <a:ea typeface="Calibri" panose="020F0502020204030204" pitchFamily="34" charset="0"/>
            </a:endParaRPr>
          </a:p>
        </p:txBody>
      </p:sp>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442156" cy="804265"/>
          </a:xfrm>
        </p:spPr>
        <p:txBody>
          <a:bodyPr/>
          <a:lstStyle/>
          <a:p>
            <a:r>
              <a:rPr lang="es-ES" dirty="0"/>
              <a:t>El papel del turismo en el desarrollo de infraestructuras</a:t>
            </a:r>
            <a:r>
              <a:rPr lang="en-IE" dirty="0"/>
              <a:t>– ODS 9</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73975" y="1387796"/>
            <a:ext cx="936361" cy="93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1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5A998A-5C50-83BF-2FB5-F31640E4FF92}"/>
              </a:ext>
            </a:extLst>
          </p:cNvPr>
          <p:cNvSpPr>
            <a:spLocks noGrp="1"/>
          </p:cNvSpPr>
          <p:nvPr>
            <p:ph type="body" sz="quarter" idx="30"/>
          </p:nvPr>
        </p:nvSpPr>
        <p:spPr>
          <a:xfrm>
            <a:off x="467040" y="402979"/>
            <a:ext cx="7244085" cy="804265"/>
          </a:xfrm>
        </p:spPr>
        <p:txBody>
          <a:bodyPr/>
          <a:lstStyle/>
          <a:p>
            <a:r>
              <a:rPr lang="es-ES" dirty="0"/>
              <a:t>Cómo pueden contribuir los sectores de THL a facilitar el acceso a los servicios básicos</a:t>
            </a:r>
            <a:endParaRPr lang="en-IE" dirty="0"/>
          </a:p>
        </p:txBody>
      </p:sp>
      <p:pic>
        <p:nvPicPr>
          <p:cNvPr id="6" name="Picture Placeholder 5" descr="Red pinpointers pinned on a road">
            <a:extLst>
              <a:ext uri="{FF2B5EF4-FFF2-40B4-BE49-F238E27FC236}">
                <a16:creationId xmlns:a16="http://schemas.microsoft.com/office/drawing/2014/main" id="{33E6ED63-73C4-F4E1-E844-6104D0D6E6D5}"/>
              </a:ext>
            </a:extLst>
          </p:cNvPr>
          <p:cNvPicPr>
            <a:picLocks noGrp="1" noChangeAspect="1"/>
          </p:cNvPicPr>
          <p:nvPr>
            <p:ph type="pic" sz="quarter" idx="49"/>
          </p:nvPr>
        </p:nvPicPr>
        <p:blipFill rotWithShape="1">
          <a:blip r:embed="rId2" cstate="screen">
            <a:extLst>
              <a:ext uri="{28A0092B-C50C-407E-A947-70E740481C1C}">
                <a14:useLocalDpi xmlns:a14="http://schemas.microsoft.com/office/drawing/2010/main"/>
              </a:ext>
            </a:extLst>
          </a:blip>
          <a:srcRect l="-1983"/>
          <a:stretch/>
        </p:blipFill>
        <p:spPr>
          <a:xfrm>
            <a:off x="7356231" y="0"/>
            <a:ext cx="4835769" cy="6857999"/>
          </a:xfrm>
        </p:spPr>
      </p:pic>
      <p:sp>
        <p:nvSpPr>
          <p:cNvPr id="2" name="Text Placeholder 1">
            <a:extLst>
              <a:ext uri="{FF2B5EF4-FFF2-40B4-BE49-F238E27FC236}">
                <a16:creationId xmlns:a16="http://schemas.microsoft.com/office/drawing/2014/main" id="{AE5B9602-FED8-68DD-FE34-764D65C8829C}"/>
              </a:ext>
            </a:extLst>
          </p:cNvPr>
          <p:cNvSpPr>
            <a:spLocks noGrp="1"/>
          </p:cNvSpPr>
          <p:nvPr>
            <p:ph type="body" sz="quarter" idx="48"/>
          </p:nvPr>
        </p:nvSpPr>
        <p:spPr>
          <a:xfrm>
            <a:off x="467040" y="2414489"/>
            <a:ext cx="7697038" cy="3883155"/>
          </a:xfrm>
        </p:spPr>
        <p:txBody>
          <a:bodyPr/>
          <a:lstStyle/>
          <a:p>
            <a:r>
              <a:rPr lang="es-ES" sz="2300" dirty="0"/>
              <a:t>Los sectores del turismo, la hostelería y el ocio desempeñan un papel influyente en el desarrollo de las infraestructuras y las comunidades y, por consiguiente, </a:t>
            </a:r>
            <a:r>
              <a:rPr lang="es-ES" sz="2300" b="1" dirty="0"/>
              <a:t>son fundamentales para mejorar el acceso a los servicios básicos. </a:t>
            </a:r>
            <a:r>
              <a:rPr lang="es-ES" sz="2300" dirty="0"/>
              <a:t>(ODS 9 Y ODS 11)El avance y el acceso se logran fomentando el crecimiento económico, </a:t>
            </a:r>
            <a:r>
              <a:rPr lang="es-ES" sz="2300" b="1" dirty="0"/>
              <a:t>impulsando el desarrollo sostenible e integrador de las infraestructuras y mejorando la planificación urbana y las instalaciones públicas... </a:t>
            </a:r>
            <a:r>
              <a:rPr lang="es-ES" sz="2300" dirty="0"/>
              <a:t>haciendo que los servicios básicos sean más accesibles tanto para los turistas como para la población local. Por ejemplo, el desarrollo del turismo suele requerir la mejora de los sistemas de suministro de energía y agua, lo que beneficia directamente a las comunidades locales en el acceso a estos servicios básicos.</a:t>
            </a:r>
            <a:endParaRPr lang="en-IE" sz="2300" dirty="0"/>
          </a:p>
        </p:txBody>
      </p:sp>
    </p:spTree>
    <p:extLst>
      <p:ext uri="{BB962C8B-B14F-4D97-AF65-F5344CB8AC3E}">
        <p14:creationId xmlns:p14="http://schemas.microsoft.com/office/powerpoint/2010/main" val="426934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7FAB9-01A3-3B96-97D5-F643B0BA342A}"/>
              </a:ext>
            </a:extLst>
          </p:cNvPr>
          <p:cNvSpPr>
            <a:spLocks noGrp="1"/>
          </p:cNvSpPr>
          <p:nvPr>
            <p:ph type="body" sz="quarter" idx="18"/>
          </p:nvPr>
        </p:nvSpPr>
        <p:spPr>
          <a:xfrm>
            <a:off x="6946217" y="2206284"/>
            <a:ext cx="5245784" cy="1722726"/>
          </a:xfrm>
        </p:spPr>
        <p:txBody>
          <a:bodyPr/>
          <a:lstStyle/>
          <a:p>
            <a:pPr>
              <a:spcBef>
                <a:spcPts val="0"/>
              </a:spcBef>
            </a:pPr>
            <a:r>
              <a:rPr lang="es-ES" dirty="0"/>
              <a:t>Educación, sensibilización y prácticas sostenibles        </a:t>
            </a:r>
            <a:r>
              <a:rPr lang="en-US" b="1" dirty="0">
                <a:solidFill>
                  <a:srgbClr val="F15B29"/>
                </a:solidFill>
              </a:rPr>
              <a:t>(ODS 4, 12 &amp; 17)</a:t>
            </a:r>
          </a:p>
          <a:p>
            <a:endParaRPr lang="en-IE" dirty="0"/>
          </a:p>
        </p:txBody>
      </p:sp>
      <p:sp>
        <p:nvSpPr>
          <p:cNvPr id="3" name="Text Placeholder 2">
            <a:extLst>
              <a:ext uri="{FF2B5EF4-FFF2-40B4-BE49-F238E27FC236}">
                <a16:creationId xmlns:a16="http://schemas.microsoft.com/office/drawing/2014/main" id="{183DB63C-D652-D5BF-592A-08C1B6544F5D}"/>
              </a:ext>
            </a:extLst>
          </p:cNvPr>
          <p:cNvSpPr>
            <a:spLocks noGrp="1"/>
          </p:cNvSpPr>
          <p:nvPr>
            <p:ph type="body" sz="quarter" idx="14"/>
          </p:nvPr>
        </p:nvSpPr>
        <p:spPr/>
        <p:txBody>
          <a:bodyPr/>
          <a:lstStyle/>
          <a:p>
            <a:r>
              <a:rPr lang="en-IE" dirty="0"/>
              <a:t>06</a:t>
            </a:r>
          </a:p>
        </p:txBody>
      </p:sp>
      <p:pic>
        <p:nvPicPr>
          <p:cNvPr id="6" name="Picture Placeholder 5" descr="Close up of heart shaped pages of a book">
            <a:extLst>
              <a:ext uri="{FF2B5EF4-FFF2-40B4-BE49-F238E27FC236}">
                <a16:creationId xmlns:a16="http://schemas.microsoft.com/office/drawing/2014/main" id="{81F88B2C-A581-421A-4F3F-71D43DB954FD}"/>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1" y="563661"/>
            <a:ext cx="4272742" cy="6101542"/>
          </a:xfrm>
        </p:spPr>
      </p:pic>
    </p:spTree>
    <p:extLst>
      <p:ext uri="{BB962C8B-B14F-4D97-AF65-F5344CB8AC3E}">
        <p14:creationId xmlns:p14="http://schemas.microsoft.com/office/powerpoint/2010/main" val="80534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2F20E-FD3A-21C7-C369-88417EEC095F}"/>
              </a:ext>
            </a:extLst>
          </p:cNvPr>
          <p:cNvSpPr>
            <a:spLocks noGrp="1"/>
          </p:cNvSpPr>
          <p:nvPr>
            <p:ph type="body" sz="quarter" idx="48"/>
          </p:nvPr>
        </p:nvSpPr>
        <p:spPr>
          <a:xfrm>
            <a:off x="434330" y="2210837"/>
            <a:ext cx="11757670" cy="1438844"/>
          </a:xfrm>
        </p:spPr>
        <p:txBody>
          <a:bodyPr/>
          <a:lstStyle/>
          <a:p>
            <a:r>
              <a:rPr lang="es-ES" sz="2300" dirty="0"/>
              <a:t>Estos vínculos ponen de relieve el papel de los sectores del THL en la promoción de una educación de calidad y de oportunidades de aprendizaje permanente, cruciales para el desarrollo personal y profesional.</a:t>
            </a:r>
            <a:endParaRPr lang="en-US" sz="2300" dirty="0"/>
          </a:p>
        </p:txBody>
      </p:sp>
      <p:sp>
        <p:nvSpPr>
          <p:cNvPr id="5" name="Text Placeholder 4">
            <a:extLst>
              <a:ext uri="{FF2B5EF4-FFF2-40B4-BE49-F238E27FC236}">
                <a16:creationId xmlns:a16="http://schemas.microsoft.com/office/drawing/2014/main" id="{4694A865-5E94-B2E7-05E6-457937234A15}"/>
              </a:ext>
            </a:extLst>
          </p:cNvPr>
          <p:cNvSpPr>
            <a:spLocks noGrp="1"/>
          </p:cNvSpPr>
          <p:nvPr>
            <p:ph type="body" sz="quarter" idx="30"/>
          </p:nvPr>
        </p:nvSpPr>
        <p:spPr>
          <a:xfrm>
            <a:off x="441260" y="1070389"/>
            <a:ext cx="6968504" cy="817892"/>
          </a:xfrm>
        </p:spPr>
        <p:txBody>
          <a:bodyPr/>
          <a:lstStyle/>
          <a:p>
            <a:pPr>
              <a:lnSpc>
                <a:spcPct val="100000"/>
              </a:lnSpc>
            </a:pPr>
            <a:r>
              <a:rPr lang="es-ES" dirty="0"/>
              <a:t>El papel del turismo en la educación de calidad</a:t>
            </a:r>
            <a:r>
              <a:rPr lang="en-US" dirty="0"/>
              <a:t>– ODS 4 </a:t>
            </a:r>
          </a:p>
        </p:txBody>
      </p:sp>
      <p:pic>
        <p:nvPicPr>
          <p:cNvPr id="15" name="Picture 14">
            <a:extLst>
              <a:ext uri="{FF2B5EF4-FFF2-40B4-BE49-F238E27FC236}">
                <a16:creationId xmlns:a16="http://schemas.microsoft.com/office/drawing/2014/main" id="{6E920156-41FD-3A5D-91FD-E412C8F81B80}"/>
              </a:ext>
            </a:extLst>
          </p:cNvPr>
          <p:cNvPicPr>
            <a:picLocks noChangeAspect="1"/>
          </p:cNvPicPr>
          <p:nvPr/>
        </p:nvPicPr>
        <p:blipFill rotWithShape="1">
          <a:blip r:embed="rId2"/>
          <a:srcRect/>
          <a:stretch/>
        </p:blipFill>
        <p:spPr>
          <a:xfrm>
            <a:off x="5410165" y="2720938"/>
            <a:ext cx="1371670" cy="1416123"/>
          </a:xfrm>
          <a:prstGeom prst="rect">
            <a:avLst/>
          </a:prstGeom>
        </p:spPr>
      </p:pic>
      <p:pic>
        <p:nvPicPr>
          <p:cNvPr id="17" name="Picture 16">
            <a:extLst>
              <a:ext uri="{FF2B5EF4-FFF2-40B4-BE49-F238E27FC236}">
                <a16:creationId xmlns:a16="http://schemas.microsoft.com/office/drawing/2014/main" id="{9250CB9A-7996-910F-631C-750E184F4B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9317" y="275856"/>
            <a:ext cx="1069047" cy="1103693"/>
          </a:xfrm>
          <a:prstGeom prst="rect">
            <a:avLst/>
          </a:prstGeom>
        </p:spPr>
      </p:pic>
      <p:sp>
        <p:nvSpPr>
          <p:cNvPr id="18" name="Text Placeholder 1">
            <a:extLst>
              <a:ext uri="{FF2B5EF4-FFF2-40B4-BE49-F238E27FC236}">
                <a16:creationId xmlns:a16="http://schemas.microsoft.com/office/drawing/2014/main" id="{F08E7048-6D2A-2880-D97C-AF30C79861CE}"/>
              </a:ext>
            </a:extLst>
          </p:cNvPr>
          <p:cNvSpPr txBox="1">
            <a:spLocks/>
          </p:cNvSpPr>
          <p:nvPr/>
        </p:nvSpPr>
        <p:spPr>
          <a:xfrm>
            <a:off x="7454733" y="5723990"/>
            <a:ext cx="2133447" cy="705004"/>
          </a:xfrm>
          <a:prstGeom prst="rect">
            <a:avLst/>
          </a:prstGeom>
        </p:spPr>
        <p:txBody>
          <a:bodyPr vert="horz" lIns="91440" tIns="45720" rIns="91440" bIns="45720" numCol="1" spcCol="288000" rtlCol="0" anchor="t">
            <a:noAutofit/>
          </a:bodyPr>
          <a:lstStyle>
            <a:lvl1pPr marL="0" indent="0" algn="ctr" defTabSz="3343281" rtl="0" eaLnBrk="1" latinLnBrk="0" hangingPunct="1">
              <a:lnSpc>
                <a:spcPct val="100000"/>
              </a:lnSpc>
              <a:spcBef>
                <a:spcPts val="0"/>
              </a:spcBef>
              <a:buFont typeface="Arial" panose="020B0604020202020204" pitchFamily="34" charset="0"/>
              <a:buNone/>
              <a:defRPr sz="1800" b="0" i="0" kern="1200">
                <a:solidFill>
                  <a:schemeClr val="bg1"/>
                </a:solidFill>
                <a:latin typeface="Calibri" panose="020F0502020204030204" pitchFamily="34" charset="0"/>
                <a:ea typeface="+mn-ea"/>
                <a:cs typeface="Calibri" panose="020F0502020204030204" pitchFamily="34" charset="0"/>
              </a:defRPr>
            </a:lvl1pPr>
            <a:lvl2pPr marL="377967"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s-ES" b="1" dirty="0">
                <a:ea typeface="Calibri" panose="020F0502020204030204" pitchFamily="34" charset="0"/>
              </a:rPr>
              <a:t>Programas de tutoría y desarrollo</a:t>
            </a:r>
            <a:endParaRPr lang="en-IE" dirty="0">
              <a:ea typeface="Calibri" panose="020F0502020204030204" pitchFamily="34" charset="0"/>
            </a:endParaRPr>
          </a:p>
        </p:txBody>
      </p:sp>
      <p:sp>
        <p:nvSpPr>
          <p:cNvPr id="19" name="Text Placeholder 2">
            <a:extLst>
              <a:ext uri="{FF2B5EF4-FFF2-40B4-BE49-F238E27FC236}">
                <a16:creationId xmlns:a16="http://schemas.microsoft.com/office/drawing/2014/main" id="{0C367E87-57BE-0595-B3F0-92868BE8ACE3}"/>
              </a:ext>
            </a:extLst>
          </p:cNvPr>
          <p:cNvSpPr txBox="1">
            <a:spLocks/>
          </p:cNvSpPr>
          <p:nvPr/>
        </p:nvSpPr>
        <p:spPr>
          <a:xfrm>
            <a:off x="9794918" y="5723990"/>
            <a:ext cx="2133447" cy="705004"/>
          </a:xfrm>
          <a:prstGeom prst="rect">
            <a:avLst/>
          </a:prstGeom>
        </p:spPr>
        <p:txBody>
          <a:bodyPr vert="horz" lIns="91440" tIns="45720" rIns="91440" bIns="45720" numCol="1" spcCol="288000" rtlCol="0" anchor="t">
            <a:noAutofit/>
          </a:bodyPr>
          <a:lstStyle>
            <a:lvl1pPr marL="0" indent="0" algn="ctr" defTabSz="3343281" rtl="0" eaLnBrk="1" latinLnBrk="0" hangingPunct="1">
              <a:lnSpc>
                <a:spcPct val="100000"/>
              </a:lnSpc>
              <a:spcBef>
                <a:spcPts val="0"/>
              </a:spcBef>
              <a:buFont typeface="Arial" panose="020B0604020202020204" pitchFamily="34" charset="0"/>
              <a:buNone/>
              <a:defRPr sz="1800" b="0" i="0" kern="1200">
                <a:solidFill>
                  <a:schemeClr val="bg1"/>
                </a:solidFill>
                <a:latin typeface="Calibri" panose="020F0502020204030204" pitchFamily="34" charset="0"/>
                <a:ea typeface="+mn-ea"/>
                <a:cs typeface="Calibri" panose="020F0502020204030204" pitchFamily="34" charset="0"/>
              </a:defRPr>
            </a:lvl1pPr>
            <a:lvl2pPr marL="377967"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b="1" dirty="0" err="1">
                <a:ea typeface="Calibri" panose="020F0502020204030204" pitchFamily="34" charset="0"/>
              </a:rPr>
              <a:t>Programas</a:t>
            </a:r>
            <a:r>
              <a:rPr lang="en-IE" b="1" dirty="0">
                <a:ea typeface="Calibri" panose="020F0502020204030204" pitchFamily="34" charset="0"/>
              </a:rPr>
              <a:t> de </a:t>
            </a:r>
            <a:r>
              <a:rPr lang="en-IE" b="1" dirty="0" err="1">
                <a:ea typeface="Calibri" panose="020F0502020204030204" pitchFamily="34" charset="0"/>
              </a:rPr>
              <a:t>turismo</a:t>
            </a:r>
            <a:r>
              <a:rPr lang="en-IE" b="1" dirty="0">
                <a:ea typeface="Calibri" panose="020F0502020204030204" pitchFamily="34" charset="0"/>
              </a:rPr>
              <a:t> </a:t>
            </a:r>
            <a:r>
              <a:rPr lang="en-IE" b="1" dirty="0" err="1">
                <a:ea typeface="Calibri" panose="020F0502020204030204" pitchFamily="34" charset="0"/>
              </a:rPr>
              <a:t>educativo</a:t>
            </a:r>
            <a:endParaRPr lang="en-IE" dirty="0">
              <a:ea typeface="Calibri" panose="020F0502020204030204" pitchFamily="34" charset="0"/>
            </a:endParaRPr>
          </a:p>
        </p:txBody>
      </p:sp>
      <p:sp>
        <p:nvSpPr>
          <p:cNvPr id="20" name="Text Placeholder 3">
            <a:extLst>
              <a:ext uri="{FF2B5EF4-FFF2-40B4-BE49-F238E27FC236}">
                <a16:creationId xmlns:a16="http://schemas.microsoft.com/office/drawing/2014/main" id="{465709FE-9E44-78AD-CA6F-4FE043678EE2}"/>
              </a:ext>
            </a:extLst>
          </p:cNvPr>
          <p:cNvSpPr txBox="1">
            <a:spLocks/>
          </p:cNvSpPr>
          <p:nvPr/>
        </p:nvSpPr>
        <p:spPr>
          <a:xfrm>
            <a:off x="441260" y="5723990"/>
            <a:ext cx="2133447" cy="705004"/>
          </a:xfrm>
          <a:prstGeom prst="rect">
            <a:avLst/>
          </a:prstGeom>
        </p:spPr>
        <p:txBody>
          <a:bodyPr vert="horz" lIns="91440" tIns="45720" rIns="91440" bIns="45720" numCol="1" spcCol="288000" rtlCol="0" anchor="t">
            <a:noAutofit/>
          </a:bodyPr>
          <a:lstStyle>
            <a:lvl1pPr marL="0" indent="0" algn="ctr" defTabSz="3343281" rtl="0" eaLnBrk="1" latinLnBrk="0" hangingPunct="1">
              <a:lnSpc>
                <a:spcPct val="100000"/>
              </a:lnSpc>
              <a:spcBef>
                <a:spcPts val="0"/>
              </a:spcBef>
              <a:buFont typeface="Arial" panose="020B0604020202020204" pitchFamily="34" charset="0"/>
              <a:buNone/>
              <a:defRPr sz="1800" b="0" i="0" kern="1200">
                <a:solidFill>
                  <a:schemeClr val="bg1"/>
                </a:solidFill>
                <a:latin typeface="Calibri" panose="020F0502020204030204" pitchFamily="34" charset="0"/>
                <a:ea typeface="+mn-ea"/>
                <a:cs typeface="Calibri" panose="020F0502020204030204" pitchFamily="34" charset="0"/>
              </a:defRPr>
            </a:lvl1pPr>
            <a:lvl2pPr marL="377967"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b="1" dirty="0" err="1"/>
              <a:t>Sensibilización</a:t>
            </a:r>
            <a:r>
              <a:rPr lang="en-IE" b="1" dirty="0"/>
              <a:t> y </a:t>
            </a:r>
            <a:r>
              <a:rPr lang="en-IE" b="1" dirty="0" err="1"/>
              <a:t>educación</a:t>
            </a:r>
            <a:r>
              <a:rPr lang="en-IE" b="1" dirty="0"/>
              <a:t> </a:t>
            </a:r>
            <a:r>
              <a:rPr lang="en-IE" b="1" dirty="0" err="1"/>
              <a:t>medioambiental</a:t>
            </a:r>
            <a:endParaRPr lang="en-IE" b="1" dirty="0"/>
          </a:p>
        </p:txBody>
      </p:sp>
      <p:sp>
        <p:nvSpPr>
          <p:cNvPr id="21" name="Text Placeholder 4">
            <a:extLst>
              <a:ext uri="{FF2B5EF4-FFF2-40B4-BE49-F238E27FC236}">
                <a16:creationId xmlns:a16="http://schemas.microsoft.com/office/drawing/2014/main" id="{B6EF88FF-7DDE-A440-B5F7-3F935F09C0F6}"/>
              </a:ext>
            </a:extLst>
          </p:cNvPr>
          <p:cNvSpPr txBox="1">
            <a:spLocks/>
          </p:cNvSpPr>
          <p:nvPr/>
        </p:nvSpPr>
        <p:spPr>
          <a:xfrm>
            <a:off x="5115737" y="5702974"/>
            <a:ext cx="2133447" cy="705004"/>
          </a:xfrm>
          <a:prstGeom prst="rect">
            <a:avLst/>
          </a:prstGeom>
        </p:spPr>
        <p:txBody>
          <a:bodyPr vert="horz" lIns="91440" tIns="45720" rIns="91440" bIns="45720" numCol="1" spcCol="288000" rtlCol="0" anchor="t">
            <a:noAutofit/>
          </a:bodyPr>
          <a:lstStyle>
            <a:lvl1pPr marL="0" indent="0" algn="ctr" defTabSz="3343281" rtl="0" eaLnBrk="1" latinLnBrk="0" hangingPunct="1">
              <a:lnSpc>
                <a:spcPct val="100000"/>
              </a:lnSpc>
              <a:spcBef>
                <a:spcPts val="0"/>
              </a:spcBef>
              <a:buFont typeface="Arial" panose="020B0604020202020204" pitchFamily="34" charset="0"/>
              <a:buNone/>
              <a:defRPr sz="1800" b="0" i="0" kern="1200">
                <a:solidFill>
                  <a:schemeClr val="bg1"/>
                </a:solidFill>
                <a:latin typeface="Calibri" panose="020F0502020204030204" pitchFamily="34" charset="0"/>
                <a:ea typeface="+mn-ea"/>
                <a:cs typeface="Calibri" panose="020F0502020204030204" pitchFamily="34" charset="0"/>
              </a:defRPr>
            </a:lvl1pPr>
            <a:lvl2pPr marL="377967"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b="1" dirty="0" err="1">
                <a:ea typeface="Calibri" panose="020F0502020204030204" pitchFamily="34" charset="0"/>
              </a:rPr>
              <a:t>Oportunidades</a:t>
            </a:r>
            <a:r>
              <a:rPr lang="en-IE" b="1" dirty="0">
                <a:ea typeface="Calibri" panose="020F0502020204030204" pitchFamily="34" charset="0"/>
              </a:rPr>
              <a:t> de </a:t>
            </a:r>
            <a:r>
              <a:rPr lang="en-IE" b="1" dirty="0" err="1">
                <a:ea typeface="Calibri" panose="020F0502020204030204" pitchFamily="34" charset="0"/>
              </a:rPr>
              <a:t>aprendizaje</a:t>
            </a:r>
            <a:r>
              <a:rPr lang="en-IE" b="1" dirty="0">
                <a:ea typeface="Calibri" panose="020F0502020204030204" pitchFamily="34" charset="0"/>
              </a:rPr>
              <a:t> </a:t>
            </a:r>
            <a:r>
              <a:rPr lang="en-IE" b="1" dirty="0" err="1">
                <a:ea typeface="Calibri" panose="020F0502020204030204" pitchFamily="34" charset="0"/>
              </a:rPr>
              <a:t>permanente</a:t>
            </a:r>
            <a:endParaRPr lang="en-IE" dirty="0">
              <a:ea typeface="Calibri" panose="020F0502020204030204" pitchFamily="34" charset="0"/>
            </a:endParaRPr>
          </a:p>
        </p:txBody>
      </p:sp>
      <p:sp>
        <p:nvSpPr>
          <p:cNvPr id="22" name="Text Placeholder 5">
            <a:extLst>
              <a:ext uri="{FF2B5EF4-FFF2-40B4-BE49-F238E27FC236}">
                <a16:creationId xmlns:a16="http://schemas.microsoft.com/office/drawing/2014/main" id="{FC2A8F8D-2F8E-7040-1A84-E723FDA6124F}"/>
              </a:ext>
            </a:extLst>
          </p:cNvPr>
          <p:cNvSpPr txBox="1">
            <a:spLocks/>
          </p:cNvSpPr>
          <p:nvPr/>
        </p:nvSpPr>
        <p:spPr>
          <a:xfrm>
            <a:off x="2664465" y="5681373"/>
            <a:ext cx="2206592" cy="705004"/>
          </a:xfrm>
          <a:prstGeom prst="rect">
            <a:avLst/>
          </a:prstGeom>
        </p:spPr>
        <p:txBody>
          <a:bodyPr vert="horz" lIns="91440" tIns="45720" rIns="91440" bIns="45720" numCol="1" spcCol="288000" rtlCol="0" anchor="t">
            <a:noAutofit/>
          </a:bodyPr>
          <a:lstStyle>
            <a:lvl1pPr marL="0" indent="0" algn="ctr" defTabSz="3343281" rtl="0" eaLnBrk="1" latinLnBrk="0" hangingPunct="1">
              <a:lnSpc>
                <a:spcPct val="100000"/>
              </a:lnSpc>
              <a:spcBef>
                <a:spcPts val="0"/>
              </a:spcBef>
              <a:buFont typeface="Arial" panose="020B0604020202020204" pitchFamily="34" charset="0"/>
              <a:buNone/>
              <a:defRPr sz="1800" b="0" i="0" kern="1200">
                <a:solidFill>
                  <a:schemeClr val="bg1"/>
                </a:solidFill>
                <a:latin typeface="Calibri" panose="020F0502020204030204" pitchFamily="34" charset="0"/>
                <a:ea typeface="+mn-ea"/>
                <a:cs typeface="Calibri" panose="020F0502020204030204" pitchFamily="34" charset="0"/>
              </a:defRPr>
            </a:lvl1pPr>
            <a:lvl2pPr marL="377967"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3343281" rtl="0" eaLnBrk="1" latinLnBrk="0" hangingPunct="1">
              <a:lnSpc>
                <a:spcPct val="100000"/>
              </a:lnSpc>
              <a:spcBef>
                <a:spcPts val="1828"/>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s-ES" b="1" dirty="0"/>
              <a:t>Oportunidades de empleo para la mano de obra cualificada</a:t>
            </a:r>
            <a:endParaRPr lang="en-IE" b="1" dirty="0"/>
          </a:p>
        </p:txBody>
      </p:sp>
      <p:sp>
        <p:nvSpPr>
          <p:cNvPr id="23" name="TextBox 22">
            <a:extLst>
              <a:ext uri="{FF2B5EF4-FFF2-40B4-BE49-F238E27FC236}">
                <a16:creationId xmlns:a16="http://schemas.microsoft.com/office/drawing/2014/main" id="{774AB6B1-51F6-239E-20F9-E6CD97D992C7}"/>
              </a:ext>
            </a:extLst>
          </p:cNvPr>
          <p:cNvSpPr txBox="1"/>
          <p:nvPr/>
        </p:nvSpPr>
        <p:spPr>
          <a:xfrm>
            <a:off x="413635" y="3865761"/>
            <a:ext cx="2133447" cy="1837426"/>
          </a:xfrm>
          <a:prstGeom prst="rect">
            <a:avLst/>
          </a:prstGeom>
          <a:solidFill>
            <a:schemeClr val="bg1"/>
          </a:solidFill>
        </p:spPr>
        <p:txBody>
          <a:bodyPr wrap="square" rtlCol="0">
            <a:spAutoFit/>
          </a:bodyPr>
          <a:lstStyle/>
          <a:p>
            <a:pPr algn="ctr">
              <a:lnSpc>
                <a:spcPct val="90000"/>
              </a:lnSpc>
            </a:pPr>
            <a:r>
              <a:rPr lang="es-ES" sz="1400" dirty="0">
                <a:solidFill>
                  <a:srgbClr val="41296C"/>
                </a:solidFill>
                <a:latin typeface="Calibri" panose="020F0502020204030204" pitchFamily="34" charset="0"/>
                <a:ea typeface="Calibri" panose="020F0502020204030204" pitchFamily="34" charset="0"/>
                <a:cs typeface="Calibri" panose="020F0502020204030204" pitchFamily="34" charset="0"/>
              </a:rPr>
              <a:t>Estos sectores promueven la concienciación sobre el patrimonio cultural, la conservación del medio ambiente y las prácticas sostenibles, contribuyendo a un programa educativo más amplio.</a:t>
            </a:r>
            <a:endParaRPr lang="en-IE" sz="1400" dirty="0">
              <a:solidFill>
                <a:srgbClr val="41296C"/>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DEEF3D62-C66E-7972-3E36-AC8372E0C142}"/>
              </a:ext>
            </a:extLst>
          </p:cNvPr>
          <p:cNvSpPr txBox="1"/>
          <p:nvPr/>
        </p:nvSpPr>
        <p:spPr>
          <a:xfrm>
            <a:off x="2741318" y="3865761"/>
            <a:ext cx="2133447" cy="1837426"/>
          </a:xfrm>
          <a:prstGeom prst="rect">
            <a:avLst/>
          </a:prstGeom>
          <a:solidFill>
            <a:schemeClr val="bg1"/>
          </a:solidFill>
        </p:spPr>
        <p:txBody>
          <a:bodyPr wrap="square" rtlCol="0">
            <a:spAutoFit/>
          </a:bodyPr>
          <a:lstStyle/>
          <a:p>
            <a:pPr algn="ctr">
              <a:lnSpc>
                <a:spcPct val="90000"/>
              </a:lnSpc>
            </a:pPr>
            <a:r>
              <a:rPr lang="es-ES" sz="1400" dirty="0">
                <a:solidFill>
                  <a:srgbClr val="41296C"/>
                </a:solidFill>
                <a:latin typeface="Calibri" panose="020F0502020204030204" pitchFamily="34" charset="0"/>
                <a:ea typeface="Calibri" panose="020F0502020204030204" pitchFamily="34" charset="0"/>
                <a:cs typeface="Calibri" panose="020F0502020204030204" pitchFamily="34" charset="0"/>
              </a:rPr>
              <a:t>El crecimiento de los sectores THL crea una demanda de mano de obra con un mayor nivel educativo, lo que anima a las personas a seguir estudiando y formándose.</a:t>
            </a:r>
          </a:p>
          <a:p>
            <a:pPr algn="ctr">
              <a:lnSpc>
                <a:spcPct val="90000"/>
              </a:lnSpc>
            </a:pPr>
            <a:endParaRPr lang="es-ES" sz="1400" dirty="0">
              <a:solidFill>
                <a:srgbClr val="41296C"/>
              </a:solidFill>
              <a:latin typeface="Calibri" panose="020F0502020204030204" pitchFamily="34" charset="0"/>
              <a:ea typeface="Calibri" panose="020F0502020204030204" pitchFamily="34" charset="0"/>
              <a:cs typeface="Calibri" panose="020F0502020204030204" pitchFamily="34" charset="0"/>
            </a:endParaRPr>
          </a:p>
          <a:p>
            <a:pPr algn="ctr">
              <a:lnSpc>
                <a:spcPct val="90000"/>
              </a:lnSpc>
            </a:pPr>
            <a:endParaRPr lang="en-IE" sz="1000" dirty="0">
              <a:solidFill>
                <a:srgbClr val="41296C"/>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DE6CE3C-85CA-F48E-8206-FB7A38D42093}"/>
              </a:ext>
            </a:extLst>
          </p:cNvPr>
          <p:cNvSpPr txBox="1"/>
          <p:nvPr/>
        </p:nvSpPr>
        <p:spPr>
          <a:xfrm>
            <a:off x="5069001" y="3865761"/>
            <a:ext cx="2170635" cy="1837426"/>
          </a:xfrm>
          <a:prstGeom prst="rect">
            <a:avLst/>
          </a:prstGeom>
          <a:solidFill>
            <a:schemeClr val="bg1"/>
          </a:solidFill>
        </p:spPr>
        <p:txBody>
          <a:bodyPr wrap="square" rtlCol="0">
            <a:spAutoFit/>
          </a:bodyPr>
          <a:lstStyle/>
          <a:p>
            <a:pPr algn="ctr">
              <a:lnSpc>
                <a:spcPct val="90000"/>
              </a:lnSpc>
            </a:pPr>
            <a:r>
              <a:rPr lang="es-ES" sz="1400" dirty="0">
                <a:solidFill>
                  <a:srgbClr val="41296C"/>
                </a:solidFill>
                <a:latin typeface="Calibri" panose="020F0502020204030204" pitchFamily="34" charset="0"/>
                <a:ea typeface="Calibri" panose="020F0502020204030204" pitchFamily="34" charset="0"/>
                <a:cs typeface="Calibri" panose="020F0502020204030204" pitchFamily="34" charset="0"/>
              </a:rPr>
              <a:t>El turismo y la hostelería ofrecen plataformas para el aprendizaje permanente, lo que permite a las personas actualizar continuamente sus competencias y conocimientos.</a:t>
            </a:r>
          </a:p>
          <a:p>
            <a:pPr algn="ctr">
              <a:lnSpc>
                <a:spcPct val="90000"/>
              </a:lnSpc>
            </a:pPr>
            <a:endParaRPr lang="en-IE" sz="1400" dirty="0">
              <a:solidFill>
                <a:srgbClr val="41296C"/>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B9BCDC8-7F1D-1BCF-B0D3-A941D77DA45A}"/>
              </a:ext>
            </a:extLst>
          </p:cNvPr>
          <p:cNvSpPr txBox="1"/>
          <p:nvPr/>
        </p:nvSpPr>
        <p:spPr>
          <a:xfrm>
            <a:off x="7490154" y="3865761"/>
            <a:ext cx="2133447" cy="1837426"/>
          </a:xfrm>
          <a:prstGeom prst="rect">
            <a:avLst/>
          </a:prstGeom>
          <a:solidFill>
            <a:schemeClr val="bg1"/>
          </a:solidFill>
        </p:spPr>
        <p:txBody>
          <a:bodyPr wrap="square" rtlCol="0">
            <a:spAutoFit/>
          </a:bodyPr>
          <a:lstStyle/>
          <a:p>
            <a:pPr algn="ctr">
              <a:lnSpc>
                <a:spcPct val="90000"/>
              </a:lnSpc>
            </a:pPr>
            <a:r>
              <a:rPr lang="es-ES" sz="1400" dirty="0">
                <a:solidFill>
                  <a:srgbClr val="41296C"/>
                </a:solidFill>
                <a:latin typeface="Calibri" panose="020F0502020204030204" pitchFamily="34" charset="0"/>
                <a:ea typeface="Calibri" panose="020F0502020204030204" pitchFamily="34" charset="0"/>
                <a:cs typeface="Calibri" panose="020F0502020204030204" pitchFamily="34" charset="0"/>
              </a:rPr>
              <a:t>Emparejar a empleados subalternos (especialmente de grupos infrarrepresentados) con altos directivos puede contribuir a la progresión profesional y al desarrollo personal.</a:t>
            </a:r>
          </a:p>
          <a:p>
            <a:pPr algn="ctr">
              <a:lnSpc>
                <a:spcPct val="90000"/>
              </a:lnSpc>
            </a:pPr>
            <a:endParaRPr lang="en-IE" sz="1400" dirty="0">
              <a:solidFill>
                <a:srgbClr val="41296C"/>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107AA6F4-96C1-AB96-4C34-3933122BE117}"/>
              </a:ext>
            </a:extLst>
          </p:cNvPr>
          <p:cNvSpPr txBox="1"/>
          <p:nvPr/>
        </p:nvSpPr>
        <p:spPr>
          <a:xfrm>
            <a:off x="9793729" y="3865548"/>
            <a:ext cx="2206593" cy="1837426"/>
          </a:xfrm>
          <a:prstGeom prst="rect">
            <a:avLst/>
          </a:prstGeom>
          <a:solidFill>
            <a:schemeClr val="bg1"/>
          </a:solidFill>
        </p:spPr>
        <p:txBody>
          <a:bodyPr wrap="square" rtlCol="0">
            <a:spAutoFit/>
          </a:bodyPr>
          <a:lstStyle/>
          <a:p>
            <a:pPr algn="ctr">
              <a:lnSpc>
                <a:spcPct val="90000"/>
              </a:lnSpc>
            </a:pPr>
            <a:r>
              <a:rPr lang="es-ES" sz="1400" dirty="0">
                <a:solidFill>
                  <a:srgbClr val="41296C"/>
                </a:solidFill>
                <a:latin typeface="Calibri" panose="020F0502020204030204" pitchFamily="34" charset="0"/>
                <a:ea typeface="Calibri" panose="020F0502020204030204" pitchFamily="34" charset="0"/>
                <a:cs typeface="Calibri" panose="020F0502020204030204" pitchFamily="34" charset="0"/>
              </a:rPr>
              <a:t>Las asociaciones con colegios e institutos dan lugar a programas de turismo educativo, como intercambios de estudiantes y viajes de estudios, que facilitan el aprendizaje y el intercambio cultural.</a:t>
            </a:r>
            <a:endParaRPr lang="en-IE" sz="1400" dirty="0">
              <a:solidFill>
                <a:srgbClr val="41296C"/>
              </a:solidFill>
              <a:latin typeface="Calibri" panose="020F0502020204030204" pitchFamily="34" charset="0"/>
              <a:ea typeface="Calibri" panose="020F0502020204030204" pitchFamily="34" charset="0"/>
              <a:cs typeface="Calibri" panose="020F0502020204030204" pitchFamily="34" charset="0"/>
            </a:endParaRPr>
          </a:p>
        </p:txBody>
      </p:sp>
      <p:pic>
        <p:nvPicPr>
          <p:cNvPr id="28" name="Graphic 27" descr="Badge 1 outline">
            <a:extLst>
              <a:ext uri="{FF2B5EF4-FFF2-40B4-BE49-F238E27FC236}">
                <a16:creationId xmlns:a16="http://schemas.microsoft.com/office/drawing/2014/main" id="{2184A501-FBBD-07B2-5724-B53D04366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045" y="3116794"/>
            <a:ext cx="914400" cy="914400"/>
          </a:xfrm>
          <a:prstGeom prst="rect">
            <a:avLst/>
          </a:prstGeom>
        </p:spPr>
      </p:pic>
      <p:pic>
        <p:nvPicPr>
          <p:cNvPr id="29" name="Graphic 28" descr="Badge outline">
            <a:extLst>
              <a:ext uri="{FF2B5EF4-FFF2-40B4-BE49-F238E27FC236}">
                <a16:creationId xmlns:a16="http://schemas.microsoft.com/office/drawing/2014/main" id="{06AF3FF5-1BBB-3668-459D-FBDD81E8BF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37609" y="3099715"/>
            <a:ext cx="914400" cy="914400"/>
          </a:xfrm>
          <a:prstGeom prst="rect">
            <a:avLst/>
          </a:prstGeom>
        </p:spPr>
      </p:pic>
      <p:pic>
        <p:nvPicPr>
          <p:cNvPr id="30" name="Graphic 29" descr="Badge 3 outline">
            <a:extLst>
              <a:ext uri="{FF2B5EF4-FFF2-40B4-BE49-F238E27FC236}">
                <a16:creationId xmlns:a16="http://schemas.microsoft.com/office/drawing/2014/main" id="{BD0D7625-38BC-17B4-7AD5-F47C239EFA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87500" y="3099715"/>
            <a:ext cx="914400" cy="914400"/>
          </a:xfrm>
          <a:prstGeom prst="rect">
            <a:avLst/>
          </a:prstGeom>
        </p:spPr>
      </p:pic>
      <p:pic>
        <p:nvPicPr>
          <p:cNvPr id="31" name="Graphic 30" descr="Badge 4 outline">
            <a:extLst>
              <a:ext uri="{FF2B5EF4-FFF2-40B4-BE49-F238E27FC236}">
                <a16:creationId xmlns:a16="http://schemas.microsoft.com/office/drawing/2014/main" id="{A1BF07C8-807A-AD3C-5991-25920DAD55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9764" y="3099715"/>
            <a:ext cx="914400" cy="914400"/>
          </a:xfrm>
          <a:prstGeom prst="rect">
            <a:avLst/>
          </a:prstGeom>
        </p:spPr>
      </p:pic>
      <p:pic>
        <p:nvPicPr>
          <p:cNvPr id="32" name="Graphic 31" descr="Badge 5 outline">
            <a:extLst>
              <a:ext uri="{FF2B5EF4-FFF2-40B4-BE49-F238E27FC236}">
                <a16:creationId xmlns:a16="http://schemas.microsoft.com/office/drawing/2014/main" id="{388EA2A4-114F-CE05-9D97-BC86389E28E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94918" y="3099715"/>
            <a:ext cx="914400" cy="914400"/>
          </a:xfrm>
          <a:prstGeom prst="rect">
            <a:avLst/>
          </a:prstGeom>
        </p:spPr>
      </p:pic>
    </p:spTree>
    <p:extLst>
      <p:ext uri="{BB962C8B-B14F-4D97-AF65-F5344CB8AC3E}">
        <p14:creationId xmlns:p14="http://schemas.microsoft.com/office/powerpoint/2010/main" val="1513564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94A865-5E94-B2E7-05E6-457937234A15}"/>
              </a:ext>
            </a:extLst>
          </p:cNvPr>
          <p:cNvSpPr>
            <a:spLocks noGrp="1"/>
          </p:cNvSpPr>
          <p:nvPr>
            <p:ph type="body" sz="quarter" idx="30"/>
          </p:nvPr>
        </p:nvSpPr>
        <p:spPr>
          <a:xfrm>
            <a:off x="403859" y="453341"/>
            <a:ext cx="11788141" cy="804265"/>
          </a:xfrm>
        </p:spPr>
        <p:txBody>
          <a:bodyPr/>
          <a:lstStyle/>
          <a:p>
            <a:r>
              <a:rPr lang="es-ES" sz="3300" dirty="0"/>
              <a:t>El papel del turismo en el consumo y la producción responsables</a:t>
            </a:r>
            <a:r>
              <a:rPr lang="en-US" sz="3300" dirty="0"/>
              <a:t>– ODS 12</a:t>
            </a:r>
          </a:p>
        </p:txBody>
      </p:sp>
      <p:sp>
        <p:nvSpPr>
          <p:cNvPr id="2" name="Text Placeholder 2">
            <a:extLst>
              <a:ext uri="{FF2B5EF4-FFF2-40B4-BE49-F238E27FC236}">
                <a16:creationId xmlns:a16="http://schemas.microsoft.com/office/drawing/2014/main" id="{E9C4DCF1-52E4-3A74-4ED4-F531F9B9188D}"/>
              </a:ext>
            </a:extLst>
          </p:cNvPr>
          <p:cNvSpPr txBox="1">
            <a:spLocks/>
          </p:cNvSpPr>
          <p:nvPr/>
        </p:nvSpPr>
        <p:spPr>
          <a:xfrm>
            <a:off x="860654" y="2278217"/>
            <a:ext cx="1921263" cy="33505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1"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defRPr/>
            </a:pPr>
            <a:r>
              <a:rPr lang="es-ES" sz="2000" dirty="0">
                <a:solidFill>
                  <a:srgbClr val="291D4A"/>
                </a:solidFill>
                <a:latin typeface="Calibri" panose="020F0502020204030204"/>
              </a:rPr>
              <a:t>Gestión sostenible de los recursos: </a:t>
            </a:r>
            <a:endParaRPr kumimoji="0" lang="en-US" sz="2000" b="1" i="0" u="none" strike="noStrike" kern="1200" cap="none" spc="0" normalizeH="0" baseline="0" noProof="0" dirty="0">
              <a:ln>
                <a:noFill/>
              </a:ln>
              <a:solidFill>
                <a:srgbClr val="291D4A"/>
              </a:solidFill>
              <a:effectLst/>
              <a:uLnTx/>
              <a:uFillTx/>
              <a:latin typeface="Calibri" panose="020F0502020204030204"/>
              <a:ea typeface="+mn-ea"/>
              <a:cs typeface="+mn-cs"/>
            </a:endParaRPr>
          </a:p>
        </p:txBody>
      </p:sp>
      <p:sp>
        <p:nvSpPr>
          <p:cNvPr id="3" name="Text Placeholder 3">
            <a:extLst>
              <a:ext uri="{FF2B5EF4-FFF2-40B4-BE49-F238E27FC236}">
                <a16:creationId xmlns:a16="http://schemas.microsoft.com/office/drawing/2014/main" id="{CFAB277C-298F-5413-A8B0-1E81FAC57958}"/>
              </a:ext>
            </a:extLst>
          </p:cNvPr>
          <p:cNvSpPr txBox="1">
            <a:spLocks/>
          </p:cNvSpPr>
          <p:nvPr/>
        </p:nvSpPr>
        <p:spPr>
          <a:xfrm>
            <a:off x="2827214" y="2278217"/>
            <a:ext cx="2059764" cy="33505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1"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defRPr/>
            </a:pPr>
            <a:r>
              <a:rPr lang="es-ES" sz="2000" dirty="0">
                <a:solidFill>
                  <a:srgbClr val="291D4A"/>
                </a:solidFill>
                <a:latin typeface="Calibri" panose="020F0502020204030204"/>
              </a:rPr>
              <a:t>Promoción de productos locales y sostenibles: </a:t>
            </a:r>
            <a:endParaRPr kumimoji="0" lang="en-US" sz="2000" b="1" i="0" u="none" strike="noStrike" kern="1200" cap="none" spc="0" normalizeH="0" baseline="0" noProof="0" dirty="0">
              <a:ln>
                <a:noFill/>
              </a:ln>
              <a:solidFill>
                <a:srgbClr val="291D4A"/>
              </a:solidFill>
              <a:effectLst/>
              <a:uLnTx/>
              <a:uFillTx/>
              <a:latin typeface="Calibri" panose="020F0502020204030204"/>
              <a:ea typeface="+mn-ea"/>
              <a:cs typeface="+mn-cs"/>
            </a:endParaRPr>
          </a:p>
        </p:txBody>
      </p:sp>
      <p:sp>
        <p:nvSpPr>
          <p:cNvPr id="4" name="Text Placeholder 4">
            <a:extLst>
              <a:ext uri="{FF2B5EF4-FFF2-40B4-BE49-F238E27FC236}">
                <a16:creationId xmlns:a16="http://schemas.microsoft.com/office/drawing/2014/main" id="{2DFBD61E-B702-5C3C-E915-2D2A8746CCEC}"/>
              </a:ext>
            </a:extLst>
          </p:cNvPr>
          <p:cNvSpPr txBox="1">
            <a:spLocks/>
          </p:cNvSpPr>
          <p:nvPr/>
        </p:nvSpPr>
        <p:spPr>
          <a:xfrm>
            <a:off x="5104293" y="2278217"/>
            <a:ext cx="1908506" cy="33505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1"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defRPr/>
            </a:pPr>
            <a:r>
              <a:rPr lang="es-ES" sz="2000" dirty="0">
                <a:solidFill>
                  <a:srgbClr val="291D4A"/>
                </a:solidFill>
                <a:latin typeface="Calibri" panose="020F0502020204030204"/>
              </a:rPr>
              <a:t>Reducción y reciclaje de residuos: </a:t>
            </a:r>
            <a:endParaRPr kumimoji="0" lang="en-US" sz="2000" b="1" i="0" u="none" strike="noStrike" kern="1200" cap="none" spc="0" normalizeH="0" baseline="0" noProof="0" dirty="0">
              <a:ln>
                <a:noFill/>
              </a:ln>
              <a:solidFill>
                <a:srgbClr val="291D4A"/>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64173733-84D4-50E6-0AFE-75C8A6F02433}"/>
              </a:ext>
            </a:extLst>
          </p:cNvPr>
          <p:cNvSpPr txBox="1">
            <a:spLocks/>
          </p:cNvSpPr>
          <p:nvPr/>
        </p:nvSpPr>
        <p:spPr>
          <a:xfrm>
            <a:off x="7255943" y="2190256"/>
            <a:ext cx="1890175" cy="33505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1"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defRPr/>
            </a:pPr>
            <a:r>
              <a:rPr lang="en-US" sz="2000" dirty="0" err="1">
                <a:solidFill>
                  <a:srgbClr val="291D4A"/>
                </a:solidFill>
                <a:latin typeface="Calibri" panose="020F0502020204030204"/>
              </a:rPr>
              <a:t>Prácticas</a:t>
            </a:r>
            <a:r>
              <a:rPr lang="en-US" sz="2000" dirty="0">
                <a:solidFill>
                  <a:srgbClr val="291D4A"/>
                </a:solidFill>
                <a:latin typeface="Calibri" panose="020F0502020204030204"/>
              </a:rPr>
              <a:t> </a:t>
            </a:r>
            <a:r>
              <a:rPr lang="en-US" sz="2000" dirty="0" err="1">
                <a:solidFill>
                  <a:srgbClr val="291D4A"/>
                </a:solidFill>
                <a:latin typeface="Calibri" panose="020F0502020204030204"/>
              </a:rPr>
              <a:t>alimentarias</a:t>
            </a:r>
            <a:r>
              <a:rPr lang="en-US" sz="2000" dirty="0">
                <a:solidFill>
                  <a:srgbClr val="291D4A"/>
                </a:solidFill>
                <a:latin typeface="Calibri" panose="020F0502020204030204"/>
              </a:rPr>
              <a:t> </a:t>
            </a:r>
            <a:r>
              <a:rPr lang="en-US" sz="2000" dirty="0" err="1">
                <a:solidFill>
                  <a:srgbClr val="291D4A"/>
                </a:solidFill>
                <a:latin typeface="Calibri" panose="020F0502020204030204"/>
              </a:rPr>
              <a:t>sostenibles</a:t>
            </a:r>
            <a:r>
              <a:rPr lang="en-US" sz="2000" dirty="0">
                <a:solidFill>
                  <a:srgbClr val="291D4A"/>
                </a:solidFill>
                <a:latin typeface="Calibri" panose="020F0502020204030204"/>
              </a:rPr>
              <a:t>:</a:t>
            </a:r>
            <a:endParaRPr kumimoji="0" lang="en-US" sz="2000" b="1" i="0" u="none" strike="noStrike" kern="1200" cap="none" spc="0" normalizeH="0" baseline="0" noProof="0" dirty="0">
              <a:ln>
                <a:noFill/>
              </a:ln>
              <a:solidFill>
                <a:srgbClr val="291D4A"/>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250296A0-5050-FF85-780C-1B2636AD9ACA}"/>
              </a:ext>
            </a:extLst>
          </p:cNvPr>
          <p:cNvSpPr txBox="1">
            <a:spLocks/>
          </p:cNvSpPr>
          <p:nvPr/>
        </p:nvSpPr>
        <p:spPr>
          <a:xfrm>
            <a:off x="9361003" y="2320616"/>
            <a:ext cx="2121393" cy="335052"/>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1"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defRPr/>
            </a:pPr>
            <a:r>
              <a:rPr lang="en-US" sz="2000" dirty="0" err="1">
                <a:solidFill>
                  <a:srgbClr val="291D4A"/>
                </a:solidFill>
                <a:latin typeface="Calibri" panose="020F0502020204030204"/>
              </a:rPr>
              <a:t>Alojamientos</a:t>
            </a:r>
            <a:r>
              <a:rPr lang="en-US" sz="2000" dirty="0">
                <a:solidFill>
                  <a:srgbClr val="291D4A"/>
                </a:solidFill>
                <a:latin typeface="Calibri" panose="020F0502020204030204"/>
              </a:rPr>
              <a:t> </a:t>
            </a:r>
            <a:r>
              <a:rPr lang="en-US" sz="2000" dirty="0" err="1">
                <a:solidFill>
                  <a:srgbClr val="291D4A"/>
                </a:solidFill>
                <a:latin typeface="Calibri" panose="020F0502020204030204"/>
              </a:rPr>
              <a:t>ecológicos</a:t>
            </a:r>
            <a:r>
              <a:rPr lang="en-US" sz="2000" dirty="0">
                <a:solidFill>
                  <a:srgbClr val="291D4A"/>
                </a:solidFill>
                <a:latin typeface="Calibri" panose="020F0502020204030204"/>
              </a:rPr>
              <a:t>:</a:t>
            </a:r>
            <a:endParaRPr kumimoji="0" lang="en-US" sz="2000" b="1" i="0" u="none" strike="noStrike" kern="1200" cap="none" spc="0" normalizeH="0" baseline="0" noProof="0" dirty="0">
              <a:ln>
                <a:noFill/>
              </a:ln>
              <a:solidFill>
                <a:srgbClr val="291D4A"/>
              </a:solidFill>
              <a:effectLst/>
              <a:uLnTx/>
              <a:uFillTx/>
              <a:latin typeface="Calibri" panose="020F0502020204030204"/>
              <a:ea typeface="+mn-ea"/>
              <a:cs typeface="+mn-cs"/>
            </a:endParaRPr>
          </a:p>
        </p:txBody>
      </p:sp>
      <p:sp>
        <p:nvSpPr>
          <p:cNvPr id="8" name="Freeform 175">
            <a:extLst>
              <a:ext uri="{FF2B5EF4-FFF2-40B4-BE49-F238E27FC236}">
                <a16:creationId xmlns:a16="http://schemas.microsoft.com/office/drawing/2014/main" id="{462AB76F-DC4E-8913-1DE0-E99D8F0C4287}"/>
              </a:ext>
            </a:extLst>
          </p:cNvPr>
          <p:cNvSpPr>
            <a:spLocks noChangeArrowheads="1"/>
          </p:cNvSpPr>
          <p:nvPr/>
        </p:nvSpPr>
        <p:spPr bwMode="auto">
          <a:xfrm>
            <a:off x="832077" y="3190485"/>
            <a:ext cx="1921262" cy="338752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90278E"/>
          </a:solidFill>
          <a:ln w="9525" cap="flat">
            <a:noFill/>
            <a:bevel/>
            <a:headEnd/>
            <a:tailEnd/>
          </a:ln>
          <a:effectLst/>
        </p:spPr>
        <p:txBody>
          <a:bodyPr wrap="none" anchor="ctr"/>
          <a:lstStyle/>
          <a:p>
            <a:endParaRPr lang="en-US"/>
          </a:p>
        </p:txBody>
      </p:sp>
      <p:sp>
        <p:nvSpPr>
          <p:cNvPr id="9" name="Freeform 176">
            <a:extLst>
              <a:ext uri="{FF2B5EF4-FFF2-40B4-BE49-F238E27FC236}">
                <a16:creationId xmlns:a16="http://schemas.microsoft.com/office/drawing/2014/main" id="{553DD22F-EE9A-C6A8-C9D5-FA614C021172}"/>
              </a:ext>
            </a:extLst>
          </p:cNvPr>
          <p:cNvSpPr>
            <a:spLocks noChangeArrowheads="1"/>
          </p:cNvSpPr>
          <p:nvPr/>
        </p:nvSpPr>
        <p:spPr bwMode="auto">
          <a:xfrm>
            <a:off x="2970654" y="3190485"/>
            <a:ext cx="1916323" cy="338752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C5188A"/>
          </a:solidFill>
          <a:ln w="9525" cap="flat">
            <a:noFill/>
            <a:bevel/>
            <a:headEnd/>
            <a:tailEnd/>
          </a:ln>
          <a:effectLst/>
        </p:spPr>
        <p:txBody>
          <a:bodyPr wrap="none" anchor="ctr"/>
          <a:lstStyle/>
          <a:p>
            <a:endParaRPr lang="en-US"/>
          </a:p>
        </p:txBody>
      </p:sp>
      <p:sp>
        <p:nvSpPr>
          <p:cNvPr id="10" name="Freeform 177">
            <a:extLst>
              <a:ext uri="{FF2B5EF4-FFF2-40B4-BE49-F238E27FC236}">
                <a16:creationId xmlns:a16="http://schemas.microsoft.com/office/drawing/2014/main" id="{5CBA07F6-7E49-14A1-092E-86F5E1F30DF6}"/>
              </a:ext>
            </a:extLst>
          </p:cNvPr>
          <p:cNvSpPr>
            <a:spLocks noChangeArrowheads="1"/>
          </p:cNvSpPr>
          <p:nvPr/>
        </p:nvSpPr>
        <p:spPr bwMode="auto">
          <a:xfrm>
            <a:off x="5104293" y="3190485"/>
            <a:ext cx="1918793" cy="338752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1296C"/>
          </a:solidFill>
          <a:ln w="9525" cap="flat">
            <a:noFill/>
            <a:bevel/>
            <a:headEnd/>
            <a:tailEnd/>
          </a:ln>
          <a:effectLst/>
        </p:spPr>
        <p:txBody>
          <a:bodyPr wrap="none" anchor="ctr"/>
          <a:lstStyle/>
          <a:p>
            <a:endParaRPr lang="en-US"/>
          </a:p>
        </p:txBody>
      </p:sp>
      <p:sp>
        <p:nvSpPr>
          <p:cNvPr id="11" name="Freeform 178">
            <a:extLst>
              <a:ext uri="{FF2B5EF4-FFF2-40B4-BE49-F238E27FC236}">
                <a16:creationId xmlns:a16="http://schemas.microsoft.com/office/drawing/2014/main" id="{630393E4-C177-FB88-5B44-1710CEC87E58}"/>
              </a:ext>
            </a:extLst>
          </p:cNvPr>
          <p:cNvSpPr>
            <a:spLocks noChangeArrowheads="1"/>
          </p:cNvSpPr>
          <p:nvPr/>
        </p:nvSpPr>
        <p:spPr bwMode="auto">
          <a:xfrm>
            <a:off x="7242870" y="3190484"/>
            <a:ext cx="1916323" cy="338752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5B29"/>
          </a:solidFill>
          <a:ln w="9525" cap="flat">
            <a:noFill/>
            <a:bevel/>
            <a:headEnd/>
            <a:tailEnd/>
          </a:ln>
          <a:effectLst/>
        </p:spPr>
        <p:txBody>
          <a:bodyPr wrap="none" anchor="ctr"/>
          <a:lstStyle/>
          <a:p>
            <a:endParaRPr lang="en-US"/>
          </a:p>
        </p:txBody>
      </p:sp>
      <p:sp>
        <p:nvSpPr>
          <p:cNvPr id="13" name="Freeform 179">
            <a:extLst>
              <a:ext uri="{FF2B5EF4-FFF2-40B4-BE49-F238E27FC236}">
                <a16:creationId xmlns:a16="http://schemas.microsoft.com/office/drawing/2014/main" id="{D9EE8095-EB56-642F-3E32-EF09B0334457}"/>
              </a:ext>
            </a:extLst>
          </p:cNvPr>
          <p:cNvSpPr>
            <a:spLocks noChangeArrowheads="1"/>
          </p:cNvSpPr>
          <p:nvPr/>
        </p:nvSpPr>
        <p:spPr bwMode="auto">
          <a:xfrm>
            <a:off x="9376508" y="3190484"/>
            <a:ext cx="1921262" cy="338752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90278E">
              <a:alpha val="80000"/>
            </a:srgbClr>
          </a:solidFill>
          <a:ln w="9525" cap="flat">
            <a:noFill/>
            <a:bevel/>
            <a:headEnd/>
            <a:tailEnd/>
          </a:ln>
          <a:effectLst/>
        </p:spPr>
        <p:txBody>
          <a:bodyPr wrap="none" anchor="ctr"/>
          <a:lstStyle/>
          <a:p>
            <a:endParaRPr lang="en-US"/>
          </a:p>
        </p:txBody>
      </p:sp>
      <p:sp>
        <p:nvSpPr>
          <p:cNvPr id="14" name="TextBox 13">
            <a:extLst>
              <a:ext uri="{FF2B5EF4-FFF2-40B4-BE49-F238E27FC236}">
                <a16:creationId xmlns:a16="http://schemas.microsoft.com/office/drawing/2014/main" id="{6C537846-6DC5-F286-E936-5FC12F4E5DAB}"/>
              </a:ext>
            </a:extLst>
          </p:cNvPr>
          <p:cNvSpPr txBox="1"/>
          <p:nvPr/>
        </p:nvSpPr>
        <p:spPr>
          <a:xfrm>
            <a:off x="789763" y="3718679"/>
            <a:ext cx="2037450" cy="2970044"/>
          </a:xfrm>
          <a:prstGeom prst="rect">
            <a:avLst/>
          </a:prstGeom>
          <a:noFill/>
        </p:spPr>
        <p:txBody>
          <a:bodyPr wrap="square" rtlCol="0">
            <a:spAutoFit/>
          </a:bodyPr>
          <a:lstStyle/>
          <a:p>
            <a:pPr lvl="0" algn="ctr" defTabSz="914400">
              <a:defRPr/>
            </a:pPr>
            <a:r>
              <a:rPr lang="es-ES" sz="1680" dirty="0">
                <a:solidFill>
                  <a:schemeClr val="bg1"/>
                </a:solidFill>
                <a:latin typeface="Calibri" panose="020F0502020204030204"/>
              </a:rPr>
              <a:t>Estos sectores pueden centrarse en el uso eficiente de los recursos, incluidos el agua, la energía y los materiales, buscando una gestión sostenible y minimizando los residuos.</a:t>
            </a:r>
            <a:endParaRPr kumimoji="0" lang="en-US" sz="168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782C5D6-9D1E-D041-79EB-A9845A074675}"/>
              </a:ext>
            </a:extLst>
          </p:cNvPr>
          <p:cNvSpPr txBox="1"/>
          <p:nvPr/>
        </p:nvSpPr>
        <p:spPr>
          <a:xfrm>
            <a:off x="2882281" y="3868585"/>
            <a:ext cx="2048657" cy="2446824"/>
          </a:xfrm>
          <a:prstGeom prst="rect">
            <a:avLst/>
          </a:prstGeom>
          <a:noFill/>
        </p:spPr>
        <p:txBody>
          <a:bodyPr wrap="square" rtlCol="0">
            <a:spAutoFit/>
          </a:bodyPr>
          <a:lstStyle/>
          <a:p>
            <a:pPr lvl="0" algn="ctr" defTabSz="914400">
              <a:defRPr/>
            </a:pPr>
            <a:r>
              <a:rPr lang="es-ES" sz="1700" dirty="0">
                <a:solidFill>
                  <a:schemeClr val="bg1"/>
                </a:solidFill>
                <a:latin typeface="Calibri" panose="020F0502020204030204"/>
              </a:rPr>
              <a:t>Fomentar el uso de productos locales y sostenibles en las actividades turísticas, lo que apoya a las economías locales y reduce el impacto ambiental.</a:t>
            </a:r>
            <a:endParaRPr kumimoji="0" lang="en-US" sz="17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3EFFFE7-8B1C-E043-7EDF-57477BB0BC1B}"/>
              </a:ext>
            </a:extLst>
          </p:cNvPr>
          <p:cNvSpPr txBox="1"/>
          <p:nvPr/>
        </p:nvSpPr>
        <p:spPr>
          <a:xfrm>
            <a:off x="5070012" y="3874038"/>
            <a:ext cx="2070217" cy="2185214"/>
          </a:xfrm>
          <a:prstGeom prst="rect">
            <a:avLst/>
          </a:prstGeom>
          <a:noFill/>
        </p:spPr>
        <p:txBody>
          <a:bodyPr wrap="square">
            <a:spAutoFit/>
          </a:bodyPr>
          <a:lstStyle/>
          <a:p>
            <a:pPr algn="ctr"/>
            <a:r>
              <a:rPr lang="es-ES" sz="1700" dirty="0">
                <a:solidFill>
                  <a:schemeClr val="bg1"/>
                </a:solidFill>
                <a:latin typeface="Calibri" panose="020F0502020204030204" pitchFamily="34" charset="0"/>
                <a:ea typeface="Calibri" panose="020F0502020204030204" pitchFamily="34" charset="0"/>
                <a:cs typeface="Calibri" panose="020F0502020204030204" pitchFamily="34" charset="0"/>
              </a:rPr>
              <a:t>Aplicar iniciativas de reducción y reciclaje de residuos en las instalaciones y operaciones turísticas para minimizar la huella medioambiental.</a:t>
            </a:r>
            <a:endParaRPr lang="en-US" sz="17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06B1536-7DFE-F743-9C33-C0098D7B2023}"/>
              </a:ext>
            </a:extLst>
          </p:cNvPr>
          <p:cNvSpPr txBox="1"/>
          <p:nvPr/>
        </p:nvSpPr>
        <p:spPr>
          <a:xfrm>
            <a:off x="7162162" y="3718679"/>
            <a:ext cx="2070218" cy="2800767"/>
          </a:xfrm>
          <a:prstGeom prst="rect">
            <a:avLst/>
          </a:prstGeom>
          <a:noFill/>
        </p:spPr>
        <p:txBody>
          <a:bodyPr wrap="square">
            <a:spAutoFit/>
          </a:bodyPr>
          <a:lstStyle/>
          <a:p>
            <a:pPr algn="ctr"/>
            <a:r>
              <a:rPr lang="es-ES" sz="1600" dirty="0">
                <a:solidFill>
                  <a:schemeClr val="bg1"/>
                </a:solidFill>
                <a:latin typeface="Calibri" panose="020F0502020204030204" pitchFamily="34" charset="0"/>
                <a:ea typeface="Calibri" panose="020F0502020204030204" pitchFamily="34" charset="0"/>
                <a:cs typeface="Calibri" panose="020F0502020204030204" pitchFamily="34" charset="0"/>
              </a:rPr>
              <a:t>Fomentar el consumo sostenible de alimentos mediante el abastecimiento de alimentos ecológicos producidos localmente y la reducción del desperdicio de alimentos en cafeterías, restaurantes y hoteles.</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E7DAAB1-DF3F-DC56-6499-8C4C802AEECB}"/>
              </a:ext>
            </a:extLst>
          </p:cNvPr>
          <p:cNvSpPr txBox="1"/>
          <p:nvPr/>
        </p:nvSpPr>
        <p:spPr>
          <a:xfrm>
            <a:off x="9378977" y="3874038"/>
            <a:ext cx="1959362" cy="2585323"/>
          </a:xfrm>
          <a:prstGeom prst="rect">
            <a:avLst/>
          </a:prstGeom>
          <a:noFill/>
        </p:spPr>
        <p:txBody>
          <a:bodyPr wrap="square">
            <a:spAutoFit/>
          </a:bodyPr>
          <a:lstStyle/>
          <a:p>
            <a:pPr algn="ctr"/>
            <a:r>
              <a:rPr lang="es-ES" sz="1800" dirty="0">
                <a:solidFill>
                  <a:schemeClr val="bg1"/>
                </a:solidFill>
                <a:latin typeface="Calibri" panose="020F0502020204030204" pitchFamily="34" charset="0"/>
                <a:ea typeface="Calibri" panose="020F0502020204030204" pitchFamily="34" charset="0"/>
                <a:cs typeface="Calibri" panose="020F0502020204030204" pitchFamily="34" charset="0"/>
              </a:rPr>
              <a:t> Desarrollar alojamientos ecológicos que se adhieran a prácticas sostenibles en su construcción, funcionamiento y mantenimiento.</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
            <a:extLst>
              <a:ext uri="{FF2B5EF4-FFF2-40B4-BE49-F238E27FC236}">
                <a16:creationId xmlns:a16="http://schemas.microsoft.com/office/drawing/2014/main" id="{84702D92-09DB-8492-04BF-C131612D49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52579" y="1387826"/>
            <a:ext cx="941029" cy="93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1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19599-BBB9-9907-0009-EF73D65BC0EE}"/>
              </a:ext>
            </a:extLst>
          </p:cNvPr>
          <p:cNvSpPr>
            <a:spLocks noGrp="1"/>
          </p:cNvSpPr>
          <p:nvPr>
            <p:ph type="body" sz="quarter" idx="48"/>
          </p:nvPr>
        </p:nvSpPr>
        <p:spPr>
          <a:xfrm>
            <a:off x="426536" y="2091327"/>
            <a:ext cx="6694151" cy="4036930"/>
          </a:xfrm>
        </p:spPr>
        <p:txBody>
          <a:bodyPr/>
          <a:lstStyle/>
          <a:p>
            <a:pPr>
              <a:spcAft>
                <a:spcPts val="600"/>
              </a:spcAft>
            </a:pPr>
            <a:r>
              <a:rPr lang="es-ES" sz="2300" dirty="0">
                <a:ea typeface="Calibri" panose="020F0502020204030204" pitchFamily="34" charset="0"/>
              </a:rPr>
              <a:t>Debido a su carácter intersectorial, los sectores del turismo, la hostelería y el ocio pueden reforzar las alianzas entre los sectores público y privado y la comunidad y lograr la participación de múltiples partes interesadas -internacionales, nacionales, regionales y locales- para colaborar en la consecución de los ODS y otros objetivos comunes. Las políticas públicas y la financiación innovadora son fundamentales para alcanzar la Agenda 2030. El desarrollo del turismo contribuye a todos los objetivos, no solo a los relacionados con el turismo, ya que el desarrollo del sector puede imponer una gama más amplia de efectos a través de diversas asociaciones.</a:t>
            </a:r>
            <a:endParaRPr lang="en-US" sz="2300" dirty="0">
              <a:ea typeface="Calibri" panose="020F0502020204030204" pitchFamily="34" charset="0"/>
            </a:endParaRPr>
          </a:p>
          <a:p>
            <a:pPr>
              <a:spcBef>
                <a:spcPts val="600"/>
              </a:spcBef>
              <a:spcAft>
                <a:spcPts val="600"/>
              </a:spcAft>
            </a:pPr>
            <a:endParaRPr lang="en-US" sz="2300" dirty="0">
              <a:ea typeface="Calibri" panose="020F0502020204030204" pitchFamily="34" charset="0"/>
            </a:endParaRPr>
          </a:p>
          <a:p>
            <a:pPr>
              <a:spcBef>
                <a:spcPts val="600"/>
              </a:spcBef>
              <a:spcAft>
                <a:spcPts val="600"/>
              </a:spcAft>
            </a:pPr>
            <a:endParaRPr lang="en-IE" sz="2300" dirty="0">
              <a:ea typeface="Calibri" panose="020F0502020204030204" pitchFamily="34" charset="0"/>
            </a:endParaRPr>
          </a:p>
        </p:txBody>
      </p:sp>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817078" cy="804265"/>
          </a:xfrm>
        </p:spPr>
        <p:txBody>
          <a:bodyPr/>
          <a:lstStyle/>
          <a:p>
            <a:r>
              <a:rPr lang="es-ES" dirty="0"/>
              <a:t>El papel del turismo en las asociaciones para los ODS</a:t>
            </a:r>
            <a:r>
              <a:rPr lang="en-IE" dirty="0"/>
              <a:t>–17</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67503" y="1387826"/>
            <a:ext cx="949305" cy="936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CDF333-B58D-72D3-348E-111C1D1B6DB9}"/>
              </a:ext>
            </a:extLst>
          </p:cNvPr>
          <p:cNvSpPr txBox="1"/>
          <p:nvPr/>
        </p:nvSpPr>
        <p:spPr>
          <a:xfrm>
            <a:off x="6964218" y="5820081"/>
            <a:ext cx="4821382" cy="523220"/>
          </a:xfrm>
          <a:prstGeom prst="rect">
            <a:avLst/>
          </a:prstGeom>
          <a:noFill/>
        </p:spPr>
        <p:txBody>
          <a:bodyPr wrap="square">
            <a:spAutoFit/>
          </a:bodyPr>
          <a:lstStyle/>
          <a:p>
            <a:r>
              <a:rPr lang="en-US" sz="1400" b="1" dirty="0">
                <a:solidFill>
                  <a:srgbClr val="F15B2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Achieving the Sustainable Development Goals through Tourism – Toolkit of Indicators for Projects (TIPs) (e-unwto.org)</a:t>
            </a:r>
            <a:endParaRPr lang="en-IE" sz="1400" b="1" dirty="0">
              <a:solidFill>
                <a:srgbClr val="F15B29"/>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hlinkClick r:id="rId3"/>
            <a:extLst>
              <a:ext uri="{FF2B5EF4-FFF2-40B4-BE49-F238E27FC236}">
                <a16:creationId xmlns:a16="http://schemas.microsoft.com/office/drawing/2014/main" id="{91B72105-FA3C-E976-AACD-4159E0C225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5138" y="1855976"/>
            <a:ext cx="2908497" cy="3853529"/>
          </a:xfrm>
          <a:prstGeom prst="rect">
            <a:avLst/>
          </a:prstGeom>
          <a:ln>
            <a:solidFill>
              <a:schemeClr val="tx1"/>
            </a:solidFill>
          </a:ln>
        </p:spPr>
      </p:pic>
      <p:pic>
        <p:nvPicPr>
          <p:cNvPr id="11" name="Graphic 10" descr="Arrow: Slight curve with solid fill">
            <a:extLst>
              <a:ext uri="{FF2B5EF4-FFF2-40B4-BE49-F238E27FC236}">
                <a16:creationId xmlns:a16="http://schemas.microsoft.com/office/drawing/2014/main" id="{0F6F516C-A074-6A0E-27BB-DAA2231A6C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043485">
            <a:off x="3729162" y="5600036"/>
            <a:ext cx="3267458" cy="1712898"/>
          </a:xfrm>
          <a:prstGeom prst="rect">
            <a:avLst/>
          </a:prstGeom>
        </p:spPr>
      </p:pic>
      <p:sp>
        <p:nvSpPr>
          <p:cNvPr id="9" name="TextBox 8">
            <a:extLst>
              <a:ext uri="{FF2B5EF4-FFF2-40B4-BE49-F238E27FC236}">
                <a16:creationId xmlns:a16="http://schemas.microsoft.com/office/drawing/2014/main" id="{C30437BA-59DC-8339-B789-A3065E402779}"/>
              </a:ext>
            </a:extLst>
          </p:cNvPr>
          <p:cNvSpPr txBox="1"/>
          <p:nvPr/>
        </p:nvSpPr>
        <p:spPr>
          <a:xfrm rot="20897991">
            <a:off x="4610865" y="6273465"/>
            <a:ext cx="2214068" cy="289759"/>
          </a:xfrm>
          <a:prstGeom prst="rect">
            <a:avLst/>
          </a:prstGeom>
          <a:noFill/>
        </p:spPr>
        <p:txBody>
          <a:bodyPr wrap="none" rtlCol="0">
            <a:spAutoFit/>
          </a:bodyPr>
          <a:lstStyle/>
          <a:p>
            <a:r>
              <a:rPr lang="es-ES" b="1" dirty="0">
                <a:solidFill>
                  <a:srgbClr val="291D4A"/>
                </a:solidFill>
                <a:latin typeface="Calibri" panose="020F0502020204030204" pitchFamily="34" charset="0"/>
                <a:ea typeface="Calibri" panose="020F0502020204030204" pitchFamily="34" charset="0"/>
                <a:cs typeface="Calibri" panose="020F0502020204030204" pitchFamily="34" charset="0"/>
              </a:rPr>
              <a:t>Para saber más, haga clic aquí</a:t>
            </a:r>
            <a:endParaRPr lang="en-IE" b="1" dirty="0">
              <a:solidFill>
                <a:srgbClr val="291D4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2638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7A78A8B-C04C-39A6-0D66-19738B129322}"/>
              </a:ext>
            </a:extLst>
          </p:cNvPr>
          <p:cNvSpPr>
            <a:spLocks noGrp="1"/>
          </p:cNvSpPr>
          <p:nvPr>
            <p:ph type="body" sz="quarter" idx="48"/>
          </p:nvPr>
        </p:nvSpPr>
        <p:spPr>
          <a:xfrm>
            <a:off x="5674936" y="914400"/>
            <a:ext cx="5895092" cy="5063297"/>
          </a:xfrm>
        </p:spPr>
        <p:txBody>
          <a:bodyPr/>
          <a:lstStyle/>
          <a:p>
            <a:r>
              <a:rPr lang="es-ES" sz="2250" dirty="0"/>
              <a:t>Al concluir el Módulo 4, está claro que los sectores del turismo, la hostelería y el ocio (THL) desempeñan un papel vital en la consecución de los Objetivos de Desarrollo Sostenible (ODS). Los intrincados vínculos entre estos sectores y los ODS iluminan el potencial del turismo y la hostelería </a:t>
            </a:r>
            <a:r>
              <a:rPr lang="es-ES" sz="2250" b="1" dirty="0"/>
              <a:t>como poderosos impulsores del desarrollo sostenible mundial.</a:t>
            </a:r>
            <a:r>
              <a:rPr lang="es-ES" sz="2250" dirty="0"/>
              <a:t> Los sectores del turismo y la hostelería no son solo una piedra angular del crecimiento económico mundial, sino también un catalizador de la inclusión social, la sostenibilidad ambiental y la preservación cultural. A medida que aprovechamos el potencial de estos sectores, nos acercamos a la consecución de los ambiciosos objetivos de los ODS, allanando el camino hacia un futuro más equitativo, sostenible y próspero para todos.</a:t>
            </a:r>
            <a:endParaRPr lang="en-US" sz="2250" dirty="0"/>
          </a:p>
        </p:txBody>
      </p:sp>
      <p:sp>
        <p:nvSpPr>
          <p:cNvPr id="2" name="Text Placeholder 1">
            <a:extLst>
              <a:ext uri="{FF2B5EF4-FFF2-40B4-BE49-F238E27FC236}">
                <a16:creationId xmlns:a16="http://schemas.microsoft.com/office/drawing/2014/main" id="{6F827047-32C7-67CD-6A8D-5B99AC29504B}"/>
              </a:ext>
            </a:extLst>
          </p:cNvPr>
          <p:cNvSpPr>
            <a:spLocks noGrp="1"/>
          </p:cNvSpPr>
          <p:nvPr>
            <p:ph type="body" sz="quarter" idx="30"/>
          </p:nvPr>
        </p:nvSpPr>
        <p:spPr>
          <a:xfrm>
            <a:off x="5674936" y="241817"/>
            <a:ext cx="6035727" cy="804265"/>
          </a:xfrm>
        </p:spPr>
        <p:txBody>
          <a:bodyPr/>
          <a:lstStyle/>
          <a:p>
            <a:pPr marL="20320"/>
            <a:r>
              <a:rPr lang="en-US" dirty="0" err="1">
                <a:latin typeface="Calibri"/>
                <a:ea typeface="Open Sans"/>
                <a:cs typeface="Calibri"/>
              </a:rPr>
              <a:t>Breve</a:t>
            </a:r>
            <a:r>
              <a:rPr lang="en-US" dirty="0">
                <a:latin typeface="Calibri"/>
                <a:ea typeface="Open Sans"/>
                <a:cs typeface="Calibri"/>
              </a:rPr>
              <a:t> </a:t>
            </a:r>
            <a:r>
              <a:rPr lang="en-US" dirty="0" err="1">
                <a:latin typeface="Calibri"/>
                <a:ea typeface="Open Sans"/>
                <a:cs typeface="Calibri"/>
              </a:rPr>
              <a:t>resumen</a:t>
            </a:r>
            <a:r>
              <a:rPr lang="en-US" dirty="0">
                <a:latin typeface="Calibri"/>
                <a:ea typeface="Open Sans"/>
                <a:cs typeface="Calibri"/>
              </a:rPr>
              <a:t>...</a:t>
            </a:r>
            <a:endParaRPr lang="en-US" dirty="0"/>
          </a:p>
        </p:txBody>
      </p:sp>
      <p:pic>
        <p:nvPicPr>
          <p:cNvPr id="16" name="Picture Placeholder 15" descr="Woman and child sailing on boat">
            <a:extLst>
              <a:ext uri="{FF2B5EF4-FFF2-40B4-BE49-F238E27FC236}">
                <a16:creationId xmlns:a16="http://schemas.microsoft.com/office/drawing/2014/main" id="{A4F1739B-8D05-1E00-1B82-6B4371A0F06D}"/>
              </a:ext>
            </a:extLst>
          </p:cNvPr>
          <p:cNvPicPr>
            <a:picLocks noGrp="1" noChangeAspect="1"/>
          </p:cNvPicPr>
          <p:nvPr>
            <p:ph type="pic" sz="quarter" idx="49"/>
          </p:nvPr>
        </p:nvPicPr>
        <p:blipFill>
          <a:blip r:embed="rId2" cstate="screen">
            <a:extLst>
              <a:ext uri="{28A0092B-C50C-407E-A947-70E740481C1C}">
                <a14:useLocalDpi xmlns:a14="http://schemas.microsoft.com/office/drawing/2010/main"/>
              </a:ext>
            </a:extLst>
          </a:blip>
          <a:srcRect/>
          <a:stretch/>
        </p:blipFill>
        <p:spPr>
          <a:xfrm flipH="1">
            <a:off x="19455" y="3434611"/>
            <a:ext cx="6371492" cy="3403934"/>
          </a:xfrm>
        </p:spPr>
      </p:pic>
    </p:spTree>
    <p:extLst>
      <p:ext uri="{BB962C8B-B14F-4D97-AF65-F5344CB8AC3E}">
        <p14:creationId xmlns:p14="http://schemas.microsoft.com/office/powerpoint/2010/main" val="140545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48"/>
          </p:nvPr>
        </p:nvSpPr>
        <p:spPr/>
        <p:txBody>
          <a:bodyPr/>
          <a:lstStyle/>
          <a:p>
            <a:r>
              <a:rPr lang="en-US" dirty="0"/>
              <a:t>Malcolm X</a:t>
            </a:r>
          </a:p>
        </p:txBody>
      </p:sp>
      <p:sp>
        <p:nvSpPr>
          <p:cNvPr id="7" name="Text Placeholder 6">
            <a:extLst>
              <a:ext uri="{FF2B5EF4-FFF2-40B4-BE49-F238E27FC236}">
                <a16:creationId xmlns:a16="http://schemas.microsoft.com/office/drawing/2014/main" id="{3256273E-B596-7FD2-DB42-3C740FC7DB5D}"/>
              </a:ext>
            </a:extLst>
          </p:cNvPr>
          <p:cNvSpPr>
            <a:spLocks noGrp="1"/>
          </p:cNvSpPr>
          <p:nvPr>
            <p:ph type="body" sz="quarter" idx="30"/>
          </p:nvPr>
        </p:nvSpPr>
        <p:spPr>
          <a:xfrm>
            <a:off x="2029913" y="2817626"/>
            <a:ext cx="8132169" cy="842867"/>
          </a:xfrm>
        </p:spPr>
        <p:txBody>
          <a:bodyPr/>
          <a:lstStyle/>
          <a:p>
            <a:r>
              <a:rPr lang="es-ES" dirty="0"/>
              <a:t>"LA EDUCACIÓN ES NUESTRO PASAPORTE AL FUTURO, PORQUE EL MAÑANA PERTENECE A LAS PERSONAS QUE SE PREPARAN PARA ÉL HOY".</a:t>
            </a:r>
            <a:endParaRPr lang="en-US" dirty="0"/>
          </a:p>
        </p:txBody>
      </p:sp>
      <p:pic>
        <p:nvPicPr>
          <p:cNvPr id="14" name="Picture Placeholder 13">
            <a:extLst>
              <a:ext uri="{FF2B5EF4-FFF2-40B4-BE49-F238E27FC236}">
                <a16:creationId xmlns:a16="http://schemas.microsoft.com/office/drawing/2014/main" id="{F280219A-5B27-8644-B7C8-BC30E941285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2629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E88261-43A8-9FF1-249B-CA2C54A02896}"/>
              </a:ext>
            </a:extLst>
          </p:cNvPr>
          <p:cNvSpPr>
            <a:spLocks noGrp="1"/>
          </p:cNvSpPr>
          <p:nvPr>
            <p:ph type="body" sz="quarter" idx="48"/>
          </p:nvPr>
        </p:nvSpPr>
        <p:spPr>
          <a:xfrm>
            <a:off x="5812325" y="2520222"/>
            <a:ext cx="5972601" cy="4380678"/>
          </a:xfrm>
        </p:spPr>
        <p:txBody>
          <a:bodyPr/>
          <a:lstStyle/>
          <a:p>
            <a:r>
              <a:rPr lang="es-ES" dirty="0"/>
              <a:t>Vea la charla TED y lea el artículo y reflexione sobre qué es mejor para el futuro de las 3 P... Personas - Planeta </a:t>
            </a:r>
            <a:r>
              <a:rPr lang="es-ES" dirty="0">
                <a:hlinkClick r:id="rId3"/>
              </a:rPr>
              <a:t>–</a:t>
            </a:r>
            <a:r>
              <a:rPr lang="es-ES" dirty="0"/>
              <a:t> Beneficios</a:t>
            </a:r>
          </a:p>
          <a:p>
            <a:endParaRPr lang="en-IE" dirty="0">
              <a:hlinkClick r:id="rId3"/>
            </a:endParaRPr>
          </a:p>
          <a:p>
            <a:pPr marL="342900" indent="-342900">
              <a:buFont typeface="Arial" panose="020B0604020202020204" pitchFamily="34" charset="0"/>
              <a:buChar char="•"/>
            </a:pPr>
            <a:r>
              <a:rPr lang="en-IE" dirty="0">
                <a:hlinkClick r:id="rId3"/>
              </a:rPr>
              <a:t>Regenerative Tourism vs Sustainable Tourism? (thetourismcolab.com.au)</a:t>
            </a:r>
            <a:endParaRPr lang="en-IE" dirty="0"/>
          </a:p>
          <a:p>
            <a:pPr marL="342900" indent="-342900">
              <a:buFont typeface="Arial" panose="020B0604020202020204" pitchFamily="34" charset="0"/>
              <a:buChar char="•"/>
            </a:pPr>
            <a:r>
              <a:rPr lang="en-US" dirty="0">
                <a:hlinkClick r:id="rId4"/>
              </a:rPr>
              <a:t>Developing sustainable tourism practices among local businesses | The Burren and Cliffs of Moher UNESCO Global Geopark</a:t>
            </a:r>
            <a:endParaRPr lang="en-US" dirty="0"/>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E2552A09-0DFB-F330-C889-FF5F7EF35AE1}"/>
              </a:ext>
            </a:extLst>
          </p:cNvPr>
          <p:cNvSpPr>
            <a:spLocks noGrp="1"/>
          </p:cNvSpPr>
          <p:nvPr>
            <p:ph type="body" sz="quarter" idx="30"/>
          </p:nvPr>
        </p:nvSpPr>
        <p:spPr>
          <a:xfrm>
            <a:off x="5943599" y="411583"/>
            <a:ext cx="5972600" cy="804265"/>
          </a:xfrm>
        </p:spPr>
        <p:txBody>
          <a:bodyPr/>
          <a:lstStyle/>
          <a:p>
            <a:r>
              <a:rPr lang="en-US" dirty="0" err="1"/>
              <a:t>Tiempo</a:t>
            </a:r>
            <a:r>
              <a:rPr lang="en-US" dirty="0"/>
              <a:t> de </a:t>
            </a:r>
            <a:r>
              <a:rPr lang="en-US" dirty="0" err="1"/>
              <a:t>reflexión</a:t>
            </a:r>
            <a:r>
              <a:rPr lang="en-US" dirty="0"/>
              <a:t>...</a:t>
            </a:r>
          </a:p>
          <a:p>
            <a:r>
              <a:rPr lang="es-ES" sz="2800" b="0" dirty="0"/>
              <a:t>¿Deberíamos hablar de turismo regenerativo y NO de turismo sostenible???</a:t>
            </a:r>
            <a:endParaRPr lang="en-US" sz="2800" b="0" dirty="0"/>
          </a:p>
          <a:p>
            <a:endParaRPr lang="en-US" sz="2800" b="0" dirty="0"/>
          </a:p>
        </p:txBody>
      </p:sp>
      <p:pic>
        <p:nvPicPr>
          <p:cNvPr id="13" name="Picture Placeholder 12">
            <a:extLst>
              <a:ext uri="{FF2B5EF4-FFF2-40B4-BE49-F238E27FC236}">
                <a16:creationId xmlns:a16="http://schemas.microsoft.com/office/drawing/2014/main" id="{C99BDF71-A836-6263-2E31-C48D3216471B}"/>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pic>
        <p:nvPicPr>
          <p:cNvPr id="2" name="Online Media 1">
            <a:hlinkClick r:id="" action="ppaction://media"/>
            <a:extLst>
              <a:ext uri="{FF2B5EF4-FFF2-40B4-BE49-F238E27FC236}">
                <a16:creationId xmlns:a16="http://schemas.microsoft.com/office/drawing/2014/main" id="{977C7BB7-10EC-64A5-5C2C-ECD94015ECAD}"/>
              </a:ext>
            </a:extLst>
          </p:cNvPr>
          <p:cNvPicPr>
            <a:picLocks noRot="1" noChangeAspect="1"/>
          </p:cNvPicPr>
          <p:nvPr>
            <a:videoFile r:link="rId1"/>
          </p:nvPr>
        </p:nvPicPr>
        <p:blipFill>
          <a:blip r:embed="rId6"/>
          <a:stretch>
            <a:fillRect/>
          </a:stretch>
        </p:blipFill>
        <p:spPr>
          <a:xfrm>
            <a:off x="575387" y="1901343"/>
            <a:ext cx="4748278" cy="2958870"/>
          </a:xfrm>
          <a:prstGeom prst="rect">
            <a:avLst/>
          </a:prstGeom>
        </p:spPr>
      </p:pic>
      <p:sp>
        <p:nvSpPr>
          <p:cNvPr id="6" name="TextBox 5">
            <a:extLst>
              <a:ext uri="{FF2B5EF4-FFF2-40B4-BE49-F238E27FC236}">
                <a16:creationId xmlns:a16="http://schemas.microsoft.com/office/drawing/2014/main" id="{9ED6F65D-7C7E-21B0-9A74-2556C214A094}"/>
              </a:ext>
            </a:extLst>
          </p:cNvPr>
          <p:cNvSpPr txBox="1"/>
          <p:nvPr/>
        </p:nvSpPr>
        <p:spPr>
          <a:xfrm>
            <a:off x="633411" y="6019707"/>
            <a:ext cx="6269524" cy="307777"/>
          </a:xfrm>
          <a:prstGeom prst="rect">
            <a:avLst/>
          </a:prstGeom>
          <a:noFill/>
        </p:spPr>
        <p:txBody>
          <a:bodyPr wrap="square">
            <a:spAutoFit/>
          </a:bodyPr>
          <a:lstStyle/>
          <a:p>
            <a:r>
              <a:rPr lang="en-US" sz="1400" b="1" dirty="0">
                <a:solidFill>
                  <a:srgbClr val="F15B29"/>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Tourism On the Line | Tina </a:t>
            </a:r>
            <a:r>
              <a:rPr lang="en-US" sz="1400" b="1" dirty="0" err="1">
                <a:solidFill>
                  <a:srgbClr val="F15B29"/>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O'Dwyer</a:t>
            </a:r>
            <a:r>
              <a:rPr lang="en-US" sz="1400" b="1" dirty="0">
                <a:solidFill>
                  <a:srgbClr val="F15B29"/>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 </a:t>
            </a:r>
            <a:r>
              <a:rPr lang="en-US" sz="1400" b="1" dirty="0" err="1">
                <a:solidFill>
                  <a:srgbClr val="F15B29"/>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TEDxGalway</a:t>
            </a:r>
            <a:r>
              <a:rPr lang="en-US" sz="1400" b="1" dirty="0">
                <a:solidFill>
                  <a:srgbClr val="F15B29"/>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 YouTube</a:t>
            </a:r>
            <a:endParaRPr lang="en-IE" sz="1400" b="1" dirty="0">
              <a:solidFill>
                <a:srgbClr val="F15B2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22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84594-02ED-A231-5C1E-77D146B31313}"/>
              </a:ext>
            </a:extLst>
          </p:cNvPr>
          <p:cNvSpPr>
            <a:spLocks noGrp="1"/>
          </p:cNvSpPr>
          <p:nvPr>
            <p:ph type="body" sz="quarter" idx="48"/>
          </p:nvPr>
        </p:nvSpPr>
        <p:spPr>
          <a:xfrm>
            <a:off x="6111409" y="1194472"/>
            <a:ext cx="5552387" cy="4380678"/>
          </a:xfrm>
        </p:spPr>
        <p:txBody>
          <a:bodyPr anchor="t">
            <a:noAutofit/>
          </a:bodyPr>
          <a:lstStyle/>
          <a:p>
            <a:pPr>
              <a:spcAft>
                <a:spcPts val="600"/>
              </a:spcAft>
            </a:pPr>
            <a:r>
              <a:rPr lang="es-ES" sz="2350" dirty="0"/>
              <a:t>Los Objetivos de Desarrollo Sostenible (ODS) son un conjunto mundial de 17 objetivos interrelacionados concebidos como un </a:t>
            </a:r>
            <a:r>
              <a:rPr lang="es-ES" sz="2350" b="1" i="1" dirty="0"/>
              <a:t>"plan para lograr un futuro mejor y más sostenible para todos"</a:t>
            </a:r>
            <a:r>
              <a:rPr lang="es-ES" sz="2350" dirty="0"/>
              <a:t> de aquí a 2030. Establecidos en 2015 por la Asamblea General de las Naciones Unidas, estos objetivos abarcan una amplia gama de cuestiones de desarrollo social, económico y medioambiental. Los ODS deben ser alcanzados por todos los países y pretenden abordar los retos mundiales a los que nos enfrentamos, incluidos los relacionados con la pobreza, la desigualdad, el cambio climático, la degradación del medio ambiente, la paz y la justicia.</a:t>
            </a:r>
            <a:endParaRPr lang="en-US" sz="2350" dirty="0"/>
          </a:p>
        </p:txBody>
      </p:sp>
      <p:sp>
        <p:nvSpPr>
          <p:cNvPr id="3" name="Text Placeholder 2">
            <a:extLst>
              <a:ext uri="{FF2B5EF4-FFF2-40B4-BE49-F238E27FC236}">
                <a16:creationId xmlns:a16="http://schemas.microsoft.com/office/drawing/2014/main" id="{23119A22-C028-85A1-3812-78908774D25D}"/>
              </a:ext>
            </a:extLst>
          </p:cNvPr>
          <p:cNvSpPr>
            <a:spLocks noGrp="1"/>
          </p:cNvSpPr>
          <p:nvPr>
            <p:ph type="body" sz="quarter" idx="30"/>
          </p:nvPr>
        </p:nvSpPr>
        <p:spPr>
          <a:xfrm>
            <a:off x="6111409" y="390207"/>
            <a:ext cx="5046784" cy="804265"/>
          </a:xfrm>
        </p:spPr>
        <p:txBody>
          <a:bodyPr anchor="t">
            <a:normAutofit/>
          </a:bodyPr>
          <a:lstStyle/>
          <a:p>
            <a:pPr>
              <a:spcAft>
                <a:spcPts val="600"/>
              </a:spcAft>
            </a:pPr>
            <a:r>
              <a:rPr lang="en-IE" dirty="0"/>
              <a:t>¿</a:t>
            </a:r>
            <a:r>
              <a:rPr lang="en-IE" dirty="0" err="1"/>
              <a:t>Qué</a:t>
            </a:r>
            <a:r>
              <a:rPr lang="en-IE" dirty="0"/>
              <a:t> son los ODS?</a:t>
            </a:r>
          </a:p>
        </p:txBody>
      </p:sp>
      <p:pic>
        <p:nvPicPr>
          <p:cNvPr id="6" name="Picture 5" descr="A chart of goals for sustainable development&#10;&#10;Description automatically generated">
            <a:extLst>
              <a:ext uri="{FF2B5EF4-FFF2-40B4-BE49-F238E27FC236}">
                <a16:creationId xmlns:a16="http://schemas.microsoft.com/office/drawing/2014/main" id="{8305476D-654A-B9FA-7A87-F28FA091968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8541" y="2034662"/>
            <a:ext cx="4694019" cy="2700299"/>
          </a:xfrm>
          <a:prstGeom prst="rect">
            <a:avLst/>
          </a:prstGeom>
          <a:noFill/>
        </p:spPr>
      </p:pic>
    </p:spTree>
    <p:extLst>
      <p:ext uri="{BB962C8B-B14F-4D97-AF65-F5344CB8AC3E}">
        <p14:creationId xmlns:p14="http://schemas.microsoft.com/office/powerpoint/2010/main" val="98403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66661C-34D6-ACD6-3A3C-C5D4B2C64C85}"/>
              </a:ext>
            </a:extLst>
          </p:cNvPr>
          <p:cNvSpPr>
            <a:spLocks noGrp="1"/>
          </p:cNvSpPr>
          <p:nvPr>
            <p:ph type="body" sz="quarter" idx="48"/>
          </p:nvPr>
        </p:nvSpPr>
        <p:spPr>
          <a:xfrm>
            <a:off x="732448" y="3215118"/>
            <a:ext cx="5669876" cy="888204"/>
          </a:xfrm>
        </p:spPr>
        <p:txBody>
          <a:bodyPr>
            <a:normAutofit/>
          </a:bodyPr>
          <a:lstStyle/>
          <a:p>
            <a:r>
              <a:rPr lang="en-US" dirty="0" err="1"/>
              <a:t>Siga</a:t>
            </a:r>
            <a:r>
              <a:rPr lang="en-US" dirty="0"/>
              <a:t> </a:t>
            </a:r>
            <a:r>
              <a:rPr lang="en-US" dirty="0" err="1"/>
              <a:t>nuestro</a:t>
            </a:r>
            <a:r>
              <a:rPr lang="en-US" dirty="0"/>
              <a:t> </a:t>
            </a:r>
            <a:r>
              <a:rPr lang="en-US" dirty="0" err="1"/>
              <a:t>viaje</a:t>
            </a:r>
            <a:endParaRPr lang="en-US" dirty="0"/>
          </a:p>
        </p:txBody>
      </p:sp>
      <p:sp>
        <p:nvSpPr>
          <p:cNvPr id="3" name="Text Placeholder 2">
            <a:extLst>
              <a:ext uri="{FF2B5EF4-FFF2-40B4-BE49-F238E27FC236}">
                <a16:creationId xmlns:a16="http://schemas.microsoft.com/office/drawing/2014/main" id="{2A5C59D0-500D-44F2-ED95-FAF55240439D}"/>
              </a:ext>
            </a:extLst>
          </p:cNvPr>
          <p:cNvSpPr>
            <a:spLocks noGrp="1"/>
          </p:cNvSpPr>
          <p:nvPr>
            <p:ph type="body" sz="quarter" idx="49"/>
          </p:nvPr>
        </p:nvSpPr>
        <p:spPr>
          <a:xfrm>
            <a:off x="885610" y="624379"/>
            <a:ext cx="5363552" cy="427763"/>
          </a:xfrm>
        </p:spPr>
        <p:txBody>
          <a:bodyPr>
            <a:noAutofit/>
          </a:bodyPr>
          <a:lstStyle/>
          <a:p>
            <a:r>
              <a:rPr lang="en-US" dirty="0">
                <a:latin typeface="Calibri"/>
                <a:ea typeface="Open Sans"/>
                <a:cs typeface="Calibri"/>
              </a:rPr>
              <a:t> www.</a:t>
            </a:r>
            <a:r>
              <a:rPr lang="en-US" b="1" dirty="0">
                <a:solidFill>
                  <a:srgbClr val="F15B29"/>
                </a:solidFill>
                <a:latin typeface="Calibri"/>
                <a:ea typeface="Open Sans"/>
                <a:cs typeface="Calibri"/>
              </a:rPr>
              <a:t>welead</a:t>
            </a:r>
            <a:r>
              <a:rPr lang="en-US" dirty="0">
                <a:latin typeface="Calibri"/>
                <a:ea typeface="Open Sans"/>
                <a:cs typeface="Calibri"/>
              </a:rPr>
              <a:t>.</a:t>
            </a:r>
            <a:r>
              <a:rPr lang="en-US" b="0" dirty="0">
                <a:latin typeface="Calibri"/>
                <a:ea typeface="Open Sans"/>
                <a:cs typeface="Calibri"/>
              </a:rPr>
              <a:t>eu</a:t>
            </a:r>
            <a:endParaRPr lang="en-US" dirty="0">
              <a:latin typeface="Calibri"/>
              <a:ea typeface="Open Sans"/>
              <a:cs typeface="Calibri"/>
            </a:endParaRPr>
          </a:p>
        </p:txBody>
      </p:sp>
      <p:grpSp>
        <p:nvGrpSpPr>
          <p:cNvPr id="22" name="Group 21">
            <a:extLst>
              <a:ext uri="{FF2B5EF4-FFF2-40B4-BE49-F238E27FC236}">
                <a16:creationId xmlns:a16="http://schemas.microsoft.com/office/drawing/2014/main" id="{64E84224-ECA1-E721-06BC-0C51A69E4B92}"/>
              </a:ext>
            </a:extLst>
          </p:cNvPr>
          <p:cNvGrpSpPr/>
          <p:nvPr/>
        </p:nvGrpSpPr>
        <p:grpSpPr>
          <a:xfrm>
            <a:off x="4786838" y="3429000"/>
            <a:ext cx="3250804" cy="3089957"/>
            <a:chOff x="4330511" y="1663200"/>
            <a:chExt cx="1799066" cy="1710050"/>
          </a:xfrm>
        </p:grpSpPr>
        <p:sp>
          <p:nvSpPr>
            <p:cNvPr id="23" name="Freeform 22">
              <a:extLst>
                <a:ext uri="{FF2B5EF4-FFF2-40B4-BE49-F238E27FC236}">
                  <a16:creationId xmlns:a16="http://schemas.microsoft.com/office/drawing/2014/main" id="{6FE206C5-D402-7604-3836-DC8713E4E8A9}"/>
                </a:ext>
              </a:extLst>
            </p:cNvPr>
            <p:cNvSpPr/>
            <p:nvPr/>
          </p:nvSpPr>
          <p:spPr>
            <a:xfrm>
              <a:off x="4330511" y="1663200"/>
              <a:ext cx="1799066" cy="1710050"/>
            </a:xfrm>
            <a:custGeom>
              <a:avLst/>
              <a:gdLst>
                <a:gd name="connsiteX0" fmla="*/ 446797 w 446796"/>
                <a:gd name="connsiteY0" fmla="*/ 161149 h 424689"/>
                <a:gd name="connsiteX1" fmla="*/ 428762 w 446796"/>
                <a:gd name="connsiteY1" fmla="*/ 179766 h 424689"/>
                <a:gd name="connsiteX2" fmla="*/ 339170 w 446796"/>
                <a:gd name="connsiteY2" fmla="*/ 267031 h 424689"/>
                <a:gd name="connsiteX3" fmla="*/ 336261 w 446796"/>
                <a:gd name="connsiteY3" fmla="*/ 275757 h 424689"/>
                <a:gd name="connsiteX4" fmla="*/ 354878 w 446796"/>
                <a:gd name="connsiteY4" fmla="*/ 383384 h 424689"/>
                <a:gd name="connsiteX5" fmla="*/ 360695 w 446796"/>
                <a:gd name="connsiteY5" fmla="*/ 418290 h 424689"/>
                <a:gd name="connsiteX6" fmla="*/ 361277 w 446796"/>
                <a:gd name="connsiteY6" fmla="*/ 424690 h 424689"/>
                <a:gd name="connsiteX7" fmla="*/ 247832 w 446796"/>
                <a:gd name="connsiteY7" fmla="*/ 364768 h 424689"/>
                <a:gd name="connsiteX8" fmla="*/ 251905 w 446796"/>
                <a:gd name="connsiteY8" fmla="*/ 360114 h 424689"/>
                <a:gd name="connsiteX9" fmla="*/ 301355 w 446796"/>
                <a:gd name="connsiteY9" fmla="*/ 293792 h 424689"/>
                <a:gd name="connsiteX10" fmla="*/ 317063 w 446796"/>
                <a:gd name="connsiteY10" fmla="*/ 253650 h 424689"/>
                <a:gd name="connsiteX11" fmla="*/ 318226 w 446796"/>
                <a:gd name="connsiteY11" fmla="*/ 227471 h 424689"/>
                <a:gd name="connsiteX12" fmla="*/ 301355 w 446796"/>
                <a:gd name="connsiteY12" fmla="*/ 200709 h 424689"/>
                <a:gd name="connsiteX13" fmla="*/ 275176 w 446796"/>
                <a:gd name="connsiteY13" fmla="*/ 185584 h 424689"/>
                <a:gd name="connsiteX14" fmla="*/ 258886 w 446796"/>
                <a:gd name="connsiteY14" fmla="*/ 176857 h 424689"/>
                <a:gd name="connsiteX15" fmla="*/ 252487 w 446796"/>
                <a:gd name="connsiteY15" fmla="*/ 171621 h 424689"/>
                <a:gd name="connsiteX16" fmla="*/ 253068 w 446796"/>
                <a:gd name="connsiteY16" fmla="*/ 159986 h 424689"/>
                <a:gd name="connsiteX17" fmla="*/ 258886 w 446796"/>
                <a:gd name="connsiteY17" fmla="*/ 155913 h 424689"/>
                <a:gd name="connsiteX18" fmla="*/ 304846 w 446796"/>
                <a:gd name="connsiteY18" fmla="*/ 140788 h 424689"/>
                <a:gd name="connsiteX19" fmla="*/ 324044 w 446796"/>
                <a:gd name="connsiteY19" fmla="*/ 141951 h 424689"/>
                <a:gd name="connsiteX20" fmla="*/ 398510 w 446796"/>
                <a:gd name="connsiteY20" fmla="*/ 153005 h 424689"/>
                <a:gd name="connsiteX21" fmla="*/ 446797 w 446796"/>
                <a:gd name="connsiteY21" fmla="*/ 161149 h 424689"/>
                <a:gd name="connsiteX22" fmla="*/ 239106 w 446796"/>
                <a:gd name="connsiteY22" fmla="*/ 215254 h 424689"/>
                <a:gd name="connsiteX23" fmla="*/ 223398 w 446796"/>
                <a:gd name="connsiteY23" fmla="*/ 202455 h 424689"/>
                <a:gd name="connsiteX24" fmla="*/ 209436 w 446796"/>
                <a:gd name="connsiteY24" fmla="*/ 186747 h 424689"/>
                <a:gd name="connsiteX25" fmla="*/ 214090 w 446796"/>
                <a:gd name="connsiteY25" fmla="*/ 161731 h 424689"/>
                <a:gd name="connsiteX26" fmla="*/ 229216 w 446796"/>
                <a:gd name="connsiteY26" fmla="*/ 153005 h 424689"/>
                <a:gd name="connsiteX27" fmla="*/ 270521 w 446796"/>
                <a:gd name="connsiteY27" fmla="*/ 141951 h 424689"/>
                <a:gd name="connsiteX28" fmla="*/ 290302 w 446796"/>
                <a:gd name="connsiteY28" fmla="*/ 137297 h 424689"/>
                <a:gd name="connsiteX29" fmla="*/ 280994 w 446796"/>
                <a:gd name="connsiteY29" fmla="*/ 119262 h 424689"/>
                <a:gd name="connsiteX30" fmla="*/ 251323 w 446796"/>
                <a:gd name="connsiteY30" fmla="*/ 58758 h 424689"/>
                <a:gd name="connsiteX31" fmla="*/ 242015 w 446796"/>
                <a:gd name="connsiteY31" fmla="*/ 39560 h 424689"/>
                <a:gd name="connsiteX32" fmla="*/ 232125 w 446796"/>
                <a:gd name="connsiteY32" fmla="*/ 19780 h 424689"/>
                <a:gd name="connsiteX33" fmla="*/ 222235 w 446796"/>
                <a:gd name="connsiteY33" fmla="*/ 0 h 424689"/>
                <a:gd name="connsiteX34" fmla="*/ 219908 w 446796"/>
                <a:gd name="connsiteY34" fmla="*/ 2909 h 424689"/>
                <a:gd name="connsiteX35" fmla="*/ 187911 w 446796"/>
                <a:gd name="connsiteY35" fmla="*/ 67485 h 424689"/>
                <a:gd name="connsiteX36" fmla="*/ 155331 w 446796"/>
                <a:gd name="connsiteY36" fmla="*/ 133806 h 424689"/>
                <a:gd name="connsiteX37" fmla="*/ 147769 w 446796"/>
                <a:gd name="connsiteY37" fmla="*/ 139624 h 424689"/>
                <a:gd name="connsiteX38" fmla="*/ 137878 w 446796"/>
                <a:gd name="connsiteY38" fmla="*/ 140788 h 424689"/>
                <a:gd name="connsiteX39" fmla="*/ 72721 w 446796"/>
                <a:gd name="connsiteY39" fmla="*/ 150096 h 424689"/>
                <a:gd name="connsiteX40" fmla="*/ 22689 w 446796"/>
                <a:gd name="connsiteY40" fmla="*/ 157077 h 424689"/>
                <a:gd name="connsiteX41" fmla="*/ 0 w 446796"/>
                <a:gd name="connsiteY41" fmla="*/ 160568 h 424689"/>
                <a:gd name="connsiteX42" fmla="*/ 1746 w 446796"/>
                <a:gd name="connsiteY42" fmla="*/ 162895 h 424689"/>
                <a:gd name="connsiteX43" fmla="*/ 16290 w 446796"/>
                <a:gd name="connsiteY43" fmla="*/ 176857 h 424689"/>
                <a:gd name="connsiteX44" fmla="*/ 79120 w 446796"/>
                <a:gd name="connsiteY44" fmla="*/ 238524 h 424689"/>
                <a:gd name="connsiteX45" fmla="*/ 106464 w 446796"/>
                <a:gd name="connsiteY45" fmla="*/ 265286 h 424689"/>
                <a:gd name="connsiteX46" fmla="*/ 109954 w 446796"/>
                <a:gd name="connsiteY46" fmla="*/ 274594 h 424689"/>
                <a:gd name="connsiteX47" fmla="*/ 98900 w 446796"/>
                <a:gd name="connsiteY47" fmla="*/ 338006 h 424689"/>
                <a:gd name="connsiteX48" fmla="*/ 98900 w 446796"/>
                <a:gd name="connsiteY48" fmla="*/ 343242 h 424689"/>
                <a:gd name="connsiteX49" fmla="*/ 104136 w 446796"/>
                <a:gd name="connsiteY49" fmla="*/ 339752 h 424689"/>
                <a:gd name="connsiteX50" fmla="*/ 121008 w 446796"/>
                <a:gd name="connsiteY50" fmla="*/ 327535 h 424689"/>
                <a:gd name="connsiteX51" fmla="*/ 182675 w 446796"/>
                <a:gd name="connsiteY51" fmla="*/ 285647 h 424689"/>
                <a:gd name="connsiteX52" fmla="*/ 226307 w 446796"/>
                <a:gd name="connsiteY52" fmla="*/ 251905 h 424689"/>
                <a:gd name="connsiteX53" fmla="*/ 239688 w 446796"/>
                <a:gd name="connsiteY53" fmla="*/ 236779 h 424689"/>
                <a:gd name="connsiteX54" fmla="*/ 244924 w 446796"/>
                <a:gd name="connsiteY54" fmla="*/ 227471 h 424689"/>
                <a:gd name="connsiteX55" fmla="*/ 239106 w 446796"/>
                <a:gd name="connsiteY55" fmla="*/ 215254 h 4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6796" h="424689">
                  <a:moveTo>
                    <a:pt x="446797" y="161149"/>
                  </a:moveTo>
                  <a:cubicBezTo>
                    <a:pt x="440397" y="167549"/>
                    <a:pt x="434579" y="173948"/>
                    <a:pt x="428762" y="179766"/>
                  </a:cubicBezTo>
                  <a:cubicBezTo>
                    <a:pt x="399092" y="208854"/>
                    <a:pt x="368840" y="237943"/>
                    <a:pt x="339170" y="267031"/>
                  </a:cubicBezTo>
                  <a:cubicBezTo>
                    <a:pt x="336843" y="269358"/>
                    <a:pt x="335679" y="271685"/>
                    <a:pt x="336261" y="275757"/>
                  </a:cubicBezTo>
                  <a:cubicBezTo>
                    <a:pt x="342661" y="311827"/>
                    <a:pt x="348478" y="347315"/>
                    <a:pt x="354878" y="383384"/>
                  </a:cubicBezTo>
                  <a:cubicBezTo>
                    <a:pt x="356623" y="395019"/>
                    <a:pt x="358950" y="406655"/>
                    <a:pt x="360695" y="418290"/>
                  </a:cubicBezTo>
                  <a:cubicBezTo>
                    <a:pt x="361277" y="420035"/>
                    <a:pt x="361277" y="421781"/>
                    <a:pt x="361277" y="424690"/>
                  </a:cubicBezTo>
                  <a:cubicBezTo>
                    <a:pt x="322880" y="404910"/>
                    <a:pt x="285647" y="385129"/>
                    <a:pt x="247832" y="364768"/>
                  </a:cubicBezTo>
                  <a:cubicBezTo>
                    <a:pt x="249578" y="363022"/>
                    <a:pt x="250741" y="361277"/>
                    <a:pt x="251905" y="360114"/>
                  </a:cubicBezTo>
                  <a:cubicBezTo>
                    <a:pt x="270521" y="339752"/>
                    <a:pt x="287974" y="318226"/>
                    <a:pt x="301355" y="293792"/>
                  </a:cubicBezTo>
                  <a:cubicBezTo>
                    <a:pt x="308336" y="280993"/>
                    <a:pt x="314154" y="268194"/>
                    <a:pt x="317063" y="253650"/>
                  </a:cubicBezTo>
                  <a:cubicBezTo>
                    <a:pt x="318808" y="244924"/>
                    <a:pt x="319390" y="236197"/>
                    <a:pt x="318226" y="227471"/>
                  </a:cubicBezTo>
                  <a:cubicBezTo>
                    <a:pt x="316481" y="216417"/>
                    <a:pt x="311245" y="207109"/>
                    <a:pt x="301355" y="200709"/>
                  </a:cubicBezTo>
                  <a:cubicBezTo>
                    <a:pt x="293210" y="195474"/>
                    <a:pt x="283902" y="190819"/>
                    <a:pt x="275176" y="185584"/>
                  </a:cubicBezTo>
                  <a:cubicBezTo>
                    <a:pt x="269940" y="182675"/>
                    <a:pt x="264122" y="179766"/>
                    <a:pt x="258886" y="176857"/>
                  </a:cubicBezTo>
                  <a:cubicBezTo>
                    <a:pt x="256559" y="175694"/>
                    <a:pt x="254232" y="173948"/>
                    <a:pt x="252487" y="171621"/>
                  </a:cubicBezTo>
                  <a:cubicBezTo>
                    <a:pt x="248414" y="167549"/>
                    <a:pt x="248414" y="164058"/>
                    <a:pt x="253068" y="159986"/>
                  </a:cubicBezTo>
                  <a:cubicBezTo>
                    <a:pt x="254814" y="158241"/>
                    <a:pt x="257141" y="157077"/>
                    <a:pt x="258886" y="155913"/>
                  </a:cubicBezTo>
                  <a:cubicBezTo>
                    <a:pt x="273430" y="148932"/>
                    <a:pt x="288556" y="144278"/>
                    <a:pt x="304846" y="140788"/>
                  </a:cubicBezTo>
                  <a:cubicBezTo>
                    <a:pt x="311245" y="139624"/>
                    <a:pt x="317644" y="141369"/>
                    <a:pt x="324044" y="141951"/>
                  </a:cubicBezTo>
                  <a:cubicBezTo>
                    <a:pt x="349060" y="145442"/>
                    <a:pt x="374076" y="148932"/>
                    <a:pt x="398510" y="153005"/>
                  </a:cubicBezTo>
                  <a:cubicBezTo>
                    <a:pt x="414800" y="156495"/>
                    <a:pt x="430507" y="158822"/>
                    <a:pt x="446797" y="161149"/>
                  </a:cubicBezTo>
                  <a:close/>
                  <a:moveTo>
                    <a:pt x="239106" y="215254"/>
                  </a:moveTo>
                  <a:cubicBezTo>
                    <a:pt x="233870" y="211181"/>
                    <a:pt x="228635" y="206527"/>
                    <a:pt x="223398" y="202455"/>
                  </a:cubicBezTo>
                  <a:cubicBezTo>
                    <a:pt x="216999" y="198382"/>
                    <a:pt x="212926" y="193146"/>
                    <a:pt x="209436" y="186747"/>
                  </a:cubicBezTo>
                  <a:cubicBezTo>
                    <a:pt x="204200" y="176857"/>
                    <a:pt x="205364" y="168712"/>
                    <a:pt x="214090" y="161731"/>
                  </a:cubicBezTo>
                  <a:cubicBezTo>
                    <a:pt x="218744" y="158241"/>
                    <a:pt x="223980" y="155332"/>
                    <a:pt x="229216" y="153005"/>
                  </a:cubicBezTo>
                  <a:cubicBezTo>
                    <a:pt x="242596" y="147187"/>
                    <a:pt x="256559" y="145442"/>
                    <a:pt x="270521" y="141951"/>
                  </a:cubicBezTo>
                  <a:cubicBezTo>
                    <a:pt x="276921" y="140206"/>
                    <a:pt x="283320" y="139042"/>
                    <a:pt x="290302" y="137297"/>
                  </a:cubicBezTo>
                  <a:cubicBezTo>
                    <a:pt x="288556" y="133806"/>
                    <a:pt x="285066" y="126825"/>
                    <a:pt x="280994" y="119262"/>
                  </a:cubicBezTo>
                  <a:cubicBezTo>
                    <a:pt x="279248" y="115190"/>
                    <a:pt x="254814" y="65740"/>
                    <a:pt x="251323" y="58758"/>
                  </a:cubicBezTo>
                  <a:cubicBezTo>
                    <a:pt x="248414" y="52359"/>
                    <a:pt x="244924" y="45960"/>
                    <a:pt x="242015" y="39560"/>
                  </a:cubicBezTo>
                  <a:cubicBezTo>
                    <a:pt x="238524" y="33161"/>
                    <a:pt x="235615" y="26179"/>
                    <a:pt x="232125" y="19780"/>
                  </a:cubicBezTo>
                  <a:cubicBezTo>
                    <a:pt x="229216" y="13381"/>
                    <a:pt x="225726" y="6981"/>
                    <a:pt x="222235" y="0"/>
                  </a:cubicBezTo>
                  <a:cubicBezTo>
                    <a:pt x="221071" y="1745"/>
                    <a:pt x="220490" y="2327"/>
                    <a:pt x="219908" y="2909"/>
                  </a:cubicBezTo>
                  <a:cubicBezTo>
                    <a:pt x="209436" y="24434"/>
                    <a:pt x="198964" y="45960"/>
                    <a:pt x="187911" y="67485"/>
                  </a:cubicBezTo>
                  <a:cubicBezTo>
                    <a:pt x="176857" y="89592"/>
                    <a:pt x="165803" y="111699"/>
                    <a:pt x="155331" y="133806"/>
                  </a:cubicBezTo>
                  <a:cubicBezTo>
                    <a:pt x="153586" y="137297"/>
                    <a:pt x="151259" y="139042"/>
                    <a:pt x="147769" y="139624"/>
                  </a:cubicBezTo>
                  <a:cubicBezTo>
                    <a:pt x="144278" y="140206"/>
                    <a:pt x="141370" y="140206"/>
                    <a:pt x="137878" y="140788"/>
                  </a:cubicBezTo>
                  <a:cubicBezTo>
                    <a:pt x="134970" y="141369"/>
                    <a:pt x="86683" y="148350"/>
                    <a:pt x="72721" y="150096"/>
                  </a:cubicBezTo>
                  <a:cubicBezTo>
                    <a:pt x="55849" y="152423"/>
                    <a:pt x="39560" y="154750"/>
                    <a:pt x="22689" y="157077"/>
                  </a:cubicBezTo>
                  <a:cubicBezTo>
                    <a:pt x="15126" y="158241"/>
                    <a:pt x="8145" y="159404"/>
                    <a:pt x="0" y="160568"/>
                  </a:cubicBezTo>
                  <a:cubicBezTo>
                    <a:pt x="582" y="161731"/>
                    <a:pt x="1163" y="162313"/>
                    <a:pt x="1746" y="162895"/>
                  </a:cubicBezTo>
                  <a:cubicBezTo>
                    <a:pt x="6399" y="167549"/>
                    <a:pt x="11054" y="172203"/>
                    <a:pt x="16290" y="176857"/>
                  </a:cubicBezTo>
                  <a:cubicBezTo>
                    <a:pt x="26179" y="186165"/>
                    <a:pt x="75048" y="234452"/>
                    <a:pt x="79120" y="238524"/>
                  </a:cubicBezTo>
                  <a:cubicBezTo>
                    <a:pt x="88428" y="247251"/>
                    <a:pt x="97155" y="256559"/>
                    <a:pt x="106464" y="265286"/>
                  </a:cubicBezTo>
                  <a:cubicBezTo>
                    <a:pt x="109372" y="267613"/>
                    <a:pt x="110536" y="270521"/>
                    <a:pt x="109954" y="274594"/>
                  </a:cubicBezTo>
                  <a:cubicBezTo>
                    <a:pt x="105881" y="295537"/>
                    <a:pt x="102391" y="316481"/>
                    <a:pt x="98900" y="338006"/>
                  </a:cubicBezTo>
                  <a:cubicBezTo>
                    <a:pt x="98900" y="339752"/>
                    <a:pt x="98900" y="340915"/>
                    <a:pt x="98900" y="343242"/>
                  </a:cubicBezTo>
                  <a:cubicBezTo>
                    <a:pt x="101228" y="341497"/>
                    <a:pt x="102391" y="340915"/>
                    <a:pt x="104136" y="339752"/>
                  </a:cubicBezTo>
                  <a:cubicBezTo>
                    <a:pt x="109954" y="335679"/>
                    <a:pt x="115190" y="331025"/>
                    <a:pt x="121008" y="327535"/>
                  </a:cubicBezTo>
                  <a:cubicBezTo>
                    <a:pt x="141370" y="313572"/>
                    <a:pt x="162313" y="299610"/>
                    <a:pt x="182675" y="285647"/>
                  </a:cubicBezTo>
                  <a:cubicBezTo>
                    <a:pt x="197801" y="275176"/>
                    <a:pt x="212926" y="264704"/>
                    <a:pt x="226307" y="251905"/>
                  </a:cubicBezTo>
                  <a:cubicBezTo>
                    <a:pt x="231543" y="247251"/>
                    <a:pt x="235615" y="242015"/>
                    <a:pt x="239688" y="236779"/>
                  </a:cubicBezTo>
                  <a:cubicBezTo>
                    <a:pt x="242015" y="233870"/>
                    <a:pt x="244342" y="232707"/>
                    <a:pt x="244924" y="227471"/>
                  </a:cubicBezTo>
                  <a:cubicBezTo>
                    <a:pt x="244924" y="219326"/>
                    <a:pt x="239106" y="215254"/>
                    <a:pt x="239106" y="215254"/>
                  </a:cubicBezTo>
                  <a:close/>
                </a:path>
              </a:pathLst>
            </a:custGeom>
            <a:gradFill>
              <a:gsLst>
                <a:gs pos="0">
                  <a:srgbClr val="41246C"/>
                </a:gs>
                <a:gs pos="27690">
                  <a:srgbClr val="982584"/>
                </a:gs>
                <a:gs pos="51940">
                  <a:srgbClr val="C6168B"/>
                </a:gs>
                <a:gs pos="68050">
                  <a:srgbClr val="E03658"/>
                </a:gs>
                <a:gs pos="99930">
                  <a:srgbClr val="EE4036"/>
                </a:gs>
              </a:gsLst>
              <a:lin ang="5400000" scaled="1"/>
            </a:gradFill>
            <a:ln w="581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135FC38-20B3-EFF2-91BB-0E6B893464B1}"/>
                </a:ext>
              </a:extLst>
            </p:cNvPr>
            <p:cNvSpPr/>
            <p:nvPr/>
          </p:nvSpPr>
          <p:spPr>
            <a:xfrm>
              <a:off x="4571797" y="2105062"/>
              <a:ext cx="2339" cy="7904"/>
            </a:xfrm>
            <a:custGeom>
              <a:avLst/>
              <a:gdLst>
                <a:gd name="connsiteX0" fmla="*/ 582 w 581"/>
                <a:gd name="connsiteY0" fmla="*/ 218 h 1963"/>
                <a:gd name="connsiteX1" fmla="*/ 0 w 581"/>
                <a:gd name="connsiteY1" fmla="*/ 1963 h 1963"/>
                <a:gd name="connsiteX2" fmla="*/ 582 w 581"/>
                <a:gd name="connsiteY2" fmla="*/ 218 h 1963"/>
              </a:gdLst>
              <a:ahLst/>
              <a:cxnLst>
                <a:cxn ang="0">
                  <a:pos x="connsiteX0" y="connsiteY0"/>
                </a:cxn>
                <a:cxn ang="0">
                  <a:pos x="connsiteX1" y="connsiteY1"/>
                </a:cxn>
                <a:cxn ang="0">
                  <a:pos x="connsiteX2" y="connsiteY2"/>
                </a:cxn>
              </a:cxnLst>
              <a:rect l="l" t="t" r="r" b="b"/>
              <a:pathLst>
                <a:path w="581" h="1963">
                  <a:moveTo>
                    <a:pt x="582" y="218"/>
                  </a:moveTo>
                  <a:cubicBezTo>
                    <a:pt x="582" y="1382"/>
                    <a:pt x="582" y="1963"/>
                    <a:pt x="0" y="1963"/>
                  </a:cubicBezTo>
                  <a:cubicBezTo>
                    <a:pt x="582" y="218"/>
                    <a:pt x="582" y="-364"/>
                    <a:pt x="582" y="218"/>
                  </a:cubicBezTo>
                  <a:close/>
                </a:path>
              </a:pathLst>
            </a:custGeom>
            <a:solidFill>
              <a:srgbClr val="231F20"/>
            </a:solidFill>
            <a:ln w="581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A195AFA-069D-61FE-294E-8C5194D80BC7}"/>
                </a:ext>
              </a:extLst>
            </p:cNvPr>
            <p:cNvSpPr/>
            <p:nvPr/>
          </p:nvSpPr>
          <p:spPr>
            <a:xfrm>
              <a:off x="5037959" y="1724106"/>
              <a:ext cx="484907" cy="452106"/>
            </a:xfrm>
            <a:custGeom>
              <a:avLst/>
              <a:gdLst>
                <a:gd name="connsiteX0" fmla="*/ 27925 w 120426"/>
                <a:gd name="connsiteY0" fmla="*/ 107627 h 112280"/>
                <a:gd name="connsiteX1" fmla="*/ 27925 w 120426"/>
                <a:gd name="connsiteY1" fmla="*/ 109372 h 112280"/>
                <a:gd name="connsiteX2" fmla="*/ 29088 w 120426"/>
                <a:gd name="connsiteY2" fmla="*/ 110536 h 112280"/>
                <a:gd name="connsiteX3" fmla="*/ 27343 w 120426"/>
                <a:gd name="connsiteY3" fmla="*/ 110536 h 112280"/>
                <a:gd name="connsiteX4" fmla="*/ 26762 w 120426"/>
                <a:gd name="connsiteY4" fmla="*/ 112281 h 112280"/>
                <a:gd name="connsiteX5" fmla="*/ 26179 w 120426"/>
                <a:gd name="connsiteY5" fmla="*/ 110536 h 112280"/>
                <a:gd name="connsiteX6" fmla="*/ 24435 w 120426"/>
                <a:gd name="connsiteY6" fmla="*/ 110536 h 112280"/>
                <a:gd name="connsiteX7" fmla="*/ 25598 w 120426"/>
                <a:gd name="connsiteY7" fmla="*/ 109372 h 112280"/>
                <a:gd name="connsiteX8" fmla="*/ 25016 w 120426"/>
                <a:gd name="connsiteY8" fmla="*/ 107627 h 112280"/>
                <a:gd name="connsiteX9" fmla="*/ 26762 w 120426"/>
                <a:gd name="connsiteY9" fmla="*/ 108209 h 112280"/>
                <a:gd name="connsiteX10" fmla="*/ 27925 w 120426"/>
                <a:gd name="connsiteY10" fmla="*/ 107627 h 112280"/>
                <a:gd name="connsiteX11" fmla="*/ 2909 w 120426"/>
                <a:gd name="connsiteY11" fmla="*/ 72721 h 112280"/>
                <a:gd name="connsiteX12" fmla="*/ 1164 w 120426"/>
                <a:gd name="connsiteY12" fmla="*/ 72721 h 112280"/>
                <a:gd name="connsiteX13" fmla="*/ 2327 w 120426"/>
                <a:gd name="connsiteY13" fmla="*/ 71557 h 112280"/>
                <a:gd name="connsiteX14" fmla="*/ 1746 w 120426"/>
                <a:gd name="connsiteY14" fmla="*/ 69812 h 112280"/>
                <a:gd name="connsiteX15" fmla="*/ 3491 w 120426"/>
                <a:gd name="connsiteY15" fmla="*/ 70394 h 112280"/>
                <a:gd name="connsiteX16" fmla="*/ 5236 w 120426"/>
                <a:gd name="connsiteY16" fmla="*/ 69230 h 112280"/>
                <a:gd name="connsiteX17" fmla="*/ 5236 w 120426"/>
                <a:gd name="connsiteY17" fmla="*/ 70975 h 112280"/>
                <a:gd name="connsiteX18" fmla="*/ 6400 w 120426"/>
                <a:gd name="connsiteY18" fmla="*/ 72139 h 112280"/>
                <a:gd name="connsiteX19" fmla="*/ 4654 w 120426"/>
                <a:gd name="connsiteY19" fmla="*/ 72721 h 112280"/>
                <a:gd name="connsiteX20" fmla="*/ 4073 w 120426"/>
                <a:gd name="connsiteY20" fmla="*/ 74466 h 112280"/>
                <a:gd name="connsiteX21" fmla="*/ 2909 w 120426"/>
                <a:gd name="connsiteY21" fmla="*/ 72721 h 112280"/>
                <a:gd name="connsiteX22" fmla="*/ 6400 w 120426"/>
                <a:gd name="connsiteY22" fmla="*/ 26761 h 112280"/>
                <a:gd name="connsiteX23" fmla="*/ 8145 w 120426"/>
                <a:gd name="connsiteY23" fmla="*/ 28507 h 112280"/>
                <a:gd name="connsiteX24" fmla="*/ 5236 w 120426"/>
                <a:gd name="connsiteY24" fmla="*/ 29088 h 112280"/>
                <a:gd name="connsiteX25" fmla="*/ 4073 w 120426"/>
                <a:gd name="connsiteY25" fmla="*/ 31415 h 112280"/>
                <a:gd name="connsiteX26" fmla="*/ 2909 w 120426"/>
                <a:gd name="connsiteY26" fmla="*/ 29088 h 112280"/>
                <a:gd name="connsiteX27" fmla="*/ 0 w 120426"/>
                <a:gd name="connsiteY27" fmla="*/ 28507 h 112280"/>
                <a:gd name="connsiteX28" fmla="*/ 1746 w 120426"/>
                <a:gd name="connsiteY28" fmla="*/ 26761 h 112280"/>
                <a:gd name="connsiteX29" fmla="*/ 1164 w 120426"/>
                <a:gd name="connsiteY29" fmla="*/ 24434 h 112280"/>
                <a:gd name="connsiteX30" fmla="*/ 3491 w 120426"/>
                <a:gd name="connsiteY30" fmla="*/ 25598 h 112280"/>
                <a:gd name="connsiteX31" fmla="*/ 5818 w 120426"/>
                <a:gd name="connsiteY31" fmla="*/ 24434 h 112280"/>
                <a:gd name="connsiteX32" fmla="*/ 6400 w 120426"/>
                <a:gd name="connsiteY32" fmla="*/ 26761 h 112280"/>
                <a:gd name="connsiteX33" fmla="*/ 67485 w 120426"/>
                <a:gd name="connsiteY33" fmla="*/ 68648 h 112280"/>
                <a:gd name="connsiteX34" fmla="*/ 64577 w 120426"/>
                <a:gd name="connsiteY34" fmla="*/ 68067 h 112280"/>
                <a:gd name="connsiteX35" fmla="*/ 66322 w 120426"/>
                <a:gd name="connsiteY35" fmla="*/ 66321 h 112280"/>
                <a:gd name="connsiteX36" fmla="*/ 65740 w 120426"/>
                <a:gd name="connsiteY36" fmla="*/ 63994 h 112280"/>
                <a:gd name="connsiteX37" fmla="*/ 68067 w 120426"/>
                <a:gd name="connsiteY37" fmla="*/ 65158 h 112280"/>
                <a:gd name="connsiteX38" fmla="*/ 70394 w 120426"/>
                <a:gd name="connsiteY38" fmla="*/ 63994 h 112280"/>
                <a:gd name="connsiteX39" fmla="*/ 69812 w 120426"/>
                <a:gd name="connsiteY39" fmla="*/ 66321 h 112280"/>
                <a:gd name="connsiteX40" fmla="*/ 71558 w 120426"/>
                <a:gd name="connsiteY40" fmla="*/ 68067 h 112280"/>
                <a:gd name="connsiteX41" fmla="*/ 68649 w 120426"/>
                <a:gd name="connsiteY41" fmla="*/ 68648 h 112280"/>
                <a:gd name="connsiteX42" fmla="*/ 67485 w 120426"/>
                <a:gd name="connsiteY42" fmla="*/ 70975 h 112280"/>
                <a:gd name="connsiteX43" fmla="*/ 67485 w 120426"/>
                <a:gd name="connsiteY43" fmla="*/ 68648 h 112280"/>
                <a:gd name="connsiteX44" fmla="*/ 77957 w 120426"/>
                <a:gd name="connsiteY44" fmla="*/ 2327 h 112280"/>
                <a:gd name="connsiteX45" fmla="*/ 77375 w 120426"/>
                <a:gd name="connsiteY45" fmla="*/ 582 h 112280"/>
                <a:gd name="connsiteX46" fmla="*/ 79121 w 120426"/>
                <a:gd name="connsiteY46" fmla="*/ 1164 h 112280"/>
                <a:gd name="connsiteX47" fmla="*/ 80866 w 120426"/>
                <a:gd name="connsiteY47" fmla="*/ 0 h 112280"/>
                <a:gd name="connsiteX48" fmla="*/ 80866 w 120426"/>
                <a:gd name="connsiteY48" fmla="*/ 1745 h 112280"/>
                <a:gd name="connsiteX49" fmla="*/ 82030 w 120426"/>
                <a:gd name="connsiteY49" fmla="*/ 2909 h 112280"/>
                <a:gd name="connsiteX50" fmla="*/ 80284 w 120426"/>
                <a:gd name="connsiteY50" fmla="*/ 3491 h 112280"/>
                <a:gd name="connsiteX51" fmla="*/ 79702 w 120426"/>
                <a:gd name="connsiteY51" fmla="*/ 5236 h 112280"/>
                <a:gd name="connsiteX52" fmla="*/ 78538 w 120426"/>
                <a:gd name="connsiteY52" fmla="*/ 3491 h 112280"/>
                <a:gd name="connsiteX53" fmla="*/ 76794 w 120426"/>
                <a:gd name="connsiteY53" fmla="*/ 3491 h 112280"/>
                <a:gd name="connsiteX54" fmla="*/ 77957 w 120426"/>
                <a:gd name="connsiteY54" fmla="*/ 2327 h 112280"/>
                <a:gd name="connsiteX55" fmla="*/ 119844 w 120426"/>
                <a:gd name="connsiteY55" fmla="*/ 83193 h 112280"/>
                <a:gd name="connsiteX56" fmla="*/ 119844 w 120426"/>
                <a:gd name="connsiteY56" fmla="*/ 83774 h 112280"/>
                <a:gd name="connsiteX57" fmla="*/ 120426 w 120426"/>
                <a:gd name="connsiteY57" fmla="*/ 84356 h 112280"/>
                <a:gd name="connsiteX58" fmla="*/ 119844 w 120426"/>
                <a:gd name="connsiteY58" fmla="*/ 84356 h 112280"/>
                <a:gd name="connsiteX59" fmla="*/ 119262 w 120426"/>
                <a:gd name="connsiteY59" fmla="*/ 84938 h 112280"/>
                <a:gd name="connsiteX60" fmla="*/ 118681 w 120426"/>
                <a:gd name="connsiteY60" fmla="*/ 84356 h 112280"/>
                <a:gd name="connsiteX61" fmla="*/ 118099 w 120426"/>
                <a:gd name="connsiteY61" fmla="*/ 84356 h 112280"/>
                <a:gd name="connsiteX62" fmla="*/ 118681 w 120426"/>
                <a:gd name="connsiteY62" fmla="*/ 83774 h 112280"/>
                <a:gd name="connsiteX63" fmla="*/ 118681 w 120426"/>
                <a:gd name="connsiteY63" fmla="*/ 83193 h 112280"/>
                <a:gd name="connsiteX64" fmla="*/ 119262 w 120426"/>
                <a:gd name="connsiteY64" fmla="*/ 83774 h 112280"/>
                <a:gd name="connsiteX65" fmla="*/ 119844 w 120426"/>
                <a:gd name="connsiteY65" fmla="*/ 83193 h 112280"/>
                <a:gd name="connsiteX66" fmla="*/ 94247 w 120426"/>
                <a:gd name="connsiteY66" fmla="*/ 33742 h 112280"/>
                <a:gd name="connsiteX67" fmla="*/ 93665 w 120426"/>
                <a:gd name="connsiteY67" fmla="*/ 31997 h 112280"/>
                <a:gd name="connsiteX68" fmla="*/ 95410 w 120426"/>
                <a:gd name="connsiteY68" fmla="*/ 32579 h 112280"/>
                <a:gd name="connsiteX69" fmla="*/ 96574 w 120426"/>
                <a:gd name="connsiteY69" fmla="*/ 31997 h 112280"/>
                <a:gd name="connsiteX70" fmla="*/ 96574 w 120426"/>
                <a:gd name="connsiteY70" fmla="*/ 33742 h 112280"/>
                <a:gd name="connsiteX71" fmla="*/ 97737 w 120426"/>
                <a:gd name="connsiteY71" fmla="*/ 34906 h 112280"/>
                <a:gd name="connsiteX72" fmla="*/ 95991 w 120426"/>
                <a:gd name="connsiteY72" fmla="*/ 34906 h 112280"/>
                <a:gd name="connsiteX73" fmla="*/ 95410 w 120426"/>
                <a:gd name="connsiteY73" fmla="*/ 36070 h 112280"/>
                <a:gd name="connsiteX74" fmla="*/ 94828 w 120426"/>
                <a:gd name="connsiteY74" fmla="*/ 34906 h 112280"/>
                <a:gd name="connsiteX75" fmla="*/ 93083 w 120426"/>
                <a:gd name="connsiteY75" fmla="*/ 34906 h 112280"/>
                <a:gd name="connsiteX76" fmla="*/ 94247 w 120426"/>
                <a:gd name="connsiteY76" fmla="*/ 33742 h 1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0426" h="112280">
                  <a:moveTo>
                    <a:pt x="27925" y="107627"/>
                  </a:moveTo>
                  <a:lnTo>
                    <a:pt x="27925" y="109372"/>
                  </a:lnTo>
                  <a:lnTo>
                    <a:pt x="29088" y="110536"/>
                  </a:lnTo>
                  <a:lnTo>
                    <a:pt x="27343" y="110536"/>
                  </a:lnTo>
                  <a:lnTo>
                    <a:pt x="26762" y="112281"/>
                  </a:lnTo>
                  <a:lnTo>
                    <a:pt x="26179" y="110536"/>
                  </a:lnTo>
                  <a:lnTo>
                    <a:pt x="24435" y="110536"/>
                  </a:lnTo>
                  <a:lnTo>
                    <a:pt x="25598" y="109372"/>
                  </a:lnTo>
                  <a:lnTo>
                    <a:pt x="25016" y="107627"/>
                  </a:lnTo>
                  <a:lnTo>
                    <a:pt x="26762" y="108209"/>
                  </a:lnTo>
                  <a:lnTo>
                    <a:pt x="27925" y="107627"/>
                  </a:lnTo>
                  <a:close/>
                  <a:moveTo>
                    <a:pt x="2909" y="72721"/>
                  </a:moveTo>
                  <a:lnTo>
                    <a:pt x="1164" y="72721"/>
                  </a:lnTo>
                  <a:lnTo>
                    <a:pt x="2327" y="71557"/>
                  </a:lnTo>
                  <a:lnTo>
                    <a:pt x="1746" y="69812"/>
                  </a:lnTo>
                  <a:lnTo>
                    <a:pt x="3491" y="70394"/>
                  </a:lnTo>
                  <a:lnTo>
                    <a:pt x="5236" y="69230"/>
                  </a:lnTo>
                  <a:lnTo>
                    <a:pt x="5236" y="70975"/>
                  </a:lnTo>
                  <a:lnTo>
                    <a:pt x="6400" y="72139"/>
                  </a:lnTo>
                  <a:lnTo>
                    <a:pt x="4654" y="72721"/>
                  </a:lnTo>
                  <a:lnTo>
                    <a:pt x="4073" y="74466"/>
                  </a:lnTo>
                  <a:lnTo>
                    <a:pt x="2909" y="72721"/>
                  </a:lnTo>
                  <a:close/>
                  <a:moveTo>
                    <a:pt x="6400" y="26761"/>
                  </a:moveTo>
                  <a:lnTo>
                    <a:pt x="8145" y="28507"/>
                  </a:lnTo>
                  <a:lnTo>
                    <a:pt x="5236" y="29088"/>
                  </a:lnTo>
                  <a:lnTo>
                    <a:pt x="4073" y="31415"/>
                  </a:lnTo>
                  <a:lnTo>
                    <a:pt x="2909" y="29088"/>
                  </a:lnTo>
                  <a:lnTo>
                    <a:pt x="0" y="28507"/>
                  </a:lnTo>
                  <a:lnTo>
                    <a:pt x="1746" y="26761"/>
                  </a:lnTo>
                  <a:lnTo>
                    <a:pt x="1164" y="24434"/>
                  </a:lnTo>
                  <a:lnTo>
                    <a:pt x="3491" y="25598"/>
                  </a:lnTo>
                  <a:lnTo>
                    <a:pt x="5818" y="24434"/>
                  </a:lnTo>
                  <a:lnTo>
                    <a:pt x="6400" y="26761"/>
                  </a:lnTo>
                  <a:close/>
                  <a:moveTo>
                    <a:pt x="67485" y="68648"/>
                  </a:moveTo>
                  <a:lnTo>
                    <a:pt x="64577" y="68067"/>
                  </a:lnTo>
                  <a:lnTo>
                    <a:pt x="66322" y="66321"/>
                  </a:lnTo>
                  <a:lnTo>
                    <a:pt x="65740" y="63994"/>
                  </a:lnTo>
                  <a:lnTo>
                    <a:pt x="68067" y="65158"/>
                  </a:lnTo>
                  <a:lnTo>
                    <a:pt x="70394" y="63994"/>
                  </a:lnTo>
                  <a:lnTo>
                    <a:pt x="69812" y="66321"/>
                  </a:lnTo>
                  <a:lnTo>
                    <a:pt x="71558" y="68067"/>
                  </a:lnTo>
                  <a:lnTo>
                    <a:pt x="68649" y="68648"/>
                  </a:lnTo>
                  <a:lnTo>
                    <a:pt x="67485" y="70975"/>
                  </a:lnTo>
                  <a:lnTo>
                    <a:pt x="67485" y="68648"/>
                  </a:lnTo>
                  <a:close/>
                  <a:moveTo>
                    <a:pt x="77957" y="2327"/>
                  </a:moveTo>
                  <a:lnTo>
                    <a:pt x="77375" y="582"/>
                  </a:lnTo>
                  <a:lnTo>
                    <a:pt x="79121" y="1164"/>
                  </a:lnTo>
                  <a:lnTo>
                    <a:pt x="80866" y="0"/>
                  </a:lnTo>
                  <a:lnTo>
                    <a:pt x="80866" y="1745"/>
                  </a:lnTo>
                  <a:lnTo>
                    <a:pt x="82030" y="2909"/>
                  </a:lnTo>
                  <a:lnTo>
                    <a:pt x="80284" y="3491"/>
                  </a:lnTo>
                  <a:lnTo>
                    <a:pt x="79702" y="5236"/>
                  </a:lnTo>
                  <a:lnTo>
                    <a:pt x="78538" y="3491"/>
                  </a:lnTo>
                  <a:lnTo>
                    <a:pt x="76794" y="3491"/>
                  </a:lnTo>
                  <a:lnTo>
                    <a:pt x="77957" y="2327"/>
                  </a:lnTo>
                  <a:close/>
                  <a:moveTo>
                    <a:pt x="119844" y="83193"/>
                  </a:moveTo>
                  <a:lnTo>
                    <a:pt x="119844" y="83774"/>
                  </a:lnTo>
                  <a:lnTo>
                    <a:pt x="120426" y="84356"/>
                  </a:lnTo>
                  <a:lnTo>
                    <a:pt x="119844" y="84356"/>
                  </a:lnTo>
                  <a:lnTo>
                    <a:pt x="119262" y="84938"/>
                  </a:lnTo>
                  <a:lnTo>
                    <a:pt x="118681" y="84356"/>
                  </a:lnTo>
                  <a:lnTo>
                    <a:pt x="118099" y="84356"/>
                  </a:lnTo>
                  <a:lnTo>
                    <a:pt x="118681" y="83774"/>
                  </a:lnTo>
                  <a:lnTo>
                    <a:pt x="118681" y="83193"/>
                  </a:lnTo>
                  <a:lnTo>
                    <a:pt x="119262" y="83774"/>
                  </a:lnTo>
                  <a:lnTo>
                    <a:pt x="119844" y="83193"/>
                  </a:lnTo>
                  <a:close/>
                  <a:moveTo>
                    <a:pt x="94247" y="33742"/>
                  </a:moveTo>
                  <a:lnTo>
                    <a:pt x="93665" y="31997"/>
                  </a:lnTo>
                  <a:lnTo>
                    <a:pt x="95410" y="32579"/>
                  </a:lnTo>
                  <a:lnTo>
                    <a:pt x="96574" y="31997"/>
                  </a:lnTo>
                  <a:lnTo>
                    <a:pt x="96574" y="33742"/>
                  </a:lnTo>
                  <a:lnTo>
                    <a:pt x="97737" y="34906"/>
                  </a:lnTo>
                  <a:lnTo>
                    <a:pt x="95991" y="34906"/>
                  </a:lnTo>
                  <a:lnTo>
                    <a:pt x="95410" y="36070"/>
                  </a:lnTo>
                  <a:lnTo>
                    <a:pt x="94828" y="34906"/>
                  </a:lnTo>
                  <a:lnTo>
                    <a:pt x="93083" y="34906"/>
                  </a:lnTo>
                  <a:lnTo>
                    <a:pt x="94247" y="33742"/>
                  </a:lnTo>
                  <a:close/>
                </a:path>
              </a:pathLst>
            </a:custGeom>
            <a:solidFill>
              <a:srgbClr val="FFFFFF"/>
            </a:solidFill>
            <a:ln w="581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5DBE69C-D869-75AA-5006-2F5866B66F3F}"/>
                </a:ext>
              </a:extLst>
            </p:cNvPr>
            <p:cNvSpPr/>
            <p:nvPr/>
          </p:nvSpPr>
          <p:spPr>
            <a:xfrm>
              <a:off x="5312038" y="2143420"/>
              <a:ext cx="25766" cy="25766"/>
            </a:xfrm>
            <a:custGeom>
              <a:avLst/>
              <a:gdLst>
                <a:gd name="connsiteX0" fmla="*/ 0 w 6399"/>
                <a:gd name="connsiteY0" fmla="*/ 2909 h 6399"/>
                <a:gd name="connsiteX1" fmla="*/ 1745 w 6399"/>
                <a:gd name="connsiteY1" fmla="*/ 4072 h 6399"/>
                <a:gd name="connsiteX2" fmla="*/ 1745 w 6399"/>
                <a:gd name="connsiteY2" fmla="*/ 6399 h 6399"/>
                <a:gd name="connsiteX3" fmla="*/ 4072 w 6399"/>
                <a:gd name="connsiteY3" fmla="*/ 5236 h 6399"/>
                <a:gd name="connsiteX4" fmla="*/ 6399 w 6399"/>
                <a:gd name="connsiteY4" fmla="*/ 5818 h 6399"/>
                <a:gd name="connsiteX5" fmla="*/ 5236 w 6399"/>
                <a:gd name="connsiteY5" fmla="*/ 3491 h 6399"/>
                <a:gd name="connsiteX6" fmla="*/ 6399 w 6399"/>
                <a:gd name="connsiteY6" fmla="*/ 1745 h 6399"/>
                <a:gd name="connsiteX7" fmla="*/ 4072 w 6399"/>
                <a:gd name="connsiteY7" fmla="*/ 1745 h 6399"/>
                <a:gd name="connsiteX8" fmla="*/ 2909 w 6399"/>
                <a:gd name="connsiteY8" fmla="*/ 0 h 6399"/>
                <a:gd name="connsiteX9" fmla="*/ 2327 w 6399"/>
                <a:gd name="connsiteY9" fmla="*/ 2327 h 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9" h="6399">
                  <a:moveTo>
                    <a:pt x="0" y="2909"/>
                  </a:moveTo>
                  <a:lnTo>
                    <a:pt x="1745" y="4072"/>
                  </a:lnTo>
                  <a:lnTo>
                    <a:pt x="1745" y="6399"/>
                  </a:lnTo>
                  <a:lnTo>
                    <a:pt x="4072" y="5236"/>
                  </a:lnTo>
                  <a:lnTo>
                    <a:pt x="6399" y="5818"/>
                  </a:lnTo>
                  <a:lnTo>
                    <a:pt x="5236" y="3491"/>
                  </a:lnTo>
                  <a:lnTo>
                    <a:pt x="6399" y="1745"/>
                  </a:lnTo>
                  <a:lnTo>
                    <a:pt x="4072" y="1745"/>
                  </a:lnTo>
                  <a:lnTo>
                    <a:pt x="2909" y="0"/>
                  </a:lnTo>
                  <a:lnTo>
                    <a:pt x="2327" y="2327"/>
                  </a:lnTo>
                  <a:close/>
                </a:path>
              </a:pathLst>
            </a:custGeom>
            <a:solidFill>
              <a:srgbClr val="FFFFFF"/>
            </a:solidFill>
            <a:ln w="581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91108F9-386F-15A2-626D-0C3070E65284}"/>
                </a:ext>
              </a:extLst>
            </p:cNvPr>
            <p:cNvSpPr/>
            <p:nvPr/>
          </p:nvSpPr>
          <p:spPr>
            <a:xfrm>
              <a:off x="5185542" y="2902404"/>
              <a:ext cx="260045" cy="58132"/>
            </a:xfrm>
            <a:custGeom>
              <a:avLst/>
              <a:gdLst>
                <a:gd name="connsiteX0" fmla="*/ 18035 w 64582"/>
                <a:gd name="connsiteY0" fmla="*/ 2909 h 14437"/>
                <a:gd name="connsiteX1" fmla="*/ 12799 w 64582"/>
                <a:gd name="connsiteY1" fmla="*/ 3491 h 14437"/>
                <a:gd name="connsiteX2" fmla="*/ 26179 w 64582"/>
                <a:gd name="connsiteY2" fmla="*/ 8145 h 14437"/>
                <a:gd name="connsiteX3" fmla="*/ 26179 w 64582"/>
                <a:gd name="connsiteY3" fmla="*/ 8145 h 14437"/>
                <a:gd name="connsiteX4" fmla="*/ 26179 w 64582"/>
                <a:gd name="connsiteY4" fmla="*/ 8145 h 14437"/>
                <a:gd name="connsiteX5" fmla="*/ 26761 w 64582"/>
                <a:gd name="connsiteY5" fmla="*/ 8145 h 14437"/>
                <a:gd name="connsiteX6" fmla="*/ 27343 w 64582"/>
                <a:gd name="connsiteY6" fmla="*/ 8726 h 14437"/>
                <a:gd name="connsiteX7" fmla="*/ 23852 w 64582"/>
                <a:gd name="connsiteY7" fmla="*/ 8726 h 14437"/>
                <a:gd name="connsiteX8" fmla="*/ 6399 w 64582"/>
                <a:gd name="connsiteY8" fmla="*/ 0 h 14437"/>
                <a:gd name="connsiteX9" fmla="*/ 0 w 64582"/>
                <a:gd name="connsiteY9" fmla="*/ 582 h 14437"/>
                <a:gd name="connsiteX10" fmla="*/ 64576 w 64582"/>
                <a:gd name="connsiteY10" fmla="*/ 13962 h 14437"/>
                <a:gd name="connsiteX11" fmla="*/ 18035 w 64582"/>
                <a:gd name="connsiteY11" fmla="*/ 2909 h 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82" h="14437">
                  <a:moveTo>
                    <a:pt x="18035" y="2909"/>
                  </a:moveTo>
                  <a:lnTo>
                    <a:pt x="12799" y="3491"/>
                  </a:lnTo>
                  <a:cubicBezTo>
                    <a:pt x="12799" y="3491"/>
                    <a:pt x="19199" y="5818"/>
                    <a:pt x="26179" y="8145"/>
                  </a:cubicBezTo>
                  <a:lnTo>
                    <a:pt x="26179" y="8145"/>
                  </a:lnTo>
                  <a:lnTo>
                    <a:pt x="26179" y="8145"/>
                  </a:lnTo>
                  <a:cubicBezTo>
                    <a:pt x="26179" y="8145"/>
                    <a:pt x="26761" y="8145"/>
                    <a:pt x="26761" y="8145"/>
                  </a:cubicBezTo>
                  <a:cubicBezTo>
                    <a:pt x="27343" y="8145"/>
                    <a:pt x="27343" y="8726"/>
                    <a:pt x="27343" y="8726"/>
                  </a:cubicBezTo>
                  <a:cubicBezTo>
                    <a:pt x="27343" y="9308"/>
                    <a:pt x="25016" y="8726"/>
                    <a:pt x="23852" y="8726"/>
                  </a:cubicBezTo>
                  <a:cubicBezTo>
                    <a:pt x="18035" y="6981"/>
                    <a:pt x="11054" y="4654"/>
                    <a:pt x="6399" y="0"/>
                  </a:cubicBezTo>
                  <a:lnTo>
                    <a:pt x="0" y="582"/>
                  </a:lnTo>
                  <a:cubicBezTo>
                    <a:pt x="0" y="582"/>
                    <a:pt x="18616" y="17453"/>
                    <a:pt x="64576" y="13962"/>
                  </a:cubicBezTo>
                  <a:cubicBezTo>
                    <a:pt x="65158" y="14544"/>
                    <a:pt x="26761" y="8726"/>
                    <a:pt x="18035" y="2909"/>
                  </a:cubicBezTo>
                  <a:close/>
                </a:path>
              </a:pathLst>
            </a:custGeom>
            <a:solidFill>
              <a:srgbClr val="41246C"/>
            </a:solidFill>
            <a:ln w="581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46E6C10-FB3D-795B-B52A-219C4C647C23}"/>
                </a:ext>
              </a:extLst>
            </p:cNvPr>
            <p:cNvSpPr/>
            <p:nvPr/>
          </p:nvSpPr>
          <p:spPr>
            <a:xfrm>
              <a:off x="5169146" y="2608616"/>
              <a:ext cx="110095" cy="315910"/>
            </a:xfrm>
            <a:custGeom>
              <a:avLst/>
              <a:gdLst>
                <a:gd name="connsiteX0" fmla="*/ 22107 w 27342"/>
                <a:gd name="connsiteY0" fmla="*/ 63654 h 78456"/>
                <a:gd name="connsiteX1" fmla="*/ 20943 w 27342"/>
                <a:gd name="connsiteY1" fmla="*/ 60163 h 78456"/>
                <a:gd name="connsiteX2" fmla="*/ 20362 w 27342"/>
                <a:gd name="connsiteY2" fmla="*/ 49691 h 78456"/>
                <a:gd name="connsiteX3" fmla="*/ 21525 w 27342"/>
                <a:gd name="connsiteY3" fmla="*/ 41546 h 78456"/>
                <a:gd name="connsiteX4" fmla="*/ 21525 w 27342"/>
                <a:gd name="connsiteY4" fmla="*/ 39801 h 78456"/>
                <a:gd name="connsiteX5" fmla="*/ 21525 w 27342"/>
                <a:gd name="connsiteY5" fmla="*/ 39801 h 78456"/>
                <a:gd name="connsiteX6" fmla="*/ 21525 w 27342"/>
                <a:gd name="connsiteY6" fmla="*/ 39801 h 78456"/>
                <a:gd name="connsiteX7" fmla="*/ 21525 w 27342"/>
                <a:gd name="connsiteY7" fmla="*/ 37474 h 78456"/>
                <a:gd name="connsiteX8" fmla="*/ 21525 w 27342"/>
                <a:gd name="connsiteY8" fmla="*/ 36310 h 78456"/>
                <a:gd name="connsiteX9" fmla="*/ 22107 w 27342"/>
                <a:gd name="connsiteY9" fmla="*/ 33402 h 78456"/>
                <a:gd name="connsiteX10" fmla="*/ 24434 w 27342"/>
                <a:gd name="connsiteY10" fmla="*/ 38638 h 78456"/>
                <a:gd name="connsiteX11" fmla="*/ 27343 w 27342"/>
                <a:gd name="connsiteY11" fmla="*/ 39219 h 78456"/>
                <a:gd name="connsiteX12" fmla="*/ 22688 w 27342"/>
                <a:gd name="connsiteY12" fmla="*/ 18858 h 78456"/>
                <a:gd name="connsiteX13" fmla="*/ 19779 w 27342"/>
                <a:gd name="connsiteY13" fmla="*/ 13622 h 78456"/>
                <a:gd name="connsiteX14" fmla="*/ 18035 w 27342"/>
                <a:gd name="connsiteY14" fmla="*/ 11876 h 78456"/>
                <a:gd name="connsiteX15" fmla="*/ 19779 w 27342"/>
                <a:gd name="connsiteY15" fmla="*/ 10713 h 78456"/>
                <a:gd name="connsiteX16" fmla="*/ 19779 w 27342"/>
                <a:gd name="connsiteY16" fmla="*/ 10713 h 78456"/>
                <a:gd name="connsiteX17" fmla="*/ 22107 w 27342"/>
                <a:gd name="connsiteY17" fmla="*/ 6640 h 78456"/>
                <a:gd name="connsiteX18" fmla="*/ 18616 w 27342"/>
                <a:gd name="connsiteY18" fmla="*/ 1986 h 78456"/>
                <a:gd name="connsiteX19" fmla="*/ 18616 w 27342"/>
                <a:gd name="connsiteY19" fmla="*/ 1986 h 78456"/>
                <a:gd name="connsiteX20" fmla="*/ 18616 w 27342"/>
                <a:gd name="connsiteY20" fmla="*/ 1986 h 78456"/>
                <a:gd name="connsiteX21" fmla="*/ 15707 w 27342"/>
                <a:gd name="connsiteY21" fmla="*/ 241 h 78456"/>
                <a:gd name="connsiteX22" fmla="*/ 11635 w 27342"/>
                <a:gd name="connsiteY22" fmla="*/ 823 h 78456"/>
                <a:gd name="connsiteX23" fmla="*/ 9308 w 27342"/>
                <a:gd name="connsiteY23" fmla="*/ 3150 h 78456"/>
                <a:gd name="connsiteX24" fmla="*/ 8726 w 27342"/>
                <a:gd name="connsiteY24" fmla="*/ 5477 h 78456"/>
                <a:gd name="connsiteX25" fmla="*/ 8144 w 27342"/>
                <a:gd name="connsiteY25" fmla="*/ 7804 h 78456"/>
                <a:gd name="connsiteX26" fmla="*/ 8144 w 27342"/>
                <a:gd name="connsiteY26" fmla="*/ 8386 h 78456"/>
                <a:gd name="connsiteX27" fmla="*/ 8726 w 27342"/>
                <a:gd name="connsiteY27" fmla="*/ 9549 h 78456"/>
                <a:gd name="connsiteX28" fmla="*/ 9890 w 27342"/>
                <a:gd name="connsiteY28" fmla="*/ 11295 h 78456"/>
                <a:gd name="connsiteX29" fmla="*/ 10471 w 27342"/>
                <a:gd name="connsiteY29" fmla="*/ 11876 h 78456"/>
                <a:gd name="connsiteX30" fmla="*/ 11053 w 27342"/>
                <a:gd name="connsiteY30" fmla="*/ 13622 h 78456"/>
                <a:gd name="connsiteX31" fmla="*/ 8726 w 27342"/>
                <a:gd name="connsiteY31" fmla="*/ 21766 h 78456"/>
                <a:gd name="connsiteX32" fmla="*/ 8144 w 27342"/>
                <a:gd name="connsiteY32" fmla="*/ 25839 h 78456"/>
                <a:gd name="connsiteX33" fmla="*/ 0 w 27342"/>
                <a:gd name="connsiteY33" fmla="*/ 46201 h 78456"/>
                <a:gd name="connsiteX34" fmla="*/ 3490 w 27342"/>
                <a:gd name="connsiteY34" fmla="*/ 45037 h 78456"/>
                <a:gd name="connsiteX35" fmla="*/ 4654 w 27342"/>
                <a:gd name="connsiteY35" fmla="*/ 43292 h 78456"/>
                <a:gd name="connsiteX36" fmla="*/ 8726 w 27342"/>
                <a:gd name="connsiteY36" fmla="*/ 38056 h 78456"/>
                <a:gd name="connsiteX37" fmla="*/ 8726 w 27342"/>
                <a:gd name="connsiteY37" fmla="*/ 53763 h 78456"/>
                <a:gd name="connsiteX38" fmla="*/ 7563 w 27342"/>
                <a:gd name="connsiteY38" fmla="*/ 60163 h 78456"/>
                <a:gd name="connsiteX39" fmla="*/ 6981 w 27342"/>
                <a:gd name="connsiteY39" fmla="*/ 63072 h 78456"/>
                <a:gd name="connsiteX40" fmla="*/ 5818 w 27342"/>
                <a:gd name="connsiteY40" fmla="*/ 71216 h 78456"/>
                <a:gd name="connsiteX41" fmla="*/ 2909 w 27342"/>
                <a:gd name="connsiteY41" fmla="*/ 74125 h 78456"/>
                <a:gd name="connsiteX42" fmla="*/ 5235 w 27342"/>
                <a:gd name="connsiteY42" fmla="*/ 74707 h 78456"/>
                <a:gd name="connsiteX43" fmla="*/ 5235 w 27342"/>
                <a:gd name="connsiteY43" fmla="*/ 74707 h 78456"/>
                <a:gd name="connsiteX44" fmla="*/ 5235 w 27342"/>
                <a:gd name="connsiteY44" fmla="*/ 74707 h 78456"/>
                <a:gd name="connsiteX45" fmla="*/ 7563 w 27342"/>
                <a:gd name="connsiteY45" fmla="*/ 75289 h 78456"/>
                <a:gd name="connsiteX46" fmla="*/ 7563 w 27342"/>
                <a:gd name="connsiteY46" fmla="*/ 75289 h 78456"/>
                <a:gd name="connsiteX47" fmla="*/ 7563 w 27342"/>
                <a:gd name="connsiteY47" fmla="*/ 75289 h 78456"/>
                <a:gd name="connsiteX48" fmla="*/ 9308 w 27342"/>
                <a:gd name="connsiteY48" fmla="*/ 75289 h 78456"/>
                <a:gd name="connsiteX49" fmla="*/ 13380 w 27342"/>
                <a:gd name="connsiteY49" fmla="*/ 61326 h 78456"/>
                <a:gd name="connsiteX50" fmla="*/ 15707 w 27342"/>
                <a:gd name="connsiteY50" fmla="*/ 70635 h 78456"/>
                <a:gd name="connsiteX51" fmla="*/ 15707 w 27342"/>
                <a:gd name="connsiteY51" fmla="*/ 71798 h 78456"/>
                <a:gd name="connsiteX52" fmla="*/ 16871 w 27342"/>
                <a:gd name="connsiteY52" fmla="*/ 75871 h 78456"/>
                <a:gd name="connsiteX53" fmla="*/ 14544 w 27342"/>
                <a:gd name="connsiteY53" fmla="*/ 76452 h 78456"/>
                <a:gd name="connsiteX54" fmla="*/ 18035 w 27342"/>
                <a:gd name="connsiteY54" fmla="*/ 78198 h 78456"/>
                <a:gd name="connsiteX55" fmla="*/ 20362 w 27342"/>
                <a:gd name="connsiteY55" fmla="*/ 78198 h 78456"/>
                <a:gd name="connsiteX56" fmla="*/ 23852 w 27342"/>
                <a:gd name="connsiteY56" fmla="*/ 78198 h 78456"/>
                <a:gd name="connsiteX57" fmla="*/ 24434 w 27342"/>
                <a:gd name="connsiteY57" fmla="*/ 78198 h 78456"/>
                <a:gd name="connsiteX58" fmla="*/ 22107 w 27342"/>
                <a:gd name="connsiteY58" fmla="*/ 63654 h 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342" h="78456">
                  <a:moveTo>
                    <a:pt x="22107" y="63654"/>
                  </a:moveTo>
                  <a:lnTo>
                    <a:pt x="20943" y="60163"/>
                  </a:lnTo>
                  <a:lnTo>
                    <a:pt x="20362" y="49691"/>
                  </a:lnTo>
                  <a:lnTo>
                    <a:pt x="21525" y="41546"/>
                  </a:lnTo>
                  <a:cubicBezTo>
                    <a:pt x="21525" y="40965"/>
                    <a:pt x="21525" y="40383"/>
                    <a:pt x="21525" y="39801"/>
                  </a:cubicBezTo>
                  <a:lnTo>
                    <a:pt x="21525" y="39801"/>
                  </a:lnTo>
                  <a:lnTo>
                    <a:pt x="21525" y="39801"/>
                  </a:lnTo>
                  <a:cubicBezTo>
                    <a:pt x="21525" y="39219"/>
                    <a:pt x="21525" y="38056"/>
                    <a:pt x="21525" y="37474"/>
                  </a:cubicBezTo>
                  <a:cubicBezTo>
                    <a:pt x="21525" y="36892"/>
                    <a:pt x="21525" y="36892"/>
                    <a:pt x="21525" y="36310"/>
                  </a:cubicBezTo>
                  <a:cubicBezTo>
                    <a:pt x="21525" y="35147"/>
                    <a:pt x="22107" y="33983"/>
                    <a:pt x="22107" y="33402"/>
                  </a:cubicBezTo>
                  <a:lnTo>
                    <a:pt x="24434" y="38638"/>
                  </a:lnTo>
                  <a:lnTo>
                    <a:pt x="27343" y="39219"/>
                  </a:lnTo>
                  <a:lnTo>
                    <a:pt x="22688" y="18858"/>
                  </a:lnTo>
                  <a:cubicBezTo>
                    <a:pt x="22688" y="16530"/>
                    <a:pt x="21525" y="14785"/>
                    <a:pt x="19779" y="13622"/>
                  </a:cubicBezTo>
                  <a:cubicBezTo>
                    <a:pt x="19198" y="13040"/>
                    <a:pt x="18616" y="12458"/>
                    <a:pt x="18035" y="11876"/>
                  </a:cubicBezTo>
                  <a:lnTo>
                    <a:pt x="19779" y="10713"/>
                  </a:lnTo>
                  <a:lnTo>
                    <a:pt x="19779" y="10713"/>
                  </a:lnTo>
                  <a:cubicBezTo>
                    <a:pt x="22107" y="10713"/>
                    <a:pt x="23271" y="8386"/>
                    <a:pt x="22107" y="6640"/>
                  </a:cubicBezTo>
                  <a:lnTo>
                    <a:pt x="18616" y="1986"/>
                  </a:lnTo>
                  <a:lnTo>
                    <a:pt x="18616" y="1986"/>
                  </a:lnTo>
                  <a:lnTo>
                    <a:pt x="18616" y="1986"/>
                  </a:lnTo>
                  <a:cubicBezTo>
                    <a:pt x="18035" y="823"/>
                    <a:pt x="16871" y="241"/>
                    <a:pt x="15707" y="241"/>
                  </a:cubicBezTo>
                  <a:cubicBezTo>
                    <a:pt x="13962" y="-341"/>
                    <a:pt x="12799" y="241"/>
                    <a:pt x="11635" y="823"/>
                  </a:cubicBezTo>
                  <a:cubicBezTo>
                    <a:pt x="10471" y="1405"/>
                    <a:pt x="9890" y="1986"/>
                    <a:pt x="9308" y="3150"/>
                  </a:cubicBezTo>
                  <a:cubicBezTo>
                    <a:pt x="9308" y="3732"/>
                    <a:pt x="9308" y="4895"/>
                    <a:pt x="8726" y="5477"/>
                  </a:cubicBezTo>
                  <a:cubicBezTo>
                    <a:pt x="8726" y="6059"/>
                    <a:pt x="8726" y="7222"/>
                    <a:pt x="8144" y="7804"/>
                  </a:cubicBezTo>
                  <a:cubicBezTo>
                    <a:pt x="8144" y="7804"/>
                    <a:pt x="8144" y="8386"/>
                    <a:pt x="8144" y="8386"/>
                  </a:cubicBezTo>
                  <a:cubicBezTo>
                    <a:pt x="8726" y="8967"/>
                    <a:pt x="8726" y="8967"/>
                    <a:pt x="8726" y="9549"/>
                  </a:cubicBezTo>
                  <a:cubicBezTo>
                    <a:pt x="8726" y="10713"/>
                    <a:pt x="8726" y="10713"/>
                    <a:pt x="9890" y="11295"/>
                  </a:cubicBezTo>
                  <a:cubicBezTo>
                    <a:pt x="9890" y="11295"/>
                    <a:pt x="10471" y="11295"/>
                    <a:pt x="10471" y="11876"/>
                  </a:cubicBezTo>
                  <a:cubicBezTo>
                    <a:pt x="11053" y="12458"/>
                    <a:pt x="11635" y="13040"/>
                    <a:pt x="11053" y="13622"/>
                  </a:cubicBezTo>
                  <a:cubicBezTo>
                    <a:pt x="9890" y="16530"/>
                    <a:pt x="9308" y="18858"/>
                    <a:pt x="8726" y="21766"/>
                  </a:cubicBezTo>
                  <a:cubicBezTo>
                    <a:pt x="8726" y="22930"/>
                    <a:pt x="8144" y="24675"/>
                    <a:pt x="8144" y="25839"/>
                  </a:cubicBezTo>
                  <a:lnTo>
                    <a:pt x="0" y="46201"/>
                  </a:lnTo>
                  <a:lnTo>
                    <a:pt x="3490" y="45037"/>
                  </a:lnTo>
                  <a:lnTo>
                    <a:pt x="4654" y="43292"/>
                  </a:lnTo>
                  <a:lnTo>
                    <a:pt x="8726" y="38056"/>
                  </a:lnTo>
                  <a:lnTo>
                    <a:pt x="8726" y="53763"/>
                  </a:lnTo>
                  <a:cubicBezTo>
                    <a:pt x="8726" y="53763"/>
                    <a:pt x="8144" y="56672"/>
                    <a:pt x="7563" y="60163"/>
                  </a:cubicBezTo>
                  <a:cubicBezTo>
                    <a:pt x="7563" y="61326"/>
                    <a:pt x="6981" y="61908"/>
                    <a:pt x="6981" y="63072"/>
                  </a:cubicBezTo>
                  <a:cubicBezTo>
                    <a:pt x="6399" y="65981"/>
                    <a:pt x="5818" y="68889"/>
                    <a:pt x="5818" y="71216"/>
                  </a:cubicBezTo>
                  <a:lnTo>
                    <a:pt x="2909" y="74125"/>
                  </a:lnTo>
                  <a:lnTo>
                    <a:pt x="5235" y="74707"/>
                  </a:lnTo>
                  <a:cubicBezTo>
                    <a:pt x="5235" y="74707"/>
                    <a:pt x="5235" y="74707"/>
                    <a:pt x="5235" y="74707"/>
                  </a:cubicBezTo>
                  <a:cubicBezTo>
                    <a:pt x="5235" y="74707"/>
                    <a:pt x="5235" y="74707"/>
                    <a:pt x="5235" y="74707"/>
                  </a:cubicBezTo>
                  <a:cubicBezTo>
                    <a:pt x="5818" y="74707"/>
                    <a:pt x="6981" y="75289"/>
                    <a:pt x="7563" y="75289"/>
                  </a:cubicBezTo>
                  <a:lnTo>
                    <a:pt x="7563" y="75289"/>
                  </a:lnTo>
                  <a:lnTo>
                    <a:pt x="7563" y="75289"/>
                  </a:lnTo>
                  <a:cubicBezTo>
                    <a:pt x="8144" y="75289"/>
                    <a:pt x="8726" y="75289"/>
                    <a:pt x="9308" y="75289"/>
                  </a:cubicBezTo>
                  <a:lnTo>
                    <a:pt x="13380" y="61326"/>
                  </a:lnTo>
                  <a:cubicBezTo>
                    <a:pt x="13380" y="61326"/>
                    <a:pt x="14544" y="65399"/>
                    <a:pt x="15707" y="70635"/>
                  </a:cubicBezTo>
                  <a:cubicBezTo>
                    <a:pt x="15707" y="71216"/>
                    <a:pt x="15707" y="71216"/>
                    <a:pt x="15707" y="71798"/>
                  </a:cubicBezTo>
                  <a:cubicBezTo>
                    <a:pt x="16289" y="73544"/>
                    <a:pt x="16289" y="74707"/>
                    <a:pt x="16871" y="75871"/>
                  </a:cubicBezTo>
                  <a:lnTo>
                    <a:pt x="14544" y="76452"/>
                  </a:lnTo>
                  <a:lnTo>
                    <a:pt x="18035" y="78198"/>
                  </a:lnTo>
                  <a:cubicBezTo>
                    <a:pt x="18616" y="78198"/>
                    <a:pt x="19198" y="78198"/>
                    <a:pt x="20362" y="78198"/>
                  </a:cubicBezTo>
                  <a:cubicBezTo>
                    <a:pt x="21525" y="78198"/>
                    <a:pt x="22688" y="78779"/>
                    <a:pt x="23852" y="78198"/>
                  </a:cubicBezTo>
                  <a:cubicBezTo>
                    <a:pt x="23852" y="78198"/>
                    <a:pt x="23852" y="78198"/>
                    <a:pt x="24434" y="78198"/>
                  </a:cubicBezTo>
                  <a:lnTo>
                    <a:pt x="22107" y="63654"/>
                  </a:lnTo>
                  <a:close/>
                </a:path>
              </a:pathLst>
            </a:custGeom>
            <a:solidFill>
              <a:srgbClr val="F6921E"/>
            </a:solidFill>
            <a:ln w="581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4C00488-10F4-CD3C-EB69-D6FC68A21F17}"/>
                </a:ext>
              </a:extLst>
            </p:cNvPr>
            <p:cNvSpPr/>
            <p:nvPr/>
          </p:nvSpPr>
          <p:spPr>
            <a:xfrm>
              <a:off x="5075443" y="2942227"/>
              <a:ext cx="23423" cy="2339"/>
            </a:xfrm>
            <a:custGeom>
              <a:avLst/>
              <a:gdLst>
                <a:gd name="connsiteX0" fmla="*/ 0 w 5817"/>
                <a:gd name="connsiteY0" fmla="*/ 582 h 581"/>
                <a:gd name="connsiteX1" fmla="*/ 0 w 5817"/>
                <a:gd name="connsiteY1" fmla="*/ 0 h 581"/>
                <a:gd name="connsiteX2" fmla="*/ 0 w 5817"/>
                <a:gd name="connsiteY2" fmla="*/ 582 h 581"/>
              </a:gdLst>
              <a:ahLst/>
              <a:cxnLst>
                <a:cxn ang="0">
                  <a:pos x="connsiteX0" y="connsiteY0"/>
                </a:cxn>
                <a:cxn ang="0">
                  <a:pos x="connsiteX1" y="connsiteY1"/>
                </a:cxn>
                <a:cxn ang="0">
                  <a:pos x="connsiteX2" y="connsiteY2"/>
                </a:cxn>
              </a:cxnLst>
              <a:rect l="l" t="t" r="r" b="b"/>
              <a:pathLst>
                <a:path w="5817" h="581">
                  <a:moveTo>
                    <a:pt x="0" y="582"/>
                  </a:moveTo>
                  <a:lnTo>
                    <a:pt x="0" y="0"/>
                  </a:lnTo>
                  <a:lnTo>
                    <a:pt x="0" y="582"/>
                  </a:lnTo>
                  <a:close/>
                </a:path>
              </a:pathLst>
            </a:custGeom>
            <a:solidFill>
              <a:srgbClr val="FBAF19"/>
            </a:solidFill>
            <a:ln w="581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5A1062D-D05F-49F5-7A33-49DF9D2A571C}"/>
                </a:ext>
              </a:extLst>
            </p:cNvPr>
            <p:cNvSpPr/>
            <p:nvPr/>
          </p:nvSpPr>
          <p:spPr>
            <a:xfrm>
              <a:off x="5002823" y="1810779"/>
              <a:ext cx="349037" cy="323267"/>
            </a:xfrm>
            <a:custGeom>
              <a:avLst/>
              <a:gdLst>
                <a:gd name="connsiteX0" fmla="*/ 19780 w 86683"/>
                <a:gd name="connsiteY0" fmla="*/ 77375 h 80283"/>
                <a:gd name="connsiteX1" fmla="*/ 19780 w 86683"/>
                <a:gd name="connsiteY1" fmla="*/ 78538 h 80283"/>
                <a:gd name="connsiteX2" fmla="*/ 20944 w 86683"/>
                <a:gd name="connsiteY2" fmla="*/ 79120 h 80283"/>
                <a:gd name="connsiteX3" fmla="*/ 19780 w 86683"/>
                <a:gd name="connsiteY3" fmla="*/ 79120 h 80283"/>
                <a:gd name="connsiteX4" fmla="*/ 19199 w 86683"/>
                <a:gd name="connsiteY4" fmla="*/ 80284 h 80283"/>
                <a:gd name="connsiteX5" fmla="*/ 18617 w 86683"/>
                <a:gd name="connsiteY5" fmla="*/ 79120 h 80283"/>
                <a:gd name="connsiteX6" fmla="*/ 17453 w 86683"/>
                <a:gd name="connsiteY6" fmla="*/ 79120 h 80283"/>
                <a:gd name="connsiteX7" fmla="*/ 18617 w 86683"/>
                <a:gd name="connsiteY7" fmla="*/ 78538 h 80283"/>
                <a:gd name="connsiteX8" fmla="*/ 18617 w 86683"/>
                <a:gd name="connsiteY8" fmla="*/ 77375 h 80283"/>
                <a:gd name="connsiteX9" fmla="*/ 19780 w 86683"/>
                <a:gd name="connsiteY9" fmla="*/ 77957 h 80283"/>
                <a:gd name="connsiteX10" fmla="*/ 19780 w 86683"/>
                <a:gd name="connsiteY10" fmla="*/ 77375 h 80283"/>
                <a:gd name="connsiteX11" fmla="*/ 1164 w 86683"/>
                <a:gd name="connsiteY11" fmla="*/ 52359 h 80283"/>
                <a:gd name="connsiteX12" fmla="*/ 0 w 86683"/>
                <a:gd name="connsiteY12" fmla="*/ 52359 h 80283"/>
                <a:gd name="connsiteX13" fmla="*/ 1164 w 86683"/>
                <a:gd name="connsiteY13" fmla="*/ 51195 h 80283"/>
                <a:gd name="connsiteX14" fmla="*/ 1164 w 86683"/>
                <a:gd name="connsiteY14" fmla="*/ 50032 h 80283"/>
                <a:gd name="connsiteX15" fmla="*/ 2327 w 86683"/>
                <a:gd name="connsiteY15" fmla="*/ 50614 h 80283"/>
                <a:gd name="connsiteX16" fmla="*/ 3491 w 86683"/>
                <a:gd name="connsiteY16" fmla="*/ 50032 h 80283"/>
                <a:gd name="connsiteX17" fmla="*/ 3491 w 86683"/>
                <a:gd name="connsiteY17" fmla="*/ 51195 h 80283"/>
                <a:gd name="connsiteX18" fmla="*/ 4654 w 86683"/>
                <a:gd name="connsiteY18" fmla="*/ 52359 h 80283"/>
                <a:gd name="connsiteX19" fmla="*/ 3491 w 86683"/>
                <a:gd name="connsiteY19" fmla="*/ 52359 h 80283"/>
                <a:gd name="connsiteX20" fmla="*/ 2909 w 86683"/>
                <a:gd name="connsiteY20" fmla="*/ 53522 h 80283"/>
                <a:gd name="connsiteX21" fmla="*/ 1164 w 86683"/>
                <a:gd name="connsiteY21" fmla="*/ 52359 h 80283"/>
                <a:gd name="connsiteX22" fmla="*/ 4073 w 86683"/>
                <a:gd name="connsiteY22" fmla="*/ 19198 h 80283"/>
                <a:gd name="connsiteX23" fmla="*/ 5818 w 86683"/>
                <a:gd name="connsiteY23" fmla="*/ 20362 h 80283"/>
                <a:gd name="connsiteX24" fmla="*/ 4073 w 86683"/>
                <a:gd name="connsiteY24" fmla="*/ 20944 h 80283"/>
                <a:gd name="connsiteX25" fmla="*/ 3491 w 86683"/>
                <a:gd name="connsiteY25" fmla="*/ 22689 h 80283"/>
                <a:gd name="connsiteX26" fmla="*/ 2327 w 86683"/>
                <a:gd name="connsiteY26" fmla="*/ 20944 h 80283"/>
                <a:gd name="connsiteX27" fmla="*/ 582 w 86683"/>
                <a:gd name="connsiteY27" fmla="*/ 20944 h 80283"/>
                <a:gd name="connsiteX28" fmla="*/ 1746 w 86683"/>
                <a:gd name="connsiteY28" fmla="*/ 19780 h 80283"/>
                <a:gd name="connsiteX29" fmla="*/ 1164 w 86683"/>
                <a:gd name="connsiteY29" fmla="*/ 18035 h 80283"/>
                <a:gd name="connsiteX30" fmla="*/ 2909 w 86683"/>
                <a:gd name="connsiteY30" fmla="*/ 18617 h 80283"/>
                <a:gd name="connsiteX31" fmla="*/ 4654 w 86683"/>
                <a:gd name="connsiteY31" fmla="*/ 17453 h 80283"/>
                <a:gd name="connsiteX32" fmla="*/ 4073 w 86683"/>
                <a:gd name="connsiteY32" fmla="*/ 19198 h 80283"/>
                <a:gd name="connsiteX33" fmla="*/ 47705 w 86683"/>
                <a:gd name="connsiteY33" fmla="*/ 49450 h 80283"/>
                <a:gd name="connsiteX34" fmla="*/ 45960 w 86683"/>
                <a:gd name="connsiteY34" fmla="*/ 49450 h 80283"/>
                <a:gd name="connsiteX35" fmla="*/ 47124 w 86683"/>
                <a:gd name="connsiteY35" fmla="*/ 48287 h 80283"/>
                <a:gd name="connsiteX36" fmla="*/ 46541 w 86683"/>
                <a:gd name="connsiteY36" fmla="*/ 46541 h 80283"/>
                <a:gd name="connsiteX37" fmla="*/ 48287 w 86683"/>
                <a:gd name="connsiteY37" fmla="*/ 47123 h 80283"/>
                <a:gd name="connsiteX38" fmla="*/ 50032 w 86683"/>
                <a:gd name="connsiteY38" fmla="*/ 45960 h 80283"/>
                <a:gd name="connsiteX39" fmla="*/ 50032 w 86683"/>
                <a:gd name="connsiteY39" fmla="*/ 47705 h 80283"/>
                <a:gd name="connsiteX40" fmla="*/ 51777 w 86683"/>
                <a:gd name="connsiteY40" fmla="*/ 48868 h 80283"/>
                <a:gd name="connsiteX41" fmla="*/ 50032 w 86683"/>
                <a:gd name="connsiteY41" fmla="*/ 49450 h 80283"/>
                <a:gd name="connsiteX42" fmla="*/ 49450 w 86683"/>
                <a:gd name="connsiteY42" fmla="*/ 51195 h 80283"/>
                <a:gd name="connsiteX43" fmla="*/ 47705 w 86683"/>
                <a:gd name="connsiteY43" fmla="*/ 49450 h 80283"/>
                <a:gd name="connsiteX44" fmla="*/ 55850 w 86683"/>
                <a:gd name="connsiteY44" fmla="*/ 1164 h 80283"/>
                <a:gd name="connsiteX45" fmla="*/ 55850 w 86683"/>
                <a:gd name="connsiteY45" fmla="*/ 0 h 80283"/>
                <a:gd name="connsiteX46" fmla="*/ 57013 w 86683"/>
                <a:gd name="connsiteY46" fmla="*/ 582 h 80283"/>
                <a:gd name="connsiteX47" fmla="*/ 58177 w 86683"/>
                <a:gd name="connsiteY47" fmla="*/ 0 h 80283"/>
                <a:gd name="connsiteX48" fmla="*/ 58177 w 86683"/>
                <a:gd name="connsiteY48" fmla="*/ 1164 h 80283"/>
                <a:gd name="connsiteX49" fmla="*/ 59341 w 86683"/>
                <a:gd name="connsiteY49" fmla="*/ 2327 h 80283"/>
                <a:gd name="connsiteX50" fmla="*/ 58177 w 86683"/>
                <a:gd name="connsiteY50" fmla="*/ 2327 h 80283"/>
                <a:gd name="connsiteX51" fmla="*/ 57595 w 86683"/>
                <a:gd name="connsiteY51" fmla="*/ 3491 h 80283"/>
                <a:gd name="connsiteX52" fmla="*/ 57013 w 86683"/>
                <a:gd name="connsiteY52" fmla="*/ 2327 h 80283"/>
                <a:gd name="connsiteX53" fmla="*/ 55850 w 86683"/>
                <a:gd name="connsiteY53" fmla="*/ 2327 h 80283"/>
                <a:gd name="connsiteX54" fmla="*/ 55850 w 86683"/>
                <a:gd name="connsiteY54" fmla="*/ 1164 h 80283"/>
                <a:gd name="connsiteX55" fmla="*/ 86102 w 86683"/>
                <a:gd name="connsiteY55" fmla="*/ 59922 h 80283"/>
                <a:gd name="connsiteX56" fmla="*/ 86102 w 86683"/>
                <a:gd name="connsiteY56" fmla="*/ 59922 h 80283"/>
                <a:gd name="connsiteX57" fmla="*/ 86683 w 86683"/>
                <a:gd name="connsiteY57" fmla="*/ 60504 h 80283"/>
                <a:gd name="connsiteX58" fmla="*/ 86102 w 86683"/>
                <a:gd name="connsiteY58" fmla="*/ 60504 h 80283"/>
                <a:gd name="connsiteX59" fmla="*/ 86102 w 86683"/>
                <a:gd name="connsiteY59" fmla="*/ 61085 h 80283"/>
                <a:gd name="connsiteX60" fmla="*/ 86102 w 86683"/>
                <a:gd name="connsiteY60" fmla="*/ 60504 h 80283"/>
                <a:gd name="connsiteX61" fmla="*/ 85520 w 86683"/>
                <a:gd name="connsiteY61" fmla="*/ 60504 h 80283"/>
                <a:gd name="connsiteX62" fmla="*/ 86102 w 86683"/>
                <a:gd name="connsiteY62" fmla="*/ 59922 h 80283"/>
                <a:gd name="connsiteX63" fmla="*/ 86102 w 86683"/>
                <a:gd name="connsiteY63" fmla="*/ 59340 h 80283"/>
                <a:gd name="connsiteX64" fmla="*/ 86102 w 86683"/>
                <a:gd name="connsiteY64" fmla="*/ 59922 h 80283"/>
                <a:gd name="connsiteX65" fmla="*/ 86102 w 86683"/>
                <a:gd name="connsiteY65" fmla="*/ 59922 h 80283"/>
                <a:gd name="connsiteX66" fmla="*/ 67485 w 86683"/>
                <a:gd name="connsiteY66" fmla="*/ 23852 h 80283"/>
                <a:gd name="connsiteX67" fmla="*/ 67485 w 86683"/>
                <a:gd name="connsiteY67" fmla="*/ 22689 h 80283"/>
                <a:gd name="connsiteX68" fmla="*/ 68649 w 86683"/>
                <a:gd name="connsiteY68" fmla="*/ 23271 h 80283"/>
                <a:gd name="connsiteX69" fmla="*/ 69812 w 86683"/>
                <a:gd name="connsiteY69" fmla="*/ 22689 h 80283"/>
                <a:gd name="connsiteX70" fmla="*/ 69812 w 86683"/>
                <a:gd name="connsiteY70" fmla="*/ 23852 h 80283"/>
                <a:gd name="connsiteX71" fmla="*/ 70976 w 86683"/>
                <a:gd name="connsiteY71" fmla="*/ 24434 h 80283"/>
                <a:gd name="connsiteX72" fmla="*/ 69812 w 86683"/>
                <a:gd name="connsiteY72" fmla="*/ 24434 h 80283"/>
                <a:gd name="connsiteX73" fmla="*/ 69230 w 86683"/>
                <a:gd name="connsiteY73" fmla="*/ 25598 h 80283"/>
                <a:gd name="connsiteX74" fmla="*/ 68649 w 86683"/>
                <a:gd name="connsiteY74" fmla="*/ 24434 h 80283"/>
                <a:gd name="connsiteX75" fmla="*/ 67485 w 86683"/>
                <a:gd name="connsiteY75" fmla="*/ 24434 h 80283"/>
                <a:gd name="connsiteX76" fmla="*/ 67485 w 86683"/>
                <a:gd name="connsiteY76" fmla="*/ 23852 h 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683" h="80283">
                  <a:moveTo>
                    <a:pt x="19780" y="77375"/>
                  </a:moveTo>
                  <a:lnTo>
                    <a:pt x="19780" y="78538"/>
                  </a:lnTo>
                  <a:lnTo>
                    <a:pt x="20944" y="79120"/>
                  </a:lnTo>
                  <a:lnTo>
                    <a:pt x="19780" y="79120"/>
                  </a:lnTo>
                  <a:lnTo>
                    <a:pt x="19199" y="80284"/>
                  </a:lnTo>
                  <a:lnTo>
                    <a:pt x="18617" y="79120"/>
                  </a:lnTo>
                  <a:lnTo>
                    <a:pt x="17453" y="79120"/>
                  </a:lnTo>
                  <a:lnTo>
                    <a:pt x="18617" y="78538"/>
                  </a:lnTo>
                  <a:lnTo>
                    <a:pt x="18617" y="77375"/>
                  </a:lnTo>
                  <a:lnTo>
                    <a:pt x="19780" y="77957"/>
                  </a:lnTo>
                  <a:lnTo>
                    <a:pt x="19780" y="77375"/>
                  </a:lnTo>
                  <a:close/>
                  <a:moveTo>
                    <a:pt x="1164" y="52359"/>
                  </a:moveTo>
                  <a:lnTo>
                    <a:pt x="0" y="52359"/>
                  </a:lnTo>
                  <a:lnTo>
                    <a:pt x="1164" y="51195"/>
                  </a:lnTo>
                  <a:lnTo>
                    <a:pt x="1164" y="50032"/>
                  </a:lnTo>
                  <a:lnTo>
                    <a:pt x="2327" y="50614"/>
                  </a:lnTo>
                  <a:lnTo>
                    <a:pt x="3491" y="50032"/>
                  </a:lnTo>
                  <a:lnTo>
                    <a:pt x="3491" y="51195"/>
                  </a:lnTo>
                  <a:lnTo>
                    <a:pt x="4654" y="52359"/>
                  </a:lnTo>
                  <a:lnTo>
                    <a:pt x="3491" y="52359"/>
                  </a:lnTo>
                  <a:lnTo>
                    <a:pt x="2909" y="53522"/>
                  </a:lnTo>
                  <a:lnTo>
                    <a:pt x="1164" y="52359"/>
                  </a:lnTo>
                  <a:close/>
                  <a:moveTo>
                    <a:pt x="4073" y="19198"/>
                  </a:moveTo>
                  <a:lnTo>
                    <a:pt x="5818" y="20362"/>
                  </a:lnTo>
                  <a:lnTo>
                    <a:pt x="4073" y="20944"/>
                  </a:lnTo>
                  <a:lnTo>
                    <a:pt x="3491" y="22689"/>
                  </a:lnTo>
                  <a:lnTo>
                    <a:pt x="2327" y="20944"/>
                  </a:lnTo>
                  <a:lnTo>
                    <a:pt x="582" y="20944"/>
                  </a:lnTo>
                  <a:lnTo>
                    <a:pt x="1746" y="19780"/>
                  </a:lnTo>
                  <a:lnTo>
                    <a:pt x="1164" y="18035"/>
                  </a:lnTo>
                  <a:lnTo>
                    <a:pt x="2909" y="18617"/>
                  </a:lnTo>
                  <a:lnTo>
                    <a:pt x="4654" y="17453"/>
                  </a:lnTo>
                  <a:lnTo>
                    <a:pt x="4073" y="19198"/>
                  </a:lnTo>
                  <a:close/>
                  <a:moveTo>
                    <a:pt x="47705" y="49450"/>
                  </a:moveTo>
                  <a:lnTo>
                    <a:pt x="45960" y="49450"/>
                  </a:lnTo>
                  <a:lnTo>
                    <a:pt x="47124" y="48287"/>
                  </a:lnTo>
                  <a:lnTo>
                    <a:pt x="46541" y="46541"/>
                  </a:lnTo>
                  <a:lnTo>
                    <a:pt x="48287" y="47123"/>
                  </a:lnTo>
                  <a:lnTo>
                    <a:pt x="50032" y="45960"/>
                  </a:lnTo>
                  <a:lnTo>
                    <a:pt x="50032" y="47705"/>
                  </a:lnTo>
                  <a:lnTo>
                    <a:pt x="51777" y="48868"/>
                  </a:lnTo>
                  <a:lnTo>
                    <a:pt x="50032" y="49450"/>
                  </a:lnTo>
                  <a:lnTo>
                    <a:pt x="49450" y="51195"/>
                  </a:lnTo>
                  <a:lnTo>
                    <a:pt x="47705" y="49450"/>
                  </a:lnTo>
                  <a:close/>
                  <a:moveTo>
                    <a:pt x="55850" y="1164"/>
                  </a:moveTo>
                  <a:lnTo>
                    <a:pt x="55850" y="0"/>
                  </a:lnTo>
                  <a:lnTo>
                    <a:pt x="57013" y="582"/>
                  </a:lnTo>
                  <a:lnTo>
                    <a:pt x="58177" y="0"/>
                  </a:lnTo>
                  <a:lnTo>
                    <a:pt x="58177" y="1164"/>
                  </a:lnTo>
                  <a:lnTo>
                    <a:pt x="59341" y="2327"/>
                  </a:lnTo>
                  <a:lnTo>
                    <a:pt x="58177" y="2327"/>
                  </a:lnTo>
                  <a:lnTo>
                    <a:pt x="57595" y="3491"/>
                  </a:lnTo>
                  <a:lnTo>
                    <a:pt x="57013" y="2327"/>
                  </a:lnTo>
                  <a:lnTo>
                    <a:pt x="55850" y="2327"/>
                  </a:lnTo>
                  <a:lnTo>
                    <a:pt x="55850" y="1164"/>
                  </a:lnTo>
                  <a:close/>
                  <a:moveTo>
                    <a:pt x="86102" y="59922"/>
                  </a:moveTo>
                  <a:lnTo>
                    <a:pt x="86102" y="59922"/>
                  </a:lnTo>
                  <a:lnTo>
                    <a:pt x="86683" y="60504"/>
                  </a:lnTo>
                  <a:lnTo>
                    <a:pt x="86102" y="60504"/>
                  </a:lnTo>
                  <a:lnTo>
                    <a:pt x="86102" y="61085"/>
                  </a:lnTo>
                  <a:lnTo>
                    <a:pt x="86102" y="60504"/>
                  </a:lnTo>
                  <a:lnTo>
                    <a:pt x="85520" y="60504"/>
                  </a:lnTo>
                  <a:lnTo>
                    <a:pt x="86102" y="59922"/>
                  </a:lnTo>
                  <a:lnTo>
                    <a:pt x="86102" y="59340"/>
                  </a:lnTo>
                  <a:lnTo>
                    <a:pt x="86102" y="59922"/>
                  </a:lnTo>
                  <a:lnTo>
                    <a:pt x="86102" y="59922"/>
                  </a:lnTo>
                  <a:close/>
                  <a:moveTo>
                    <a:pt x="67485" y="23852"/>
                  </a:moveTo>
                  <a:lnTo>
                    <a:pt x="67485" y="22689"/>
                  </a:lnTo>
                  <a:lnTo>
                    <a:pt x="68649" y="23271"/>
                  </a:lnTo>
                  <a:lnTo>
                    <a:pt x="69812" y="22689"/>
                  </a:lnTo>
                  <a:lnTo>
                    <a:pt x="69812" y="23852"/>
                  </a:lnTo>
                  <a:lnTo>
                    <a:pt x="70976" y="24434"/>
                  </a:lnTo>
                  <a:lnTo>
                    <a:pt x="69812" y="24434"/>
                  </a:lnTo>
                  <a:lnTo>
                    <a:pt x="69230" y="25598"/>
                  </a:lnTo>
                  <a:lnTo>
                    <a:pt x="68649" y="24434"/>
                  </a:lnTo>
                  <a:lnTo>
                    <a:pt x="67485" y="24434"/>
                  </a:lnTo>
                  <a:lnTo>
                    <a:pt x="67485" y="23852"/>
                  </a:lnTo>
                  <a:close/>
                </a:path>
              </a:pathLst>
            </a:custGeom>
            <a:solidFill>
              <a:srgbClr val="FFFFFF"/>
            </a:solidFill>
            <a:ln w="581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C1DADD0-2F04-8F60-9470-AFF5A734ED93}"/>
                </a:ext>
              </a:extLst>
            </p:cNvPr>
            <p:cNvSpPr/>
            <p:nvPr/>
          </p:nvSpPr>
          <p:spPr>
            <a:xfrm>
              <a:off x="5452590" y="2162159"/>
              <a:ext cx="248308" cy="231908"/>
            </a:xfrm>
            <a:custGeom>
              <a:avLst/>
              <a:gdLst>
                <a:gd name="connsiteX0" fmla="*/ 24434 w 61667"/>
                <a:gd name="connsiteY0" fmla="*/ 55268 h 57594"/>
                <a:gd name="connsiteX1" fmla="*/ 24434 w 61667"/>
                <a:gd name="connsiteY1" fmla="*/ 55850 h 57594"/>
                <a:gd name="connsiteX2" fmla="*/ 25016 w 61667"/>
                <a:gd name="connsiteY2" fmla="*/ 56431 h 57594"/>
                <a:gd name="connsiteX3" fmla="*/ 24434 w 61667"/>
                <a:gd name="connsiteY3" fmla="*/ 57013 h 57594"/>
                <a:gd name="connsiteX4" fmla="*/ 24434 w 61667"/>
                <a:gd name="connsiteY4" fmla="*/ 57595 h 57594"/>
                <a:gd name="connsiteX5" fmla="*/ 23852 w 61667"/>
                <a:gd name="connsiteY5" fmla="*/ 57013 h 57594"/>
                <a:gd name="connsiteX6" fmla="*/ 23271 w 61667"/>
                <a:gd name="connsiteY6" fmla="*/ 57013 h 57594"/>
                <a:gd name="connsiteX7" fmla="*/ 23852 w 61667"/>
                <a:gd name="connsiteY7" fmla="*/ 56431 h 57594"/>
                <a:gd name="connsiteX8" fmla="*/ 23271 w 61667"/>
                <a:gd name="connsiteY8" fmla="*/ 55850 h 57594"/>
                <a:gd name="connsiteX9" fmla="*/ 23852 w 61667"/>
                <a:gd name="connsiteY9" fmla="*/ 55850 h 57594"/>
                <a:gd name="connsiteX10" fmla="*/ 24434 w 61667"/>
                <a:gd name="connsiteY10" fmla="*/ 55268 h 57594"/>
                <a:gd name="connsiteX11" fmla="*/ 8145 w 61667"/>
                <a:gd name="connsiteY11" fmla="*/ 43632 h 57594"/>
                <a:gd name="connsiteX12" fmla="*/ 6981 w 61667"/>
                <a:gd name="connsiteY12" fmla="*/ 43632 h 57594"/>
                <a:gd name="connsiteX13" fmla="*/ 8145 w 61667"/>
                <a:gd name="connsiteY13" fmla="*/ 43632 h 57594"/>
                <a:gd name="connsiteX14" fmla="*/ 6981 w 61667"/>
                <a:gd name="connsiteY14" fmla="*/ 42469 h 57594"/>
                <a:gd name="connsiteX15" fmla="*/ 8145 w 61667"/>
                <a:gd name="connsiteY15" fmla="*/ 42469 h 57594"/>
                <a:gd name="connsiteX16" fmla="*/ 8726 w 61667"/>
                <a:gd name="connsiteY16" fmla="*/ 41887 h 57594"/>
                <a:gd name="connsiteX17" fmla="*/ 8726 w 61667"/>
                <a:gd name="connsiteY17" fmla="*/ 42469 h 57594"/>
                <a:gd name="connsiteX18" fmla="*/ 9308 w 61667"/>
                <a:gd name="connsiteY18" fmla="*/ 43051 h 57594"/>
                <a:gd name="connsiteX19" fmla="*/ 8726 w 61667"/>
                <a:gd name="connsiteY19" fmla="*/ 43632 h 57594"/>
                <a:gd name="connsiteX20" fmla="*/ 8726 w 61667"/>
                <a:gd name="connsiteY20" fmla="*/ 44214 h 57594"/>
                <a:gd name="connsiteX21" fmla="*/ 8145 w 61667"/>
                <a:gd name="connsiteY21" fmla="*/ 43632 h 57594"/>
                <a:gd name="connsiteX22" fmla="*/ 2327 w 61667"/>
                <a:gd name="connsiteY22" fmla="*/ 22689 h 57594"/>
                <a:gd name="connsiteX23" fmla="*/ 3490 w 61667"/>
                <a:gd name="connsiteY23" fmla="*/ 23271 h 57594"/>
                <a:gd name="connsiteX24" fmla="*/ 2327 w 61667"/>
                <a:gd name="connsiteY24" fmla="*/ 23852 h 57594"/>
                <a:gd name="connsiteX25" fmla="*/ 2327 w 61667"/>
                <a:gd name="connsiteY25" fmla="*/ 25016 h 57594"/>
                <a:gd name="connsiteX26" fmla="*/ 1163 w 61667"/>
                <a:gd name="connsiteY26" fmla="*/ 24434 h 57594"/>
                <a:gd name="connsiteX27" fmla="*/ 0 w 61667"/>
                <a:gd name="connsiteY27" fmla="*/ 24434 h 57594"/>
                <a:gd name="connsiteX28" fmla="*/ 582 w 61667"/>
                <a:gd name="connsiteY28" fmla="*/ 23271 h 57594"/>
                <a:gd name="connsiteX29" fmla="*/ 0 w 61667"/>
                <a:gd name="connsiteY29" fmla="*/ 22107 h 57594"/>
                <a:gd name="connsiteX30" fmla="*/ 1163 w 61667"/>
                <a:gd name="connsiteY30" fmla="*/ 22107 h 57594"/>
                <a:gd name="connsiteX31" fmla="*/ 2327 w 61667"/>
                <a:gd name="connsiteY31" fmla="*/ 20944 h 57594"/>
                <a:gd name="connsiteX32" fmla="*/ 2327 w 61667"/>
                <a:gd name="connsiteY32" fmla="*/ 22689 h 57594"/>
                <a:gd name="connsiteX33" fmla="*/ 36069 w 61667"/>
                <a:gd name="connsiteY33" fmla="*/ 31997 h 57594"/>
                <a:gd name="connsiteX34" fmla="*/ 34906 w 61667"/>
                <a:gd name="connsiteY34" fmla="*/ 31997 h 57594"/>
                <a:gd name="connsiteX35" fmla="*/ 35488 w 61667"/>
                <a:gd name="connsiteY35" fmla="*/ 30834 h 57594"/>
                <a:gd name="connsiteX36" fmla="*/ 34906 w 61667"/>
                <a:gd name="connsiteY36" fmla="*/ 29670 h 57594"/>
                <a:gd name="connsiteX37" fmla="*/ 36069 w 61667"/>
                <a:gd name="connsiteY37" fmla="*/ 29670 h 57594"/>
                <a:gd name="connsiteX38" fmla="*/ 37233 w 61667"/>
                <a:gd name="connsiteY38" fmla="*/ 28507 h 57594"/>
                <a:gd name="connsiteX39" fmla="*/ 37233 w 61667"/>
                <a:gd name="connsiteY39" fmla="*/ 29670 h 57594"/>
                <a:gd name="connsiteX40" fmla="*/ 38396 w 61667"/>
                <a:gd name="connsiteY40" fmla="*/ 30252 h 57594"/>
                <a:gd name="connsiteX41" fmla="*/ 37233 w 61667"/>
                <a:gd name="connsiteY41" fmla="*/ 30834 h 57594"/>
                <a:gd name="connsiteX42" fmla="*/ 37233 w 61667"/>
                <a:gd name="connsiteY42" fmla="*/ 31997 h 57594"/>
                <a:gd name="connsiteX43" fmla="*/ 36069 w 61667"/>
                <a:gd name="connsiteY43" fmla="*/ 31997 h 57594"/>
                <a:gd name="connsiteX44" fmla="*/ 30833 w 61667"/>
                <a:gd name="connsiteY44" fmla="*/ 1164 h 57594"/>
                <a:gd name="connsiteX45" fmla="*/ 30252 w 61667"/>
                <a:gd name="connsiteY45" fmla="*/ 582 h 57594"/>
                <a:gd name="connsiteX46" fmla="*/ 31416 w 61667"/>
                <a:gd name="connsiteY46" fmla="*/ 582 h 57594"/>
                <a:gd name="connsiteX47" fmla="*/ 31997 w 61667"/>
                <a:gd name="connsiteY47" fmla="*/ 0 h 57594"/>
                <a:gd name="connsiteX48" fmla="*/ 31997 w 61667"/>
                <a:gd name="connsiteY48" fmla="*/ 582 h 57594"/>
                <a:gd name="connsiteX49" fmla="*/ 32579 w 61667"/>
                <a:gd name="connsiteY49" fmla="*/ 1164 h 57594"/>
                <a:gd name="connsiteX50" fmla="*/ 31997 w 61667"/>
                <a:gd name="connsiteY50" fmla="*/ 1745 h 57594"/>
                <a:gd name="connsiteX51" fmla="*/ 31997 w 61667"/>
                <a:gd name="connsiteY51" fmla="*/ 2327 h 57594"/>
                <a:gd name="connsiteX52" fmla="*/ 30833 w 61667"/>
                <a:gd name="connsiteY52" fmla="*/ 1164 h 57594"/>
                <a:gd name="connsiteX53" fmla="*/ 30252 w 61667"/>
                <a:gd name="connsiteY53" fmla="*/ 1745 h 57594"/>
                <a:gd name="connsiteX54" fmla="*/ 30833 w 61667"/>
                <a:gd name="connsiteY54" fmla="*/ 1164 h 57594"/>
                <a:gd name="connsiteX55" fmla="*/ 61667 w 61667"/>
                <a:gd name="connsiteY55" fmla="*/ 30834 h 57594"/>
                <a:gd name="connsiteX56" fmla="*/ 61667 w 61667"/>
                <a:gd name="connsiteY56" fmla="*/ 30834 h 57594"/>
                <a:gd name="connsiteX57" fmla="*/ 61667 w 61667"/>
                <a:gd name="connsiteY57" fmla="*/ 30834 h 57594"/>
                <a:gd name="connsiteX58" fmla="*/ 61667 w 61667"/>
                <a:gd name="connsiteY58" fmla="*/ 31415 h 57594"/>
                <a:gd name="connsiteX59" fmla="*/ 61667 w 61667"/>
                <a:gd name="connsiteY59" fmla="*/ 31997 h 57594"/>
                <a:gd name="connsiteX60" fmla="*/ 61667 w 61667"/>
                <a:gd name="connsiteY60" fmla="*/ 31997 h 57594"/>
                <a:gd name="connsiteX61" fmla="*/ 61085 w 61667"/>
                <a:gd name="connsiteY61" fmla="*/ 31997 h 57594"/>
                <a:gd name="connsiteX62" fmla="*/ 61667 w 61667"/>
                <a:gd name="connsiteY62" fmla="*/ 30834 h 57594"/>
                <a:gd name="connsiteX63" fmla="*/ 61085 w 61667"/>
                <a:gd name="connsiteY63" fmla="*/ 30834 h 57594"/>
                <a:gd name="connsiteX64" fmla="*/ 61667 w 61667"/>
                <a:gd name="connsiteY64" fmla="*/ 30834 h 57594"/>
                <a:gd name="connsiteX65" fmla="*/ 61667 w 61667"/>
                <a:gd name="connsiteY65" fmla="*/ 30834 h 57594"/>
                <a:gd name="connsiteX66" fmla="*/ 43051 w 61667"/>
                <a:gd name="connsiteY66" fmla="*/ 12217 h 57594"/>
                <a:gd name="connsiteX67" fmla="*/ 42469 w 61667"/>
                <a:gd name="connsiteY67" fmla="*/ 11635 h 57594"/>
                <a:gd name="connsiteX68" fmla="*/ 43051 w 61667"/>
                <a:gd name="connsiteY68" fmla="*/ 12217 h 57594"/>
                <a:gd name="connsiteX69" fmla="*/ 44214 w 61667"/>
                <a:gd name="connsiteY69" fmla="*/ 11054 h 57594"/>
                <a:gd name="connsiteX70" fmla="*/ 44214 w 61667"/>
                <a:gd name="connsiteY70" fmla="*/ 11635 h 57594"/>
                <a:gd name="connsiteX71" fmla="*/ 44796 w 61667"/>
                <a:gd name="connsiteY71" fmla="*/ 11635 h 57594"/>
                <a:gd name="connsiteX72" fmla="*/ 44214 w 61667"/>
                <a:gd name="connsiteY72" fmla="*/ 12217 h 57594"/>
                <a:gd name="connsiteX73" fmla="*/ 44214 w 61667"/>
                <a:gd name="connsiteY73" fmla="*/ 12799 h 57594"/>
                <a:gd name="connsiteX74" fmla="*/ 43051 w 61667"/>
                <a:gd name="connsiteY74" fmla="*/ 12217 h 57594"/>
                <a:gd name="connsiteX75" fmla="*/ 42469 w 61667"/>
                <a:gd name="connsiteY75" fmla="*/ 12799 h 57594"/>
                <a:gd name="connsiteX76" fmla="*/ 43051 w 61667"/>
                <a:gd name="connsiteY76" fmla="*/ 12217 h 5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667" h="57594">
                  <a:moveTo>
                    <a:pt x="24434" y="55268"/>
                  </a:moveTo>
                  <a:lnTo>
                    <a:pt x="24434" y="55850"/>
                  </a:lnTo>
                  <a:lnTo>
                    <a:pt x="25016" y="56431"/>
                  </a:lnTo>
                  <a:lnTo>
                    <a:pt x="24434" y="57013"/>
                  </a:lnTo>
                  <a:lnTo>
                    <a:pt x="24434" y="57595"/>
                  </a:lnTo>
                  <a:lnTo>
                    <a:pt x="23852" y="57013"/>
                  </a:lnTo>
                  <a:lnTo>
                    <a:pt x="23271" y="57013"/>
                  </a:lnTo>
                  <a:lnTo>
                    <a:pt x="23852" y="56431"/>
                  </a:lnTo>
                  <a:lnTo>
                    <a:pt x="23271" y="55850"/>
                  </a:lnTo>
                  <a:lnTo>
                    <a:pt x="23852" y="55850"/>
                  </a:lnTo>
                  <a:lnTo>
                    <a:pt x="24434" y="55268"/>
                  </a:lnTo>
                  <a:close/>
                  <a:moveTo>
                    <a:pt x="8145" y="43632"/>
                  </a:moveTo>
                  <a:lnTo>
                    <a:pt x="6981" y="43632"/>
                  </a:lnTo>
                  <a:lnTo>
                    <a:pt x="8145" y="43632"/>
                  </a:lnTo>
                  <a:lnTo>
                    <a:pt x="6981" y="42469"/>
                  </a:lnTo>
                  <a:lnTo>
                    <a:pt x="8145" y="42469"/>
                  </a:lnTo>
                  <a:lnTo>
                    <a:pt x="8726" y="41887"/>
                  </a:lnTo>
                  <a:lnTo>
                    <a:pt x="8726" y="42469"/>
                  </a:lnTo>
                  <a:lnTo>
                    <a:pt x="9308" y="43051"/>
                  </a:lnTo>
                  <a:lnTo>
                    <a:pt x="8726" y="43632"/>
                  </a:lnTo>
                  <a:lnTo>
                    <a:pt x="8726" y="44214"/>
                  </a:lnTo>
                  <a:lnTo>
                    <a:pt x="8145" y="43632"/>
                  </a:lnTo>
                  <a:close/>
                  <a:moveTo>
                    <a:pt x="2327" y="22689"/>
                  </a:moveTo>
                  <a:lnTo>
                    <a:pt x="3490" y="23271"/>
                  </a:lnTo>
                  <a:lnTo>
                    <a:pt x="2327" y="23852"/>
                  </a:lnTo>
                  <a:lnTo>
                    <a:pt x="2327" y="25016"/>
                  </a:lnTo>
                  <a:lnTo>
                    <a:pt x="1163" y="24434"/>
                  </a:lnTo>
                  <a:lnTo>
                    <a:pt x="0" y="24434"/>
                  </a:lnTo>
                  <a:lnTo>
                    <a:pt x="582" y="23271"/>
                  </a:lnTo>
                  <a:lnTo>
                    <a:pt x="0" y="22107"/>
                  </a:lnTo>
                  <a:lnTo>
                    <a:pt x="1163" y="22107"/>
                  </a:lnTo>
                  <a:lnTo>
                    <a:pt x="2327" y="20944"/>
                  </a:lnTo>
                  <a:lnTo>
                    <a:pt x="2327" y="22689"/>
                  </a:lnTo>
                  <a:close/>
                  <a:moveTo>
                    <a:pt x="36069" y="31997"/>
                  </a:moveTo>
                  <a:lnTo>
                    <a:pt x="34906" y="31997"/>
                  </a:lnTo>
                  <a:lnTo>
                    <a:pt x="35488" y="30834"/>
                  </a:lnTo>
                  <a:lnTo>
                    <a:pt x="34906" y="29670"/>
                  </a:lnTo>
                  <a:lnTo>
                    <a:pt x="36069" y="29670"/>
                  </a:lnTo>
                  <a:lnTo>
                    <a:pt x="37233" y="28507"/>
                  </a:lnTo>
                  <a:lnTo>
                    <a:pt x="37233" y="29670"/>
                  </a:lnTo>
                  <a:lnTo>
                    <a:pt x="38396" y="30252"/>
                  </a:lnTo>
                  <a:lnTo>
                    <a:pt x="37233" y="30834"/>
                  </a:lnTo>
                  <a:lnTo>
                    <a:pt x="37233" y="31997"/>
                  </a:lnTo>
                  <a:lnTo>
                    <a:pt x="36069" y="31997"/>
                  </a:lnTo>
                  <a:close/>
                  <a:moveTo>
                    <a:pt x="30833" y="1164"/>
                  </a:moveTo>
                  <a:lnTo>
                    <a:pt x="30252" y="582"/>
                  </a:lnTo>
                  <a:lnTo>
                    <a:pt x="31416" y="582"/>
                  </a:lnTo>
                  <a:lnTo>
                    <a:pt x="31997" y="0"/>
                  </a:lnTo>
                  <a:lnTo>
                    <a:pt x="31997" y="582"/>
                  </a:lnTo>
                  <a:lnTo>
                    <a:pt x="32579" y="1164"/>
                  </a:lnTo>
                  <a:lnTo>
                    <a:pt x="31997" y="1745"/>
                  </a:lnTo>
                  <a:lnTo>
                    <a:pt x="31997" y="2327"/>
                  </a:lnTo>
                  <a:lnTo>
                    <a:pt x="30833" y="1164"/>
                  </a:lnTo>
                  <a:lnTo>
                    <a:pt x="30252" y="1745"/>
                  </a:lnTo>
                  <a:lnTo>
                    <a:pt x="30833" y="1164"/>
                  </a:lnTo>
                  <a:close/>
                  <a:moveTo>
                    <a:pt x="61667" y="30834"/>
                  </a:moveTo>
                  <a:lnTo>
                    <a:pt x="61667" y="30834"/>
                  </a:lnTo>
                  <a:lnTo>
                    <a:pt x="61667" y="30834"/>
                  </a:lnTo>
                  <a:lnTo>
                    <a:pt x="61667" y="31415"/>
                  </a:lnTo>
                  <a:lnTo>
                    <a:pt x="61667" y="31997"/>
                  </a:lnTo>
                  <a:lnTo>
                    <a:pt x="61667" y="31997"/>
                  </a:lnTo>
                  <a:lnTo>
                    <a:pt x="61085" y="31997"/>
                  </a:lnTo>
                  <a:lnTo>
                    <a:pt x="61667" y="30834"/>
                  </a:lnTo>
                  <a:lnTo>
                    <a:pt x="61085" y="30834"/>
                  </a:lnTo>
                  <a:lnTo>
                    <a:pt x="61667" y="30834"/>
                  </a:lnTo>
                  <a:lnTo>
                    <a:pt x="61667" y="30834"/>
                  </a:lnTo>
                  <a:close/>
                  <a:moveTo>
                    <a:pt x="43051" y="12217"/>
                  </a:moveTo>
                  <a:lnTo>
                    <a:pt x="42469" y="11635"/>
                  </a:lnTo>
                  <a:lnTo>
                    <a:pt x="43051" y="12217"/>
                  </a:lnTo>
                  <a:lnTo>
                    <a:pt x="44214" y="11054"/>
                  </a:lnTo>
                  <a:lnTo>
                    <a:pt x="44214" y="11635"/>
                  </a:lnTo>
                  <a:lnTo>
                    <a:pt x="44796" y="11635"/>
                  </a:lnTo>
                  <a:lnTo>
                    <a:pt x="44214" y="12217"/>
                  </a:lnTo>
                  <a:lnTo>
                    <a:pt x="44214" y="12799"/>
                  </a:lnTo>
                  <a:lnTo>
                    <a:pt x="43051" y="12217"/>
                  </a:lnTo>
                  <a:lnTo>
                    <a:pt x="42469" y="12799"/>
                  </a:lnTo>
                  <a:lnTo>
                    <a:pt x="43051" y="12217"/>
                  </a:lnTo>
                  <a:close/>
                </a:path>
              </a:pathLst>
            </a:custGeom>
            <a:solidFill>
              <a:srgbClr val="FFFFFF"/>
            </a:solidFill>
            <a:ln w="581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2C441B-C35D-C20F-1EC9-623191AF3316}"/>
                </a:ext>
              </a:extLst>
            </p:cNvPr>
            <p:cNvSpPr/>
            <p:nvPr/>
          </p:nvSpPr>
          <p:spPr>
            <a:xfrm>
              <a:off x="5736038" y="2164503"/>
              <a:ext cx="220198" cy="194428"/>
            </a:xfrm>
            <a:custGeom>
              <a:avLst/>
              <a:gdLst>
                <a:gd name="connsiteX0" fmla="*/ 44214 w 54686"/>
                <a:gd name="connsiteY0" fmla="*/ 1745 h 48286"/>
                <a:gd name="connsiteX1" fmla="*/ 44214 w 54686"/>
                <a:gd name="connsiteY1" fmla="*/ 1164 h 48286"/>
                <a:gd name="connsiteX2" fmla="*/ 43632 w 54686"/>
                <a:gd name="connsiteY2" fmla="*/ 582 h 48286"/>
                <a:gd name="connsiteX3" fmla="*/ 44214 w 54686"/>
                <a:gd name="connsiteY3" fmla="*/ 582 h 48286"/>
                <a:gd name="connsiteX4" fmla="*/ 44796 w 54686"/>
                <a:gd name="connsiteY4" fmla="*/ 0 h 48286"/>
                <a:gd name="connsiteX5" fmla="*/ 45378 w 54686"/>
                <a:gd name="connsiteY5" fmla="*/ 582 h 48286"/>
                <a:gd name="connsiteX6" fmla="*/ 45960 w 54686"/>
                <a:gd name="connsiteY6" fmla="*/ 582 h 48286"/>
                <a:gd name="connsiteX7" fmla="*/ 45378 w 54686"/>
                <a:gd name="connsiteY7" fmla="*/ 1164 h 48286"/>
                <a:gd name="connsiteX8" fmla="*/ 45378 w 54686"/>
                <a:gd name="connsiteY8" fmla="*/ 1745 h 48286"/>
                <a:gd name="connsiteX9" fmla="*/ 44796 w 54686"/>
                <a:gd name="connsiteY9" fmla="*/ 1164 h 48286"/>
                <a:gd name="connsiteX10" fmla="*/ 44214 w 54686"/>
                <a:gd name="connsiteY10" fmla="*/ 1745 h 48286"/>
                <a:gd name="connsiteX11" fmla="*/ 54105 w 54686"/>
                <a:gd name="connsiteY11" fmla="*/ 19780 h 48286"/>
                <a:gd name="connsiteX12" fmla="*/ 54686 w 54686"/>
                <a:gd name="connsiteY12" fmla="*/ 19780 h 48286"/>
                <a:gd name="connsiteX13" fmla="*/ 54105 w 54686"/>
                <a:gd name="connsiteY13" fmla="*/ 20362 h 48286"/>
                <a:gd name="connsiteX14" fmla="*/ 54105 w 54686"/>
                <a:gd name="connsiteY14" fmla="*/ 20944 h 48286"/>
                <a:gd name="connsiteX15" fmla="*/ 53522 w 54686"/>
                <a:gd name="connsiteY15" fmla="*/ 20362 h 48286"/>
                <a:gd name="connsiteX16" fmla="*/ 52941 w 54686"/>
                <a:gd name="connsiteY16" fmla="*/ 20944 h 48286"/>
                <a:gd name="connsiteX17" fmla="*/ 52941 w 54686"/>
                <a:gd name="connsiteY17" fmla="*/ 20362 h 48286"/>
                <a:gd name="connsiteX18" fmla="*/ 52359 w 54686"/>
                <a:gd name="connsiteY18" fmla="*/ 19780 h 48286"/>
                <a:gd name="connsiteX19" fmla="*/ 53522 w 54686"/>
                <a:gd name="connsiteY19" fmla="*/ 19780 h 48286"/>
                <a:gd name="connsiteX20" fmla="*/ 54105 w 54686"/>
                <a:gd name="connsiteY20" fmla="*/ 19198 h 48286"/>
                <a:gd name="connsiteX21" fmla="*/ 54105 w 54686"/>
                <a:gd name="connsiteY21" fmla="*/ 19780 h 48286"/>
                <a:gd name="connsiteX22" fmla="*/ 49450 w 54686"/>
                <a:gd name="connsiteY22" fmla="*/ 40724 h 48286"/>
                <a:gd name="connsiteX23" fmla="*/ 48869 w 54686"/>
                <a:gd name="connsiteY23" fmla="*/ 39560 h 48286"/>
                <a:gd name="connsiteX24" fmla="*/ 50032 w 54686"/>
                <a:gd name="connsiteY24" fmla="*/ 39560 h 48286"/>
                <a:gd name="connsiteX25" fmla="*/ 50613 w 54686"/>
                <a:gd name="connsiteY25" fmla="*/ 38397 h 48286"/>
                <a:gd name="connsiteX26" fmla="*/ 51196 w 54686"/>
                <a:gd name="connsiteY26" fmla="*/ 39560 h 48286"/>
                <a:gd name="connsiteX27" fmla="*/ 52359 w 54686"/>
                <a:gd name="connsiteY27" fmla="*/ 40142 h 48286"/>
                <a:gd name="connsiteX28" fmla="*/ 51196 w 54686"/>
                <a:gd name="connsiteY28" fmla="*/ 40724 h 48286"/>
                <a:gd name="connsiteX29" fmla="*/ 51196 w 54686"/>
                <a:gd name="connsiteY29" fmla="*/ 41887 h 48286"/>
                <a:gd name="connsiteX30" fmla="*/ 50032 w 54686"/>
                <a:gd name="connsiteY30" fmla="*/ 41305 h 48286"/>
                <a:gd name="connsiteX31" fmla="*/ 48869 w 54686"/>
                <a:gd name="connsiteY31" fmla="*/ 41887 h 48286"/>
                <a:gd name="connsiteX32" fmla="*/ 49450 w 54686"/>
                <a:gd name="connsiteY32" fmla="*/ 40724 h 48286"/>
                <a:gd name="connsiteX33" fmla="*/ 23852 w 54686"/>
                <a:gd name="connsiteY33" fmla="*/ 17453 h 48286"/>
                <a:gd name="connsiteX34" fmla="*/ 25016 w 54686"/>
                <a:gd name="connsiteY34" fmla="*/ 18035 h 48286"/>
                <a:gd name="connsiteX35" fmla="*/ 23852 w 54686"/>
                <a:gd name="connsiteY35" fmla="*/ 18617 h 48286"/>
                <a:gd name="connsiteX36" fmla="*/ 23852 w 54686"/>
                <a:gd name="connsiteY36" fmla="*/ 19780 h 48286"/>
                <a:gd name="connsiteX37" fmla="*/ 22689 w 54686"/>
                <a:gd name="connsiteY37" fmla="*/ 19198 h 48286"/>
                <a:gd name="connsiteX38" fmla="*/ 21525 w 54686"/>
                <a:gd name="connsiteY38" fmla="*/ 19780 h 48286"/>
                <a:gd name="connsiteX39" fmla="*/ 22107 w 54686"/>
                <a:gd name="connsiteY39" fmla="*/ 18617 h 48286"/>
                <a:gd name="connsiteX40" fmla="*/ 21525 w 54686"/>
                <a:gd name="connsiteY40" fmla="*/ 17453 h 48286"/>
                <a:gd name="connsiteX41" fmla="*/ 22689 w 54686"/>
                <a:gd name="connsiteY41" fmla="*/ 17453 h 48286"/>
                <a:gd name="connsiteX42" fmla="*/ 23271 w 54686"/>
                <a:gd name="connsiteY42" fmla="*/ 16289 h 48286"/>
                <a:gd name="connsiteX43" fmla="*/ 23852 w 54686"/>
                <a:gd name="connsiteY43" fmla="*/ 17453 h 48286"/>
                <a:gd name="connsiteX44" fmla="*/ 14544 w 54686"/>
                <a:gd name="connsiteY44" fmla="*/ 47705 h 48286"/>
                <a:gd name="connsiteX45" fmla="*/ 14544 w 54686"/>
                <a:gd name="connsiteY45" fmla="*/ 48287 h 48286"/>
                <a:gd name="connsiteX46" fmla="*/ 13963 w 54686"/>
                <a:gd name="connsiteY46" fmla="*/ 47705 h 48286"/>
                <a:gd name="connsiteX47" fmla="*/ 13381 w 54686"/>
                <a:gd name="connsiteY47" fmla="*/ 48287 h 48286"/>
                <a:gd name="connsiteX48" fmla="*/ 13381 w 54686"/>
                <a:gd name="connsiteY48" fmla="*/ 47705 h 48286"/>
                <a:gd name="connsiteX49" fmla="*/ 12799 w 54686"/>
                <a:gd name="connsiteY49" fmla="*/ 47123 h 48286"/>
                <a:gd name="connsiteX50" fmla="*/ 13963 w 54686"/>
                <a:gd name="connsiteY50" fmla="*/ 47123 h 48286"/>
                <a:gd name="connsiteX51" fmla="*/ 14544 w 54686"/>
                <a:gd name="connsiteY51" fmla="*/ 46541 h 48286"/>
                <a:gd name="connsiteX52" fmla="*/ 15126 w 54686"/>
                <a:gd name="connsiteY52" fmla="*/ 47123 h 48286"/>
                <a:gd name="connsiteX53" fmla="*/ 15707 w 54686"/>
                <a:gd name="connsiteY53" fmla="*/ 47123 h 48286"/>
                <a:gd name="connsiteX54" fmla="*/ 14544 w 54686"/>
                <a:gd name="connsiteY54" fmla="*/ 47705 h 48286"/>
                <a:gd name="connsiteX55" fmla="*/ 0 w 54686"/>
                <a:gd name="connsiteY55" fmla="*/ 8145 h 48286"/>
                <a:gd name="connsiteX56" fmla="*/ 0 w 54686"/>
                <a:gd name="connsiteY56" fmla="*/ 8145 h 48286"/>
                <a:gd name="connsiteX57" fmla="*/ 0 w 54686"/>
                <a:gd name="connsiteY57" fmla="*/ 8145 h 48286"/>
                <a:gd name="connsiteX58" fmla="*/ 0 w 54686"/>
                <a:gd name="connsiteY58" fmla="*/ 7563 h 48286"/>
                <a:gd name="connsiteX59" fmla="*/ 0 w 54686"/>
                <a:gd name="connsiteY59" fmla="*/ 7563 h 48286"/>
                <a:gd name="connsiteX60" fmla="*/ 0 w 54686"/>
                <a:gd name="connsiteY60" fmla="*/ 8145 h 48286"/>
                <a:gd name="connsiteX61" fmla="*/ 582 w 54686"/>
                <a:gd name="connsiteY61" fmla="*/ 7563 h 48286"/>
                <a:gd name="connsiteX62" fmla="*/ 582 w 54686"/>
                <a:gd name="connsiteY62" fmla="*/ 7563 h 48286"/>
                <a:gd name="connsiteX63" fmla="*/ 582 w 54686"/>
                <a:gd name="connsiteY63" fmla="*/ 8145 h 48286"/>
                <a:gd name="connsiteX64" fmla="*/ 0 w 54686"/>
                <a:gd name="connsiteY64" fmla="*/ 8145 h 48286"/>
                <a:gd name="connsiteX65" fmla="*/ 0 w 54686"/>
                <a:gd name="connsiteY65" fmla="*/ 8145 h 48286"/>
                <a:gd name="connsiteX66" fmla="*/ 9308 w 54686"/>
                <a:gd name="connsiteY66" fmla="*/ 32579 h 48286"/>
                <a:gd name="connsiteX67" fmla="*/ 9308 w 54686"/>
                <a:gd name="connsiteY67" fmla="*/ 33161 h 48286"/>
                <a:gd name="connsiteX68" fmla="*/ 8726 w 54686"/>
                <a:gd name="connsiteY68" fmla="*/ 32579 h 48286"/>
                <a:gd name="connsiteX69" fmla="*/ 8145 w 54686"/>
                <a:gd name="connsiteY69" fmla="*/ 32579 h 48286"/>
                <a:gd name="connsiteX70" fmla="*/ 8145 w 54686"/>
                <a:gd name="connsiteY70" fmla="*/ 31997 h 48286"/>
                <a:gd name="connsiteX71" fmla="*/ 7563 w 54686"/>
                <a:gd name="connsiteY71" fmla="*/ 31415 h 48286"/>
                <a:gd name="connsiteX72" fmla="*/ 8145 w 54686"/>
                <a:gd name="connsiteY72" fmla="*/ 31415 h 48286"/>
                <a:gd name="connsiteX73" fmla="*/ 8726 w 54686"/>
                <a:gd name="connsiteY73" fmla="*/ 30834 h 48286"/>
                <a:gd name="connsiteX74" fmla="*/ 8726 w 54686"/>
                <a:gd name="connsiteY74" fmla="*/ 31415 h 48286"/>
                <a:gd name="connsiteX75" fmla="*/ 9308 w 54686"/>
                <a:gd name="connsiteY75" fmla="*/ 31415 h 48286"/>
                <a:gd name="connsiteX76" fmla="*/ 9308 w 54686"/>
                <a:gd name="connsiteY76" fmla="*/ 32579 h 4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286">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2" y="20362"/>
                  </a:lnTo>
                  <a:lnTo>
                    <a:pt x="52941" y="20944"/>
                  </a:lnTo>
                  <a:lnTo>
                    <a:pt x="52941" y="20362"/>
                  </a:lnTo>
                  <a:lnTo>
                    <a:pt x="52359" y="19780"/>
                  </a:lnTo>
                  <a:lnTo>
                    <a:pt x="53522" y="19780"/>
                  </a:lnTo>
                  <a:lnTo>
                    <a:pt x="54105" y="19198"/>
                  </a:lnTo>
                  <a:lnTo>
                    <a:pt x="54105" y="19780"/>
                  </a:lnTo>
                  <a:close/>
                  <a:moveTo>
                    <a:pt x="49450" y="40724"/>
                  </a:moveTo>
                  <a:lnTo>
                    <a:pt x="48869" y="39560"/>
                  </a:lnTo>
                  <a:lnTo>
                    <a:pt x="50032" y="39560"/>
                  </a:lnTo>
                  <a:lnTo>
                    <a:pt x="50613" y="38397"/>
                  </a:lnTo>
                  <a:lnTo>
                    <a:pt x="51196" y="39560"/>
                  </a:lnTo>
                  <a:lnTo>
                    <a:pt x="52359" y="40142"/>
                  </a:lnTo>
                  <a:lnTo>
                    <a:pt x="51196" y="40724"/>
                  </a:lnTo>
                  <a:lnTo>
                    <a:pt x="51196" y="41887"/>
                  </a:lnTo>
                  <a:lnTo>
                    <a:pt x="50032" y="41305"/>
                  </a:lnTo>
                  <a:lnTo>
                    <a:pt x="48869" y="41887"/>
                  </a:lnTo>
                  <a:lnTo>
                    <a:pt x="49450" y="40724"/>
                  </a:lnTo>
                  <a:close/>
                  <a:moveTo>
                    <a:pt x="23852" y="17453"/>
                  </a:moveTo>
                  <a:lnTo>
                    <a:pt x="25016" y="18035"/>
                  </a:lnTo>
                  <a:lnTo>
                    <a:pt x="23852" y="18617"/>
                  </a:lnTo>
                  <a:lnTo>
                    <a:pt x="23852" y="19780"/>
                  </a:lnTo>
                  <a:lnTo>
                    <a:pt x="22689" y="19198"/>
                  </a:lnTo>
                  <a:lnTo>
                    <a:pt x="21525" y="19780"/>
                  </a:lnTo>
                  <a:lnTo>
                    <a:pt x="22107" y="18617"/>
                  </a:lnTo>
                  <a:lnTo>
                    <a:pt x="21525" y="17453"/>
                  </a:lnTo>
                  <a:lnTo>
                    <a:pt x="22689" y="17453"/>
                  </a:lnTo>
                  <a:lnTo>
                    <a:pt x="23271" y="16289"/>
                  </a:lnTo>
                  <a:lnTo>
                    <a:pt x="23852" y="17453"/>
                  </a:lnTo>
                  <a:close/>
                  <a:moveTo>
                    <a:pt x="14544" y="47705"/>
                  </a:moveTo>
                  <a:lnTo>
                    <a:pt x="14544" y="48287"/>
                  </a:lnTo>
                  <a:lnTo>
                    <a:pt x="13963" y="47705"/>
                  </a:lnTo>
                  <a:lnTo>
                    <a:pt x="13381" y="48287"/>
                  </a:lnTo>
                  <a:lnTo>
                    <a:pt x="13381" y="47705"/>
                  </a:lnTo>
                  <a:lnTo>
                    <a:pt x="12799" y="47123"/>
                  </a:lnTo>
                  <a:lnTo>
                    <a:pt x="13963" y="47123"/>
                  </a:lnTo>
                  <a:lnTo>
                    <a:pt x="14544" y="46541"/>
                  </a:lnTo>
                  <a:lnTo>
                    <a:pt x="15126" y="47123"/>
                  </a:lnTo>
                  <a:lnTo>
                    <a:pt x="15707" y="47123"/>
                  </a:lnTo>
                  <a:lnTo>
                    <a:pt x="14544" y="47705"/>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478F7B3-8034-3326-2523-EE6BD486AE5D}"/>
                </a:ext>
              </a:extLst>
            </p:cNvPr>
            <p:cNvSpPr/>
            <p:nvPr/>
          </p:nvSpPr>
          <p:spPr>
            <a:xfrm>
              <a:off x="4531974" y="2164503"/>
              <a:ext cx="245964" cy="234251"/>
            </a:xfrm>
            <a:custGeom>
              <a:avLst/>
              <a:gdLst>
                <a:gd name="connsiteX0" fmla="*/ 23852 w 61085"/>
                <a:gd name="connsiteY0" fmla="*/ 55850 h 58176"/>
                <a:gd name="connsiteX1" fmla="*/ 23852 w 61085"/>
                <a:gd name="connsiteY1" fmla="*/ 56431 h 58176"/>
                <a:gd name="connsiteX2" fmla="*/ 24435 w 61085"/>
                <a:gd name="connsiteY2" fmla="*/ 57013 h 58176"/>
                <a:gd name="connsiteX3" fmla="*/ 23852 w 61085"/>
                <a:gd name="connsiteY3" fmla="*/ 57595 h 58176"/>
                <a:gd name="connsiteX4" fmla="*/ 23852 w 61085"/>
                <a:gd name="connsiteY4" fmla="*/ 58177 h 58176"/>
                <a:gd name="connsiteX5" fmla="*/ 23271 w 61085"/>
                <a:gd name="connsiteY5" fmla="*/ 57595 h 58176"/>
                <a:gd name="connsiteX6" fmla="*/ 22689 w 61085"/>
                <a:gd name="connsiteY6" fmla="*/ 57595 h 58176"/>
                <a:gd name="connsiteX7" fmla="*/ 23271 w 61085"/>
                <a:gd name="connsiteY7" fmla="*/ 57013 h 58176"/>
                <a:gd name="connsiteX8" fmla="*/ 22689 w 61085"/>
                <a:gd name="connsiteY8" fmla="*/ 56431 h 58176"/>
                <a:gd name="connsiteX9" fmla="*/ 23271 w 61085"/>
                <a:gd name="connsiteY9" fmla="*/ 56431 h 58176"/>
                <a:gd name="connsiteX10" fmla="*/ 23852 w 61085"/>
                <a:gd name="connsiteY10" fmla="*/ 55850 h 58176"/>
                <a:gd name="connsiteX11" fmla="*/ 7563 w 61085"/>
                <a:gd name="connsiteY11" fmla="*/ 43632 h 58176"/>
                <a:gd name="connsiteX12" fmla="*/ 6399 w 61085"/>
                <a:gd name="connsiteY12" fmla="*/ 43632 h 58176"/>
                <a:gd name="connsiteX13" fmla="*/ 7563 w 61085"/>
                <a:gd name="connsiteY13" fmla="*/ 43632 h 58176"/>
                <a:gd name="connsiteX14" fmla="*/ 6399 w 61085"/>
                <a:gd name="connsiteY14" fmla="*/ 42469 h 58176"/>
                <a:gd name="connsiteX15" fmla="*/ 7563 w 61085"/>
                <a:gd name="connsiteY15" fmla="*/ 42469 h 58176"/>
                <a:gd name="connsiteX16" fmla="*/ 8145 w 61085"/>
                <a:gd name="connsiteY16" fmla="*/ 41887 h 58176"/>
                <a:gd name="connsiteX17" fmla="*/ 8145 w 61085"/>
                <a:gd name="connsiteY17" fmla="*/ 42469 h 58176"/>
                <a:gd name="connsiteX18" fmla="*/ 8726 w 61085"/>
                <a:gd name="connsiteY18" fmla="*/ 43051 h 58176"/>
                <a:gd name="connsiteX19" fmla="*/ 8145 w 61085"/>
                <a:gd name="connsiteY19" fmla="*/ 43632 h 58176"/>
                <a:gd name="connsiteX20" fmla="*/ 8145 w 61085"/>
                <a:gd name="connsiteY20" fmla="*/ 44214 h 58176"/>
                <a:gd name="connsiteX21" fmla="*/ 7563 w 61085"/>
                <a:gd name="connsiteY21" fmla="*/ 43632 h 58176"/>
                <a:gd name="connsiteX22" fmla="*/ 2327 w 61085"/>
                <a:gd name="connsiteY22" fmla="*/ 23271 h 58176"/>
                <a:gd name="connsiteX23" fmla="*/ 3490 w 61085"/>
                <a:gd name="connsiteY23" fmla="*/ 23852 h 58176"/>
                <a:gd name="connsiteX24" fmla="*/ 2327 w 61085"/>
                <a:gd name="connsiteY24" fmla="*/ 24434 h 58176"/>
                <a:gd name="connsiteX25" fmla="*/ 2327 w 61085"/>
                <a:gd name="connsiteY25" fmla="*/ 25598 h 58176"/>
                <a:gd name="connsiteX26" fmla="*/ 1164 w 61085"/>
                <a:gd name="connsiteY26" fmla="*/ 25016 h 58176"/>
                <a:gd name="connsiteX27" fmla="*/ 0 w 61085"/>
                <a:gd name="connsiteY27" fmla="*/ 25016 h 58176"/>
                <a:gd name="connsiteX28" fmla="*/ 582 w 61085"/>
                <a:gd name="connsiteY28" fmla="*/ 23852 h 58176"/>
                <a:gd name="connsiteX29" fmla="*/ 0 w 61085"/>
                <a:gd name="connsiteY29" fmla="*/ 22689 h 58176"/>
                <a:gd name="connsiteX30" fmla="*/ 1164 w 61085"/>
                <a:gd name="connsiteY30" fmla="*/ 22689 h 58176"/>
                <a:gd name="connsiteX31" fmla="*/ 2327 w 61085"/>
                <a:gd name="connsiteY31" fmla="*/ 21525 h 58176"/>
                <a:gd name="connsiteX32" fmla="*/ 2327 w 61085"/>
                <a:gd name="connsiteY32" fmla="*/ 23271 h 58176"/>
                <a:gd name="connsiteX33" fmla="*/ 35488 w 61085"/>
                <a:gd name="connsiteY33" fmla="*/ 31997 h 58176"/>
                <a:gd name="connsiteX34" fmla="*/ 34324 w 61085"/>
                <a:gd name="connsiteY34" fmla="*/ 31997 h 58176"/>
                <a:gd name="connsiteX35" fmla="*/ 34906 w 61085"/>
                <a:gd name="connsiteY35" fmla="*/ 30834 h 58176"/>
                <a:gd name="connsiteX36" fmla="*/ 34324 w 61085"/>
                <a:gd name="connsiteY36" fmla="*/ 29670 h 58176"/>
                <a:gd name="connsiteX37" fmla="*/ 35488 w 61085"/>
                <a:gd name="connsiteY37" fmla="*/ 29670 h 58176"/>
                <a:gd name="connsiteX38" fmla="*/ 36652 w 61085"/>
                <a:gd name="connsiteY38" fmla="*/ 28507 h 58176"/>
                <a:gd name="connsiteX39" fmla="*/ 36652 w 61085"/>
                <a:gd name="connsiteY39" fmla="*/ 29670 h 58176"/>
                <a:gd name="connsiteX40" fmla="*/ 37815 w 61085"/>
                <a:gd name="connsiteY40" fmla="*/ 30252 h 58176"/>
                <a:gd name="connsiteX41" fmla="*/ 36652 w 61085"/>
                <a:gd name="connsiteY41" fmla="*/ 30834 h 58176"/>
                <a:gd name="connsiteX42" fmla="*/ 36652 w 61085"/>
                <a:gd name="connsiteY42" fmla="*/ 31997 h 58176"/>
                <a:gd name="connsiteX43" fmla="*/ 35488 w 61085"/>
                <a:gd name="connsiteY43" fmla="*/ 31997 h 58176"/>
                <a:gd name="connsiteX44" fmla="*/ 30252 w 61085"/>
                <a:gd name="connsiteY44" fmla="*/ 1164 h 58176"/>
                <a:gd name="connsiteX45" fmla="*/ 29670 w 61085"/>
                <a:gd name="connsiteY45" fmla="*/ 582 h 58176"/>
                <a:gd name="connsiteX46" fmla="*/ 30834 w 61085"/>
                <a:gd name="connsiteY46" fmla="*/ 582 h 58176"/>
                <a:gd name="connsiteX47" fmla="*/ 31416 w 61085"/>
                <a:gd name="connsiteY47" fmla="*/ 0 h 58176"/>
                <a:gd name="connsiteX48" fmla="*/ 31416 w 61085"/>
                <a:gd name="connsiteY48" fmla="*/ 582 h 58176"/>
                <a:gd name="connsiteX49" fmla="*/ 31997 w 61085"/>
                <a:gd name="connsiteY49" fmla="*/ 1164 h 58176"/>
                <a:gd name="connsiteX50" fmla="*/ 31416 w 61085"/>
                <a:gd name="connsiteY50" fmla="*/ 1745 h 58176"/>
                <a:gd name="connsiteX51" fmla="*/ 31416 w 61085"/>
                <a:gd name="connsiteY51" fmla="*/ 2327 h 58176"/>
                <a:gd name="connsiteX52" fmla="*/ 30252 w 61085"/>
                <a:gd name="connsiteY52" fmla="*/ 1164 h 58176"/>
                <a:gd name="connsiteX53" fmla="*/ 29670 w 61085"/>
                <a:gd name="connsiteY53" fmla="*/ 1745 h 58176"/>
                <a:gd name="connsiteX54" fmla="*/ 30252 w 61085"/>
                <a:gd name="connsiteY54" fmla="*/ 1164 h 58176"/>
                <a:gd name="connsiteX55" fmla="*/ 61085 w 61085"/>
                <a:gd name="connsiteY55" fmla="*/ 30834 h 58176"/>
                <a:gd name="connsiteX56" fmla="*/ 61085 w 61085"/>
                <a:gd name="connsiteY56" fmla="*/ 30834 h 58176"/>
                <a:gd name="connsiteX57" fmla="*/ 61085 w 61085"/>
                <a:gd name="connsiteY57" fmla="*/ 30834 h 58176"/>
                <a:gd name="connsiteX58" fmla="*/ 61085 w 61085"/>
                <a:gd name="connsiteY58" fmla="*/ 31415 h 58176"/>
                <a:gd name="connsiteX59" fmla="*/ 61085 w 61085"/>
                <a:gd name="connsiteY59" fmla="*/ 31997 h 58176"/>
                <a:gd name="connsiteX60" fmla="*/ 61085 w 61085"/>
                <a:gd name="connsiteY60" fmla="*/ 31997 h 58176"/>
                <a:gd name="connsiteX61" fmla="*/ 60504 w 61085"/>
                <a:gd name="connsiteY61" fmla="*/ 31997 h 58176"/>
                <a:gd name="connsiteX62" fmla="*/ 61085 w 61085"/>
                <a:gd name="connsiteY62" fmla="*/ 30834 h 58176"/>
                <a:gd name="connsiteX63" fmla="*/ 60504 w 61085"/>
                <a:gd name="connsiteY63" fmla="*/ 30834 h 58176"/>
                <a:gd name="connsiteX64" fmla="*/ 61085 w 61085"/>
                <a:gd name="connsiteY64" fmla="*/ 30834 h 58176"/>
                <a:gd name="connsiteX65" fmla="*/ 61085 w 61085"/>
                <a:gd name="connsiteY65" fmla="*/ 30834 h 58176"/>
                <a:gd name="connsiteX66" fmla="*/ 42469 w 61085"/>
                <a:gd name="connsiteY66" fmla="*/ 12799 h 58176"/>
                <a:gd name="connsiteX67" fmla="*/ 41888 w 61085"/>
                <a:gd name="connsiteY67" fmla="*/ 12217 h 58176"/>
                <a:gd name="connsiteX68" fmla="*/ 42469 w 61085"/>
                <a:gd name="connsiteY68" fmla="*/ 12799 h 58176"/>
                <a:gd name="connsiteX69" fmla="*/ 43632 w 61085"/>
                <a:gd name="connsiteY69" fmla="*/ 11635 h 58176"/>
                <a:gd name="connsiteX70" fmla="*/ 43632 w 61085"/>
                <a:gd name="connsiteY70" fmla="*/ 12217 h 58176"/>
                <a:gd name="connsiteX71" fmla="*/ 44214 w 61085"/>
                <a:gd name="connsiteY71" fmla="*/ 12217 h 58176"/>
                <a:gd name="connsiteX72" fmla="*/ 43632 w 61085"/>
                <a:gd name="connsiteY72" fmla="*/ 12799 h 58176"/>
                <a:gd name="connsiteX73" fmla="*/ 43632 w 61085"/>
                <a:gd name="connsiteY73" fmla="*/ 13381 h 58176"/>
                <a:gd name="connsiteX74" fmla="*/ 42469 w 61085"/>
                <a:gd name="connsiteY74" fmla="*/ 12799 h 58176"/>
                <a:gd name="connsiteX75" fmla="*/ 41888 w 61085"/>
                <a:gd name="connsiteY75" fmla="*/ 13381 h 58176"/>
                <a:gd name="connsiteX76" fmla="*/ 42469 w 61085"/>
                <a:gd name="connsiteY76" fmla="*/ 12799 h 5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1085" h="58176">
                  <a:moveTo>
                    <a:pt x="23852" y="55850"/>
                  </a:moveTo>
                  <a:lnTo>
                    <a:pt x="23852" y="56431"/>
                  </a:lnTo>
                  <a:lnTo>
                    <a:pt x="24435" y="57013"/>
                  </a:lnTo>
                  <a:lnTo>
                    <a:pt x="23852" y="57595"/>
                  </a:lnTo>
                  <a:lnTo>
                    <a:pt x="23852" y="58177"/>
                  </a:lnTo>
                  <a:lnTo>
                    <a:pt x="23271" y="57595"/>
                  </a:lnTo>
                  <a:lnTo>
                    <a:pt x="22689" y="57595"/>
                  </a:lnTo>
                  <a:lnTo>
                    <a:pt x="23271" y="57013"/>
                  </a:lnTo>
                  <a:lnTo>
                    <a:pt x="22689" y="56431"/>
                  </a:lnTo>
                  <a:lnTo>
                    <a:pt x="23271" y="56431"/>
                  </a:lnTo>
                  <a:lnTo>
                    <a:pt x="23852" y="55850"/>
                  </a:lnTo>
                  <a:close/>
                  <a:moveTo>
                    <a:pt x="7563" y="43632"/>
                  </a:moveTo>
                  <a:lnTo>
                    <a:pt x="6399" y="43632"/>
                  </a:lnTo>
                  <a:lnTo>
                    <a:pt x="7563" y="43632"/>
                  </a:lnTo>
                  <a:lnTo>
                    <a:pt x="6399" y="42469"/>
                  </a:lnTo>
                  <a:lnTo>
                    <a:pt x="7563" y="42469"/>
                  </a:lnTo>
                  <a:lnTo>
                    <a:pt x="8145" y="41887"/>
                  </a:lnTo>
                  <a:lnTo>
                    <a:pt x="8145" y="42469"/>
                  </a:lnTo>
                  <a:lnTo>
                    <a:pt x="8726" y="43051"/>
                  </a:lnTo>
                  <a:lnTo>
                    <a:pt x="8145" y="43632"/>
                  </a:lnTo>
                  <a:lnTo>
                    <a:pt x="8145" y="44214"/>
                  </a:lnTo>
                  <a:lnTo>
                    <a:pt x="7563" y="43632"/>
                  </a:lnTo>
                  <a:close/>
                  <a:moveTo>
                    <a:pt x="2327" y="23271"/>
                  </a:moveTo>
                  <a:lnTo>
                    <a:pt x="3490" y="23852"/>
                  </a:lnTo>
                  <a:lnTo>
                    <a:pt x="2327" y="24434"/>
                  </a:lnTo>
                  <a:lnTo>
                    <a:pt x="2327" y="25598"/>
                  </a:lnTo>
                  <a:lnTo>
                    <a:pt x="1164" y="25016"/>
                  </a:lnTo>
                  <a:lnTo>
                    <a:pt x="0" y="25016"/>
                  </a:lnTo>
                  <a:lnTo>
                    <a:pt x="582" y="23852"/>
                  </a:lnTo>
                  <a:lnTo>
                    <a:pt x="0" y="22689"/>
                  </a:lnTo>
                  <a:lnTo>
                    <a:pt x="1164" y="22689"/>
                  </a:lnTo>
                  <a:lnTo>
                    <a:pt x="2327" y="21525"/>
                  </a:lnTo>
                  <a:lnTo>
                    <a:pt x="2327" y="23271"/>
                  </a:lnTo>
                  <a:close/>
                  <a:moveTo>
                    <a:pt x="35488" y="31997"/>
                  </a:moveTo>
                  <a:lnTo>
                    <a:pt x="34324" y="31997"/>
                  </a:lnTo>
                  <a:lnTo>
                    <a:pt x="34906" y="30834"/>
                  </a:lnTo>
                  <a:lnTo>
                    <a:pt x="34324" y="29670"/>
                  </a:lnTo>
                  <a:lnTo>
                    <a:pt x="35488" y="29670"/>
                  </a:lnTo>
                  <a:lnTo>
                    <a:pt x="36652" y="28507"/>
                  </a:lnTo>
                  <a:lnTo>
                    <a:pt x="36652" y="29670"/>
                  </a:lnTo>
                  <a:lnTo>
                    <a:pt x="37815" y="30252"/>
                  </a:lnTo>
                  <a:lnTo>
                    <a:pt x="36652" y="30834"/>
                  </a:lnTo>
                  <a:lnTo>
                    <a:pt x="36652" y="31997"/>
                  </a:lnTo>
                  <a:lnTo>
                    <a:pt x="35488" y="31997"/>
                  </a:lnTo>
                  <a:close/>
                  <a:moveTo>
                    <a:pt x="30252" y="1164"/>
                  </a:moveTo>
                  <a:lnTo>
                    <a:pt x="29670" y="582"/>
                  </a:lnTo>
                  <a:lnTo>
                    <a:pt x="30834" y="582"/>
                  </a:lnTo>
                  <a:lnTo>
                    <a:pt x="31416" y="0"/>
                  </a:lnTo>
                  <a:lnTo>
                    <a:pt x="31416" y="582"/>
                  </a:lnTo>
                  <a:lnTo>
                    <a:pt x="31997" y="1164"/>
                  </a:lnTo>
                  <a:lnTo>
                    <a:pt x="31416" y="1745"/>
                  </a:lnTo>
                  <a:lnTo>
                    <a:pt x="31416" y="2327"/>
                  </a:lnTo>
                  <a:lnTo>
                    <a:pt x="30252" y="1164"/>
                  </a:lnTo>
                  <a:lnTo>
                    <a:pt x="29670" y="1745"/>
                  </a:lnTo>
                  <a:lnTo>
                    <a:pt x="30252" y="1164"/>
                  </a:lnTo>
                  <a:close/>
                  <a:moveTo>
                    <a:pt x="61085" y="30834"/>
                  </a:moveTo>
                  <a:lnTo>
                    <a:pt x="61085" y="30834"/>
                  </a:lnTo>
                  <a:lnTo>
                    <a:pt x="61085" y="30834"/>
                  </a:lnTo>
                  <a:lnTo>
                    <a:pt x="61085" y="31415"/>
                  </a:lnTo>
                  <a:lnTo>
                    <a:pt x="61085" y="31997"/>
                  </a:lnTo>
                  <a:lnTo>
                    <a:pt x="61085" y="31997"/>
                  </a:lnTo>
                  <a:lnTo>
                    <a:pt x="60504" y="31997"/>
                  </a:lnTo>
                  <a:lnTo>
                    <a:pt x="61085" y="30834"/>
                  </a:lnTo>
                  <a:lnTo>
                    <a:pt x="60504" y="30834"/>
                  </a:lnTo>
                  <a:lnTo>
                    <a:pt x="61085" y="30834"/>
                  </a:lnTo>
                  <a:lnTo>
                    <a:pt x="61085" y="30834"/>
                  </a:lnTo>
                  <a:close/>
                  <a:moveTo>
                    <a:pt x="42469" y="12799"/>
                  </a:moveTo>
                  <a:lnTo>
                    <a:pt x="41888" y="12217"/>
                  </a:lnTo>
                  <a:lnTo>
                    <a:pt x="42469" y="12799"/>
                  </a:lnTo>
                  <a:lnTo>
                    <a:pt x="43632" y="11635"/>
                  </a:lnTo>
                  <a:lnTo>
                    <a:pt x="43632" y="12217"/>
                  </a:lnTo>
                  <a:lnTo>
                    <a:pt x="44214" y="12217"/>
                  </a:lnTo>
                  <a:lnTo>
                    <a:pt x="43632" y="12799"/>
                  </a:lnTo>
                  <a:lnTo>
                    <a:pt x="43632" y="13381"/>
                  </a:lnTo>
                  <a:lnTo>
                    <a:pt x="42469" y="12799"/>
                  </a:lnTo>
                  <a:lnTo>
                    <a:pt x="41888" y="13381"/>
                  </a:lnTo>
                  <a:lnTo>
                    <a:pt x="42469" y="12799"/>
                  </a:lnTo>
                  <a:close/>
                </a:path>
              </a:pathLst>
            </a:custGeom>
            <a:solidFill>
              <a:srgbClr val="FFFFFF"/>
            </a:solidFill>
            <a:ln w="581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F96459D-7990-E65B-6615-806F7B38826F}"/>
                </a:ext>
              </a:extLst>
            </p:cNvPr>
            <p:cNvSpPr/>
            <p:nvPr/>
          </p:nvSpPr>
          <p:spPr>
            <a:xfrm>
              <a:off x="4813078" y="2166846"/>
              <a:ext cx="220198" cy="196772"/>
            </a:xfrm>
            <a:custGeom>
              <a:avLst/>
              <a:gdLst>
                <a:gd name="connsiteX0" fmla="*/ 44214 w 54686"/>
                <a:gd name="connsiteY0" fmla="*/ 1745 h 48868"/>
                <a:gd name="connsiteX1" fmla="*/ 44214 w 54686"/>
                <a:gd name="connsiteY1" fmla="*/ 1164 h 48868"/>
                <a:gd name="connsiteX2" fmla="*/ 43632 w 54686"/>
                <a:gd name="connsiteY2" fmla="*/ 582 h 48868"/>
                <a:gd name="connsiteX3" fmla="*/ 44214 w 54686"/>
                <a:gd name="connsiteY3" fmla="*/ 582 h 48868"/>
                <a:gd name="connsiteX4" fmla="*/ 44796 w 54686"/>
                <a:gd name="connsiteY4" fmla="*/ 0 h 48868"/>
                <a:gd name="connsiteX5" fmla="*/ 45378 w 54686"/>
                <a:gd name="connsiteY5" fmla="*/ 582 h 48868"/>
                <a:gd name="connsiteX6" fmla="*/ 45960 w 54686"/>
                <a:gd name="connsiteY6" fmla="*/ 582 h 48868"/>
                <a:gd name="connsiteX7" fmla="*/ 45378 w 54686"/>
                <a:gd name="connsiteY7" fmla="*/ 1164 h 48868"/>
                <a:gd name="connsiteX8" fmla="*/ 45378 w 54686"/>
                <a:gd name="connsiteY8" fmla="*/ 1745 h 48868"/>
                <a:gd name="connsiteX9" fmla="*/ 44796 w 54686"/>
                <a:gd name="connsiteY9" fmla="*/ 1164 h 48868"/>
                <a:gd name="connsiteX10" fmla="*/ 44214 w 54686"/>
                <a:gd name="connsiteY10" fmla="*/ 1745 h 48868"/>
                <a:gd name="connsiteX11" fmla="*/ 54105 w 54686"/>
                <a:gd name="connsiteY11" fmla="*/ 19780 h 48868"/>
                <a:gd name="connsiteX12" fmla="*/ 54686 w 54686"/>
                <a:gd name="connsiteY12" fmla="*/ 19780 h 48868"/>
                <a:gd name="connsiteX13" fmla="*/ 54105 w 54686"/>
                <a:gd name="connsiteY13" fmla="*/ 20362 h 48868"/>
                <a:gd name="connsiteX14" fmla="*/ 54105 w 54686"/>
                <a:gd name="connsiteY14" fmla="*/ 20944 h 48868"/>
                <a:gd name="connsiteX15" fmla="*/ 53523 w 54686"/>
                <a:gd name="connsiteY15" fmla="*/ 20362 h 48868"/>
                <a:gd name="connsiteX16" fmla="*/ 52941 w 54686"/>
                <a:gd name="connsiteY16" fmla="*/ 20944 h 48868"/>
                <a:gd name="connsiteX17" fmla="*/ 52941 w 54686"/>
                <a:gd name="connsiteY17" fmla="*/ 20362 h 48868"/>
                <a:gd name="connsiteX18" fmla="*/ 52359 w 54686"/>
                <a:gd name="connsiteY18" fmla="*/ 19780 h 48868"/>
                <a:gd name="connsiteX19" fmla="*/ 53523 w 54686"/>
                <a:gd name="connsiteY19" fmla="*/ 19780 h 48868"/>
                <a:gd name="connsiteX20" fmla="*/ 54105 w 54686"/>
                <a:gd name="connsiteY20" fmla="*/ 19198 h 48868"/>
                <a:gd name="connsiteX21" fmla="*/ 54105 w 54686"/>
                <a:gd name="connsiteY21" fmla="*/ 19780 h 48868"/>
                <a:gd name="connsiteX22" fmla="*/ 50032 w 54686"/>
                <a:gd name="connsiteY22" fmla="*/ 40724 h 48868"/>
                <a:gd name="connsiteX23" fmla="*/ 49450 w 54686"/>
                <a:gd name="connsiteY23" fmla="*/ 39560 h 48868"/>
                <a:gd name="connsiteX24" fmla="*/ 50614 w 54686"/>
                <a:gd name="connsiteY24" fmla="*/ 39560 h 48868"/>
                <a:gd name="connsiteX25" fmla="*/ 51196 w 54686"/>
                <a:gd name="connsiteY25" fmla="*/ 38397 h 48868"/>
                <a:gd name="connsiteX26" fmla="*/ 51777 w 54686"/>
                <a:gd name="connsiteY26" fmla="*/ 39560 h 48868"/>
                <a:gd name="connsiteX27" fmla="*/ 52941 w 54686"/>
                <a:gd name="connsiteY27" fmla="*/ 40142 h 48868"/>
                <a:gd name="connsiteX28" fmla="*/ 51777 w 54686"/>
                <a:gd name="connsiteY28" fmla="*/ 40724 h 48868"/>
                <a:gd name="connsiteX29" fmla="*/ 51777 w 54686"/>
                <a:gd name="connsiteY29" fmla="*/ 41887 h 48868"/>
                <a:gd name="connsiteX30" fmla="*/ 50614 w 54686"/>
                <a:gd name="connsiteY30" fmla="*/ 41305 h 48868"/>
                <a:gd name="connsiteX31" fmla="*/ 49450 w 54686"/>
                <a:gd name="connsiteY31" fmla="*/ 41887 h 48868"/>
                <a:gd name="connsiteX32" fmla="*/ 50032 w 54686"/>
                <a:gd name="connsiteY32" fmla="*/ 40724 h 48868"/>
                <a:gd name="connsiteX33" fmla="*/ 23852 w 54686"/>
                <a:gd name="connsiteY33" fmla="*/ 18035 h 48868"/>
                <a:gd name="connsiteX34" fmla="*/ 25016 w 54686"/>
                <a:gd name="connsiteY34" fmla="*/ 18617 h 48868"/>
                <a:gd name="connsiteX35" fmla="*/ 23852 w 54686"/>
                <a:gd name="connsiteY35" fmla="*/ 19198 h 48868"/>
                <a:gd name="connsiteX36" fmla="*/ 23852 w 54686"/>
                <a:gd name="connsiteY36" fmla="*/ 20362 h 48868"/>
                <a:gd name="connsiteX37" fmla="*/ 22689 w 54686"/>
                <a:gd name="connsiteY37" fmla="*/ 19780 h 48868"/>
                <a:gd name="connsiteX38" fmla="*/ 21526 w 54686"/>
                <a:gd name="connsiteY38" fmla="*/ 20362 h 48868"/>
                <a:gd name="connsiteX39" fmla="*/ 22107 w 54686"/>
                <a:gd name="connsiteY39" fmla="*/ 19198 h 48868"/>
                <a:gd name="connsiteX40" fmla="*/ 21526 w 54686"/>
                <a:gd name="connsiteY40" fmla="*/ 18035 h 48868"/>
                <a:gd name="connsiteX41" fmla="*/ 22689 w 54686"/>
                <a:gd name="connsiteY41" fmla="*/ 18035 h 48868"/>
                <a:gd name="connsiteX42" fmla="*/ 23271 w 54686"/>
                <a:gd name="connsiteY42" fmla="*/ 16871 h 48868"/>
                <a:gd name="connsiteX43" fmla="*/ 23852 w 54686"/>
                <a:gd name="connsiteY43" fmla="*/ 18035 h 48868"/>
                <a:gd name="connsiteX44" fmla="*/ 15126 w 54686"/>
                <a:gd name="connsiteY44" fmla="*/ 48287 h 48868"/>
                <a:gd name="connsiteX45" fmla="*/ 15126 w 54686"/>
                <a:gd name="connsiteY45" fmla="*/ 48868 h 48868"/>
                <a:gd name="connsiteX46" fmla="*/ 14544 w 54686"/>
                <a:gd name="connsiteY46" fmla="*/ 48287 h 48868"/>
                <a:gd name="connsiteX47" fmla="*/ 13963 w 54686"/>
                <a:gd name="connsiteY47" fmla="*/ 48868 h 48868"/>
                <a:gd name="connsiteX48" fmla="*/ 13963 w 54686"/>
                <a:gd name="connsiteY48" fmla="*/ 48287 h 48868"/>
                <a:gd name="connsiteX49" fmla="*/ 13381 w 54686"/>
                <a:gd name="connsiteY49" fmla="*/ 47705 h 48868"/>
                <a:gd name="connsiteX50" fmla="*/ 14544 w 54686"/>
                <a:gd name="connsiteY50" fmla="*/ 47705 h 48868"/>
                <a:gd name="connsiteX51" fmla="*/ 15126 w 54686"/>
                <a:gd name="connsiteY51" fmla="*/ 47123 h 48868"/>
                <a:gd name="connsiteX52" fmla="*/ 15708 w 54686"/>
                <a:gd name="connsiteY52" fmla="*/ 47705 h 48868"/>
                <a:gd name="connsiteX53" fmla="*/ 16290 w 54686"/>
                <a:gd name="connsiteY53" fmla="*/ 47705 h 48868"/>
                <a:gd name="connsiteX54" fmla="*/ 15126 w 54686"/>
                <a:gd name="connsiteY54" fmla="*/ 48287 h 48868"/>
                <a:gd name="connsiteX55" fmla="*/ 0 w 54686"/>
                <a:gd name="connsiteY55" fmla="*/ 8145 h 48868"/>
                <a:gd name="connsiteX56" fmla="*/ 0 w 54686"/>
                <a:gd name="connsiteY56" fmla="*/ 8145 h 48868"/>
                <a:gd name="connsiteX57" fmla="*/ 0 w 54686"/>
                <a:gd name="connsiteY57" fmla="*/ 8145 h 48868"/>
                <a:gd name="connsiteX58" fmla="*/ 0 w 54686"/>
                <a:gd name="connsiteY58" fmla="*/ 7563 h 48868"/>
                <a:gd name="connsiteX59" fmla="*/ 0 w 54686"/>
                <a:gd name="connsiteY59" fmla="*/ 7563 h 48868"/>
                <a:gd name="connsiteX60" fmla="*/ 0 w 54686"/>
                <a:gd name="connsiteY60" fmla="*/ 8145 h 48868"/>
                <a:gd name="connsiteX61" fmla="*/ 582 w 54686"/>
                <a:gd name="connsiteY61" fmla="*/ 7563 h 48868"/>
                <a:gd name="connsiteX62" fmla="*/ 582 w 54686"/>
                <a:gd name="connsiteY62" fmla="*/ 7563 h 48868"/>
                <a:gd name="connsiteX63" fmla="*/ 582 w 54686"/>
                <a:gd name="connsiteY63" fmla="*/ 8145 h 48868"/>
                <a:gd name="connsiteX64" fmla="*/ 0 w 54686"/>
                <a:gd name="connsiteY64" fmla="*/ 8145 h 48868"/>
                <a:gd name="connsiteX65" fmla="*/ 0 w 54686"/>
                <a:gd name="connsiteY65" fmla="*/ 8145 h 48868"/>
                <a:gd name="connsiteX66" fmla="*/ 9308 w 54686"/>
                <a:gd name="connsiteY66" fmla="*/ 32579 h 48868"/>
                <a:gd name="connsiteX67" fmla="*/ 9308 w 54686"/>
                <a:gd name="connsiteY67" fmla="*/ 33161 h 48868"/>
                <a:gd name="connsiteX68" fmla="*/ 8726 w 54686"/>
                <a:gd name="connsiteY68" fmla="*/ 32579 h 48868"/>
                <a:gd name="connsiteX69" fmla="*/ 8145 w 54686"/>
                <a:gd name="connsiteY69" fmla="*/ 32579 h 48868"/>
                <a:gd name="connsiteX70" fmla="*/ 8145 w 54686"/>
                <a:gd name="connsiteY70" fmla="*/ 31997 h 48868"/>
                <a:gd name="connsiteX71" fmla="*/ 7563 w 54686"/>
                <a:gd name="connsiteY71" fmla="*/ 31415 h 48868"/>
                <a:gd name="connsiteX72" fmla="*/ 8145 w 54686"/>
                <a:gd name="connsiteY72" fmla="*/ 31415 h 48868"/>
                <a:gd name="connsiteX73" fmla="*/ 8726 w 54686"/>
                <a:gd name="connsiteY73" fmla="*/ 30834 h 48868"/>
                <a:gd name="connsiteX74" fmla="*/ 8726 w 54686"/>
                <a:gd name="connsiteY74" fmla="*/ 31415 h 48868"/>
                <a:gd name="connsiteX75" fmla="*/ 9308 w 54686"/>
                <a:gd name="connsiteY75" fmla="*/ 31415 h 48868"/>
                <a:gd name="connsiteX76" fmla="*/ 9308 w 54686"/>
                <a:gd name="connsiteY76" fmla="*/ 32579 h 4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686" h="48868">
                  <a:moveTo>
                    <a:pt x="44214" y="1745"/>
                  </a:moveTo>
                  <a:lnTo>
                    <a:pt x="44214" y="1164"/>
                  </a:lnTo>
                  <a:lnTo>
                    <a:pt x="43632" y="582"/>
                  </a:lnTo>
                  <a:lnTo>
                    <a:pt x="44214" y="582"/>
                  </a:lnTo>
                  <a:lnTo>
                    <a:pt x="44796" y="0"/>
                  </a:lnTo>
                  <a:lnTo>
                    <a:pt x="45378" y="582"/>
                  </a:lnTo>
                  <a:lnTo>
                    <a:pt x="45960" y="582"/>
                  </a:lnTo>
                  <a:lnTo>
                    <a:pt x="45378" y="1164"/>
                  </a:lnTo>
                  <a:lnTo>
                    <a:pt x="45378" y="1745"/>
                  </a:lnTo>
                  <a:lnTo>
                    <a:pt x="44796" y="1164"/>
                  </a:lnTo>
                  <a:lnTo>
                    <a:pt x="44214" y="1745"/>
                  </a:lnTo>
                  <a:close/>
                  <a:moveTo>
                    <a:pt x="54105" y="19780"/>
                  </a:moveTo>
                  <a:lnTo>
                    <a:pt x="54686" y="19780"/>
                  </a:lnTo>
                  <a:lnTo>
                    <a:pt x="54105" y="20362"/>
                  </a:lnTo>
                  <a:lnTo>
                    <a:pt x="54105" y="20944"/>
                  </a:lnTo>
                  <a:lnTo>
                    <a:pt x="53523" y="20362"/>
                  </a:lnTo>
                  <a:lnTo>
                    <a:pt x="52941" y="20944"/>
                  </a:lnTo>
                  <a:lnTo>
                    <a:pt x="52941" y="20362"/>
                  </a:lnTo>
                  <a:lnTo>
                    <a:pt x="52359" y="19780"/>
                  </a:lnTo>
                  <a:lnTo>
                    <a:pt x="53523" y="19780"/>
                  </a:lnTo>
                  <a:lnTo>
                    <a:pt x="54105" y="19198"/>
                  </a:lnTo>
                  <a:lnTo>
                    <a:pt x="54105" y="19780"/>
                  </a:lnTo>
                  <a:close/>
                  <a:moveTo>
                    <a:pt x="50032" y="40724"/>
                  </a:moveTo>
                  <a:lnTo>
                    <a:pt x="49450" y="39560"/>
                  </a:lnTo>
                  <a:lnTo>
                    <a:pt x="50614" y="39560"/>
                  </a:lnTo>
                  <a:lnTo>
                    <a:pt x="51196" y="38397"/>
                  </a:lnTo>
                  <a:lnTo>
                    <a:pt x="51777" y="39560"/>
                  </a:lnTo>
                  <a:lnTo>
                    <a:pt x="52941" y="40142"/>
                  </a:lnTo>
                  <a:lnTo>
                    <a:pt x="51777" y="40724"/>
                  </a:lnTo>
                  <a:lnTo>
                    <a:pt x="51777" y="41887"/>
                  </a:lnTo>
                  <a:lnTo>
                    <a:pt x="50614" y="41305"/>
                  </a:lnTo>
                  <a:lnTo>
                    <a:pt x="49450" y="41887"/>
                  </a:lnTo>
                  <a:lnTo>
                    <a:pt x="50032" y="40724"/>
                  </a:lnTo>
                  <a:close/>
                  <a:moveTo>
                    <a:pt x="23852" y="18035"/>
                  </a:moveTo>
                  <a:lnTo>
                    <a:pt x="25016" y="18617"/>
                  </a:lnTo>
                  <a:lnTo>
                    <a:pt x="23852" y="19198"/>
                  </a:lnTo>
                  <a:lnTo>
                    <a:pt x="23852" y="20362"/>
                  </a:lnTo>
                  <a:lnTo>
                    <a:pt x="22689" y="19780"/>
                  </a:lnTo>
                  <a:lnTo>
                    <a:pt x="21526" y="20362"/>
                  </a:lnTo>
                  <a:lnTo>
                    <a:pt x="22107" y="19198"/>
                  </a:lnTo>
                  <a:lnTo>
                    <a:pt x="21526" y="18035"/>
                  </a:lnTo>
                  <a:lnTo>
                    <a:pt x="22689" y="18035"/>
                  </a:lnTo>
                  <a:lnTo>
                    <a:pt x="23271" y="16871"/>
                  </a:lnTo>
                  <a:lnTo>
                    <a:pt x="23852" y="18035"/>
                  </a:lnTo>
                  <a:close/>
                  <a:moveTo>
                    <a:pt x="15126" y="48287"/>
                  </a:moveTo>
                  <a:lnTo>
                    <a:pt x="15126" y="48868"/>
                  </a:lnTo>
                  <a:lnTo>
                    <a:pt x="14544" y="48287"/>
                  </a:lnTo>
                  <a:lnTo>
                    <a:pt x="13963" y="48868"/>
                  </a:lnTo>
                  <a:lnTo>
                    <a:pt x="13963" y="48287"/>
                  </a:lnTo>
                  <a:lnTo>
                    <a:pt x="13381" y="47705"/>
                  </a:lnTo>
                  <a:lnTo>
                    <a:pt x="14544" y="47705"/>
                  </a:lnTo>
                  <a:lnTo>
                    <a:pt x="15126" y="47123"/>
                  </a:lnTo>
                  <a:lnTo>
                    <a:pt x="15708" y="47705"/>
                  </a:lnTo>
                  <a:lnTo>
                    <a:pt x="16290" y="47705"/>
                  </a:lnTo>
                  <a:lnTo>
                    <a:pt x="15126" y="48287"/>
                  </a:lnTo>
                  <a:close/>
                  <a:moveTo>
                    <a:pt x="0" y="8145"/>
                  </a:moveTo>
                  <a:lnTo>
                    <a:pt x="0" y="8145"/>
                  </a:lnTo>
                  <a:lnTo>
                    <a:pt x="0" y="8145"/>
                  </a:lnTo>
                  <a:lnTo>
                    <a:pt x="0" y="7563"/>
                  </a:lnTo>
                  <a:lnTo>
                    <a:pt x="0" y="7563"/>
                  </a:lnTo>
                  <a:lnTo>
                    <a:pt x="0" y="8145"/>
                  </a:lnTo>
                  <a:lnTo>
                    <a:pt x="582" y="7563"/>
                  </a:lnTo>
                  <a:lnTo>
                    <a:pt x="582" y="7563"/>
                  </a:lnTo>
                  <a:lnTo>
                    <a:pt x="582" y="8145"/>
                  </a:lnTo>
                  <a:lnTo>
                    <a:pt x="0" y="8145"/>
                  </a:lnTo>
                  <a:lnTo>
                    <a:pt x="0" y="8145"/>
                  </a:lnTo>
                  <a:close/>
                  <a:moveTo>
                    <a:pt x="9308" y="32579"/>
                  </a:moveTo>
                  <a:lnTo>
                    <a:pt x="9308" y="33161"/>
                  </a:lnTo>
                  <a:lnTo>
                    <a:pt x="8726" y="32579"/>
                  </a:lnTo>
                  <a:lnTo>
                    <a:pt x="8145" y="32579"/>
                  </a:lnTo>
                  <a:lnTo>
                    <a:pt x="8145" y="31997"/>
                  </a:lnTo>
                  <a:lnTo>
                    <a:pt x="7563" y="31415"/>
                  </a:lnTo>
                  <a:lnTo>
                    <a:pt x="8145" y="31415"/>
                  </a:lnTo>
                  <a:lnTo>
                    <a:pt x="8726" y="30834"/>
                  </a:lnTo>
                  <a:lnTo>
                    <a:pt x="8726" y="31415"/>
                  </a:lnTo>
                  <a:lnTo>
                    <a:pt x="9308" y="31415"/>
                  </a:lnTo>
                  <a:lnTo>
                    <a:pt x="9308" y="32579"/>
                  </a:lnTo>
                  <a:close/>
                </a:path>
              </a:pathLst>
            </a:custGeom>
            <a:solidFill>
              <a:srgbClr val="FFFFFF"/>
            </a:solidFill>
            <a:ln w="5818"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41D7FF38-4AF2-4F83-959B-3C050720E1FB}"/>
              </a:ext>
            </a:extLst>
          </p:cNvPr>
          <p:cNvGrpSpPr/>
          <p:nvPr/>
        </p:nvGrpSpPr>
        <p:grpSpPr>
          <a:xfrm>
            <a:off x="1009687" y="4122634"/>
            <a:ext cx="2111749" cy="466693"/>
            <a:chOff x="1257116" y="3986695"/>
            <a:chExt cx="1328124" cy="293513"/>
          </a:xfrm>
        </p:grpSpPr>
        <p:grpSp>
          <p:nvGrpSpPr>
            <p:cNvPr id="30" name="Graphic 3">
              <a:extLst>
                <a:ext uri="{FF2B5EF4-FFF2-40B4-BE49-F238E27FC236}">
                  <a16:creationId xmlns:a16="http://schemas.microsoft.com/office/drawing/2014/main" id="{658DA21D-6F7E-EDD9-9FC6-4298D038F8BD}"/>
                </a:ext>
              </a:extLst>
            </p:cNvPr>
            <p:cNvGrpSpPr/>
            <p:nvPr/>
          </p:nvGrpSpPr>
          <p:grpSpPr>
            <a:xfrm>
              <a:off x="1958698" y="3999574"/>
              <a:ext cx="280634" cy="280634"/>
              <a:chOff x="1950027" y="2499889"/>
              <a:chExt cx="850463" cy="850463"/>
            </a:xfrm>
          </p:grpSpPr>
          <p:sp>
            <p:nvSpPr>
              <p:cNvPr id="37" name="Freeform 3">
                <a:hlinkClick r:id="rId2"/>
                <a:extLst>
                  <a:ext uri="{FF2B5EF4-FFF2-40B4-BE49-F238E27FC236}">
                    <a16:creationId xmlns:a16="http://schemas.microsoft.com/office/drawing/2014/main" id="{CB0646F5-E597-54A1-5521-8964B29991E6}"/>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5B2A"/>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grpSp>
            <p:nvGrpSpPr>
              <p:cNvPr id="38" name="Graphic 3">
                <a:extLst>
                  <a:ext uri="{FF2B5EF4-FFF2-40B4-BE49-F238E27FC236}">
                    <a16:creationId xmlns:a16="http://schemas.microsoft.com/office/drawing/2014/main" id="{73A3F93C-8024-B471-5C16-E489C025D2DA}"/>
                  </a:ext>
                </a:extLst>
              </p:cNvPr>
              <p:cNvGrpSpPr/>
              <p:nvPr/>
            </p:nvGrpSpPr>
            <p:grpSpPr>
              <a:xfrm>
                <a:off x="2107521" y="2657382"/>
                <a:ext cx="535476" cy="535477"/>
                <a:chOff x="2107521" y="2657382"/>
                <a:chExt cx="535476" cy="535477"/>
              </a:xfrm>
              <a:solidFill>
                <a:srgbClr val="FFFFFF"/>
              </a:solidFill>
            </p:grpSpPr>
            <p:sp>
              <p:nvSpPr>
                <p:cNvPr id="39" name="Freeform 7">
                  <a:extLst>
                    <a:ext uri="{FF2B5EF4-FFF2-40B4-BE49-F238E27FC236}">
                      <a16:creationId xmlns:a16="http://schemas.microsoft.com/office/drawing/2014/main" id="{E3D829B8-911E-29D1-DF2B-B68D1DDC815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sp>
              <p:nvSpPr>
                <p:cNvPr id="52" name="Freeform 8">
                  <a:extLst>
                    <a:ext uri="{FF2B5EF4-FFF2-40B4-BE49-F238E27FC236}">
                      <a16:creationId xmlns:a16="http://schemas.microsoft.com/office/drawing/2014/main" id="{00841C47-6FA0-5D96-5E79-7C64617DC7D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sp>
              <p:nvSpPr>
                <p:cNvPr id="53" name="Freeform 9">
                  <a:extLst>
                    <a:ext uri="{FF2B5EF4-FFF2-40B4-BE49-F238E27FC236}">
                      <a16:creationId xmlns:a16="http://schemas.microsoft.com/office/drawing/2014/main" id="{5A73A5FC-F547-14CC-997E-F5881E1FA32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grpSp>
        </p:grpSp>
        <p:sp>
          <p:nvSpPr>
            <p:cNvPr id="31" name="Freeform 14">
              <a:extLst>
                <a:ext uri="{FF2B5EF4-FFF2-40B4-BE49-F238E27FC236}">
                  <a16:creationId xmlns:a16="http://schemas.microsoft.com/office/drawing/2014/main" id="{D89C1BC8-9405-A6C8-EBFD-19A2597F72E5}"/>
                </a:ext>
              </a:extLst>
            </p:cNvPr>
            <p:cNvSpPr/>
            <p:nvPr/>
          </p:nvSpPr>
          <p:spPr>
            <a:xfrm>
              <a:off x="2304606" y="3999574"/>
              <a:ext cx="280634" cy="280634"/>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15B2A"/>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grpSp>
          <p:nvGrpSpPr>
            <p:cNvPr id="32" name="Graphic 3">
              <a:extLst>
                <a:ext uri="{FF2B5EF4-FFF2-40B4-BE49-F238E27FC236}">
                  <a16:creationId xmlns:a16="http://schemas.microsoft.com/office/drawing/2014/main" id="{5A1DDBDD-950D-A5A2-BF0E-B12B2D74A83D}"/>
                </a:ext>
              </a:extLst>
            </p:cNvPr>
            <p:cNvGrpSpPr/>
            <p:nvPr/>
          </p:nvGrpSpPr>
          <p:grpSpPr>
            <a:xfrm>
              <a:off x="1257116" y="3986695"/>
              <a:ext cx="280634" cy="281333"/>
              <a:chOff x="-176122" y="2460863"/>
              <a:chExt cx="850463" cy="852582"/>
            </a:xfrm>
          </p:grpSpPr>
          <p:sp>
            <p:nvSpPr>
              <p:cNvPr id="35" name="Freeform 17">
                <a:extLst>
                  <a:ext uri="{FF2B5EF4-FFF2-40B4-BE49-F238E27FC236}">
                    <a16:creationId xmlns:a16="http://schemas.microsoft.com/office/drawing/2014/main" id="{4D0D8F94-8792-3DE3-29AB-AF124792B4F0}"/>
                  </a:ext>
                </a:extLst>
              </p:cNvPr>
              <p:cNvSpPr/>
              <p:nvPr/>
            </p:nvSpPr>
            <p:spPr>
              <a:xfrm>
                <a:off x="-176122" y="2460863"/>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5B2A"/>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sp>
            <p:nvSpPr>
              <p:cNvPr id="36" name="Freeform 18">
                <a:hlinkClick r:id="rId3"/>
                <a:extLst>
                  <a:ext uri="{FF2B5EF4-FFF2-40B4-BE49-F238E27FC236}">
                    <a16:creationId xmlns:a16="http://schemas.microsoft.com/office/drawing/2014/main" id="{42445EA0-CF6E-E13C-3F25-5D8762716B5A}"/>
                  </a:ext>
                </a:extLst>
              </p:cNvPr>
              <p:cNvSpPr/>
              <p:nvPr/>
            </p:nvSpPr>
            <p:spPr>
              <a:xfrm>
                <a:off x="82035" y="2628665"/>
                <a:ext cx="363493"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grpSp>
        <p:sp>
          <p:nvSpPr>
            <p:cNvPr id="33" name="Freeform 19">
              <a:hlinkClick r:id="rId4"/>
              <a:extLst>
                <a:ext uri="{FF2B5EF4-FFF2-40B4-BE49-F238E27FC236}">
                  <a16:creationId xmlns:a16="http://schemas.microsoft.com/office/drawing/2014/main" id="{905E8B47-1027-2C2F-3EBD-0805C63EE1E6}"/>
                </a:ext>
              </a:extLst>
            </p:cNvPr>
            <p:cNvSpPr/>
            <p:nvPr/>
          </p:nvSpPr>
          <p:spPr>
            <a:xfrm>
              <a:off x="1612583" y="3999574"/>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5B2A"/>
            </a:solidFill>
            <a:ln w="629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pic>
          <p:nvPicPr>
            <p:cNvPr id="34" name="Graphic 20" descr="World with solid fill">
              <a:extLst>
                <a:ext uri="{FF2B5EF4-FFF2-40B4-BE49-F238E27FC236}">
                  <a16:creationId xmlns:a16="http://schemas.microsoft.com/office/drawing/2014/main" id="{3E54D81F-E59E-FB0F-920E-6F470A75686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29862" y="4016853"/>
              <a:ext cx="246077" cy="246077"/>
            </a:xfrm>
            <a:prstGeom prst="rect">
              <a:avLst/>
            </a:prstGeom>
          </p:spPr>
        </p:pic>
      </p:grpSp>
      <p:pic>
        <p:nvPicPr>
          <p:cNvPr id="1026" name="Picture 2" descr="A logo of a social media company&#10;&#10;Description automatically generated">
            <a:extLst>
              <a:ext uri="{FF2B5EF4-FFF2-40B4-BE49-F238E27FC236}">
                <a16:creationId xmlns:a16="http://schemas.microsoft.com/office/drawing/2014/main" id="{7CB238AF-2A23-B63B-72FA-9A9677082C2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65631" y="4122634"/>
            <a:ext cx="480876" cy="493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A797222-A179-7464-F6F4-C70FDFA5CD4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2448" y="5943895"/>
            <a:ext cx="1133475" cy="40005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10">
            <a:extLst>
              <a:ext uri="{FF2B5EF4-FFF2-40B4-BE49-F238E27FC236}">
                <a16:creationId xmlns:a16="http://schemas.microsoft.com/office/drawing/2014/main" id="{F218B8D4-D450-1F9B-999C-4AF69BD23590}"/>
              </a:ext>
            </a:extLst>
          </p:cNvPr>
          <p:cNvSpPr txBox="1"/>
          <p:nvPr/>
        </p:nvSpPr>
        <p:spPr>
          <a:xfrm>
            <a:off x="2207852" y="5882280"/>
            <a:ext cx="2369955" cy="461665"/>
          </a:xfrm>
          <a:prstGeom prst="rect">
            <a:avLst/>
          </a:prstGeom>
          <a:noFill/>
        </p:spPr>
        <p:txBody>
          <a:bodyPr wrap="square">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IE" sz="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license enables </a:t>
            </a:r>
            <a:r>
              <a:rPr lang="en-IE" sz="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reusers</a:t>
            </a:r>
            <a:r>
              <a:rPr lang="en-IE" sz="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distribute, remix, adapt, and build upon the material in any medium or format, so long as </a:t>
            </a:r>
            <a:r>
              <a:rPr lang="en-US" sz="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attribution is given to the creator. The license allows for commercial use. CC BY includes the following elements:   BY: credit must be given to the creator.</a:t>
            </a:r>
            <a:endParaRPr lang="en-IE" sz="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39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72767C-6319-2F0E-0547-AC75B36517B4}"/>
              </a:ext>
            </a:extLst>
          </p:cNvPr>
          <p:cNvSpPr>
            <a:spLocks noGrp="1"/>
          </p:cNvSpPr>
          <p:nvPr>
            <p:ph type="body" sz="quarter" idx="48"/>
          </p:nvPr>
        </p:nvSpPr>
        <p:spPr>
          <a:xfrm>
            <a:off x="399168" y="1420140"/>
            <a:ext cx="6789283" cy="4445190"/>
          </a:xfrm>
        </p:spPr>
        <p:txBody>
          <a:bodyPr/>
          <a:lstStyle/>
          <a:p>
            <a:r>
              <a:rPr lang="es-ES" sz="2300" dirty="0">
                <a:ea typeface="Calibri" panose="020F0502020204030204" pitchFamily="34" charset="0"/>
              </a:rPr>
              <a:t>Según la </a:t>
            </a:r>
            <a:r>
              <a:rPr lang="es-ES" sz="2300" dirty="0">
                <a:ea typeface="Calibri" panose="020F0502020204030204" pitchFamily="34" charset="0"/>
                <a:hlinkClick r:id="rId2"/>
              </a:rPr>
              <a:t>ONUDI</a:t>
            </a:r>
            <a:r>
              <a:rPr lang="es-ES" sz="2300" dirty="0">
                <a:ea typeface="Calibri" panose="020F0502020204030204" pitchFamily="34" charset="0"/>
              </a:rPr>
              <a:t>, </a:t>
            </a:r>
            <a:r>
              <a:rPr lang="es-ES" sz="2300" i="1" dirty="0"/>
              <a:t>Organización de las Naciones Unidas para el Desarrollo Industrial,</a:t>
            </a:r>
            <a:r>
              <a:rPr lang="es-ES" sz="2300" i="1" dirty="0">
                <a:ea typeface="Calibri" panose="020F0502020204030204" pitchFamily="34" charset="0"/>
              </a:rPr>
              <a:t> </a:t>
            </a:r>
            <a:r>
              <a:rPr lang="es-ES" sz="2300" dirty="0">
                <a:ea typeface="Calibri" panose="020F0502020204030204" pitchFamily="34" charset="0"/>
              </a:rPr>
              <a:t>las mujeres empresarias son agentes activos del cambio para alcanzar los Objetivos de Desarrollo Sostenible (ODS) de aquí a 2030 e invertir en ellas es inteligente para lograr objetivos sociales y medioambientales. Para contrarrestar con éxito la crisis climática, necesitamos aprovechar plenamente todo el potencial humano, incluido el de las mujeres. </a:t>
            </a:r>
            <a:r>
              <a:rPr lang="es-ES" sz="2300" dirty="0">
                <a:ea typeface="Calibri" panose="020F0502020204030204" pitchFamily="34" charset="0"/>
                <a:hlinkClick r:id="rId3"/>
              </a:rPr>
              <a:t>Los estudios </a:t>
            </a:r>
            <a:r>
              <a:rPr lang="es-ES" sz="2300" dirty="0">
                <a:ea typeface="Calibri" panose="020F0502020204030204" pitchFamily="34" charset="0"/>
              </a:rPr>
              <a:t>sugieren además que las mujeres empresarias muestran mayores niveles de orientación social y medioambiental que sus homólogos masculinos.  </a:t>
            </a:r>
            <a:r>
              <a:rPr lang="es-ES" sz="2300" dirty="0">
                <a:ea typeface="Calibri" panose="020F0502020204030204" pitchFamily="34" charset="0"/>
                <a:hlinkClick r:id="rId4"/>
              </a:rPr>
              <a:t>Las investigaciones de la ONUDI </a:t>
            </a:r>
            <a:r>
              <a:rPr lang="es-ES" sz="2300" dirty="0">
                <a:ea typeface="Calibri" panose="020F0502020204030204" pitchFamily="34" charset="0"/>
              </a:rPr>
              <a:t>sugieren que las mujeres empresarias son más proclives a crear y ampliar sus negocios en industrias ecológicas que en industrias convencionales.</a:t>
            </a:r>
            <a:endParaRPr lang="en-IE" sz="2300" dirty="0">
              <a:ea typeface="Calibri" panose="020F0502020204030204" pitchFamily="34" charset="0"/>
            </a:endParaRPr>
          </a:p>
        </p:txBody>
      </p:sp>
      <p:sp>
        <p:nvSpPr>
          <p:cNvPr id="3" name="Text Placeholder 2">
            <a:extLst>
              <a:ext uri="{FF2B5EF4-FFF2-40B4-BE49-F238E27FC236}">
                <a16:creationId xmlns:a16="http://schemas.microsoft.com/office/drawing/2014/main" id="{4B2B2378-AC88-6DD4-57CC-F502C2E8E9A9}"/>
              </a:ext>
            </a:extLst>
          </p:cNvPr>
          <p:cNvSpPr>
            <a:spLocks noGrp="1"/>
          </p:cNvSpPr>
          <p:nvPr>
            <p:ph type="body" sz="quarter" idx="30"/>
          </p:nvPr>
        </p:nvSpPr>
        <p:spPr>
          <a:xfrm>
            <a:off x="399168" y="330892"/>
            <a:ext cx="7015620" cy="804265"/>
          </a:xfrm>
        </p:spPr>
        <p:txBody>
          <a:bodyPr/>
          <a:lstStyle/>
          <a:p>
            <a:r>
              <a:rPr lang="es-ES" dirty="0"/>
              <a:t>¡Por qué es importante el liderazgo femenino!</a:t>
            </a:r>
            <a:endParaRPr lang="en-IE" dirty="0"/>
          </a:p>
        </p:txBody>
      </p:sp>
      <p:pic>
        <p:nvPicPr>
          <p:cNvPr id="11" name="Picture Placeholder 10" descr="Laughing girl thumbs up">
            <a:extLst>
              <a:ext uri="{FF2B5EF4-FFF2-40B4-BE49-F238E27FC236}">
                <a16:creationId xmlns:a16="http://schemas.microsoft.com/office/drawing/2014/main" id="{E31EE632-8F94-6ED8-A34B-18345B641311}"/>
              </a:ext>
            </a:extLst>
          </p:cNvPr>
          <p:cNvPicPr>
            <a:picLocks noGrp="1" noChangeAspect="1"/>
          </p:cNvPicPr>
          <p:nvPr>
            <p:ph type="pic" sz="quarter" idx="49"/>
          </p:nvPr>
        </p:nvPicPr>
        <p:blipFill rotWithShape="1">
          <a:blip r:embed="rId5" cstate="screen">
            <a:extLst>
              <a:ext uri="{28A0092B-C50C-407E-A947-70E740481C1C}">
                <a14:useLocalDpi xmlns:a14="http://schemas.microsoft.com/office/drawing/2010/main"/>
              </a:ext>
            </a:extLst>
          </a:blip>
          <a:srcRect l="-14682" t="-32441"/>
          <a:stretch/>
        </p:blipFill>
        <p:spPr>
          <a:xfrm>
            <a:off x="5820507" y="3489235"/>
            <a:ext cx="6371492" cy="3403934"/>
          </a:xfrm>
          <a:solidFill>
            <a:srgbClr val="3A463A"/>
          </a:solidFill>
        </p:spPr>
      </p:pic>
      <p:sp>
        <p:nvSpPr>
          <p:cNvPr id="5" name="Text Placeholder 4">
            <a:extLst>
              <a:ext uri="{FF2B5EF4-FFF2-40B4-BE49-F238E27FC236}">
                <a16:creationId xmlns:a16="http://schemas.microsoft.com/office/drawing/2014/main" id="{E19D9230-44B7-47F8-928C-5C1764A0A7B2}"/>
              </a:ext>
            </a:extLst>
          </p:cNvPr>
          <p:cNvSpPr>
            <a:spLocks noGrp="1"/>
          </p:cNvSpPr>
          <p:nvPr>
            <p:ph type="body" sz="quarter" idx="17"/>
          </p:nvPr>
        </p:nvSpPr>
        <p:spPr>
          <a:xfrm>
            <a:off x="8159262" y="630494"/>
            <a:ext cx="3890403" cy="2289739"/>
          </a:xfrm>
        </p:spPr>
        <p:txBody>
          <a:bodyPr/>
          <a:lstStyle/>
          <a:p>
            <a:r>
              <a:rPr lang="es-ES" sz="2800" i="1" dirty="0"/>
              <a:t>Fortalecer a las mujeres empresarias es un derecho humano y un imperativo económico y medioambiental</a:t>
            </a:r>
            <a:endParaRPr lang="en-IE" sz="2800" i="1" dirty="0"/>
          </a:p>
        </p:txBody>
      </p:sp>
      <p:sp>
        <p:nvSpPr>
          <p:cNvPr id="6" name="Text Placeholder 5">
            <a:extLst>
              <a:ext uri="{FF2B5EF4-FFF2-40B4-BE49-F238E27FC236}">
                <a16:creationId xmlns:a16="http://schemas.microsoft.com/office/drawing/2014/main" id="{9BE16C94-2290-C328-28AB-7B511C149FC5}"/>
              </a:ext>
            </a:extLst>
          </p:cNvPr>
          <p:cNvSpPr>
            <a:spLocks noGrp="1"/>
          </p:cNvSpPr>
          <p:nvPr>
            <p:ph type="body" sz="quarter" idx="14"/>
          </p:nvPr>
        </p:nvSpPr>
        <p:spPr>
          <a:xfrm>
            <a:off x="8059081" y="3310304"/>
            <a:ext cx="3890403" cy="522755"/>
          </a:xfrm>
        </p:spPr>
        <p:txBody>
          <a:bodyPr/>
          <a:lstStyle/>
          <a:p>
            <a:pPr algn="r"/>
            <a:r>
              <a:rPr lang="en-IE" dirty="0"/>
              <a:t>- UNIDO</a:t>
            </a:r>
          </a:p>
        </p:txBody>
      </p:sp>
      <p:grpSp>
        <p:nvGrpSpPr>
          <p:cNvPr id="7" name="Group 6">
            <a:extLst>
              <a:ext uri="{FF2B5EF4-FFF2-40B4-BE49-F238E27FC236}">
                <a16:creationId xmlns:a16="http://schemas.microsoft.com/office/drawing/2014/main" id="{BAA60988-95E2-7F56-EB01-4BF24B099AD9}"/>
              </a:ext>
            </a:extLst>
          </p:cNvPr>
          <p:cNvGrpSpPr/>
          <p:nvPr/>
        </p:nvGrpSpPr>
        <p:grpSpPr>
          <a:xfrm>
            <a:off x="7315200" y="1004792"/>
            <a:ext cx="1070399" cy="804265"/>
            <a:chOff x="3400450" y="986392"/>
            <a:chExt cx="1487826" cy="1083162"/>
          </a:xfrm>
          <a:solidFill>
            <a:srgbClr val="F15B2A"/>
          </a:solidFill>
        </p:grpSpPr>
        <p:sp>
          <p:nvSpPr>
            <p:cNvPr id="8" name="Freeform 29">
              <a:extLst>
                <a:ext uri="{FF2B5EF4-FFF2-40B4-BE49-F238E27FC236}">
                  <a16:creationId xmlns:a16="http://schemas.microsoft.com/office/drawing/2014/main" id="{C374B453-22D5-8757-285E-7A168C97E0D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noFill/>
              <a:prstDash val="solid"/>
              <a:miter/>
            </a:ln>
          </p:spPr>
          <p:txBody>
            <a:bodyPr rtlCol="0" anchor="ctr"/>
            <a:lstStyle/>
            <a:p>
              <a:endParaRPr lang="en-US" dirty="0">
                <a:solidFill>
                  <a:srgbClr val="90278E"/>
                </a:solidFill>
              </a:endParaRPr>
            </a:p>
          </p:txBody>
        </p:sp>
        <p:sp>
          <p:nvSpPr>
            <p:cNvPr id="9" name="Freeform 30">
              <a:extLst>
                <a:ext uri="{FF2B5EF4-FFF2-40B4-BE49-F238E27FC236}">
                  <a16:creationId xmlns:a16="http://schemas.microsoft.com/office/drawing/2014/main" id="{0C8C1444-A8F9-778C-00F5-7173C826AA9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chemeClr val="tx1"/>
            </a:solidFill>
            <a:ln w="897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0219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s-ES" dirty="0"/>
              <a:t>Reducción de la pobreza y desarrollo integrador    </a:t>
            </a:r>
            <a:r>
              <a:rPr lang="en-US" b="1" dirty="0">
                <a:solidFill>
                  <a:srgbClr val="F15B29"/>
                </a:solidFill>
              </a:rPr>
              <a:t>(ODS 1 &amp; 10)</a:t>
            </a:r>
          </a:p>
        </p:txBody>
      </p:sp>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pic>
        <p:nvPicPr>
          <p:cNvPr id="4" name="Picture Placeholder 3" descr="Hands holding plants">
            <a:extLst>
              <a:ext uri="{FF2B5EF4-FFF2-40B4-BE49-F238E27FC236}">
                <a16:creationId xmlns:a16="http://schemas.microsoft.com/office/drawing/2014/main" id="{FA4F5FB7-72D3-CBFC-2F9A-9D7E62E8AC79}"/>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r="-2206"/>
          <a:stretch/>
        </p:blipFill>
        <p:spPr>
          <a:xfrm>
            <a:off x="1" y="563661"/>
            <a:ext cx="4272742" cy="6101542"/>
          </a:xfrm>
        </p:spPr>
      </p:pic>
    </p:spTree>
    <p:extLst>
      <p:ext uri="{BB962C8B-B14F-4D97-AF65-F5344CB8AC3E}">
        <p14:creationId xmlns:p14="http://schemas.microsoft.com/office/powerpoint/2010/main" val="32182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414866" y="541288"/>
            <a:ext cx="10381217" cy="804265"/>
          </a:xfrm>
        </p:spPr>
        <p:txBody>
          <a:bodyPr/>
          <a:lstStyle/>
          <a:p>
            <a:r>
              <a:rPr lang="es-ES" dirty="0"/>
              <a:t>El papel del turismo en la reducción de la pobreza</a:t>
            </a:r>
            <a:r>
              <a:rPr lang="en-IE" dirty="0"/>
              <a:t>– ODS 1</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956381" y="1383511"/>
            <a:ext cx="971550" cy="944932"/>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176">
            <a:extLst>
              <a:ext uri="{FF2B5EF4-FFF2-40B4-BE49-F238E27FC236}">
                <a16:creationId xmlns:a16="http://schemas.microsoft.com/office/drawing/2014/main" id="{02D5B9B7-C051-6A71-C2CB-9793E33C3DC4}"/>
              </a:ext>
            </a:extLst>
          </p:cNvPr>
          <p:cNvSpPr>
            <a:spLocks noChangeArrowheads="1"/>
          </p:cNvSpPr>
          <p:nvPr/>
        </p:nvSpPr>
        <p:spPr bwMode="auto">
          <a:xfrm>
            <a:off x="4379135" y="3445058"/>
            <a:ext cx="2809985" cy="2740489"/>
          </a:xfrm>
          <a:custGeom>
            <a:avLst/>
            <a:gdLst>
              <a:gd name="T0" fmla="*/ 2172 w 3643"/>
              <a:gd name="T1" fmla="*/ 4391 h 4392"/>
              <a:gd name="T2" fmla="*/ 1469 w 3643"/>
              <a:gd name="T3" fmla="*/ 4391 h 4392"/>
              <a:gd name="T4" fmla="*/ 1469 w 3643"/>
              <a:gd name="T5" fmla="*/ 4391 h 4392"/>
              <a:gd name="T6" fmla="*/ 0 w 3643"/>
              <a:gd name="T7" fmla="*/ 2921 h 4392"/>
              <a:gd name="T8" fmla="*/ 0 w 3643"/>
              <a:gd name="T9" fmla="*/ 0 h 4392"/>
              <a:gd name="T10" fmla="*/ 3642 w 3643"/>
              <a:gd name="T11" fmla="*/ 0 h 4392"/>
              <a:gd name="T12" fmla="*/ 3642 w 3643"/>
              <a:gd name="T13" fmla="*/ 2921 h 4392"/>
              <a:gd name="T14" fmla="*/ 3642 w 3643"/>
              <a:gd name="T15" fmla="*/ 2921 h 4392"/>
              <a:gd name="T16" fmla="*/ 2172 w 3643"/>
              <a:gd name="T17" fmla="*/ 4391 h 4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3" h="4392">
                <a:moveTo>
                  <a:pt x="2172" y="4391"/>
                </a:moveTo>
                <a:lnTo>
                  <a:pt x="1469" y="4391"/>
                </a:lnTo>
                <a:lnTo>
                  <a:pt x="1469" y="4391"/>
                </a:lnTo>
                <a:cubicBezTo>
                  <a:pt x="658" y="4391"/>
                  <a:pt x="0" y="3733"/>
                  <a:pt x="0" y="2921"/>
                </a:cubicBezTo>
                <a:lnTo>
                  <a:pt x="0" y="0"/>
                </a:lnTo>
                <a:lnTo>
                  <a:pt x="3642" y="0"/>
                </a:lnTo>
                <a:lnTo>
                  <a:pt x="3642" y="2921"/>
                </a:lnTo>
                <a:lnTo>
                  <a:pt x="3642" y="2921"/>
                </a:lnTo>
                <a:cubicBezTo>
                  <a:pt x="3642" y="3733"/>
                  <a:pt x="2984" y="4391"/>
                  <a:pt x="2172" y="4391"/>
                </a:cubicBezTo>
              </a:path>
            </a:pathLst>
          </a:custGeom>
          <a:solidFill>
            <a:srgbClr val="41296C"/>
          </a:solidFill>
          <a:ln>
            <a:noFill/>
          </a:ln>
          <a:effectLst/>
        </p:spPr>
        <p:txBody>
          <a:bodyPr wrap="none" anchor="ctr"/>
          <a:lstStyle/>
          <a:p>
            <a:endParaRPr lang="en-US" dirty="0"/>
          </a:p>
        </p:txBody>
      </p:sp>
      <p:sp>
        <p:nvSpPr>
          <p:cNvPr id="9" name="Freeform 177">
            <a:extLst>
              <a:ext uri="{FF2B5EF4-FFF2-40B4-BE49-F238E27FC236}">
                <a16:creationId xmlns:a16="http://schemas.microsoft.com/office/drawing/2014/main" id="{319DAFD5-03AE-0F45-1B8A-C42CB5420601}"/>
              </a:ext>
            </a:extLst>
          </p:cNvPr>
          <p:cNvSpPr>
            <a:spLocks noChangeArrowheads="1"/>
          </p:cNvSpPr>
          <p:nvPr/>
        </p:nvSpPr>
        <p:spPr bwMode="auto">
          <a:xfrm>
            <a:off x="4352479" y="2074412"/>
            <a:ext cx="2850808" cy="1807731"/>
          </a:xfrm>
          <a:custGeom>
            <a:avLst/>
            <a:gdLst>
              <a:gd name="T0" fmla="*/ 1846 w 3694"/>
              <a:gd name="T1" fmla="*/ 2898 h 2899"/>
              <a:gd name="T2" fmla="*/ 1846 w 3694"/>
              <a:gd name="T3" fmla="*/ 2898 h 2899"/>
              <a:gd name="T4" fmla="*/ 1174 w 3694"/>
              <a:gd name="T5" fmla="*/ 2250 h 2899"/>
              <a:gd name="T6" fmla="*/ 0 w 3694"/>
              <a:gd name="T7" fmla="*/ 2250 h 2899"/>
              <a:gd name="T8" fmla="*/ 0 w 3694"/>
              <a:gd name="T9" fmla="*/ 1495 h 2899"/>
              <a:gd name="T10" fmla="*/ 0 w 3694"/>
              <a:gd name="T11" fmla="*/ 1495 h 2899"/>
              <a:gd name="T12" fmla="*/ 1495 w 3694"/>
              <a:gd name="T13" fmla="*/ 0 h 2899"/>
              <a:gd name="T14" fmla="*/ 2198 w 3694"/>
              <a:gd name="T15" fmla="*/ 0 h 2899"/>
              <a:gd name="T16" fmla="*/ 2198 w 3694"/>
              <a:gd name="T17" fmla="*/ 0 h 2899"/>
              <a:gd name="T18" fmla="*/ 3693 w 3694"/>
              <a:gd name="T19" fmla="*/ 1495 h 2899"/>
              <a:gd name="T20" fmla="*/ 3693 w 3694"/>
              <a:gd name="T21" fmla="*/ 2250 h 2899"/>
              <a:gd name="T22" fmla="*/ 2520 w 3694"/>
              <a:gd name="T23" fmla="*/ 2250 h 2899"/>
              <a:gd name="T24" fmla="*/ 2520 w 3694"/>
              <a:gd name="T25" fmla="*/ 2250 h 2899"/>
              <a:gd name="T26" fmla="*/ 1846 w 3694"/>
              <a:gd name="T27" fmla="*/ 2898 h 2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4" h="2899">
                <a:moveTo>
                  <a:pt x="1846" y="2898"/>
                </a:moveTo>
                <a:lnTo>
                  <a:pt x="1846" y="2898"/>
                </a:lnTo>
                <a:cubicBezTo>
                  <a:pt x="1484" y="2898"/>
                  <a:pt x="1187" y="2609"/>
                  <a:pt x="1174" y="2250"/>
                </a:cubicBezTo>
                <a:lnTo>
                  <a:pt x="0" y="2250"/>
                </a:lnTo>
                <a:lnTo>
                  <a:pt x="0" y="1495"/>
                </a:lnTo>
                <a:lnTo>
                  <a:pt x="0" y="1495"/>
                </a:lnTo>
                <a:cubicBezTo>
                  <a:pt x="0" y="671"/>
                  <a:pt x="671" y="0"/>
                  <a:pt x="1495" y="0"/>
                </a:cubicBezTo>
                <a:lnTo>
                  <a:pt x="2198" y="0"/>
                </a:lnTo>
                <a:lnTo>
                  <a:pt x="2198" y="0"/>
                </a:lnTo>
                <a:cubicBezTo>
                  <a:pt x="3023" y="0"/>
                  <a:pt x="3693" y="671"/>
                  <a:pt x="3693" y="1495"/>
                </a:cubicBezTo>
                <a:lnTo>
                  <a:pt x="3693" y="2250"/>
                </a:lnTo>
                <a:lnTo>
                  <a:pt x="2520" y="2250"/>
                </a:lnTo>
                <a:lnTo>
                  <a:pt x="2520" y="2250"/>
                </a:lnTo>
                <a:cubicBezTo>
                  <a:pt x="2506" y="2609"/>
                  <a:pt x="2210" y="2898"/>
                  <a:pt x="1846" y="2898"/>
                </a:cubicBezTo>
              </a:path>
            </a:pathLst>
          </a:custGeom>
          <a:solidFill>
            <a:srgbClr val="291D4A"/>
          </a:solidFill>
          <a:ln>
            <a:noFill/>
          </a:ln>
          <a:effectLst/>
        </p:spPr>
        <p:txBody>
          <a:bodyPr wrap="none" anchor="ctr"/>
          <a:lstStyle/>
          <a:p>
            <a:endParaRPr lang="en-US" dirty="0"/>
          </a:p>
        </p:txBody>
      </p:sp>
      <p:sp>
        <p:nvSpPr>
          <p:cNvPr id="14" name="CuadroTexto 553">
            <a:extLst>
              <a:ext uri="{FF2B5EF4-FFF2-40B4-BE49-F238E27FC236}">
                <a16:creationId xmlns:a16="http://schemas.microsoft.com/office/drawing/2014/main" id="{E8909F4F-A571-5D56-2207-D6B828B5FCBF}"/>
              </a:ext>
            </a:extLst>
          </p:cNvPr>
          <p:cNvSpPr txBox="1"/>
          <p:nvPr/>
        </p:nvSpPr>
        <p:spPr>
          <a:xfrm>
            <a:off x="4514788" y="3967578"/>
            <a:ext cx="2526189" cy="1600438"/>
          </a:xfrm>
          <a:prstGeom prst="rect">
            <a:avLst/>
          </a:prstGeom>
          <a:noFill/>
        </p:spPr>
        <p:txBody>
          <a:bodyPr wrap="square" rtlCol="0">
            <a:spAutoFit/>
          </a:bodyPr>
          <a:lstStyle/>
          <a:p>
            <a:pPr algn="ctr"/>
            <a:r>
              <a:rPr lang="es-ES" sz="1400" dirty="0">
                <a:solidFill>
                  <a:schemeClr val="bg1"/>
                </a:solidFill>
                <a:latin typeface="Calibri" panose="020F0502020204030204" pitchFamily="34" charset="0"/>
                <a:ea typeface="Lato" charset="0"/>
                <a:cs typeface="Calibri" panose="020F0502020204030204" pitchFamily="34" charset="0"/>
              </a:rPr>
              <a:t>El turismo impulsa y potencia las economías locales generando ingresos a través de los servicios y productos ofrecidos a los turistas, contribuyendo así a mitigar la pobreza.</a:t>
            </a:r>
            <a:endParaRPr lang="en-US" sz="1400" dirty="0">
              <a:solidFill>
                <a:schemeClr val="bg1"/>
              </a:solidFill>
              <a:latin typeface="Calibri" panose="020F0502020204030204" pitchFamily="34" charset="0"/>
              <a:ea typeface="Lato" charset="0"/>
              <a:cs typeface="Calibri" panose="020F0502020204030204" pitchFamily="34" charset="0"/>
            </a:endParaRPr>
          </a:p>
        </p:txBody>
      </p:sp>
      <p:sp>
        <p:nvSpPr>
          <p:cNvPr id="16" name="TextBox 15">
            <a:extLst>
              <a:ext uri="{FF2B5EF4-FFF2-40B4-BE49-F238E27FC236}">
                <a16:creationId xmlns:a16="http://schemas.microsoft.com/office/drawing/2014/main" id="{3A2909F9-3C8D-3916-3A3C-A1BC2CB6EF19}"/>
              </a:ext>
            </a:extLst>
          </p:cNvPr>
          <p:cNvSpPr txBox="1"/>
          <p:nvPr/>
        </p:nvSpPr>
        <p:spPr>
          <a:xfrm>
            <a:off x="1797512" y="2176701"/>
            <a:ext cx="1819380" cy="646331"/>
          </a:xfrm>
          <a:prstGeom prst="rect">
            <a:avLst/>
          </a:prstGeom>
          <a:noFill/>
        </p:spPr>
        <p:txBody>
          <a:bodyPr wrap="square" rtlCol="0">
            <a:spAutoFit/>
          </a:bodyPr>
          <a:lstStyle/>
          <a:p>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Income Generation: </a:t>
            </a:r>
          </a:p>
        </p:txBody>
      </p:sp>
      <p:grpSp>
        <p:nvGrpSpPr>
          <p:cNvPr id="35" name="Graphic 3">
            <a:extLst>
              <a:ext uri="{FF2B5EF4-FFF2-40B4-BE49-F238E27FC236}">
                <a16:creationId xmlns:a16="http://schemas.microsoft.com/office/drawing/2014/main" id="{6255B42C-C2B3-74ED-3729-EE34685ECFF2}"/>
              </a:ext>
            </a:extLst>
          </p:cNvPr>
          <p:cNvGrpSpPr/>
          <p:nvPr/>
        </p:nvGrpSpPr>
        <p:grpSpPr>
          <a:xfrm>
            <a:off x="8296499" y="2656824"/>
            <a:ext cx="753214" cy="708749"/>
            <a:chOff x="10410452" y="410457"/>
            <a:chExt cx="1091621" cy="1089230"/>
          </a:xfrm>
        </p:grpSpPr>
        <p:sp>
          <p:nvSpPr>
            <p:cNvPr id="36" name="Freeform 1356">
              <a:extLst>
                <a:ext uri="{FF2B5EF4-FFF2-40B4-BE49-F238E27FC236}">
                  <a16:creationId xmlns:a16="http://schemas.microsoft.com/office/drawing/2014/main" id="{47E429ED-EC55-D790-40E3-2A9D958E9FA4}"/>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15B29"/>
            </a:solidFill>
            <a:ln w="27426" cap="flat">
              <a:noFill/>
              <a:prstDash val="solid"/>
              <a:miter/>
            </a:ln>
          </p:spPr>
          <p:txBody>
            <a:bodyPr rtlCol="0" anchor="ctr"/>
            <a:lstStyle/>
            <a:p>
              <a:endParaRPr lang="en-US"/>
            </a:p>
          </p:txBody>
        </p:sp>
        <p:sp>
          <p:nvSpPr>
            <p:cNvPr id="37" name="Freeform 1357">
              <a:extLst>
                <a:ext uri="{FF2B5EF4-FFF2-40B4-BE49-F238E27FC236}">
                  <a16:creationId xmlns:a16="http://schemas.microsoft.com/office/drawing/2014/main" id="{0906F3A9-DA8D-6775-F3EE-F5E1B0E2D9A2}"/>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chemeClr val="bg1"/>
            </a:solidFill>
            <a:ln w="27426" cap="flat">
              <a:noFill/>
              <a:prstDash val="solid"/>
              <a:miter/>
            </a:ln>
          </p:spPr>
          <p:txBody>
            <a:bodyPr rtlCol="0" anchor="ctr"/>
            <a:lstStyle/>
            <a:p>
              <a:endParaRPr lang="en-US"/>
            </a:p>
          </p:txBody>
        </p:sp>
      </p:grpSp>
      <p:sp>
        <p:nvSpPr>
          <p:cNvPr id="2" name="Freeform 176">
            <a:extLst>
              <a:ext uri="{FF2B5EF4-FFF2-40B4-BE49-F238E27FC236}">
                <a16:creationId xmlns:a16="http://schemas.microsoft.com/office/drawing/2014/main" id="{5E9F8C02-99D8-CD9E-87FC-B3838DEFEB12}"/>
              </a:ext>
            </a:extLst>
          </p:cNvPr>
          <p:cNvSpPr>
            <a:spLocks noChangeArrowheads="1"/>
          </p:cNvSpPr>
          <p:nvPr/>
        </p:nvSpPr>
        <p:spPr bwMode="auto">
          <a:xfrm>
            <a:off x="764829" y="3445058"/>
            <a:ext cx="2809985" cy="2740489"/>
          </a:xfrm>
          <a:custGeom>
            <a:avLst/>
            <a:gdLst>
              <a:gd name="T0" fmla="*/ 2172 w 3643"/>
              <a:gd name="T1" fmla="*/ 4391 h 4392"/>
              <a:gd name="T2" fmla="*/ 1469 w 3643"/>
              <a:gd name="T3" fmla="*/ 4391 h 4392"/>
              <a:gd name="T4" fmla="*/ 1469 w 3643"/>
              <a:gd name="T5" fmla="*/ 4391 h 4392"/>
              <a:gd name="T6" fmla="*/ 0 w 3643"/>
              <a:gd name="T7" fmla="*/ 2921 h 4392"/>
              <a:gd name="T8" fmla="*/ 0 w 3643"/>
              <a:gd name="T9" fmla="*/ 0 h 4392"/>
              <a:gd name="T10" fmla="*/ 3642 w 3643"/>
              <a:gd name="T11" fmla="*/ 0 h 4392"/>
              <a:gd name="T12" fmla="*/ 3642 w 3643"/>
              <a:gd name="T13" fmla="*/ 2921 h 4392"/>
              <a:gd name="T14" fmla="*/ 3642 w 3643"/>
              <a:gd name="T15" fmla="*/ 2921 h 4392"/>
              <a:gd name="T16" fmla="*/ 2172 w 3643"/>
              <a:gd name="T17" fmla="*/ 4391 h 4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3" h="4392">
                <a:moveTo>
                  <a:pt x="2172" y="4391"/>
                </a:moveTo>
                <a:lnTo>
                  <a:pt x="1469" y="4391"/>
                </a:lnTo>
                <a:lnTo>
                  <a:pt x="1469" y="4391"/>
                </a:lnTo>
                <a:cubicBezTo>
                  <a:pt x="658" y="4391"/>
                  <a:pt x="0" y="3733"/>
                  <a:pt x="0" y="2921"/>
                </a:cubicBezTo>
                <a:lnTo>
                  <a:pt x="0" y="0"/>
                </a:lnTo>
                <a:lnTo>
                  <a:pt x="3642" y="0"/>
                </a:lnTo>
                <a:lnTo>
                  <a:pt x="3642" y="2921"/>
                </a:lnTo>
                <a:lnTo>
                  <a:pt x="3642" y="2921"/>
                </a:lnTo>
                <a:cubicBezTo>
                  <a:pt x="3642" y="3733"/>
                  <a:pt x="2984" y="4391"/>
                  <a:pt x="2172" y="4391"/>
                </a:cubicBezTo>
              </a:path>
            </a:pathLst>
          </a:custGeom>
          <a:solidFill>
            <a:srgbClr val="F15B29"/>
          </a:solidFill>
          <a:ln>
            <a:noFill/>
          </a:ln>
          <a:effectLst/>
        </p:spPr>
        <p:txBody>
          <a:bodyPr wrap="none" anchor="ctr"/>
          <a:lstStyle/>
          <a:p>
            <a:endParaRPr lang="en-US" dirty="0"/>
          </a:p>
        </p:txBody>
      </p:sp>
      <p:sp>
        <p:nvSpPr>
          <p:cNvPr id="4" name="Freeform 177">
            <a:extLst>
              <a:ext uri="{FF2B5EF4-FFF2-40B4-BE49-F238E27FC236}">
                <a16:creationId xmlns:a16="http://schemas.microsoft.com/office/drawing/2014/main" id="{CDD92323-D4F7-D655-F48A-15DDA8F1AED5}"/>
              </a:ext>
            </a:extLst>
          </p:cNvPr>
          <p:cNvSpPr>
            <a:spLocks noChangeArrowheads="1"/>
          </p:cNvSpPr>
          <p:nvPr/>
        </p:nvSpPr>
        <p:spPr bwMode="auto">
          <a:xfrm>
            <a:off x="738173" y="2074412"/>
            <a:ext cx="2850808" cy="1807731"/>
          </a:xfrm>
          <a:custGeom>
            <a:avLst/>
            <a:gdLst>
              <a:gd name="T0" fmla="*/ 1846 w 3694"/>
              <a:gd name="T1" fmla="*/ 2898 h 2899"/>
              <a:gd name="T2" fmla="*/ 1846 w 3694"/>
              <a:gd name="T3" fmla="*/ 2898 h 2899"/>
              <a:gd name="T4" fmla="*/ 1174 w 3694"/>
              <a:gd name="T5" fmla="*/ 2250 h 2899"/>
              <a:gd name="T6" fmla="*/ 0 w 3694"/>
              <a:gd name="T7" fmla="*/ 2250 h 2899"/>
              <a:gd name="T8" fmla="*/ 0 w 3694"/>
              <a:gd name="T9" fmla="*/ 1495 h 2899"/>
              <a:gd name="T10" fmla="*/ 0 w 3694"/>
              <a:gd name="T11" fmla="*/ 1495 h 2899"/>
              <a:gd name="T12" fmla="*/ 1495 w 3694"/>
              <a:gd name="T13" fmla="*/ 0 h 2899"/>
              <a:gd name="T14" fmla="*/ 2198 w 3694"/>
              <a:gd name="T15" fmla="*/ 0 h 2899"/>
              <a:gd name="T16" fmla="*/ 2198 w 3694"/>
              <a:gd name="T17" fmla="*/ 0 h 2899"/>
              <a:gd name="T18" fmla="*/ 3693 w 3694"/>
              <a:gd name="T19" fmla="*/ 1495 h 2899"/>
              <a:gd name="T20" fmla="*/ 3693 w 3694"/>
              <a:gd name="T21" fmla="*/ 2250 h 2899"/>
              <a:gd name="T22" fmla="*/ 2520 w 3694"/>
              <a:gd name="T23" fmla="*/ 2250 h 2899"/>
              <a:gd name="T24" fmla="*/ 2520 w 3694"/>
              <a:gd name="T25" fmla="*/ 2250 h 2899"/>
              <a:gd name="T26" fmla="*/ 1846 w 3694"/>
              <a:gd name="T27" fmla="*/ 2898 h 2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4" h="2899">
                <a:moveTo>
                  <a:pt x="1846" y="2898"/>
                </a:moveTo>
                <a:lnTo>
                  <a:pt x="1846" y="2898"/>
                </a:lnTo>
                <a:cubicBezTo>
                  <a:pt x="1484" y="2898"/>
                  <a:pt x="1187" y="2609"/>
                  <a:pt x="1174" y="2250"/>
                </a:cubicBezTo>
                <a:lnTo>
                  <a:pt x="0" y="2250"/>
                </a:lnTo>
                <a:lnTo>
                  <a:pt x="0" y="1495"/>
                </a:lnTo>
                <a:lnTo>
                  <a:pt x="0" y="1495"/>
                </a:lnTo>
                <a:cubicBezTo>
                  <a:pt x="0" y="671"/>
                  <a:pt x="671" y="0"/>
                  <a:pt x="1495" y="0"/>
                </a:cubicBezTo>
                <a:lnTo>
                  <a:pt x="2198" y="0"/>
                </a:lnTo>
                <a:lnTo>
                  <a:pt x="2198" y="0"/>
                </a:lnTo>
                <a:cubicBezTo>
                  <a:pt x="3023" y="0"/>
                  <a:pt x="3693" y="671"/>
                  <a:pt x="3693" y="1495"/>
                </a:cubicBezTo>
                <a:lnTo>
                  <a:pt x="3693" y="2250"/>
                </a:lnTo>
                <a:lnTo>
                  <a:pt x="2520" y="2250"/>
                </a:lnTo>
                <a:lnTo>
                  <a:pt x="2520" y="2250"/>
                </a:lnTo>
                <a:cubicBezTo>
                  <a:pt x="2506" y="2609"/>
                  <a:pt x="2210" y="2898"/>
                  <a:pt x="1846" y="2898"/>
                </a:cubicBezTo>
              </a:path>
            </a:pathLst>
          </a:custGeom>
          <a:solidFill>
            <a:srgbClr val="291D4A"/>
          </a:solidFill>
          <a:ln>
            <a:noFill/>
          </a:ln>
          <a:effectLst/>
        </p:spPr>
        <p:txBody>
          <a:bodyPr wrap="none" anchor="ctr"/>
          <a:lstStyle/>
          <a:p>
            <a:endParaRPr lang="en-US" dirty="0"/>
          </a:p>
        </p:txBody>
      </p:sp>
      <p:sp>
        <p:nvSpPr>
          <p:cNvPr id="5" name="CuadroTexto 553">
            <a:extLst>
              <a:ext uri="{FF2B5EF4-FFF2-40B4-BE49-F238E27FC236}">
                <a16:creationId xmlns:a16="http://schemas.microsoft.com/office/drawing/2014/main" id="{7A19D954-864A-5DA0-6EE3-68FCC7BE876C}"/>
              </a:ext>
            </a:extLst>
          </p:cNvPr>
          <p:cNvSpPr txBox="1"/>
          <p:nvPr/>
        </p:nvSpPr>
        <p:spPr>
          <a:xfrm>
            <a:off x="821139" y="3882143"/>
            <a:ext cx="2684876" cy="2031325"/>
          </a:xfrm>
          <a:prstGeom prst="rect">
            <a:avLst/>
          </a:prstGeom>
          <a:noFill/>
        </p:spPr>
        <p:txBody>
          <a:bodyPr wrap="square" rtlCol="0">
            <a:spAutoFit/>
          </a:bodyPr>
          <a:lstStyle/>
          <a:p>
            <a:pPr algn="ctr"/>
            <a:r>
              <a:rPr lang="es-ES" sz="1400" dirty="0">
                <a:solidFill>
                  <a:schemeClr val="bg1"/>
                </a:solidFill>
                <a:latin typeface="Calibri" panose="020F0502020204030204" pitchFamily="34" charset="0"/>
                <a:ea typeface="Lato" charset="0"/>
                <a:cs typeface="Calibri" panose="020F0502020204030204" pitchFamily="34" charset="0"/>
              </a:rPr>
              <a:t>Los sectores de THL son importantes empleadores, especialmente en las regiones en desarrollo, y para las mujeres y los jóvenes, que suelen ser más vulnerables a la pobreza, reduciendo así la pobreza y apoyando un crecimiento económico más integrador.</a:t>
            </a:r>
            <a:endParaRPr lang="en-US" sz="1400" dirty="0">
              <a:solidFill>
                <a:schemeClr val="bg1"/>
              </a:solidFill>
              <a:latin typeface="Calibri" panose="020F0502020204030204" pitchFamily="34" charset="0"/>
              <a:ea typeface="Lato" charset="0"/>
              <a:cs typeface="Calibri" panose="020F0502020204030204" pitchFamily="34" charset="0"/>
            </a:endParaRPr>
          </a:p>
        </p:txBody>
      </p:sp>
      <p:sp>
        <p:nvSpPr>
          <p:cNvPr id="18" name="TextBox 17">
            <a:extLst>
              <a:ext uri="{FF2B5EF4-FFF2-40B4-BE49-F238E27FC236}">
                <a16:creationId xmlns:a16="http://schemas.microsoft.com/office/drawing/2014/main" id="{BD40509B-85A9-DA26-9550-D35742F05054}"/>
              </a:ext>
            </a:extLst>
          </p:cNvPr>
          <p:cNvSpPr txBox="1"/>
          <p:nvPr/>
        </p:nvSpPr>
        <p:spPr>
          <a:xfrm>
            <a:off x="1175344" y="2495895"/>
            <a:ext cx="1351892" cy="646331"/>
          </a:xfrm>
          <a:prstGeom prst="rect">
            <a:avLst/>
          </a:prstGeom>
          <a:noFill/>
        </p:spPr>
        <p:txBody>
          <a:bodyPr wrap="square" rtlCol="0">
            <a:spAutoFit/>
          </a:bodyPr>
          <a:lstStyle/>
          <a:p>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Creación</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empleo</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grpSp>
        <p:nvGrpSpPr>
          <p:cNvPr id="38" name="Graphic 3">
            <a:extLst>
              <a:ext uri="{FF2B5EF4-FFF2-40B4-BE49-F238E27FC236}">
                <a16:creationId xmlns:a16="http://schemas.microsoft.com/office/drawing/2014/main" id="{871CF549-D2E6-202D-A233-C038486C4A37}"/>
              </a:ext>
            </a:extLst>
          </p:cNvPr>
          <p:cNvGrpSpPr/>
          <p:nvPr/>
        </p:nvGrpSpPr>
        <p:grpSpPr>
          <a:xfrm>
            <a:off x="2405467" y="2519485"/>
            <a:ext cx="800645" cy="917583"/>
            <a:chOff x="2298626" y="4663268"/>
            <a:chExt cx="815973" cy="805687"/>
          </a:xfrm>
          <a:solidFill>
            <a:schemeClr val="bg1"/>
          </a:solidFill>
        </p:grpSpPr>
        <p:sp>
          <p:nvSpPr>
            <p:cNvPr id="39" name="Freeform 54">
              <a:extLst>
                <a:ext uri="{FF2B5EF4-FFF2-40B4-BE49-F238E27FC236}">
                  <a16:creationId xmlns:a16="http://schemas.microsoft.com/office/drawing/2014/main" id="{9A6D475D-6A8C-DAD0-0753-FC6D67D1E893}"/>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15B29"/>
            </a:solidFill>
            <a:ln w="27426" cap="flat">
              <a:noFill/>
              <a:prstDash val="solid"/>
              <a:miter/>
            </a:ln>
          </p:spPr>
          <p:txBody>
            <a:bodyPr rtlCol="0" anchor="ctr"/>
            <a:lstStyle/>
            <a:p>
              <a:endParaRPr lang="en-US"/>
            </a:p>
          </p:txBody>
        </p:sp>
        <p:sp>
          <p:nvSpPr>
            <p:cNvPr id="40" name="Freeform 55">
              <a:extLst>
                <a:ext uri="{FF2B5EF4-FFF2-40B4-BE49-F238E27FC236}">
                  <a16:creationId xmlns:a16="http://schemas.microsoft.com/office/drawing/2014/main" id="{9F876E6E-973C-BF21-43D2-37C5AA367668}"/>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endParaRPr lang="en-US"/>
            </a:p>
          </p:txBody>
        </p:sp>
      </p:grpSp>
      <p:sp>
        <p:nvSpPr>
          <p:cNvPr id="42" name="TextBox 41">
            <a:extLst>
              <a:ext uri="{FF2B5EF4-FFF2-40B4-BE49-F238E27FC236}">
                <a16:creationId xmlns:a16="http://schemas.microsoft.com/office/drawing/2014/main" id="{43A301D9-70E4-7E54-45B1-BD61F7F5DD69}"/>
              </a:ext>
            </a:extLst>
          </p:cNvPr>
          <p:cNvSpPr txBox="1"/>
          <p:nvPr/>
        </p:nvSpPr>
        <p:spPr>
          <a:xfrm>
            <a:off x="4879575" y="2509831"/>
            <a:ext cx="1258247" cy="646331"/>
          </a:xfrm>
          <a:prstGeom prst="rect">
            <a:avLst/>
          </a:prstGeom>
          <a:noFill/>
        </p:spPr>
        <p:txBody>
          <a:bodyPr wrap="square" rtlCol="0">
            <a:spAutoFit/>
          </a:bodyPr>
          <a:lstStyle/>
          <a:p>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Ingresos</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Generador</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43" name="TextBox 42">
            <a:extLst>
              <a:ext uri="{FF2B5EF4-FFF2-40B4-BE49-F238E27FC236}">
                <a16:creationId xmlns:a16="http://schemas.microsoft.com/office/drawing/2014/main" id="{087ED288-F2C5-487D-F012-2F477CE358ED}"/>
              </a:ext>
            </a:extLst>
          </p:cNvPr>
          <p:cNvSpPr txBox="1"/>
          <p:nvPr/>
        </p:nvSpPr>
        <p:spPr>
          <a:xfrm>
            <a:off x="8998213" y="2176701"/>
            <a:ext cx="1819380" cy="646331"/>
          </a:xfrm>
          <a:prstGeom prst="rect">
            <a:avLst/>
          </a:prstGeom>
          <a:noFill/>
        </p:spPr>
        <p:txBody>
          <a:bodyPr wrap="square" rtlCol="0">
            <a:spAutoFit/>
          </a:bodyPr>
          <a:lstStyle/>
          <a:p>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Income Generation: </a:t>
            </a:r>
          </a:p>
        </p:txBody>
      </p:sp>
      <p:sp>
        <p:nvSpPr>
          <p:cNvPr id="44" name="Freeform 176">
            <a:extLst>
              <a:ext uri="{FF2B5EF4-FFF2-40B4-BE49-F238E27FC236}">
                <a16:creationId xmlns:a16="http://schemas.microsoft.com/office/drawing/2014/main" id="{D3D93D65-6285-32CD-DB14-0B681DDAF616}"/>
              </a:ext>
            </a:extLst>
          </p:cNvPr>
          <p:cNvSpPr>
            <a:spLocks noChangeArrowheads="1"/>
          </p:cNvSpPr>
          <p:nvPr/>
        </p:nvSpPr>
        <p:spPr bwMode="auto">
          <a:xfrm>
            <a:off x="7965530" y="3445058"/>
            <a:ext cx="2809985" cy="2740489"/>
          </a:xfrm>
          <a:custGeom>
            <a:avLst/>
            <a:gdLst>
              <a:gd name="T0" fmla="*/ 2172 w 3643"/>
              <a:gd name="T1" fmla="*/ 4391 h 4392"/>
              <a:gd name="T2" fmla="*/ 1469 w 3643"/>
              <a:gd name="T3" fmla="*/ 4391 h 4392"/>
              <a:gd name="T4" fmla="*/ 1469 w 3643"/>
              <a:gd name="T5" fmla="*/ 4391 h 4392"/>
              <a:gd name="T6" fmla="*/ 0 w 3643"/>
              <a:gd name="T7" fmla="*/ 2921 h 4392"/>
              <a:gd name="T8" fmla="*/ 0 w 3643"/>
              <a:gd name="T9" fmla="*/ 0 h 4392"/>
              <a:gd name="T10" fmla="*/ 3642 w 3643"/>
              <a:gd name="T11" fmla="*/ 0 h 4392"/>
              <a:gd name="T12" fmla="*/ 3642 w 3643"/>
              <a:gd name="T13" fmla="*/ 2921 h 4392"/>
              <a:gd name="T14" fmla="*/ 3642 w 3643"/>
              <a:gd name="T15" fmla="*/ 2921 h 4392"/>
              <a:gd name="T16" fmla="*/ 2172 w 3643"/>
              <a:gd name="T17" fmla="*/ 4391 h 4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3" h="4392">
                <a:moveTo>
                  <a:pt x="2172" y="4391"/>
                </a:moveTo>
                <a:lnTo>
                  <a:pt x="1469" y="4391"/>
                </a:lnTo>
                <a:lnTo>
                  <a:pt x="1469" y="4391"/>
                </a:lnTo>
                <a:cubicBezTo>
                  <a:pt x="658" y="4391"/>
                  <a:pt x="0" y="3733"/>
                  <a:pt x="0" y="2921"/>
                </a:cubicBezTo>
                <a:lnTo>
                  <a:pt x="0" y="0"/>
                </a:lnTo>
                <a:lnTo>
                  <a:pt x="3642" y="0"/>
                </a:lnTo>
                <a:lnTo>
                  <a:pt x="3642" y="2921"/>
                </a:lnTo>
                <a:lnTo>
                  <a:pt x="3642" y="2921"/>
                </a:lnTo>
                <a:cubicBezTo>
                  <a:pt x="3642" y="3733"/>
                  <a:pt x="2984" y="4391"/>
                  <a:pt x="2172" y="4391"/>
                </a:cubicBezTo>
              </a:path>
            </a:pathLst>
          </a:custGeom>
          <a:solidFill>
            <a:srgbClr val="C5188A"/>
          </a:solidFill>
          <a:ln>
            <a:noFill/>
          </a:ln>
          <a:effectLst/>
        </p:spPr>
        <p:txBody>
          <a:bodyPr wrap="none" anchor="ctr"/>
          <a:lstStyle/>
          <a:p>
            <a:endParaRPr lang="en-US" dirty="0"/>
          </a:p>
        </p:txBody>
      </p:sp>
      <p:sp>
        <p:nvSpPr>
          <p:cNvPr id="45" name="Freeform 177">
            <a:extLst>
              <a:ext uri="{FF2B5EF4-FFF2-40B4-BE49-F238E27FC236}">
                <a16:creationId xmlns:a16="http://schemas.microsoft.com/office/drawing/2014/main" id="{24FE8C5A-3334-2EEE-5877-4D7CF8051626}"/>
              </a:ext>
            </a:extLst>
          </p:cNvPr>
          <p:cNvSpPr>
            <a:spLocks noChangeArrowheads="1"/>
          </p:cNvSpPr>
          <p:nvPr/>
        </p:nvSpPr>
        <p:spPr bwMode="auto">
          <a:xfrm>
            <a:off x="7938874" y="2074412"/>
            <a:ext cx="2850808" cy="1807731"/>
          </a:xfrm>
          <a:custGeom>
            <a:avLst/>
            <a:gdLst>
              <a:gd name="T0" fmla="*/ 1846 w 3694"/>
              <a:gd name="T1" fmla="*/ 2898 h 2899"/>
              <a:gd name="T2" fmla="*/ 1846 w 3694"/>
              <a:gd name="T3" fmla="*/ 2898 h 2899"/>
              <a:gd name="T4" fmla="*/ 1174 w 3694"/>
              <a:gd name="T5" fmla="*/ 2250 h 2899"/>
              <a:gd name="T6" fmla="*/ 0 w 3694"/>
              <a:gd name="T7" fmla="*/ 2250 h 2899"/>
              <a:gd name="T8" fmla="*/ 0 w 3694"/>
              <a:gd name="T9" fmla="*/ 1495 h 2899"/>
              <a:gd name="T10" fmla="*/ 0 w 3694"/>
              <a:gd name="T11" fmla="*/ 1495 h 2899"/>
              <a:gd name="T12" fmla="*/ 1495 w 3694"/>
              <a:gd name="T13" fmla="*/ 0 h 2899"/>
              <a:gd name="T14" fmla="*/ 2198 w 3694"/>
              <a:gd name="T15" fmla="*/ 0 h 2899"/>
              <a:gd name="T16" fmla="*/ 2198 w 3694"/>
              <a:gd name="T17" fmla="*/ 0 h 2899"/>
              <a:gd name="T18" fmla="*/ 3693 w 3694"/>
              <a:gd name="T19" fmla="*/ 1495 h 2899"/>
              <a:gd name="T20" fmla="*/ 3693 w 3694"/>
              <a:gd name="T21" fmla="*/ 2250 h 2899"/>
              <a:gd name="T22" fmla="*/ 2520 w 3694"/>
              <a:gd name="T23" fmla="*/ 2250 h 2899"/>
              <a:gd name="T24" fmla="*/ 2520 w 3694"/>
              <a:gd name="T25" fmla="*/ 2250 h 2899"/>
              <a:gd name="T26" fmla="*/ 1846 w 3694"/>
              <a:gd name="T27" fmla="*/ 2898 h 2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4" h="2899">
                <a:moveTo>
                  <a:pt x="1846" y="2898"/>
                </a:moveTo>
                <a:lnTo>
                  <a:pt x="1846" y="2898"/>
                </a:lnTo>
                <a:cubicBezTo>
                  <a:pt x="1484" y="2898"/>
                  <a:pt x="1187" y="2609"/>
                  <a:pt x="1174" y="2250"/>
                </a:cubicBezTo>
                <a:lnTo>
                  <a:pt x="0" y="2250"/>
                </a:lnTo>
                <a:lnTo>
                  <a:pt x="0" y="1495"/>
                </a:lnTo>
                <a:lnTo>
                  <a:pt x="0" y="1495"/>
                </a:lnTo>
                <a:cubicBezTo>
                  <a:pt x="0" y="671"/>
                  <a:pt x="671" y="0"/>
                  <a:pt x="1495" y="0"/>
                </a:cubicBezTo>
                <a:lnTo>
                  <a:pt x="2198" y="0"/>
                </a:lnTo>
                <a:lnTo>
                  <a:pt x="2198" y="0"/>
                </a:lnTo>
                <a:cubicBezTo>
                  <a:pt x="3023" y="0"/>
                  <a:pt x="3693" y="671"/>
                  <a:pt x="3693" y="1495"/>
                </a:cubicBezTo>
                <a:lnTo>
                  <a:pt x="3693" y="2250"/>
                </a:lnTo>
                <a:lnTo>
                  <a:pt x="2520" y="2250"/>
                </a:lnTo>
                <a:lnTo>
                  <a:pt x="2520" y="2250"/>
                </a:lnTo>
                <a:cubicBezTo>
                  <a:pt x="2506" y="2609"/>
                  <a:pt x="2210" y="2898"/>
                  <a:pt x="1846" y="2898"/>
                </a:cubicBezTo>
              </a:path>
            </a:pathLst>
          </a:custGeom>
          <a:solidFill>
            <a:srgbClr val="291D4A"/>
          </a:solidFill>
          <a:ln>
            <a:noFill/>
          </a:ln>
          <a:effectLst/>
        </p:spPr>
        <p:txBody>
          <a:bodyPr wrap="none" anchor="ctr"/>
          <a:lstStyle/>
          <a:p>
            <a:endParaRPr lang="en-US" dirty="0"/>
          </a:p>
        </p:txBody>
      </p:sp>
      <p:sp>
        <p:nvSpPr>
          <p:cNvPr id="46" name="CuadroTexto 553">
            <a:extLst>
              <a:ext uri="{FF2B5EF4-FFF2-40B4-BE49-F238E27FC236}">
                <a16:creationId xmlns:a16="http://schemas.microsoft.com/office/drawing/2014/main" id="{B88011FB-8611-EF84-90E4-C023706121AB}"/>
              </a:ext>
            </a:extLst>
          </p:cNvPr>
          <p:cNvSpPr txBox="1"/>
          <p:nvPr/>
        </p:nvSpPr>
        <p:spPr>
          <a:xfrm>
            <a:off x="8125905" y="3938317"/>
            <a:ext cx="2568106" cy="1600438"/>
          </a:xfrm>
          <a:prstGeom prst="rect">
            <a:avLst/>
          </a:prstGeom>
          <a:noFill/>
        </p:spPr>
        <p:txBody>
          <a:bodyPr wrap="square" rtlCol="0">
            <a:spAutoFit/>
          </a:bodyPr>
          <a:lstStyle/>
          <a:p>
            <a:pPr algn="ctr"/>
            <a:r>
              <a:rPr lang="es-ES" sz="1400" dirty="0">
                <a:solidFill>
                  <a:schemeClr val="bg1"/>
                </a:solidFill>
                <a:latin typeface="Calibri" panose="020F0502020204030204" pitchFamily="34" charset="0"/>
                <a:ea typeface="Lato" charset="0"/>
                <a:cs typeface="Calibri" panose="020F0502020204030204" pitchFamily="34" charset="0"/>
              </a:rPr>
              <a:t>Los beneficios e impuestos generados por las empresas THL suelen financiar proyectos e infraestructuras comunitarias, mejorando las condiciones de vida y reduciendo la pobreza a escala local.</a:t>
            </a:r>
            <a:endParaRPr lang="en-US" sz="1400" dirty="0">
              <a:solidFill>
                <a:schemeClr val="bg1"/>
              </a:solidFill>
              <a:latin typeface="Calibri" panose="020F0502020204030204" pitchFamily="34" charset="0"/>
              <a:ea typeface="Lato" charset="0"/>
              <a:cs typeface="Calibri" panose="020F0502020204030204" pitchFamily="34" charset="0"/>
            </a:endParaRPr>
          </a:p>
        </p:txBody>
      </p:sp>
      <p:sp>
        <p:nvSpPr>
          <p:cNvPr id="47" name="TextBox 46">
            <a:extLst>
              <a:ext uri="{FF2B5EF4-FFF2-40B4-BE49-F238E27FC236}">
                <a16:creationId xmlns:a16="http://schemas.microsoft.com/office/drawing/2014/main" id="{A5C6156D-EB46-B205-FBEE-3295BD3D9038}"/>
              </a:ext>
            </a:extLst>
          </p:cNvPr>
          <p:cNvSpPr txBox="1"/>
          <p:nvPr/>
        </p:nvSpPr>
        <p:spPr>
          <a:xfrm>
            <a:off x="8313094" y="2538510"/>
            <a:ext cx="1641072" cy="646331"/>
          </a:xfrm>
          <a:prstGeom prst="rect">
            <a:avLst/>
          </a:prstGeom>
          <a:noFill/>
        </p:spPr>
        <p:txBody>
          <a:bodyPr wrap="square" rtlCol="0">
            <a:spAutoFit/>
          </a:bodyPr>
          <a:lstStyle/>
          <a:p>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Desarrollo</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de la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Comunidad</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grpSp>
        <p:nvGrpSpPr>
          <p:cNvPr id="21" name="Group 20">
            <a:extLst>
              <a:ext uri="{FF2B5EF4-FFF2-40B4-BE49-F238E27FC236}">
                <a16:creationId xmlns:a16="http://schemas.microsoft.com/office/drawing/2014/main" id="{03E12F3F-EB45-85FB-404F-44FB2C0089B1}"/>
              </a:ext>
            </a:extLst>
          </p:cNvPr>
          <p:cNvGrpSpPr/>
          <p:nvPr/>
        </p:nvGrpSpPr>
        <p:grpSpPr>
          <a:xfrm>
            <a:off x="9954166" y="2556343"/>
            <a:ext cx="558913" cy="646331"/>
            <a:chOff x="7190753" y="5365577"/>
            <a:chExt cx="745522" cy="754273"/>
          </a:xfrm>
          <a:solidFill>
            <a:schemeClr val="bg1"/>
          </a:solidFill>
        </p:grpSpPr>
        <p:grpSp>
          <p:nvGrpSpPr>
            <p:cNvPr id="22" name="Graphic 2">
              <a:extLst>
                <a:ext uri="{FF2B5EF4-FFF2-40B4-BE49-F238E27FC236}">
                  <a16:creationId xmlns:a16="http://schemas.microsoft.com/office/drawing/2014/main" id="{5C508F43-04BE-31B5-C86A-50EC156E0A2A}"/>
                </a:ext>
              </a:extLst>
            </p:cNvPr>
            <p:cNvGrpSpPr/>
            <p:nvPr/>
          </p:nvGrpSpPr>
          <p:grpSpPr>
            <a:xfrm>
              <a:off x="7353351" y="5647412"/>
              <a:ext cx="420044" cy="75879"/>
              <a:chOff x="7353351" y="5647412"/>
              <a:chExt cx="420044" cy="75879"/>
            </a:xfrm>
            <a:grpFill/>
          </p:grpSpPr>
          <p:sp>
            <p:nvSpPr>
              <p:cNvPr id="33" name="Freeform 385">
                <a:extLst>
                  <a:ext uri="{FF2B5EF4-FFF2-40B4-BE49-F238E27FC236}">
                    <a16:creationId xmlns:a16="http://schemas.microsoft.com/office/drawing/2014/main" id="{D86E01A1-1618-5B89-EFC3-62A5679D48F6}"/>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5B29"/>
              </a:solidFill>
              <a:ln w="9028" cap="flat">
                <a:noFill/>
                <a:prstDash val="solid"/>
                <a:miter/>
              </a:ln>
            </p:spPr>
            <p:txBody>
              <a:bodyPr rtlCol="0" anchor="ctr"/>
              <a:lstStyle/>
              <a:p>
                <a:endParaRPr lang="en-US"/>
              </a:p>
            </p:txBody>
          </p:sp>
          <p:sp>
            <p:nvSpPr>
              <p:cNvPr id="34" name="Freeform 386">
                <a:extLst>
                  <a:ext uri="{FF2B5EF4-FFF2-40B4-BE49-F238E27FC236}">
                    <a16:creationId xmlns:a16="http://schemas.microsoft.com/office/drawing/2014/main" id="{C3ACD7F6-DBE1-3933-27E3-73B6E07F09FD}"/>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5B29"/>
              </a:solidFill>
              <a:ln w="9028"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86596E9C-3AFF-93BA-1DB0-67B7CE84A4EE}"/>
                </a:ext>
              </a:extLst>
            </p:cNvPr>
            <p:cNvGrpSpPr/>
            <p:nvPr/>
          </p:nvGrpSpPr>
          <p:grpSpPr>
            <a:xfrm>
              <a:off x="7190753" y="5365577"/>
              <a:ext cx="745522" cy="754273"/>
              <a:chOff x="7190753" y="5365577"/>
              <a:chExt cx="745522" cy="754273"/>
            </a:xfrm>
            <a:grpFill/>
          </p:grpSpPr>
          <p:sp>
            <p:nvSpPr>
              <p:cNvPr id="24" name="Freeform 376">
                <a:extLst>
                  <a:ext uri="{FF2B5EF4-FFF2-40B4-BE49-F238E27FC236}">
                    <a16:creationId xmlns:a16="http://schemas.microsoft.com/office/drawing/2014/main" id="{384BCEE3-8E8C-225A-33FA-3329BDAE023C}"/>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25" name="Freeform 377">
                <a:extLst>
                  <a:ext uri="{FF2B5EF4-FFF2-40B4-BE49-F238E27FC236}">
                    <a16:creationId xmlns:a16="http://schemas.microsoft.com/office/drawing/2014/main" id="{3FD67FD3-3D02-A989-EE47-C6798BB1468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26" name="Freeform 378">
                <a:extLst>
                  <a:ext uri="{FF2B5EF4-FFF2-40B4-BE49-F238E27FC236}">
                    <a16:creationId xmlns:a16="http://schemas.microsoft.com/office/drawing/2014/main" id="{0061172B-42B7-D783-8D79-16AF0C3E2E9C}"/>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27" name="Freeform 379">
                <a:extLst>
                  <a:ext uri="{FF2B5EF4-FFF2-40B4-BE49-F238E27FC236}">
                    <a16:creationId xmlns:a16="http://schemas.microsoft.com/office/drawing/2014/main" id="{397A6E2C-8582-BC7D-A213-3A145C6AC77D}"/>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28" name="Freeform 380">
                <a:extLst>
                  <a:ext uri="{FF2B5EF4-FFF2-40B4-BE49-F238E27FC236}">
                    <a16:creationId xmlns:a16="http://schemas.microsoft.com/office/drawing/2014/main" id="{CABA2A7C-A8D9-E4E7-8F4B-E18BEC987B35}"/>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29" name="Freeform 381">
                <a:extLst>
                  <a:ext uri="{FF2B5EF4-FFF2-40B4-BE49-F238E27FC236}">
                    <a16:creationId xmlns:a16="http://schemas.microsoft.com/office/drawing/2014/main" id="{A510C9E5-4CF9-B7BA-17FC-00F218A6CB78}"/>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30" name="Freeform 382">
                <a:extLst>
                  <a:ext uri="{FF2B5EF4-FFF2-40B4-BE49-F238E27FC236}">
                    <a16:creationId xmlns:a16="http://schemas.microsoft.com/office/drawing/2014/main" id="{25C03BDC-EEDD-6FFF-13D2-5CBB0A4D5216}"/>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31" name="Freeform 383">
                <a:extLst>
                  <a:ext uri="{FF2B5EF4-FFF2-40B4-BE49-F238E27FC236}">
                    <a16:creationId xmlns:a16="http://schemas.microsoft.com/office/drawing/2014/main" id="{E28FA72F-B9DD-1121-93C5-03F34A14595B}"/>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32" name="Freeform 384">
                <a:extLst>
                  <a:ext uri="{FF2B5EF4-FFF2-40B4-BE49-F238E27FC236}">
                    <a16:creationId xmlns:a16="http://schemas.microsoft.com/office/drawing/2014/main" id="{3E250F52-7919-F065-AEC7-B23F617FAA52}"/>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7538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414866" y="447796"/>
            <a:ext cx="10381217" cy="804265"/>
          </a:xfrm>
        </p:spPr>
        <p:txBody>
          <a:bodyPr/>
          <a:lstStyle/>
          <a:p>
            <a:r>
              <a:rPr lang="es-ES" dirty="0"/>
              <a:t>El papel del turismo en la reducción de las desigualdades</a:t>
            </a:r>
            <a:r>
              <a:rPr lang="en-IE" dirty="0"/>
              <a:t>– ODS 10</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67503" y="1383511"/>
            <a:ext cx="949306" cy="944932"/>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13">
            <a:extLst>
              <a:ext uri="{FF2B5EF4-FFF2-40B4-BE49-F238E27FC236}">
                <a16:creationId xmlns:a16="http://schemas.microsoft.com/office/drawing/2014/main" id="{E672D695-22F9-601E-7977-01D0C218D487}"/>
              </a:ext>
            </a:extLst>
          </p:cNvPr>
          <p:cNvSpPr>
            <a:spLocks noChangeArrowheads="1"/>
          </p:cNvSpPr>
          <p:nvPr/>
        </p:nvSpPr>
        <p:spPr bwMode="auto">
          <a:xfrm>
            <a:off x="877159" y="2937094"/>
            <a:ext cx="1791837" cy="3755255"/>
          </a:xfrm>
          <a:custGeom>
            <a:avLst/>
            <a:gdLst>
              <a:gd name="T0" fmla="*/ 180 w 3234"/>
              <a:gd name="T1" fmla="*/ 0 h 8984"/>
              <a:gd name="T2" fmla="*/ 180 w 3234"/>
              <a:gd name="T3" fmla="*/ 0 h 8984"/>
              <a:gd name="T4" fmla="*/ 0 w 3234"/>
              <a:gd name="T5" fmla="*/ 197 h 8984"/>
              <a:gd name="T6" fmla="*/ 0 w 3234"/>
              <a:gd name="T7" fmla="*/ 5401 h 8984"/>
              <a:gd name="T8" fmla="*/ 0 w 3234"/>
              <a:gd name="T9" fmla="*/ 7221 h 8984"/>
              <a:gd name="T10" fmla="*/ 0 w 3234"/>
              <a:gd name="T11" fmla="*/ 8370 h 8984"/>
              <a:gd name="T12" fmla="*/ 0 w 3234"/>
              <a:gd name="T13" fmla="*/ 8370 h 8984"/>
              <a:gd name="T14" fmla="*/ 180 w 3234"/>
              <a:gd name="T15" fmla="*/ 8567 h 8984"/>
              <a:gd name="T16" fmla="*/ 511 w 3234"/>
              <a:gd name="T17" fmla="*/ 8567 h 8984"/>
              <a:gd name="T18" fmla="*/ 511 w 3234"/>
              <a:gd name="T19" fmla="*/ 8567 h 8984"/>
              <a:gd name="T20" fmla="*/ 622 w 3234"/>
              <a:gd name="T21" fmla="*/ 8610 h 8984"/>
              <a:gd name="T22" fmla="*/ 622 w 3234"/>
              <a:gd name="T23" fmla="*/ 8610 h 8984"/>
              <a:gd name="T24" fmla="*/ 1617 w 3234"/>
              <a:gd name="T25" fmla="*/ 8983 h 8984"/>
              <a:gd name="T26" fmla="*/ 1617 w 3234"/>
              <a:gd name="T27" fmla="*/ 8983 h 8984"/>
              <a:gd name="T28" fmla="*/ 2611 w 3234"/>
              <a:gd name="T29" fmla="*/ 8610 h 8984"/>
              <a:gd name="T30" fmla="*/ 2611 w 3234"/>
              <a:gd name="T31" fmla="*/ 8610 h 8984"/>
              <a:gd name="T32" fmla="*/ 2722 w 3234"/>
              <a:gd name="T33" fmla="*/ 8567 h 8984"/>
              <a:gd name="T34" fmla="*/ 3052 w 3234"/>
              <a:gd name="T35" fmla="*/ 8567 h 8984"/>
              <a:gd name="T36" fmla="*/ 3052 w 3234"/>
              <a:gd name="T37" fmla="*/ 8567 h 8984"/>
              <a:gd name="T38" fmla="*/ 3233 w 3234"/>
              <a:gd name="T39" fmla="*/ 8370 h 8984"/>
              <a:gd name="T40" fmla="*/ 3233 w 3234"/>
              <a:gd name="T41" fmla="*/ 7221 h 8984"/>
              <a:gd name="T42" fmla="*/ 3233 w 3234"/>
              <a:gd name="T43" fmla="*/ 5401 h 8984"/>
              <a:gd name="T44" fmla="*/ 3233 w 3234"/>
              <a:gd name="T45" fmla="*/ 197 h 8984"/>
              <a:gd name="T46" fmla="*/ 3233 w 3234"/>
              <a:gd name="T47" fmla="*/ 197 h 8984"/>
              <a:gd name="T48" fmla="*/ 3052 w 3234"/>
              <a:gd name="T49" fmla="*/ 0 h 8984"/>
              <a:gd name="T50" fmla="*/ 180 w 3234"/>
              <a:gd name="T51"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34" h="8984">
                <a:moveTo>
                  <a:pt x="180" y="0"/>
                </a:moveTo>
                <a:lnTo>
                  <a:pt x="180" y="0"/>
                </a:lnTo>
                <a:cubicBezTo>
                  <a:pt x="80" y="0"/>
                  <a:pt x="0" y="89"/>
                  <a:pt x="0" y="197"/>
                </a:cubicBezTo>
                <a:lnTo>
                  <a:pt x="0" y="5401"/>
                </a:lnTo>
                <a:lnTo>
                  <a:pt x="0" y="7221"/>
                </a:lnTo>
                <a:lnTo>
                  <a:pt x="0" y="8370"/>
                </a:lnTo>
                <a:lnTo>
                  <a:pt x="0" y="8370"/>
                </a:lnTo>
                <a:cubicBezTo>
                  <a:pt x="0" y="8479"/>
                  <a:pt x="80" y="8567"/>
                  <a:pt x="180" y="8567"/>
                </a:cubicBezTo>
                <a:lnTo>
                  <a:pt x="511" y="8567"/>
                </a:lnTo>
                <a:lnTo>
                  <a:pt x="511" y="8567"/>
                </a:lnTo>
                <a:cubicBezTo>
                  <a:pt x="551" y="8567"/>
                  <a:pt x="590" y="8583"/>
                  <a:pt x="622" y="8610"/>
                </a:cubicBezTo>
                <a:lnTo>
                  <a:pt x="622" y="8610"/>
                </a:lnTo>
                <a:cubicBezTo>
                  <a:pt x="896" y="8843"/>
                  <a:pt x="1241" y="8983"/>
                  <a:pt x="1617" y="8983"/>
                </a:cubicBezTo>
                <a:lnTo>
                  <a:pt x="1617" y="8983"/>
                </a:lnTo>
                <a:cubicBezTo>
                  <a:pt x="1992" y="8983"/>
                  <a:pt x="2338" y="8843"/>
                  <a:pt x="2611" y="8610"/>
                </a:cubicBezTo>
                <a:lnTo>
                  <a:pt x="2611" y="8610"/>
                </a:lnTo>
                <a:cubicBezTo>
                  <a:pt x="2643" y="8583"/>
                  <a:pt x="2682" y="8567"/>
                  <a:pt x="2722" y="8567"/>
                </a:cubicBezTo>
                <a:lnTo>
                  <a:pt x="3052" y="8567"/>
                </a:lnTo>
                <a:lnTo>
                  <a:pt x="3052" y="8567"/>
                </a:lnTo>
                <a:cubicBezTo>
                  <a:pt x="3152" y="8567"/>
                  <a:pt x="3233" y="8479"/>
                  <a:pt x="3233" y="8370"/>
                </a:cubicBezTo>
                <a:lnTo>
                  <a:pt x="3233" y="7221"/>
                </a:lnTo>
                <a:lnTo>
                  <a:pt x="3233" y="5401"/>
                </a:lnTo>
                <a:lnTo>
                  <a:pt x="3233" y="197"/>
                </a:lnTo>
                <a:lnTo>
                  <a:pt x="3233" y="197"/>
                </a:lnTo>
                <a:cubicBezTo>
                  <a:pt x="3233" y="89"/>
                  <a:pt x="3152" y="0"/>
                  <a:pt x="3052" y="0"/>
                </a:cubicBezTo>
                <a:lnTo>
                  <a:pt x="180" y="0"/>
                </a:lnTo>
              </a:path>
            </a:pathLst>
          </a:custGeom>
          <a:solidFill>
            <a:srgbClr val="41296C"/>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7" name="Freeform 14">
            <a:extLst>
              <a:ext uri="{FF2B5EF4-FFF2-40B4-BE49-F238E27FC236}">
                <a16:creationId xmlns:a16="http://schemas.microsoft.com/office/drawing/2014/main" id="{49C51E2A-C627-77C1-6110-CF188E5525CF}"/>
              </a:ext>
            </a:extLst>
          </p:cNvPr>
          <p:cNvSpPr>
            <a:spLocks noChangeArrowheads="1"/>
          </p:cNvSpPr>
          <p:nvPr/>
        </p:nvSpPr>
        <p:spPr bwMode="auto">
          <a:xfrm>
            <a:off x="877159" y="2201466"/>
            <a:ext cx="1791837" cy="1327092"/>
          </a:xfrm>
          <a:custGeom>
            <a:avLst/>
            <a:gdLst>
              <a:gd name="T0" fmla="*/ 1617 w 3234"/>
              <a:gd name="T1" fmla="*/ 3582 h 3583"/>
              <a:gd name="T2" fmla="*/ 1617 w 3234"/>
              <a:gd name="T3" fmla="*/ 3582 h 3583"/>
              <a:gd name="T4" fmla="*/ 1617 w 3234"/>
              <a:gd name="T5" fmla="*/ 3582 h 3583"/>
              <a:gd name="T6" fmla="*/ 0 w 3234"/>
              <a:gd name="T7" fmla="*/ 1965 h 3583"/>
              <a:gd name="T8" fmla="*/ 0 w 3234"/>
              <a:gd name="T9" fmla="*/ 0 h 3583"/>
              <a:gd name="T10" fmla="*/ 3233 w 3234"/>
              <a:gd name="T11" fmla="*/ 0 h 3583"/>
              <a:gd name="T12" fmla="*/ 3233 w 3234"/>
              <a:gd name="T13" fmla="*/ 1965 h 3583"/>
              <a:gd name="T14" fmla="*/ 3233 w 3234"/>
              <a:gd name="T15" fmla="*/ 1965 h 3583"/>
              <a:gd name="T16" fmla="*/ 1617 w 3234"/>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4" h="3583">
                <a:moveTo>
                  <a:pt x="1617" y="3582"/>
                </a:moveTo>
                <a:lnTo>
                  <a:pt x="1617" y="3582"/>
                </a:lnTo>
                <a:lnTo>
                  <a:pt x="1617" y="3582"/>
                </a:lnTo>
                <a:cubicBezTo>
                  <a:pt x="724" y="3582"/>
                  <a:pt x="0" y="2858"/>
                  <a:pt x="0" y="1965"/>
                </a:cubicBezTo>
                <a:lnTo>
                  <a:pt x="0" y="0"/>
                </a:lnTo>
                <a:lnTo>
                  <a:pt x="3233" y="0"/>
                </a:lnTo>
                <a:lnTo>
                  <a:pt x="3233" y="1965"/>
                </a:lnTo>
                <a:lnTo>
                  <a:pt x="3233" y="1965"/>
                </a:lnTo>
                <a:cubicBezTo>
                  <a:pt x="3233" y="2858"/>
                  <a:pt x="2510" y="3582"/>
                  <a:pt x="1617" y="3582"/>
                </a:cubicBezTo>
              </a:path>
            </a:pathLst>
          </a:custGeom>
          <a:solidFill>
            <a:srgbClr val="291D4A"/>
          </a:solidFill>
          <a:ln>
            <a:noFill/>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Freeform 15">
            <a:extLst>
              <a:ext uri="{FF2B5EF4-FFF2-40B4-BE49-F238E27FC236}">
                <a16:creationId xmlns:a16="http://schemas.microsoft.com/office/drawing/2014/main" id="{12DBDECD-54D3-23A0-9697-351A6BA089EE}"/>
              </a:ext>
            </a:extLst>
          </p:cNvPr>
          <p:cNvSpPr>
            <a:spLocks noChangeArrowheads="1"/>
          </p:cNvSpPr>
          <p:nvPr/>
        </p:nvSpPr>
        <p:spPr bwMode="auto">
          <a:xfrm>
            <a:off x="3689795" y="2937094"/>
            <a:ext cx="1794282" cy="3755255"/>
          </a:xfrm>
          <a:custGeom>
            <a:avLst/>
            <a:gdLst>
              <a:gd name="T0" fmla="*/ 180 w 3235"/>
              <a:gd name="T1" fmla="*/ 0 h 8984"/>
              <a:gd name="T2" fmla="*/ 180 w 3235"/>
              <a:gd name="T3" fmla="*/ 0 h 8984"/>
              <a:gd name="T4" fmla="*/ 0 w 3235"/>
              <a:gd name="T5" fmla="*/ 197 h 8984"/>
              <a:gd name="T6" fmla="*/ 0 w 3235"/>
              <a:gd name="T7" fmla="*/ 5401 h 8984"/>
              <a:gd name="T8" fmla="*/ 0 w 3235"/>
              <a:gd name="T9" fmla="*/ 7221 h 8984"/>
              <a:gd name="T10" fmla="*/ 0 w 3235"/>
              <a:gd name="T11" fmla="*/ 8370 h 8984"/>
              <a:gd name="T12" fmla="*/ 0 w 3235"/>
              <a:gd name="T13" fmla="*/ 8370 h 8984"/>
              <a:gd name="T14" fmla="*/ 180 w 3235"/>
              <a:gd name="T15" fmla="*/ 8567 h 8984"/>
              <a:gd name="T16" fmla="*/ 511 w 3235"/>
              <a:gd name="T17" fmla="*/ 8567 h 8984"/>
              <a:gd name="T18" fmla="*/ 511 w 3235"/>
              <a:gd name="T19" fmla="*/ 8567 h 8984"/>
              <a:gd name="T20" fmla="*/ 621 w 3235"/>
              <a:gd name="T21" fmla="*/ 8610 h 8984"/>
              <a:gd name="T22" fmla="*/ 621 w 3235"/>
              <a:gd name="T23" fmla="*/ 8610 h 8984"/>
              <a:gd name="T24" fmla="*/ 1617 w 3235"/>
              <a:gd name="T25" fmla="*/ 8983 h 8984"/>
              <a:gd name="T26" fmla="*/ 1617 w 3235"/>
              <a:gd name="T27" fmla="*/ 8983 h 8984"/>
              <a:gd name="T28" fmla="*/ 1617 w 3235"/>
              <a:gd name="T29" fmla="*/ 8983 h 8984"/>
              <a:gd name="T30" fmla="*/ 2612 w 3235"/>
              <a:gd name="T31" fmla="*/ 8610 h 8984"/>
              <a:gd name="T32" fmla="*/ 2612 w 3235"/>
              <a:gd name="T33" fmla="*/ 8610 h 8984"/>
              <a:gd name="T34" fmla="*/ 2722 w 3235"/>
              <a:gd name="T35" fmla="*/ 8567 h 8984"/>
              <a:gd name="T36" fmla="*/ 3053 w 3235"/>
              <a:gd name="T37" fmla="*/ 8567 h 8984"/>
              <a:gd name="T38" fmla="*/ 3053 w 3235"/>
              <a:gd name="T39" fmla="*/ 8567 h 8984"/>
              <a:gd name="T40" fmla="*/ 3234 w 3235"/>
              <a:gd name="T41" fmla="*/ 8370 h 8984"/>
              <a:gd name="T42" fmla="*/ 3234 w 3235"/>
              <a:gd name="T43" fmla="*/ 7221 h 8984"/>
              <a:gd name="T44" fmla="*/ 3234 w 3235"/>
              <a:gd name="T45" fmla="*/ 5401 h 8984"/>
              <a:gd name="T46" fmla="*/ 3234 w 3235"/>
              <a:gd name="T47" fmla="*/ 197 h 8984"/>
              <a:gd name="T48" fmla="*/ 3234 w 3235"/>
              <a:gd name="T49" fmla="*/ 197 h 8984"/>
              <a:gd name="T50" fmla="*/ 3053 w 3235"/>
              <a:gd name="T51" fmla="*/ 0 h 8984"/>
              <a:gd name="T52" fmla="*/ 180 w 3235"/>
              <a:gd name="T53"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5" h="8984">
                <a:moveTo>
                  <a:pt x="180" y="0"/>
                </a:moveTo>
                <a:lnTo>
                  <a:pt x="180" y="0"/>
                </a:lnTo>
                <a:cubicBezTo>
                  <a:pt x="81" y="0"/>
                  <a:pt x="0" y="89"/>
                  <a:pt x="0" y="197"/>
                </a:cubicBezTo>
                <a:lnTo>
                  <a:pt x="0" y="5401"/>
                </a:lnTo>
                <a:lnTo>
                  <a:pt x="0" y="7221"/>
                </a:lnTo>
                <a:lnTo>
                  <a:pt x="0" y="8370"/>
                </a:lnTo>
                <a:lnTo>
                  <a:pt x="0" y="8370"/>
                </a:lnTo>
                <a:cubicBezTo>
                  <a:pt x="0" y="8479"/>
                  <a:pt x="81" y="8567"/>
                  <a:pt x="180" y="8567"/>
                </a:cubicBezTo>
                <a:lnTo>
                  <a:pt x="511" y="8567"/>
                </a:lnTo>
                <a:lnTo>
                  <a:pt x="511" y="8567"/>
                </a:lnTo>
                <a:cubicBezTo>
                  <a:pt x="551" y="8567"/>
                  <a:pt x="589" y="8583"/>
                  <a:pt x="621" y="8610"/>
                </a:cubicBezTo>
                <a:lnTo>
                  <a:pt x="621" y="8610"/>
                </a:lnTo>
                <a:cubicBezTo>
                  <a:pt x="896" y="8843"/>
                  <a:pt x="1241" y="8983"/>
                  <a:pt x="1617" y="8983"/>
                </a:cubicBezTo>
                <a:lnTo>
                  <a:pt x="1617" y="8983"/>
                </a:lnTo>
                <a:lnTo>
                  <a:pt x="1617" y="8983"/>
                </a:lnTo>
                <a:cubicBezTo>
                  <a:pt x="1992" y="8983"/>
                  <a:pt x="2337" y="8843"/>
                  <a:pt x="2612" y="8610"/>
                </a:cubicBezTo>
                <a:lnTo>
                  <a:pt x="2612" y="8610"/>
                </a:lnTo>
                <a:cubicBezTo>
                  <a:pt x="2643" y="8583"/>
                  <a:pt x="2682" y="8567"/>
                  <a:pt x="2722" y="8567"/>
                </a:cubicBezTo>
                <a:lnTo>
                  <a:pt x="3053" y="8567"/>
                </a:lnTo>
                <a:lnTo>
                  <a:pt x="3053" y="8567"/>
                </a:lnTo>
                <a:cubicBezTo>
                  <a:pt x="3153" y="8567"/>
                  <a:pt x="3234" y="8479"/>
                  <a:pt x="3234" y="8370"/>
                </a:cubicBezTo>
                <a:lnTo>
                  <a:pt x="3234" y="7221"/>
                </a:lnTo>
                <a:lnTo>
                  <a:pt x="3234" y="5401"/>
                </a:lnTo>
                <a:lnTo>
                  <a:pt x="3234" y="197"/>
                </a:lnTo>
                <a:lnTo>
                  <a:pt x="3234" y="197"/>
                </a:lnTo>
                <a:cubicBezTo>
                  <a:pt x="3234" y="89"/>
                  <a:pt x="3153" y="0"/>
                  <a:pt x="3053" y="0"/>
                </a:cubicBezTo>
                <a:lnTo>
                  <a:pt x="180" y="0"/>
                </a:lnTo>
              </a:path>
            </a:pathLst>
          </a:custGeom>
          <a:solidFill>
            <a:srgbClr val="C5188A"/>
          </a:solidFill>
          <a:ln>
            <a:noFill/>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Freeform 16">
            <a:extLst>
              <a:ext uri="{FF2B5EF4-FFF2-40B4-BE49-F238E27FC236}">
                <a16:creationId xmlns:a16="http://schemas.microsoft.com/office/drawing/2014/main" id="{3C7927BD-2B2E-0E9D-3798-CF4D87C78AE3}"/>
              </a:ext>
            </a:extLst>
          </p:cNvPr>
          <p:cNvSpPr>
            <a:spLocks noChangeArrowheads="1"/>
          </p:cNvSpPr>
          <p:nvPr/>
        </p:nvSpPr>
        <p:spPr bwMode="auto">
          <a:xfrm>
            <a:off x="3689795" y="2201466"/>
            <a:ext cx="1794282" cy="1327092"/>
          </a:xfrm>
          <a:custGeom>
            <a:avLst/>
            <a:gdLst>
              <a:gd name="T0" fmla="*/ 1617 w 3235"/>
              <a:gd name="T1" fmla="*/ 3582 h 3583"/>
              <a:gd name="T2" fmla="*/ 1617 w 3235"/>
              <a:gd name="T3" fmla="*/ 3582 h 3583"/>
              <a:gd name="T4" fmla="*/ 1617 w 3235"/>
              <a:gd name="T5" fmla="*/ 3582 h 3583"/>
              <a:gd name="T6" fmla="*/ 0 w 3235"/>
              <a:gd name="T7" fmla="*/ 1965 h 3583"/>
              <a:gd name="T8" fmla="*/ 0 w 3235"/>
              <a:gd name="T9" fmla="*/ 0 h 3583"/>
              <a:gd name="T10" fmla="*/ 3234 w 3235"/>
              <a:gd name="T11" fmla="*/ 0 h 3583"/>
              <a:gd name="T12" fmla="*/ 3234 w 3235"/>
              <a:gd name="T13" fmla="*/ 1965 h 3583"/>
              <a:gd name="T14" fmla="*/ 3234 w 3235"/>
              <a:gd name="T15" fmla="*/ 1965 h 3583"/>
              <a:gd name="T16" fmla="*/ 1617 w 3235"/>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3583">
                <a:moveTo>
                  <a:pt x="1617" y="3582"/>
                </a:moveTo>
                <a:lnTo>
                  <a:pt x="1617" y="3582"/>
                </a:lnTo>
                <a:lnTo>
                  <a:pt x="1617" y="3582"/>
                </a:lnTo>
                <a:cubicBezTo>
                  <a:pt x="723" y="3582"/>
                  <a:pt x="0" y="2858"/>
                  <a:pt x="0" y="1965"/>
                </a:cubicBezTo>
                <a:lnTo>
                  <a:pt x="0" y="0"/>
                </a:lnTo>
                <a:lnTo>
                  <a:pt x="3234" y="0"/>
                </a:lnTo>
                <a:lnTo>
                  <a:pt x="3234" y="1965"/>
                </a:lnTo>
                <a:lnTo>
                  <a:pt x="3234" y="1965"/>
                </a:lnTo>
                <a:cubicBezTo>
                  <a:pt x="3234" y="2858"/>
                  <a:pt x="2510" y="3582"/>
                  <a:pt x="1617" y="3582"/>
                </a:cubicBezTo>
              </a:path>
            </a:pathLst>
          </a:custGeom>
          <a:solidFill>
            <a:srgbClr val="291D4A"/>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23" name="CuadroTexto 553">
            <a:extLst>
              <a:ext uri="{FF2B5EF4-FFF2-40B4-BE49-F238E27FC236}">
                <a16:creationId xmlns:a16="http://schemas.microsoft.com/office/drawing/2014/main" id="{4D4BDB1F-3899-A146-DAE9-3B9C1F06AC7F}"/>
              </a:ext>
            </a:extLst>
          </p:cNvPr>
          <p:cNvSpPr txBox="1"/>
          <p:nvPr/>
        </p:nvSpPr>
        <p:spPr>
          <a:xfrm>
            <a:off x="859089" y="3574282"/>
            <a:ext cx="1836149" cy="2893100"/>
          </a:xfrm>
          <a:prstGeom prst="rect">
            <a:avLst/>
          </a:prstGeom>
          <a:noFill/>
        </p:spPr>
        <p:txBody>
          <a:bodyPr wrap="square" rtlCol="0">
            <a:spAutoFit/>
          </a:bodyPr>
          <a:lstStyle/>
          <a:p>
            <a:pPr algn="ctr"/>
            <a:r>
              <a:rPr lang="es-ES" sz="1400" dirty="0">
                <a:solidFill>
                  <a:schemeClr val="bg1"/>
                </a:solidFill>
                <a:latin typeface="Calibri" panose="020F0502020204030204" pitchFamily="34" charset="0"/>
                <a:ea typeface="Lato" charset="0"/>
                <a:cs typeface="Calibri" panose="020F0502020204030204" pitchFamily="34" charset="0"/>
              </a:rPr>
              <a:t>Los sectores THL ofrecen oportunidades de empleo para todos, incluidos los grupos marginados e infrarrepresentados (mujeres, inmigrantes y jóvenes), fomentando la diversidad y la igualdad de la mano de obra.</a:t>
            </a:r>
            <a:endParaRPr lang="en-US" sz="1400" dirty="0">
              <a:solidFill>
                <a:schemeClr val="bg1"/>
              </a:solidFill>
              <a:latin typeface="Calibri" panose="020F0502020204030204" pitchFamily="34" charset="0"/>
              <a:ea typeface="Lato" charset="0"/>
              <a:cs typeface="Calibri" panose="020F0502020204030204" pitchFamily="34" charset="0"/>
            </a:endParaRPr>
          </a:p>
        </p:txBody>
      </p:sp>
      <p:sp>
        <p:nvSpPr>
          <p:cNvPr id="24" name="CuadroTexto 553">
            <a:extLst>
              <a:ext uri="{FF2B5EF4-FFF2-40B4-BE49-F238E27FC236}">
                <a16:creationId xmlns:a16="http://schemas.microsoft.com/office/drawing/2014/main" id="{BAF5F7F8-A658-6B86-B2DC-254AC0C7DFBF}"/>
              </a:ext>
            </a:extLst>
          </p:cNvPr>
          <p:cNvSpPr txBox="1"/>
          <p:nvPr/>
        </p:nvSpPr>
        <p:spPr>
          <a:xfrm>
            <a:off x="3650793" y="3574282"/>
            <a:ext cx="1836149" cy="2631490"/>
          </a:xfrm>
          <a:prstGeom prst="rect">
            <a:avLst/>
          </a:prstGeom>
          <a:noFill/>
        </p:spPr>
        <p:txBody>
          <a:bodyPr wrap="square" rtlCol="0">
            <a:spAutoFit/>
          </a:bodyPr>
          <a:lstStyle/>
          <a:p>
            <a:pPr algn="ctr"/>
            <a:r>
              <a:rPr lang="es-ES" sz="1500" dirty="0">
                <a:solidFill>
                  <a:schemeClr val="bg1"/>
                </a:solidFill>
                <a:latin typeface="Calibri" panose="020F0502020204030204" pitchFamily="34" charset="0"/>
                <a:ea typeface="Lato" charset="0"/>
                <a:cs typeface="Calibri" panose="020F0502020204030204" pitchFamily="34" charset="0"/>
              </a:rPr>
              <a:t>Estos sectores suelen ofrecer programas de formación que ayudan a desarrollar las capacidades de personas que no tienen acceso a la educación formal, lo que contribuye a reducir las desigualdades.</a:t>
            </a:r>
            <a:endParaRPr lang="en-US" sz="1500" dirty="0">
              <a:solidFill>
                <a:schemeClr val="bg1"/>
              </a:solidFill>
              <a:latin typeface="Calibri" panose="020F0502020204030204" pitchFamily="34" charset="0"/>
              <a:ea typeface="Lato" charset="0"/>
              <a:cs typeface="Calibri" panose="020F0502020204030204" pitchFamily="34" charset="0"/>
            </a:endParaRPr>
          </a:p>
        </p:txBody>
      </p:sp>
      <p:sp>
        <p:nvSpPr>
          <p:cNvPr id="25" name="Freeform 1">
            <a:extLst>
              <a:ext uri="{FF2B5EF4-FFF2-40B4-BE49-F238E27FC236}">
                <a16:creationId xmlns:a16="http://schemas.microsoft.com/office/drawing/2014/main" id="{90310742-680E-3996-5FD0-86BF11A23433}"/>
              </a:ext>
            </a:extLst>
          </p:cNvPr>
          <p:cNvSpPr>
            <a:spLocks noChangeArrowheads="1"/>
          </p:cNvSpPr>
          <p:nvPr/>
        </p:nvSpPr>
        <p:spPr bwMode="auto">
          <a:xfrm>
            <a:off x="6412227" y="2247799"/>
            <a:ext cx="1794282" cy="4460750"/>
          </a:xfrm>
          <a:custGeom>
            <a:avLst/>
            <a:gdLst>
              <a:gd name="T0" fmla="*/ 181 w 3235"/>
              <a:gd name="T1" fmla="*/ 0 h 8984"/>
              <a:gd name="T2" fmla="*/ 181 w 3235"/>
              <a:gd name="T3" fmla="*/ 0 h 8984"/>
              <a:gd name="T4" fmla="*/ 0 w 3235"/>
              <a:gd name="T5" fmla="*/ 197 h 8984"/>
              <a:gd name="T6" fmla="*/ 0 w 3235"/>
              <a:gd name="T7" fmla="*/ 5401 h 8984"/>
              <a:gd name="T8" fmla="*/ 0 w 3235"/>
              <a:gd name="T9" fmla="*/ 7221 h 8984"/>
              <a:gd name="T10" fmla="*/ 0 w 3235"/>
              <a:gd name="T11" fmla="*/ 8370 h 8984"/>
              <a:gd name="T12" fmla="*/ 0 w 3235"/>
              <a:gd name="T13" fmla="*/ 8370 h 8984"/>
              <a:gd name="T14" fmla="*/ 181 w 3235"/>
              <a:gd name="T15" fmla="*/ 8567 h 8984"/>
              <a:gd name="T16" fmla="*/ 511 w 3235"/>
              <a:gd name="T17" fmla="*/ 8567 h 8984"/>
              <a:gd name="T18" fmla="*/ 511 w 3235"/>
              <a:gd name="T19" fmla="*/ 8567 h 8984"/>
              <a:gd name="T20" fmla="*/ 622 w 3235"/>
              <a:gd name="T21" fmla="*/ 8610 h 8984"/>
              <a:gd name="T22" fmla="*/ 622 w 3235"/>
              <a:gd name="T23" fmla="*/ 8610 h 8984"/>
              <a:gd name="T24" fmla="*/ 1617 w 3235"/>
              <a:gd name="T25" fmla="*/ 8983 h 8984"/>
              <a:gd name="T26" fmla="*/ 1617 w 3235"/>
              <a:gd name="T27" fmla="*/ 8983 h 8984"/>
              <a:gd name="T28" fmla="*/ 1617 w 3235"/>
              <a:gd name="T29" fmla="*/ 8983 h 8984"/>
              <a:gd name="T30" fmla="*/ 2612 w 3235"/>
              <a:gd name="T31" fmla="*/ 8610 h 8984"/>
              <a:gd name="T32" fmla="*/ 2612 w 3235"/>
              <a:gd name="T33" fmla="*/ 8610 h 8984"/>
              <a:gd name="T34" fmla="*/ 2723 w 3235"/>
              <a:gd name="T35" fmla="*/ 8567 h 8984"/>
              <a:gd name="T36" fmla="*/ 3054 w 3235"/>
              <a:gd name="T37" fmla="*/ 8567 h 8984"/>
              <a:gd name="T38" fmla="*/ 3054 w 3235"/>
              <a:gd name="T39" fmla="*/ 8567 h 8984"/>
              <a:gd name="T40" fmla="*/ 3234 w 3235"/>
              <a:gd name="T41" fmla="*/ 8370 h 8984"/>
              <a:gd name="T42" fmla="*/ 3234 w 3235"/>
              <a:gd name="T43" fmla="*/ 7221 h 8984"/>
              <a:gd name="T44" fmla="*/ 3234 w 3235"/>
              <a:gd name="T45" fmla="*/ 5401 h 8984"/>
              <a:gd name="T46" fmla="*/ 3234 w 3235"/>
              <a:gd name="T47" fmla="*/ 197 h 8984"/>
              <a:gd name="T48" fmla="*/ 3234 w 3235"/>
              <a:gd name="T49" fmla="*/ 197 h 8984"/>
              <a:gd name="T50" fmla="*/ 3054 w 3235"/>
              <a:gd name="T51" fmla="*/ 0 h 8984"/>
              <a:gd name="T52" fmla="*/ 181 w 3235"/>
              <a:gd name="T53"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5" h="8984">
                <a:moveTo>
                  <a:pt x="181" y="0"/>
                </a:moveTo>
                <a:lnTo>
                  <a:pt x="181" y="0"/>
                </a:lnTo>
                <a:cubicBezTo>
                  <a:pt x="81" y="0"/>
                  <a:pt x="0" y="89"/>
                  <a:pt x="0" y="197"/>
                </a:cubicBezTo>
                <a:lnTo>
                  <a:pt x="0" y="5401"/>
                </a:lnTo>
                <a:lnTo>
                  <a:pt x="0" y="7221"/>
                </a:lnTo>
                <a:lnTo>
                  <a:pt x="0" y="8370"/>
                </a:lnTo>
                <a:lnTo>
                  <a:pt x="0" y="8370"/>
                </a:lnTo>
                <a:cubicBezTo>
                  <a:pt x="0" y="8479"/>
                  <a:pt x="81" y="8567"/>
                  <a:pt x="181" y="8567"/>
                </a:cubicBezTo>
                <a:lnTo>
                  <a:pt x="511" y="8567"/>
                </a:lnTo>
                <a:lnTo>
                  <a:pt x="511" y="8567"/>
                </a:lnTo>
                <a:cubicBezTo>
                  <a:pt x="551" y="8567"/>
                  <a:pt x="590" y="8583"/>
                  <a:pt x="622" y="8610"/>
                </a:cubicBezTo>
                <a:lnTo>
                  <a:pt x="622" y="8610"/>
                </a:lnTo>
                <a:cubicBezTo>
                  <a:pt x="896" y="8843"/>
                  <a:pt x="1242" y="8983"/>
                  <a:pt x="1617" y="8983"/>
                </a:cubicBezTo>
                <a:lnTo>
                  <a:pt x="1617" y="8983"/>
                </a:lnTo>
                <a:lnTo>
                  <a:pt x="1617" y="8983"/>
                </a:lnTo>
                <a:cubicBezTo>
                  <a:pt x="1993" y="8983"/>
                  <a:pt x="2338" y="8843"/>
                  <a:pt x="2612" y="8610"/>
                </a:cubicBezTo>
                <a:lnTo>
                  <a:pt x="2612" y="8610"/>
                </a:lnTo>
                <a:cubicBezTo>
                  <a:pt x="2644" y="8583"/>
                  <a:pt x="2683" y="8567"/>
                  <a:pt x="2723" y="8567"/>
                </a:cubicBezTo>
                <a:lnTo>
                  <a:pt x="3054" y="8567"/>
                </a:lnTo>
                <a:lnTo>
                  <a:pt x="3054" y="8567"/>
                </a:lnTo>
                <a:cubicBezTo>
                  <a:pt x="3154" y="8567"/>
                  <a:pt x="3234" y="8479"/>
                  <a:pt x="3234" y="8370"/>
                </a:cubicBezTo>
                <a:lnTo>
                  <a:pt x="3234" y="7221"/>
                </a:lnTo>
                <a:lnTo>
                  <a:pt x="3234" y="5401"/>
                </a:lnTo>
                <a:lnTo>
                  <a:pt x="3234" y="197"/>
                </a:lnTo>
                <a:lnTo>
                  <a:pt x="3234" y="197"/>
                </a:lnTo>
                <a:cubicBezTo>
                  <a:pt x="3234" y="89"/>
                  <a:pt x="3154" y="0"/>
                  <a:pt x="3054" y="0"/>
                </a:cubicBezTo>
                <a:lnTo>
                  <a:pt x="181" y="0"/>
                </a:lnTo>
              </a:path>
            </a:pathLst>
          </a:custGeom>
          <a:solidFill>
            <a:srgbClr val="90278E"/>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26" name="Freeform 2">
            <a:extLst>
              <a:ext uri="{FF2B5EF4-FFF2-40B4-BE49-F238E27FC236}">
                <a16:creationId xmlns:a16="http://schemas.microsoft.com/office/drawing/2014/main" id="{2F78E7AD-389D-1F97-6DA2-D8BB0758E0F4}"/>
              </a:ext>
            </a:extLst>
          </p:cNvPr>
          <p:cNvSpPr>
            <a:spLocks noChangeArrowheads="1"/>
          </p:cNvSpPr>
          <p:nvPr/>
        </p:nvSpPr>
        <p:spPr bwMode="auto">
          <a:xfrm>
            <a:off x="6412227" y="2202075"/>
            <a:ext cx="1794282" cy="1332538"/>
          </a:xfrm>
          <a:custGeom>
            <a:avLst/>
            <a:gdLst>
              <a:gd name="T0" fmla="*/ 1617 w 3235"/>
              <a:gd name="T1" fmla="*/ 3582 h 3583"/>
              <a:gd name="T2" fmla="*/ 1617 w 3235"/>
              <a:gd name="T3" fmla="*/ 3582 h 3583"/>
              <a:gd name="T4" fmla="*/ 1617 w 3235"/>
              <a:gd name="T5" fmla="*/ 3582 h 3583"/>
              <a:gd name="T6" fmla="*/ 0 w 3235"/>
              <a:gd name="T7" fmla="*/ 1965 h 3583"/>
              <a:gd name="T8" fmla="*/ 0 w 3235"/>
              <a:gd name="T9" fmla="*/ 0 h 3583"/>
              <a:gd name="T10" fmla="*/ 3234 w 3235"/>
              <a:gd name="T11" fmla="*/ 0 h 3583"/>
              <a:gd name="T12" fmla="*/ 3234 w 3235"/>
              <a:gd name="T13" fmla="*/ 1965 h 3583"/>
              <a:gd name="T14" fmla="*/ 3234 w 3235"/>
              <a:gd name="T15" fmla="*/ 1965 h 3583"/>
              <a:gd name="T16" fmla="*/ 1617 w 3235"/>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3583">
                <a:moveTo>
                  <a:pt x="1617" y="3582"/>
                </a:moveTo>
                <a:lnTo>
                  <a:pt x="1617" y="3582"/>
                </a:lnTo>
                <a:lnTo>
                  <a:pt x="1617" y="3582"/>
                </a:lnTo>
                <a:cubicBezTo>
                  <a:pt x="724" y="3582"/>
                  <a:pt x="0" y="2858"/>
                  <a:pt x="0" y="1965"/>
                </a:cubicBezTo>
                <a:lnTo>
                  <a:pt x="0" y="0"/>
                </a:lnTo>
                <a:lnTo>
                  <a:pt x="3234" y="0"/>
                </a:lnTo>
                <a:lnTo>
                  <a:pt x="3234" y="1965"/>
                </a:lnTo>
                <a:lnTo>
                  <a:pt x="3234" y="1965"/>
                </a:lnTo>
                <a:cubicBezTo>
                  <a:pt x="3234" y="2858"/>
                  <a:pt x="2510" y="3582"/>
                  <a:pt x="1617" y="3582"/>
                </a:cubicBezTo>
              </a:path>
            </a:pathLst>
          </a:custGeom>
          <a:solidFill>
            <a:srgbClr val="291D4A"/>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27" name="Freeform 3">
            <a:extLst>
              <a:ext uri="{FF2B5EF4-FFF2-40B4-BE49-F238E27FC236}">
                <a16:creationId xmlns:a16="http://schemas.microsoft.com/office/drawing/2014/main" id="{AA8C4F2B-7E46-733F-2C89-020915ABB933}"/>
              </a:ext>
            </a:extLst>
          </p:cNvPr>
          <p:cNvSpPr>
            <a:spLocks noChangeArrowheads="1"/>
          </p:cNvSpPr>
          <p:nvPr/>
        </p:nvSpPr>
        <p:spPr bwMode="auto">
          <a:xfrm>
            <a:off x="9142221" y="2946534"/>
            <a:ext cx="1794282" cy="3755255"/>
          </a:xfrm>
          <a:custGeom>
            <a:avLst/>
            <a:gdLst>
              <a:gd name="T0" fmla="*/ 181 w 3235"/>
              <a:gd name="T1" fmla="*/ 0 h 8984"/>
              <a:gd name="T2" fmla="*/ 181 w 3235"/>
              <a:gd name="T3" fmla="*/ 0 h 8984"/>
              <a:gd name="T4" fmla="*/ 0 w 3235"/>
              <a:gd name="T5" fmla="*/ 197 h 8984"/>
              <a:gd name="T6" fmla="*/ 0 w 3235"/>
              <a:gd name="T7" fmla="*/ 5401 h 8984"/>
              <a:gd name="T8" fmla="*/ 0 w 3235"/>
              <a:gd name="T9" fmla="*/ 7221 h 8984"/>
              <a:gd name="T10" fmla="*/ 0 w 3235"/>
              <a:gd name="T11" fmla="*/ 8370 h 8984"/>
              <a:gd name="T12" fmla="*/ 0 w 3235"/>
              <a:gd name="T13" fmla="*/ 8370 h 8984"/>
              <a:gd name="T14" fmla="*/ 181 w 3235"/>
              <a:gd name="T15" fmla="*/ 8567 h 8984"/>
              <a:gd name="T16" fmla="*/ 511 w 3235"/>
              <a:gd name="T17" fmla="*/ 8567 h 8984"/>
              <a:gd name="T18" fmla="*/ 511 w 3235"/>
              <a:gd name="T19" fmla="*/ 8567 h 8984"/>
              <a:gd name="T20" fmla="*/ 622 w 3235"/>
              <a:gd name="T21" fmla="*/ 8610 h 8984"/>
              <a:gd name="T22" fmla="*/ 622 w 3235"/>
              <a:gd name="T23" fmla="*/ 8610 h 8984"/>
              <a:gd name="T24" fmla="*/ 1617 w 3235"/>
              <a:gd name="T25" fmla="*/ 8983 h 8984"/>
              <a:gd name="T26" fmla="*/ 1617 w 3235"/>
              <a:gd name="T27" fmla="*/ 8983 h 8984"/>
              <a:gd name="T28" fmla="*/ 1617 w 3235"/>
              <a:gd name="T29" fmla="*/ 8983 h 8984"/>
              <a:gd name="T30" fmla="*/ 2612 w 3235"/>
              <a:gd name="T31" fmla="*/ 8610 h 8984"/>
              <a:gd name="T32" fmla="*/ 2612 w 3235"/>
              <a:gd name="T33" fmla="*/ 8610 h 8984"/>
              <a:gd name="T34" fmla="*/ 2723 w 3235"/>
              <a:gd name="T35" fmla="*/ 8567 h 8984"/>
              <a:gd name="T36" fmla="*/ 3053 w 3235"/>
              <a:gd name="T37" fmla="*/ 8567 h 8984"/>
              <a:gd name="T38" fmla="*/ 3053 w 3235"/>
              <a:gd name="T39" fmla="*/ 8567 h 8984"/>
              <a:gd name="T40" fmla="*/ 3234 w 3235"/>
              <a:gd name="T41" fmla="*/ 8370 h 8984"/>
              <a:gd name="T42" fmla="*/ 3234 w 3235"/>
              <a:gd name="T43" fmla="*/ 7221 h 8984"/>
              <a:gd name="T44" fmla="*/ 3234 w 3235"/>
              <a:gd name="T45" fmla="*/ 5401 h 8984"/>
              <a:gd name="T46" fmla="*/ 3234 w 3235"/>
              <a:gd name="T47" fmla="*/ 197 h 8984"/>
              <a:gd name="T48" fmla="*/ 3234 w 3235"/>
              <a:gd name="T49" fmla="*/ 197 h 8984"/>
              <a:gd name="T50" fmla="*/ 3053 w 3235"/>
              <a:gd name="T51" fmla="*/ 0 h 8984"/>
              <a:gd name="T52" fmla="*/ 181 w 3235"/>
              <a:gd name="T53" fmla="*/ 0 h 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5" h="8984">
                <a:moveTo>
                  <a:pt x="181" y="0"/>
                </a:moveTo>
                <a:lnTo>
                  <a:pt x="181" y="0"/>
                </a:lnTo>
                <a:cubicBezTo>
                  <a:pt x="81" y="0"/>
                  <a:pt x="0" y="89"/>
                  <a:pt x="0" y="197"/>
                </a:cubicBezTo>
                <a:lnTo>
                  <a:pt x="0" y="5401"/>
                </a:lnTo>
                <a:lnTo>
                  <a:pt x="0" y="7221"/>
                </a:lnTo>
                <a:lnTo>
                  <a:pt x="0" y="8370"/>
                </a:lnTo>
                <a:lnTo>
                  <a:pt x="0" y="8370"/>
                </a:lnTo>
                <a:cubicBezTo>
                  <a:pt x="0" y="8479"/>
                  <a:pt x="81" y="8567"/>
                  <a:pt x="181" y="8567"/>
                </a:cubicBezTo>
                <a:lnTo>
                  <a:pt x="511" y="8567"/>
                </a:lnTo>
                <a:lnTo>
                  <a:pt x="511" y="8567"/>
                </a:lnTo>
                <a:cubicBezTo>
                  <a:pt x="551" y="8567"/>
                  <a:pt x="590" y="8583"/>
                  <a:pt x="622" y="8610"/>
                </a:cubicBezTo>
                <a:lnTo>
                  <a:pt x="622" y="8610"/>
                </a:lnTo>
                <a:cubicBezTo>
                  <a:pt x="896" y="8843"/>
                  <a:pt x="1242" y="8983"/>
                  <a:pt x="1617" y="8983"/>
                </a:cubicBezTo>
                <a:lnTo>
                  <a:pt x="1617" y="8983"/>
                </a:lnTo>
                <a:lnTo>
                  <a:pt x="1617" y="8983"/>
                </a:lnTo>
                <a:cubicBezTo>
                  <a:pt x="1992" y="8983"/>
                  <a:pt x="2338" y="8843"/>
                  <a:pt x="2612" y="8610"/>
                </a:cubicBezTo>
                <a:lnTo>
                  <a:pt x="2612" y="8610"/>
                </a:lnTo>
                <a:cubicBezTo>
                  <a:pt x="2644" y="8583"/>
                  <a:pt x="2682" y="8567"/>
                  <a:pt x="2723" y="8567"/>
                </a:cubicBezTo>
                <a:lnTo>
                  <a:pt x="3053" y="8567"/>
                </a:lnTo>
                <a:lnTo>
                  <a:pt x="3053" y="8567"/>
                </a:lnTo>
                <a:cubicBezTo>
                  <a:pt x="3153" y="8567"/>
                  <a:pt x="3234" y="8479"/>
                  <a:pt x="3234" y="8370"/>
                </a:cubicBezTo>
                <a:lnTo>
                  <a:pt x="3234" y="7221"/>
                </a:lnTo>
                <a:lnTo>
                  <a:pt x="3234" y="5401"/>
                </a:lnTo>
                <a:lnTo>
                  <a:pt x="3234" y="197"/>
                </a:lnTo>
                <a:lnTo>
                  <a:pt x="3234" y="197"/>
                </a:lnTo>
                <a:cubicBezTo>
                  <a:pt x="3234" y="89"/>
                  <a:pt x="3153" y="0"/>
                  <a:pt x="3053" y="0"/>
                </a:cubicBezTo>
                <a:lnTo>
                  <a:pt x="181" y="0"/>
                </a:lnTo>
              </a:path>
            </a:pathLst>
          </a:custGeom>
          <a:solidFill>
            <a:srgbClr val="F15B29"/>
          </a:solidFill>
          <a:ln>
            <a:noFill/>
          </a:ln>
          <a:effectLst/>
        </p:spPr>
        <p:txBody>
          <a:bodyPr wrap="none" anchor="ctr"/>
          <a:lstStyle/>
          <a:p>
            <a:endParaRPr lang="en-US">
              <a:latin typeface="Calibri" panose="020F0502020204030204" pitchFamily="34" charset="0"/>
              <a:cs typeface="Calibri" panose="020F0502020204030204" pitchFamily="34" charset="0"/>
            </a:endParaRPr>
          </a:p>
        </p:txBody>
      </p:sp>
      <p:sp>
        <p:nvSpPr>
          <p:cNvPr id="28" name="Freeform 12">
            <a:extLst>
              <a:ext uri="{FF2B5EF4-FFF2-40B4-BE49-F238E27FC236}">
                <a16:creationId xmlns:a16="http://schemas.microsoft.com/office/drawing/2014/main" id="{084BD444-26EA-39C6-D0BD-E75C3E46E18D}"/>
              </a:ext>
            </a:extLst>
          </p:cNvPr>
          <p:cNvSpPr>
            <a:spLocks noChangeArrowheads="1"/>
          </p:cNvSpPr>
          <p:nvPr/>
        </p:nvSpPr>
        <p:spPr bwMode="auto">
          <a:xfrm>
            <a:off x="9142221" y="2201466"/>
            <a:ext cx="1794282" cy="1327092"/>
          </a:xfrm>
          <a:custGeom>
            <a:avLst/>
            <a:gdLst>
              <a:gd name="T0" fmla="*/ 1617 w 3235"/>
              <a:gd name="T1" fmla="*/ 3582 h 3583"/>
              <a:gd name="T2" fmla="*/ 1617 w 3235"/>
              <a:gd name="T3" fmla="*/ 3582 h 3583"/>
              <a:gd name="T4" fmla="*/ 1617 w 3235"/>
              <a:gd name="T5" fmla="*/ 3582 h 3583"/>
              <a:gd name="T6" fmla="*/ 0 w 3235"/>
              <a:gd name="T7" fmla="*/ 1965 h 3583"/>
              <a:gd name="T8" fmla="*/ 0 w 3235"/>
              <a:gd name="T9" fmla="*/ 0 h 3583"/>
              <a:gd name="T10" fmla="*/ 3234 w 3235"/>
              <a:gd name="T11" fmla="*/ 0 h 3583"/>
              <a:gd name="T12" fmla="*/ 3234 w 3235"/>
              <a:gd name="T13" fmla="*/ 1965 h 3583"/>
              <a:gd name="T14" fmla="*/ 3234 w 3235"/>
              <a:gd name="T15" fmla="*/ 1965 h 3583"/>
              <a:gd name="T16" fmla="*/ 1617 w 3235"/>
              <a:gd name="T17" fmla="*/ 3582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3583">
                <a:moveTo>
                  <a:pt x="1617" y="3582"/>
                </a:moveTo>
                <a:lnTo>
                  <a:pt x="1617" y="3582"/>
                </a:lnTo>
                <a:lnTo>
                  <a:pt x="1617" y="3582"/>
                </a:lnTo>
                <a:cubicBezTo>
                  <a:pt x="724" y="3582"/>
                  <a:pt x="0" y="2858"/>
                  <a:pt x="0" y="1965"/>
                </a:cubicBezTo>
                <a:lnTo>
                  <a:pt x="0" y="0"/>
                </a:lnTo>
                <a:lnTo>
                  <a:pt x="3234" y="0"/>
                </a:lnTo>
                <a:lnTo>
                  <a:pt x="3234" y="1965"/>
                </a:lnTo>
                <a:lnTo>
                  <a:pt x="3234" y="1965"/>
                </a:lnTo>
                <a:cubicBezTo>
                  <a:pt x="3234" y="2858"/>
                  <a:pt x="2510" y="3582"/>
                  <a:pt x="1617" y="3582"/>
                </a:cubicBezTo>
              </a:path>
            </a:pathLst>
          </a:custGeom>
          <a:solidFill>
            <a:srgbClr val="291D4A"/>
          </a:solidFill>
          <a:ln>
            <a:noFill/>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9" name="CuadroTexto 553">
            <a:extLst>
              <a:ext uri="{FF2B5EF4-FFF2-40B4-BE49-F238E27FC236}">
                <a16:creationId xmlns:a16="http://schemas.microsoft.com/office/drawing/2014/main" id="{D0EC6512-0D8B-FA9A-317A-ECBAAE766F97}"/>
              </a:ext>
            </a:extLst>
          </p:cNvPr>
          <p:cNvSpPr txBox="1"/>
          <p:nvPr/>
        </p:nvSpPr>
        <p:spPr>
          <a:xfrm>
            <a:off x="6412227" y="3581042"/>
            <a:ext cx="1836149" cy="2631490"/>
          </a:xfrm>
          <a:prstGeom prst="rect">
            <a:avLst/>
          </a:prstGeom>
          <a:noFill/>
        </p:spPr>
        <p:txBody>
          <a:bodyPr wrap="square" rtlCol="0">
            <a:spAutoFit/>
          </a:bodyPr>
          <a:lstStyle/>
          <a:p>
            <a:pPr algn="ctr"/>
            <a:r>
              <a:rPr lang="es-ES" sz="1500" dirty="0">
                <a:solidFill>
                  <a:schemeClr val="bg1"/>
                </a:solidFill>
                <a:latin typeface="Calibri" panose="020F0502020204030204" pitchFamily="34" charset="0"/>
                <a:ea typeface="Lato" charset="0"/>
                <a:cs typeface="Calibri" panose="020F0502020204030204" pitchFamily="34" charset="0"/>
              </a:rPr>
              <a:t>Los ingresos/impuestos generados por el turismo pueden redistribuirse a las comunidades más pobres, contribuyendo a una distribución más equitativa de la renta.</a:t>
            </a:r>
            <a:endParaRPr lang="en-US" sz="1500" dirty="0">
              <a:solidFill>
                <a:schemeClr val="bg1"/>
              </a:solidFill>
              <a:latin typeface="Calibri" panose="020F0502020204030204" pitchFamily="34" charset="0"/>
              <a:ea typeface="Lato" charset="0"/>
              <a:cs typeface="Calibri" panose="020F0502020204030204" pitchFamily="34" charset="0"/>
            </a:endParaRPr>
          </a:p>
        </p:txBody>
      </p:sp>
      <p:sp>
        <p:nvSpPr>
          <p:cNvPr id="35" name="CuadroTexto 553">
            <a:extLst>
              <a:ext uri="{FF2B5EF4-FFF2-40B4-BE49-F238E27FC236}">
                <a16:creationId xmlns:a16="http://schemas.microsoft.com/office/drawing/2014/main" id="{029CE9C5-5E8F-36E5-1E57-4F2A2A129A42}"/>
              </a:ext>
            </a:extLst>
          </p:cNvPr>
          <p:cNvSpPr txBox="1"/>
          <p:nvPr/>
        </p:nvSpPr>
        <p:spPr>
          <a:xfrm>
            <a:off x="9121287" y="3574282"/>
            <a:ext cx="1836149" cy="2862322"/>
          </a:xfrm>
          <a:prstGeom prst="rect">
            <a:avLst/>
          </a:prstGeom>
          <a:noFill/>
        </p:spPr>
        <p:txBody>
          <a:bodyPr wrap="square" rtlCol="0">
            <a:spAutoFit/>
          </a:bodyPr>
          <a:lstStyle/>
          <a:p>
            <a:pPr algn="ctr"/>
            <a:r>
              <a:rPr lang="es-ES" sz="1500" dirty="0">
                <a:solidFill>
                  <a:schemeClr val="bg1"/>
                </a:solidFill>
                <a:latin typeface="Calibri" panose="020F0502020204030204" pitchFamily="34" charset="0"/>
                <a:ea typeface="Lato" charset="0"/>
                <a:cs typeface="Calibri" panose="020F0502020204030204" pitchFamily="34" charset="0"/>
              </a:rPr>
              <a:t>Los sectores THL se centran cada vez más en el turismo accesible, garantizando que las instalaciones de viajes y ocio sean accesibles para las personas con discapacidad, fomentando así la inclusión.</a:t>
            </a:r>
            <a:endParaRPr lang="en-US" sz="1500" dirty="0">
              <a:solidFill>
                <a:schemeClr val="bg1"/>
              </a:solidFill>
              <a:latin typeface="Calibri" panose="020F0502020204030204" pitchFamily="34" charset="0"/>
              <a:ea typeface="Lato" charset="0"/>
              <a:cs typeface="Calibri" panose="020F0502020204030204" pitchFamily="34" charset="0"/>
            </a:endParaRPr>
          </a:p>
        </p:txBody>
      </p:sp>
      <p:sp>
        <p:nvSpPr>
          <p:cNvPr id="38" name="TextBox 37">
            <a:extLst>
              <a:ext uri="{FF2B5EF4-FFF2-40B4-BE49-F238E27FC236}">
                <a16:creationId xmlns:a16="http://schemas.microsoft.com/office/drawing/2014/main" id="{175259A8-5C1A-87F1-F898-FA28D86FC4F3}"/>
              </a:ext>
            </a:extLst>
          </p:cNvPr>
          <p:cNvSpPr txBox="1"/>
          <p:nvPr/>
        </p:nvSpPr>
        <p:spPr>
          <a:xfrm>
            <a:off x="985053" y="2327852"/>
            <a:ext cx="1583289" cy="923330"/>
          </a:xfrm>
          <a:prstGeom prst="rect">
            <a:avLst/>
          </a:prstGeom>
          <a:noFill/>
        </p:spPr>
        <p:txBody>
          <a:bodyPr wrap="square" rtlCol="0">
            <a:spAutoFit/>
          </a:bodyPr>
          <a:lstStyle/>
          <a:p>
            <a:pPr algn="ct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Diversas</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oportunidades</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empleo</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39" name="TextBox 38">
            <a:extLst>
              <a:ext uri="{FF2B5EF4-FFF2-40B4-BE49-F238E27FC236}">
                <a16:creationId xmlns:a16="http://schemas.microsoft.com/office/drawing/2014/main" id="{69FEAE2A-C998-69A0-F5D6-558413DDDD41}"/>
              </a:ext>
            </a:extLst>
          </p:cNvPr>
          <p:cNvSpPr txBox="1"/>
          <p:nvPr/>
        </p:nvSpPr>
        <p:spPr>
          <a:xfrm>
            <a:off x="3777222" y="2343808"/>
            <a:ext cx="1583289" cy="923330"/>
          </a:xfrm>
          <a:prstGeom prst="rect">
            <a:avLst/>
          </a:prstGeom>
          <a:noFill/>
        </p:spPr>
        <p:txBody>
          <a:bodyPr wrap="square" rtlCol="0">
            <a:spAutoFit/>
          </a:bodyPr>
          <a:lstStyle/>
          <a:p>
            <a:pPr algn="ctr"/>
            <a:r>
              <a:rPr lang="es-ES" sz="1800" b="1" dirty="0">
                <a:solidFill>
                  <a:schemeClr val="bg1"/>
                </a:solidFill>
                <a:latin typeface="Calibri" panose="020F0502020204030204" pitchFamily="34" charset="0"/>
                <a:ea typeface="Calibri" panose="020F0502020204030204" pitchFamily="34" charset="0"/>
                <a:cs typeface="Calibri" panose="020F0502020204030204" pitchFamily="34" charset="0"/>
              </a:rPr>
              <a:t>Desarrollo de habilidades y formación: </a:t>
            </a:r>
            <a:endPar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C29B9526-99BE-AA14-8830-D4A2BBA0E58D}"/>
              </a:ext>
            </a:extLst>
          </p:cNvPr>
          <p:cNvSpPr txBox="1"/>
          <p:nvPr/>
        </p:nvSpPr>
        <p:spPr>
          <a:xfrm>
            <a:off x="6475441" y="2393525"/>
            <a:ext cx="1667853" cy="646331"/>
          </a:xfrm>
          <a:prstGeom prst="rect">
            <a:avLst/>
          </a:prstGeom>
          <a:noFill/>
        </p:spPr>
        <p:txBody>
          <a:bodyPr wrap="square" rtlCol="0">
            <a:spAutoFit/>
          </a:bodyPr>
          <a:lstStyle/>
          <a:p>
            <a:pPr algn="ct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Redistribución</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de la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renta</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41" name="TextBox 40">
            <a:extLst>
              <a:ext uri="{FF2B5EF4-FFF2-40B4-BE49-F238E27FC236}">
                <a16:creationId xmlns:a16="http://schemas.microsoft.com/office/drawing/2014/main" id="{5187656A-5E4F-25FD-7AA8-0B5B10BAE18A}"/>
              </a:ext>
            </a:extLst>
          </p:cNvPr>
          <p:cNvSpPr txBox="1"/>
          <p:nvPr/>
        </p:nvSpPr>
        <p:spPr>
          <a:xfrm>
            <a:off x="9247716" y="2386765"/>
            <a:ext cx="1583289" cy="646331"/>
          </a:xfrm>
          <a:prstGeom prst="rect">
            <a:avLst/>
          </a:prstGeom>
          <a:noFill/>
        </p:spPr>
        <p:txBody>
          <a:bodyPr wrap="square" rtlCol="0">
            <a:spAutoFit/>
          </a:bodyPr>
          <a:lstStyle/>
          <a:p>
            <a:pPr algn="ct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Accesibilidad</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para</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IE"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todos</a:t>
            </a:r>
            <a:r>
              <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grpSp>
        <p:nvGrpSpPr>
          <p:cNvPr id="42" name="Graphic 3">
            <a:extLst>
              <a:ext uri="{FF2B5EF4-FFF2-40B4-BE49-F238E27FC236}">
                <a16:creationId xmlns:a16="http://schemas.microsoft.com/office/drawing/2014/main" id="{43D06ECB-B6FB-768E-F86C-A4EF5AD4EADA}"/>
              </a:ext>
            </a:extLst>
          </p:cNvPr>
          <p:cNvGrpSpPr/>
          <p:nvPr/>
        </p:nvGrpSpPr>
        <p:grpSpPr>
          <a:xfrm>
            <a:off x="2879385" y="2232232"/>
            <a:ext cx="714896" cy="879201"/>
            <a:chOff x="754334" y="2133351"/>
            <a:chExt cx="979168" cy="981908"/>
          </a:xfrm>
          <a:solidFill>
            <a:srgbClr val="C5188A"/>
          </a:solidFill>
        </p:grpSpPr>
        <p:sp>
          <p:nvSpPr>
            <p:cNvPr id="43" name="Freeform 1086">
              <a:extLst>
                <a:ext uri="{FF2B5EF4-FFF2-40B4-BE49-F238E27FC236}">
                  <a16:creationId xmlns:a16="http://schemas.microsoft.com/office/drawing/2014/main" id="{74A6C148-FA57-8F28-0FA4-B4E32B28EBE2}"/>
                </a:ext>
              </a:extLst>
            </p:cNvPr>
            <p:cNvSpPr/>
            <p:nvPr/>
          </p:nvSpPr>
          <p:spPr>
            <a:xfrm>
              <a:off x="1130093" y="2437797"/>
              <a:ext cx="227649" cy="112453"/>
            </a:xfrm>
            <a:custGeom>
              <a:avLst/>
              <a:gdLst>
                <a:gd name="connsiteX0" fmla="*/ 227649 w 227649"/>
                <a:gd name="connsiteY0" fmla="*/ 74054 h 112453"/>
                <a:gd name="connsiteX1" fmla="*/ 156338 w 227649"/>
                <a:gd name="connsiteY1" fmla="*/ 104225 h 112453"/>
                <a:gd name="connsiteX2" fmla="*/ 71311 w 227649"/>
                <a:gd name="connsiteY2" fmla="*/ 104225 h 112453"/>
                <a:gd name="connsiteX3" fmla="*/ 0 w 227649"/>
                <a:gd name="connsiteY3" fmla="*/ 74054 h 112453"/>
                <a:gd name="connsiteX4" fmla="*/ 0 w 227649"/>
                <a:gd name="connsiteY4" fmla="*/ 0 h 112453"/>
                <a:gd name="connsiteX5" fmla="*/ 104225 w 227649"/>
                <a:gd name="connsiteY5" fmla="*/ 43884 h 112453"/>
                <a:gd name="connsiteX6" fmla="*/ 123425 w 227649"/>
                <a:gd name="connsiteY6" fmla="*/ 43884 h 112453"/>
                <a:gd name="connsiteX7" fmla="*/ 227649 w 227649"/>
                <a:gd name="connsiteY7" fmla="*/ 0 h 112453"/>
                <a:gd name="connsiteX8" fmla="*/ 227649 w 227649"/>
                <a:gd name="connsiteY8" fmla="*/ 74054 h 112453"/>
                <a:gd name="connsiteX9" fmla="*/ 227649 w 227649"/>
                <a:gd name="connsiteY9" fmla="*/ 74054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49" h="112453">
                  <a:moveTo>
                    <a:pt x="227649" y="74054"/>
                  </a:moveTo>
                  <a:lnTo>
                    <a:pt x="156338" y="104225"/>
                  </a:lnTo>
                  <a:cubicBezTo>
                    <a:pt x="128910" y="115196"/>
                    <a:pt x="98739" y="115196"/>
                    <a:pt x="71311" y="104225"/>
                  </a:cubicBezTo>
                  <a:lnTo>
                    <a:pt x="0" y="74054"/>
                  </a:lnTo>
                  <a:lnTo>
                    <a:pt x="0" y="0"/>
                  </a:lnTo>
                  <a:lnTo>
                    <a:pt x="104225" y="43884"/>
                  </a:lnTo>
                  <a:cubicBezTo>
                    <a:pt x="109711" y="46627"/>
                    <a:pt x="117939" y="46627"/>
                    <a:pt x="123425" y="43884"/>
                  </a:cubicBezTo>
                  <a:lnTo>
                    <a:pt x="227649" y="0"/>
                  </a:lnTo>
                  <a:lnTo>
                    <a:pt x="227649" y="74054"/>
                  </a:lnTo>
                  <a:lnTo>
                    <a:pt x="227649" y="74054"/>
                  </a:lnTo>
                  <a:close/>
                </a:path>
              </a:pathLst>
            </a:custGeom>
            <a:solidFill>
              <a:srgbClr val="41296C"/>
            </a:solidFill>
            <a:ln w="27426" cap="flat">
              <a:noFill/>
              <a:prstDash val="solid"/>
              <a:miter/>
            </a:ln>
          </p:spPr>
          <p:txBody>
            <a:bodyPr rtlCol="0" anchor="ctr"/>
            <a:lstStyle/>
            <a:p>
              <a:endParaRPr lang="en-US" dirty="0"/>
            </a:p>
          </p:txBody>
        </p:sp>
        <p:sp>
          <p:nvSpPr>
            <p:cNvPr id="44" name="Freeform 1087">
              <a:extLst>
                <a:ext uri="{FF2B5EF4-FFF2-40B4-BE49-F238E27FC236}">
                  <a16:creationId xmlns:a16="http://schemas.microsoft.com/office/drawing/2014/main" id="{B4399332-566E-BD10-5E14-DC3B566DE87B}"/>
                </a:ext>
              </a:extLst>
            </p:cNvPr>
            <p:cNvSpPr/>
            <p:nvPr/>
          </p:nvSpPr>
          <p:spPr>
            <a:xfrm>
              <a:off x="1053296" y="2289688"/>
              <a:ext cx="381243" cy="161822"/>
            </a:xfrm>
            <a:custGeom>
              <a:avLst/>
              <a:gdLst>
                <a:gd name="connsiteX0" fmla="*/ 191994 w 381243"/>
                <a:gd name="connsiteY0" fmla="*/ 0 h 161822"/>
                <a:gd name="connsiteX1" fmla="*/ 381244 w 381243"/>
                <a:gd name="connsiteY1" fmla="*/ 82283 h 161822"/>
                <a:gd name="connsiteX2" fmla="*/ 315418 w 381243"/>
                <a:gd name="connsiteY2" fmla="*/ 109710 h 161822"/>
                <a:gd name="connsiteX3" fmla="*/ 315418 w 381243"/>
                <a:gd name="connsiteY3" fmla="*/ 109710 h 161822"/>
                <a:gd name="connsiteX4" fmla="*/ 191994 w 381243"/>
                <a:gd name="connsiteY4" fmla="*/ 161823 h 161822"/>
                <a:gd name="connsiteX5" fmla="*/ 65825 w 381243"/>
                <a:gd name="connsiteY5" fmla="*/ 109710 h 161822"/>
                <a:gd name="connsiteX6" fmla="*/ 65825 w 381243"/>
                <a:gd name="connsiteY6" fmla="*/ 109710 h 161822"/>
                <a:gd name="connsiteX7" fmla="*/ 0 w 381243"/>
                <a:gd name="connsiteY7" fmla="*/ 82283 h 16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243" h="161822">
                  <a:moveTo>
                    <a:pt x="191994" y="0"/>
                  </a:moveTo>
                  <a:lnTo>
                    <a:pt x="381244" y="82283"/>
                  </a:lnTo>
                  <a:lnTo>
                    <a:pt x="315418" y="109710"/>
                  </a:lnTo>
                  <a:lnTo>
                    <a:pt x="315418" y="109710"/>
                  </a:lnTo>
                  <a:lnTo>
                    <a:pt x="191994" y="161823"/>
                  </a:lnTo>
                  <a:lnTo>
                    <a:pt x="65825" y="109710"/>
                  </a:lnTo>
                  <a:lnTo>
                    <a:pt x="65825" y="109710"/>
                  </a:lnTo>
                  <a:lnTo>
                    <a:pt x="0" y="82283"/>
                  </a:lnTo>
                  <a:close/>
                </a:path>
              </a:pathLst>
            </a:custGeom>
            <a:solidFill>
              <a:srgbClr val="41296C"/>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id="{DBD834FD-7409-AE3C-1989-3A1831DAEE0B}"/>
                </a:ext>
              </a:extLst>
            </p:cNvPr>
            <p:cNvGrpSpPr/>
            <p:nvPr/>
          </p:nvGrpSpPr>
          <p:grpSpPr>
            <a:xfrm>
              <a:off x="754334" y="2133351"/>
              <a:ext cx="979168" cy="981908"/>
              <a:chOff x="754334" y="2133351"/>
              <a:chExt cx="979168" cy="981908"/>
            </a:xfrm>
            <a:grpFill/>
          </p:grpSpPr>
          <p:sp>
            <p:nvSpPr>
              <p:cNvPr id="46" name="Freeform 1089">
                <a:extLst>
                  <a:ext uri="{FF2B5EF4-FFF2-40B4-BE49-F238E27FC236}">
                    <a16:creationId xmlns:a16="http://schemas.microsoft.com/office/drawing/2014/main" id="{601CB0D0-5F99-5506-42C5-8F190CB5838D}"/>
                  </a:ext>
                </a:extLst>
              </p:cNvPr>
              <p:cNvSpPr/>
              <p:nvPr/>
            </p:nvSpPr>
            <p:spPr>
              <a:xfrm>
                <a:off x="754334" y="2133351"/>
                <a:ext cx="979168" cy="589693"/>
              </a:xfrm>
              <a:custGeom>
                <a:avLst/>
                <a:gdLst>
                  <a:gd name="connsiteX0" fmla="*/ 929799 w 979168"/>
                  <a:gd name="connsiteY0" fmla="*/ 490954 h 589693"/>
                  <a:gd name="connsiteX1" fmla="*/ 913341 w 979168"/>
                  <a:gd name="connsiteY1" fmla="*/ 490954 h 589693"/>
                  <a:gd name="connsiteX2" fmla="*/ 913341 w 979168"/>
                  <a:gd name="connsiteY2" fmla="*/ 98739 h 589693"/>
                  <a:gd name="connsiteX3" fmla="*/ 929799 w 979168"/>
                  <a:gd name="connsiteY3" fmla="*/ 98739 h 589693"/>
                  <a:gd name="connsiteX4" fmla="*/ 979168 w 979168"/>
                  <a:gd name="connsiteY4" fmla="*/ 49369 h 589693"/>
                  <a:gd name="connsiteX5" fmla="*/ 929799 w 979168"/>
                  <a:gd name="connsiteY5" fmla="*/ 0 h 589693"/>
                  <a:gd name="connsiteX6" fmla="*/ 49369 w 979168"/>
                  <a:gd name="connsiteY6" fmla="*/ 0 h 589693"/>
                  <a:gd name="connsiteX7" fmla="*/ 0 w 979168"/>
                  <a:gd name="connsiteY7" fmla="*/ 49369 h 589693"/>
                  <a:gd name="connsiteX8" fmla="*/ 49369 w 979168"/>
                  <a:gd name="connsiteY8" fmla="*/ 98739 h 589693"/>
                  <a:gd name="connsiteX9" fmla="*/ 65827 w 979168"/>
                  <a:gd name="connsiteY9" fmla="*/ 98739 h 589693"/>
                  <a:gd name="connsiteX10" fmla="*/ 65827 w 979168"/>
                  <a:gd name="connsiteY10" fmla="*/ 490954 h 589693"/>
                  <a:gd name="connsiteX11" fmla="*/ 49369 w 979168"/>
                  <a:gd name="connsiteY11" fmla="*/ 490954 h 589693"/>
                  <a:gd name="connsiteX12" fmla="*/ 0 w 979168"/>
                  <a:gd name="connsiteY12" fmla="*/ 540324 h 589693"/>
                  <a:gd name="connsiteX13" fmla="*/ 49369 w 979168"/>
                  <a:gd name="connsiteY13" fmla="*/ 589694 h 589693"/>
                  <a:gd name="connsiteX14" fmla="*/ 929799 w 979168"/>
                  <a:gd name="connsiteY14" fmla="*/ 589694 h 589693"/>
                  <a:gd name="connsiteX15" fmla="*/ 979168 w 979168"/>
                  <a:gd name="connsiteY15" fmla="*/ 540324 h 589693"/>
                  <a:gd name="connsiteX16" fmla="*/ 929799 w 979168"/>
                  <a:gd name="connsiteY16" fmla="*/ 490954 h 589693"/>
                  <a:gd name="connsiteX17" fmla="*/ 49369 w 979168"/>
                  <a:gd name="connsiteY17" fmla="*/ 65826 h 589693"/>
                  <a:gd name="connsiteX18" fmla="*/ 32914 w 979168"/>
                  <a:gd name="connsiteY18" fmla="*/ 49369 h 589693"/>
                  <a:gd name="connsiteX19" fmla="*/ 49369 w 979168"/>
                  <a:gd name="connsiteY19" fmla="*/ 32913 h 589693"/>
                  <a:gd name="connsiteX20" fmla="*/ 929799 w 979168"/>
                  <a:gd name="connsiteY20" fmla="*/ 32913 h 589693"/>
                  <a:gd name="connsiteX21" fmla="*/ 946255 w 979168"/>
                  <a:gd name="connsiteY21" fmla="*/ 49369 h 589693"/>
                  <a:gd name="connsiteX22" fmla="*/ 929799 w 979168"/>
                  <a:gd name="connsiteY22" fmla="*/ 65826 h 589693"/>
                  <a:gd name="connsiteX23" fmla="*/ 49369 w 979168"/>
                  <a:gd name="connsiteY23" fmla="*/ 65826 h 589693"/>
                  <a:gd name="connsiteX24" fmla="*/ 883171 w 979168"/>
                  <a:gd name="connsiteY24" fmla="*/ 98739 h 589693"/>
                  <a:gd name="connsiteX25" fmla="*/ 883171 w 979168"/>
                  <a:gd name="connsiteY25" fmla="*/ 490954 h 589693"/>
                  <a:gd name="connsiteX26" fmla="*/ 98739 w 979168"/>
                  <a:gd name="connsiteY26" fmla="*/ 490954 h 589693"/>
                  <a:gd name="connsiteX27" fmla="*/ 98739 w 979168"/>
                  <a:gd name="connsiteY27" fmla="*/ 98739 h 589693"/>
                  <a:gd name="connsiteX28" fmla="*/ 883171 w 979168"/>
                  <a:gd name="connsiteY28" fmla="*/ 98739 h 589693"/>
                  <a:gd name="connsiteX29" fmla="*/ 929799 w 979168"/>
                  <a:gd name="connsiteY29" fmla="*/ 554038 h 589693"/>
                  <a:gd name="connsiteX30" fmla="*/ 49369 w 979168"/>
                  <a:gd name="connsiteY30" fmla="*/ 554038 h 589693"/>
                  <a:gd name="connsiteX31" fmla="*/ 32914 w 979168"/>
                  <a:gd name="connsiteY31" fmla="*/ 537581 h 589693"/>
                  <a:gd name="connsiteX32" fmla="*/ 49369 w 979168"/>
                  <a:gd name="connsiteY32" fmla="*/ 521125 h 589693"/>
                  <a:gd name="connsiteX33" fmla="*/ 929799 w 979168"/>
                  <a:gd name="connsiteY33" fmla="*/ 521125 h 589693"/>
                  <a:gd name="connsiteX34" fmla="*/ 946255 w 979168"/>
                  <a:gd name="connsiteY34" fmla="*/ 537581 h 589693"/>
                  <a:gd name="connsiteX35" fmla="*/ 929799 w 979168"/>
                  <a:gd name="connsiteY35" fmla="*/ 554038 h 58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79168" h="589693">
                    <a:moveTo>
                      <a:pt x="929799" y="490954"/>
                    </a:moveTo>
                    <a:lnTo>
                      <a:pt x="913341" y="490954"/>
                    </a:lnTo>
                    <a:lnTo>
                      <a:pt x="913341" y="98739"/>
                    </a:lnTo>
                    <a:lnTo>
                      <a:pt x="929799" y="98739"/>
                    </a:lnTo>
                    <a:cubicBezTo>
                      <a:pt x="957227" y="98739"/>
                      <a:pt x="979168" y="76797"/>
                      <a:pt x="979168" y="49369"/>
                    </a:cubicBezTo>
                    <a:cubicBezTo>
                      <a:pt x="979168" y="21942"/>
                      <a:pt x="957227" y="0"/>
                      <a:pt x="929799" y="0"/>
                    </a:cubicBezTo>
                    <a:lnTo>
                      <a:pt x="49369" y="0"/>
                    </a:lnTo>
                    <a:cubicBezTo>
                      <a:pt x="21942" y="0"/>
                      <a:pt x="0" y="21942"/>
                      <a:pt x="0" y="49369"/>
                    </a:cubicBezTo>
                    <a:cubicBezTo>
                      <a:pt x="0" y="76797"/>
                      <a:pt x="21942" y="98739"/>
                      <a:pt x="49369" y="98739"/>
                    </a:cubicBezTo>
                    <a:lnTo>
                      <a:pt x="65827" y="98739"/>
                    </a:lnTo>
                    <a:lnTo>
                      <a:pt x="65827" y="490954"/>
                    </a:lnTo>
                    <a:lnTo>
                      <a:pt x="49369" y="490954"/>
                    </a:lnTo>
                    <a:cubicBezTo>
                      <a:pt x="21942" y="490954"/>
                      <a:pt x="0" y="512896"/>
                      <a:pt x="0" y="540324"/>
                    </a:cubicBezTo>
                    <a:cubicBezTo>
                      <a:pt x="0" y="567752"/>
                      <a:pt x="21942" y="589694"/>
                      <a:pt x="49369" y="589694"/>
                    </a:cubicBezTo>
                    <a:lnTo>
                      <a:pt x="929799" y="589694"/>
                    </a:lnTo>
                    <a:cubicBezTo>
                      <a:pt x="957227" y="589694"/>
                      <a:pt x="979168" y="567752"/>
                      <a:pt x="979168" y="540324"/>
                    </a:cubicBezTo>
                    <a:cubicBezTo>
                      <a:pt x="979168" y="512896"/>
                      <a:pt x="957227" y="490954"/>
                      <a:pt x="929799" y="490954"/>
                    </a:cubicBezTo>
                    <a:close/>
                    <a:moveTo>
                      <a:pt x="49369" y="65826"/>
                    </a:moveTo>
                    <a:cubicBezTo>
                      <a:pt x="41142" y="65826"/>
                      <a:pt x="32914" y="57598"/>
                      <a:pt x="32914" y="49369"/>
                    </a:cubicBezTo>
                    <a:cubicBezTo>
                      <a:pt x="32914" y="41141"/>
                      <a:pt x="41142" y="32913"/>
                      <a:pt x="49369" y="32913"/>
                    </a:cubicBezTo>
                    <a:lnTo>
                      <a:pt x="929799" y="32913"/>
                    </a:lnTo>
                    <a:cubicBezTo>
                      <a:pt x="938027" y="32913"/>
                      <a:pt x="946255" y="41141"/>
                      <a:pt x="946255" y="49369"/>
                    </a:cubicBezTo>
                    <a:cubicBezTo>
                      <a:pt x="946255" y="57598"/>
                      <a:pt x="938027" y="65826"/>
                      <a:pt x="929799" y="65826"/>
                    </a:cubicBezTo>
                    <a:lnTo>
                      <a:pt x="49369" y="65826"/>
                    </a:lnTo>
                    <a:close/>
                    <a:moveTo>
                      <a:pt x="883171" y="98739"/>
                    </a:moveTo>
                    <a:lnTo>
                      <a:pt x="883171" y="490954"/>
                    </a:lnTo>
                    <a:lnTo>
                      <a:pt x="98739" y="490954"/>
                    </a:lnTo>
                    <a:lnTo>
                      <a:pt x="98739" y="98739"/>
                    </a:lnTo>
                    <a:lnTo>
                      <a:pt x="883171" y="98739"/>
                    </a:lnTo>
                    <a:close/>
                    <a:moveTo>
                      <a:pt x="929799" y="554038"/>
                    </a:moveTo>
                    <a:lnTo>
                      <a:pt x="49369" y="554038"/>
                    </a:lnTo>
                    <a:cubicBezTo>
                      <a:pt x="41142" y="554038"/>
                      <a:pt x="32914" y="545810"/>
                      <a:pt x="32914" y="537581"/>
                    </a:cubicBezTo>
                    <a:cubicBezTo>
                      <a:pt x="32914" y="529353"/>
                      <a:pt x="41142" y="521125"/>
                      <a:pt x="49369" y="521125"/>
                    </a:cubicBezTo>
                    <a:lnTo>
                      <a:pt x="929799" y="521125"/>
                    </a:lnTo>
                    <a:cubicBezTo>
                      <a:pt x="938027" y="521125"/>
                      <a:pt x="946255" y="529353"/>
                      <a:pt x="946255" y="537581"/>
                    </a:cubicBezTo>
                    <a:cubicBezTo>
                      <a:pt x="946255" y="548552"/>
                      <a:pt x="940769" y="554038"/>
                      <a:pt x="929799" y="554038"/>
                    </a:cubicBezTo>
                    <a:close/>
                  </a:path>
                </a:pathLst>
              </a:custGeom>
              <a:grpFill/>
              <a:ln w="27426" cap="flat">
                <a:noFill/>
                <a:prstDash val="solid"/>
                <a:miter/>
              </a:ln>
            </p:spPr>
            <p:txBody>
              <a:bodyPr rtlCol="0" anchor="ctr"/>
              <a:lstStyle/>
              <a:p>
                <a:endParaRPr lang="en-US"/>
              </a:p>
            </p:txBody>
          </p:sp>
          <p:sp>
            <p:nvSpPr>
              <p:cNvPr id="47" name="Freeform 1090">
                <a:extLst>
                  <a:ext uri="{FF2B5EF4-FFF2-40B4-BE49-F238E27FC236}">
                    <a16:creationId xmlns:a16="http://schemas.microsoft.com/office/drawing/2014/main" id="{C6F38208-C298-B7CE-8BCE-47680A23753F}"/>
                  </a:ext>
                </a:extLst>
              </p:cNvPr>
              <p:cNvSpPr/>
              <p:nvPr/>
            </p:nvSpPr>
            <p:spPr>
              <a:xfrm>
                <a:off x="1018606" y="2265689"/>
                <a:ext cx="454332" cy="327760"/>
              </a:xfrm>
              <a:custGeom>
                <a:avLst/>
                <a:gdLst>
                  <a:gd name="connsiteX0" fmla="*/ 12746 w 454332"/>
                  <a:gd name="connsiteY0" fmla="*/ 243420 h 327760"/>
                  <a:gd name="connsiteX1" fmla="*/ 29204 w 454332"/>
                  <a:gd name="connsiteY1" fmla="*/ 226964 h 327760"/>
                  <a:gd name="connsiteX2" fmla="*/ 29204 w 454332"/>
                  <a:gd name="connsiteY2" fmla="*/ 147424 h 327760"/>
                  <a:gd name="connsiteX3" fmla="*/ 78574 w 454332"/>
                  <a:gd name="connsiteY3" fmla="*/ 169366 h 327760"/>
                  <a:gd name="connsiteX4" fmla="*/ 78574 w 454332"/>
                  <a:gd name="connsiteY4" fmla="*/ 268105 h 327760"/>
                  <a:gd name="connsiteX5" fmla="*/ 78574 w 454332"/>
                  <a:gd name="connsiteY5" fmla="*/ 268105 h 327760"/>
                  <a:gd name="connsiteX6" fmla="*/ 78574 w 454332"/>
                  <a:gd name="connsiteY6" fmla="*/ 273591 h 327760"/>
                  <a:gd name="connsiteX7" fmla="*/ 81316 w 454332"/>
                  <a:gd name="connsiteY7" fmla="*/ 279076 h 327760"/>
                  <a:gd name="connsiteX8" fmla="*/ 86802 w 454332"/>
                  <a:gd name="connsiteY8" fmla="*/ 281819 h 327760"/>
                  <a:gd name="connsiteX9" fmla="*/ 169085 w 454332"/>
                  <a:gd name="connsiteY9" fmla="*/ 317475 h 327760"/>
                  <a:gd name="connsiteX10" fmla="*/ 281539 w 454332"/>
                  <a:gd name="connsiteY10" fmla="*/ 317475 h 327760"/>
                  <a:gd name="connsiteX11" fmla="*/ 363822 w 454332"/>
                  <a:gd name="connsiteY11" fmla="*/ 281819 h 327760"/>
                  <a:gd name="connsiteX12" fmla="*/ 369306 w 454332"/>
                  <a:gd name="connsiteY12" fmla="*/ 279076 h 327760"/>
                  <a:gd name="connsiteX13" fmla="*/ 372050 w 454332"/>
                  <a:gd name="connsiteY13" fmla="*/ 273591 h 327760"/>
                  <a:gd name="connsiteX14" fmla="*/ 372050 w 454332"/>
                  <a:gd name="connsiteY14" fmla="*/ 268105 h 327760"/>
                  <a:gd name="connsiteX15" fmla="*/ 372050 w 454332"/>
                  <a:gd name="connsiteY15" fmla="*/ 268105 h 327760"/>
                  <a:gd name="connsiteX16" fmla="*/ 372050 w 454332"/>
                  <a:gd name="connsiteY16" fmla="*/ 169366 h 327760"/>
                  <a:gd name="connsiteX17" fmla="*/ 437875 w 454332"/>
                  <a:gd name="connsiteY17" fmla="*/ 141938 h 327760"/>
                  <a:gd name="connsiteX18" fmla="*/ 454333 w 454332"/>
                  <a:gd name="connsiteY18" fmla="*/ 114511 h 327760"/>
                  <a:gd name="connsiteX19" fmla="*/ 437875 w 454332"/>
                  <a:gd name="connsiteY19" fmla="*/ 87083 h 327760"/>
                  <a:gd name="connsiteX20" fmla="*/ 237654 w 454332"/>
                  <a:gd name="connsiteY20" fmla="*/ 2057 h 327760"/>
                  <a:gd name="connsiteX21" fmla="*/ 218454 w 454332"/>
                  <a:gd name="connsiteY21" fmla="*/ 2057 h 327760"/>
                  <a:gd name="connsiteX22" fmla="*/ 18232 w 454332"/>
                  <a:gd name="connsiteY22" fmla="*/ 87083 h 327760"/>
                  <a:gd name="connsiteX23" fmla="*/ 1776 w 454332"/>
                  <a:gd name="connsiteY23" fmla="*/ 114511 h 327760"/>
                  <a:gd name="connsiteX24" fmla="*/ 1776 w 454332"/>
                  <a:gd name="connsiteY24" fmla="*/ 226964 h 327760"/>
                  <a:gd name="connsiteX25" fmla="*/ 12746 w 454332"/>
                  <a:gd name="connsiteY25" fmla="*/ 243420 h 327760"/>
                  <a:gd name="connsiteX26" fmla="*/ 339136 w 454332"/>
                  <a:gd name="connsiteY26" fmla="*/ 254391 h 327760"/>
                  <a:gd name="connsiteX27" fmla="*/ 267825 w 454332"/>
                  <a:gd name="connsiteY27" fmla="*/ 284562 h 327760"/>
                  <a:gd name="connsiteX28" fmla="*/ 182798 w 454332"/>
                  <a:gd name="connsiteY28" fmla="*/ 284562 h 327760"/>
                  <a:gd name="connsiteX29" fmla="*/ 111487 w 454332"/>
                  <a:gd name="connsiteY29" fmla="*/ 254391 h 327760"/>
                  <a:gd name="connsiteX30" fmla="*/ 111487 w 454332"/>
                  <a:gd name="connsiteY30" fmla="*/ 180337 h 327760"/>
                  <a:gd name="connsiteX31" fmla="*/ 215712 w 454332"/>
                  <a:gd name="connsiteY31" fmla="*/ 224221 h 327760"/>
                  <a:gd name="connsiteX32" fmla="*/ 234912 w 454332"/>
                  <a:gd name="connsiteY32" fmla="*/ 224221 h 327760"/>
                  <a:gd name="connsiteX33" fmla="*/ 339136 w 454332"/>
                  <a:gd name="connsiteY33" fmla="*/ 180337 h 327760"/>
                  <a:gd name="connsiteX34" fmla="*/ 339136 w 454332"/>
                  <a:gd name="connsiteY34" fmla="*/ 254391 h 327760"/>
                  <a:gd name="connsiteX35" fmla="*/ 339136 w 454332"/>
                  <a:gd name="connsiteY35" fmla="*/ 254391 h 327760"/>
                  <a:gd name="connsiteX36" fmla="*/ 226684 w 454332"/>
                  <a:gd name="connsiteY36" fmla="*/ 32228 h 327760"/>
                  <a:gd name="connsiteX37" fmla="*/ 418677 w 454332"/>
                  <a:gd name="connsiteY37" fmla="*/ 114511 h 327760"/>
                  <a:gd name="connsiteX38" fmla="*/ 352850 w 454332"/>
                  <a:gd name="connsiteY38" fmla="*/ 141938 h 327760"/>
                  <a:gd name="connsiteX39" fmla="*/ 352850 w 454332"/>
                  <a:gd name="connsiteY39" fmla="*/ 141938 h 327760"/>
                  <a:gd name="connsiteX40" fmla="*/ 229426 w 454332"/>
                  <a:gd name="connsiteY40" fmla="*/ 194051 h 327760"/>
                  <a:gd name="connsiteX41" fmla="*/ 106001 w 454332"/>
                  <a:gd name="connsiteY41" fmla="*/ 141938 h 327760"/>
                  <a:gd name="connsiteX42" fmla="*/ 106001 w 454332"/>
                  <a:gd name="connsiteY42" fmla="*/ 141938 h 327760"/>
                  <a:gd name="connsiteX43" fmla="*/ 40174 w 454332"/>
                  <a:gd name="connsiteY43" fmla="*/ 114511 h 327760"/>
                  <a:gd name="connsiteX44" fmla="*/ 226684 w 454332"/>
                  <a:gd name="connsiteY44" fmla="*/ 32228 h 3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4332" h="327760">
                    <a:moveTo>
                      <a:pt x="12746" y="243420"/>
                    </a:moveTo>
                    <a:cubicBezTo>
                      <a:pt x="20976" y="243420"/>
                      <a:pt x="29204" y="235192"/>
                      <a:pt x="29204" y="226964"/>
                    </a:cubicBezTo>
                    <a:lnTo>
                      <a:pt x="29204" y="147424"/>
                    </a:lnTo>
                    <a:lnTo>
                      <a:pt x="78574" y="169366"/>
                    </a:lnTo>
                    <a:lnTo>
                      <a:pt x="78574" y="268105"/>
                    </a:lnTo>
                    <a:lnTo>
                      <a:pt x="78574" y="268105"/>
                    </a:lnTo>
                    <a:cubicBezTo>
                      <a:pt x="78574" y="270848"/>
                      <a:pt x="78574" y="273591"/>
                      <a:pt x="78574" y="273591"/>
                    </a:cubicBezTo>
                    <a:cubicBezTo>
                      <a:pt x="78574" y="276333"/>
                      <a:pt x="81316" y="276333"/>
                      <a:pt x="81316" y="279076"/>
                    </a:cubicBezTo>
                    <a:cubicBezTo>
                      <a:pt x="84059" y="281819"/>
                      <a:pt x="84059" y="281819"/>
                      <a:pt x="86802" y="281819"/>
                    </a:cubicBezTo>
                    <a:lnTo>
                      <a:pt x="169085" y="317475"/>
                    </a:lnTo>
                    <a:cubicBezTo>
                      <a:pt x="204740" y="331189"/>
                      <a:pt x="245882" y="331189"/>
                      <a:pt x="281539" y="317475"/>
                    </a:cubicBezTo>
                    <a:lnTo>
                      <a:pt x="363822" y="281819"/>
                    </a:lnTo>
                    <a:cubicBezTo>
                      <a:pt x="366564" y="281819"/>
                      <a:pt x="366564" y="279076"/>
                      <a:pt x="369306" y="279076"/>
                    </a:cubicBezTo>
                    <a:cubicBezTo>
                      <a:pt x="369306" y="276333"/>
                      <a:pt x="372050" y="276333"/>
                      <a:pt x="372050" y="273591"/>
                    </a:cubicBezTo>
                    <a:cubicBezTo>
                      <a:pt x="372050" y="270848"/>
                      <a:pt x="372050" y="270848"/>
                      <a:pt x="372050" y="268105"/>
                    </a:cubicBezTo>
                    <a:lnTo>
                      <a:pt x="372050" y="268105"/>
                    </a:lnTo>
                    <a:lnTo>
                      <a:pt x="372050" y="169366"/>
                    </a:lnTo>
                    <a:lnTo>
                      <a:pt x="437875" y="141938"/>
                    </a:lnTo>
                    <a:cubicBezTo>
                      <a:pt x="448847" y="136452"/>
                      <a:pt x="454333" y="125481"/>
                      <a:pt x="454333" y="114511"/>
                    </a:cubicBezTo>
                    <a:cubicBezTo>
                      <a:pt x="454333" y="103539"/>
                      <a:pt x="448847" y="92568"/>
                      <a:pt x="437875" y="87083"/>
                    </a:cubicBezTo>
                    <a:lnTo>
                      <a:pt x="237654" y="2057"/>
                    </a:lnTo>
                    <a:cubicBezTo>
                      <a:pt x="232168" y="-686"/>
                      <a:pt x="223940" y="-686"/>
                      <a:pt x="218454" y="2057"/>
                    </a:cubicBezTo>
                    <a:lnTo>
                      <a:pt x="18232" y="87083"/>
                    </a:lnTo>
                    <a:cubicBezTo>
                      <a:pt x="7262" y="92568"/>
                      <a:pt x="1776" y="103539"/>
                      <a:pt x="1776" y="114511"/>
                    </a:cubicBezTo>
                    <a:lnTo>
                      <a:pt x="1776" y="226964"/>
                    </a:lnTo>
                    <a:cubicBezTo>
                      <a:pt x="-3709" y="235192"/>
                      <a:pt x="4518" y="243420"/>
                      <a:pt x="12746" y="243420"/>
                    </a:cubicBezTo>
                    <a:close/>
                    <a:moveTo>
                      <a:pt x="339136" y="254391"/>
                    </a:moveTo>
                    <a:lnTo>
                      <a:pt x="267825" y="284562"/>
                    </a:lnTo>
                    <a:cubicBezTo>
                      <a:pt x="240397" y="295533"/>
                      <a:pt x="210226" y="295533"/>
                      <a:pt x="182798" y="284562"/>
                    </a:cubicBezTo>
                    <a:lnTo>
                      <a:pt x="111487" y="254391"/>
                    </a:lnTo>
                    <a:lnTo>
                      <a:pt x="111487" y="180337"/>
                    </a:lnTo>
                    <a:lnTo>
                      <a:pt x="215712" y="224221"/>
                    </a:lnTo>
                    <a:cubicBezTo>
                      <a:pt x="221198" y="226964"/>
                      <a:pt x="229426" y="226964"/>
                      <a:pt x="234912" y="224221"/>
                    </a:cubicBezTo>
                    <a:lnTo>
                      <a:pt x="339136" y="180337"/>
                    </a:lnTo>
                    <a:lnTo>
                      <a:pt x="339136" y="254391"/>
                    </a:lnTo>
                    <a:lnTo>
                      <a:pt x="339136" y="254391"/>
                    </a:lnTo>
                    <a:close/>
                    <a:moveTo>
                      <a:pt x="226684" y="32228"/>
                    </a:moveTo>
                    <a:lnTo>
                      <a:pt x="418677" y="114511"/>
                    </a:lnTo>
                    <a:lnTo>
                      <a:pt x="352850" y="141938"/>
                    </a:lnTo>
                    <a:lnTo>
                      <a:pt x="352850" y="141938"/>
                    </a:lnTo>
                    <a:lnTo>
                      <a:pt x="229426" y="194051"/>
                    </a:lnTo>
                    <a:lnTo>
                      <a:pt x="106001" y="141938"/>
                    </a:lnTo>
                    <a:lnTo>
                      <a:pt x="106001" y="141938"/>
                    </a:lnTo>
                    <a:lnTo>
                      <a:pt x="40174" y="114511"/>
                    </a:lnTo>
                    <a:lnTo>
                      <a:pt x="226684" y="32228"/>
                    </a:lnTo>
                    <a:close/>
                  </a:path>
                </a:pathLst>
              </a:custGeom>
              <a:solidFill>
                <a:srgbClr val="41296C"/>
              </a:solidFill>
              <a:ln w="27426" cap="flat">
                <a:noFill/>
                <a:prstDash val="solid"/>
                <a:miter/>
              </a:ln>
            </p:spPr>
            <p:txBody>
              <a:bodyPr rtlCol="0" anchor="ctr"/>
              <a:lstStyle/>
              <a:p>
                <a:endParaRPr lang="en-US"/>
              </a:p>
            </p:txBody>
          </p:sp>
          <p:sp>
            <p:nvSpPr>
              <p:cNvPr id="48" name="Freeform 1091">
                <a:extLst>
                  <a:ext uri="{FF2B5EF4-FFF2-40B4-BE49-F238E27FC236}">
                    <a16:creationId xmlns:a16="http://schemas.microsoft.com/office/drawing/2014/main" id="{8C9D553D-D4F9-4DE6-D7C5-4113C7C91359}"/>
                  </a:ext>
                </a:extLst>
              </p:cNvPr>
              <p:cNvSpPr/>
              <p:nvPr/>
            </p:nvSpPr>
            <p:spPr>
              <a:xfrm>
                <a:off x="762562" y="2755958"/>
                <a:ext cx="970940" cy="359301"/>
              </a:xfrm>
              <a:custGeom>
                <a:avLst/>
                <a:gdLst>
                  <a:gd name="connsiteX0" fmla="*/ 938027 w 970940"/>
                  <a:gd name="connsiteY0" fmla="*/ 257819 h 359301"/>
                  <a:gd name="connsiteX1" fmla="*/ 905113 w 970940"/>
                  <a:gd name="connsiteY1" fmla="*/ 257819 h 359301"/>
                  <a:gd name="connsiteX2" fmla="*/ 905113 w 970940"/>
                  <a:gd name="connsiteY2" fmla="*/ 238620 h 359301"/>
                  <a:gd name="connsiteX3" fmla="*/ 844772 w 970940"/>
                  <a:gd name="connsiteY3" fmla="*/ 142624 h 359301"/>
                  <a:gd name="connsiteX4" fmla="*/ 869458 w 970940"/>
                  <a:gd name="connsiteY4" fmla="*/ 52112 h 359301"/>
                  <a:gd name="connsiteX5" fmla="*/ 792660 w 970940"/>
                  <a:gd name="connsiteY5" fmla="*/ 0 h 359301"/>
                  <a:gd name="connsiteX6" fmla="*/ 715863 w 970940"/>
                  <a:gd name="connsiteY6" fmla="*/ 52112 h 359301"/>
                  <a:gd name="connsiteX7" fmla="*/ 740547 w 970940"/>
                  <a:gd name="connsiteY7" fmla="*/ 142624 h 359301"/>
                  <a:gd name="connsiteX8" fmla="*/ 680206 w 970940"/>
                  <a:gd name="connsiteY8" fmla="*/ 238620 h 359301"/>
                  <a:gd name="connsiteX9" fmla="*/ 680206 w 970940"/>
                  <a:gd name="connsiteY9" fmla="*/ 260562 h 359301"/>
                  <a:gd name="connsiteX10" fmla="*/ 597923 w 970940"/>
                  <a:gd name="connsiteY10" fmla="*/ 260562 h 359301"/>
                  <a:gd name="connsiteX11" fmla="*/ 597923 w 970940"/>
                  <a:gd name="connsiteY11" fmla="*/ 238620 h 359301"/>
                  <a:gd name="connsiteX12" fmla="*/ 537583 w 970940"/>
                  <a:gd name="connsiteY12" fmla="*/ 142624 h 359301"/>
                  <a:gd name="connsiteX13" fmla="*/ 562267 w 970940"/>
                  <a:gd name="connsiteY13" fmla="*/ 52112 h 359301"/>
                  <a:gd name="connsiteX14" fmla="*/ 485470 w 970940"/>
                  <a:gd name="connsiteY14" fmla="*/ 0 h 359301"/>
                  <a:gd name="connsiteX15" fmla="*/ 408673 w 970940"/>
                  <a:gd name="connsiteY15" fmla="*/ 52112 h 359301"/>
                  <a:gd name="connsiteX16" fmla="*/ 433357 w 970940"/>
                  <a:gd name="connsiteY16" fmla="*/ 142624 h 359301"/>
                  <a:gd name="connsiteX17" fmla="*/ 373017 w 970940"/>
                  <a:gd name="connsiteY17" fmla="*/ 238620 h 359301"/>
                  <a:gd name="connsiteX18" fmla="*/ 373017 w 970940"/>
                  <a:gd name="connsiteY18" fmla="*/ 260562 h 359301"/>
                  <a:gd name="connsiteX19" fmla="*/ 290734 w 970940"/>
                  <a:gd name="connsiteY19" fmla="*/ 260562 h 359301"/>
                  <a:gd name="connsiteX20" fmla="*/ 290734 w 970940"/>
                  <a:gd name="connsiteY20" fmla="*/ 238620 h 359301"/>
                  <a:gd name="connsiteX21" fmla="*/ 230393 w 970940"/>
                  <a:gd name="connsiteY21" fmla="*/ 142624 h 359301"/>
                  <a:gd name="connsiteX22" fmla="*/ 255077 w 970940"/>
                  <a:gd name="connsiteY22" fmla="*/ 52112 h 359301"/>
                  <a:gd name="connsiteX23" fmla="*/ 178280 w 970940"/>
                  <a:gd name="connsiteY23" fmla="*/ 0 h 359301"/>
                  <a:gd name="connsiteX24" fmla="*/ 101483 w 970940"/>
                  <a:gd name="connsiteY24" fmla="*/ 52112 h 359301"/>
                  <a:gd name="connsiteX25" fmla="*/ 126168 w 970940"/>
                  <a:gd name="connsiteY25" fmla="*/ 142624 h 359301"/>
                  <a:gd name="connsiteX26" fmla="*/ 65827 w 970940"/>
                  <a:gd name="connsiteY26" fmla="*/ 238620 h 359301"/>
                  <a:gd name="connsiteX27" fmla="*/ 65827 w 970940"/>
                  <a:gd name="connsiteY27" fmla="*/ 260562 h 359301"/>
                  <a:gd name="connsiteX28" fmla="*/ 32914 w 970940"/>
                  <a:gd name="connsiteY28" fmla="*/ 260562 h 359301"/>
                  <a:gd name="connsiteX29" fmla="*/ 0 w 970940"/>
                  <a:gd name="connsiteY29" fmla="*/ 293475 h 359301"/>
                  <a:gd name="connsiteX30" fmla="*/ 0 w 970940"/>
                  <a:gd name="connsiteY30" fmla="*/ 326389 h 359301"/>
                  <a:gd name="connsiteX31" fmla="*/ 32914 w 970940"/>
                  <a:gd name="connsiteY31" fmla="*/ 359302 h 359301"/>
                  <a:gd name="connsiteX32" fmla="*/ 938027 w 970940"/>
                  <a:gd name="connsiteY32" fmla="*/ 359302 h 359301"/>
                  <a:gd name="connsiteX33" fmla="*/ 970940 w 970940"/>
                  <a:gd name="connsiteY33" fmla="*/ 326389 h 359301"/>
                  <a:gd name="connsiteX34" fmla="*/ 970940 w 970940"/>
                  <a:gd name="connsiteY34" fmla="*/ 293475 h 359301"/>
                  <a:gd name="connsiteX35" fmla="*/ 938027 w 970940"/>
                  <a:gd name="connsiteY35" fmla="*/ 257819 h 359301"/>
                  <a:gd name="connsiteX36" fmla="*/ 792660 w 970940"/>
                  <a:gd name="connsiteY36" fmla="*/ 30170 h 359301"/>
                  <a:gd name="connsiteX37" fmla="*/ 842030 w 970940"/>
                  <a:gd name="connsiteY37" fmla="*/ 79540 h 359301"/>
                  <a:gd name="connsiteX38" fmla="*/ 792660 w 970940"/>
                  <a:gd name="connsiteY38" fmla="*/ 128910 h 359301"/>
                  <a:gd name="connsiteX39" fmla="*/ 743291 w 970940"/>
                  <a:gd name="connsiteY39" fmla="*/ 79540 h 359301"/>
                  <a:gd name="connsiteX40" fmla="*/ 792660 w 970940"/>
                  <a:gd name="connsiteY40" fmla="*/ 30170 h 359301"/>
                  <a:gd name="connsiteX41" fmla="*/ 710377 w 970940"/>
                  <a:gd name="connsiteY41" fmla="*/ 238620 h 359301"/>
                  <a:gd name="connsiteX42" fmla="*/ 792660 w 970940"/>
                  <a:gd name="connsiteY42" fmla="*/ 161823 h 359301"/>
                  <a:gd name="connsiteX43" fmla="*/ 874943 w 970940"/>
                  <a:gd name="connsiteY43" fmla="*/ 238620 h 359301"/>
                  <a:gd name="connsiteX44" fmla="*/ 874943 w 970940"/>
                  <a:gd name="connsiteY44" fmla="*/ 260562 h 359301"/>
                  <a:gd name="connsiteX45" fmla="*/ 710377 w 970940"/>
                  <a:gd name="connsiteY45" fmla="*/ 260562 h 359301"/>
                  <a:gd name="connsiteX46" fmla="*/ 710377 w 970940"/>
                  <a:gd name="connsiteY46" fmla="*/ 238620 h 359301"/>
                  <a:gd name="connsiteX47" fmla="*/ 710377 w 970940"/>
                  <a:gd name="connsiteY47" fmla="*/ 238620 h 359301"/>
                  <a:gd name="connsiteX48" fmla="*/ 482728 w 970940"/>
                  <a:gd name="connsiteY48" fmla="*/ 30170 h 359301"/>
                  <a:gd name="connsiteX49" fmla="*/ 532098 w 970940"/>
                  <a:gd name="connsiteY49" fmla="*/ 79540 h 359301"/>
                  <a:gd name="connsiteX50" fmla="*/ 482728 w 970940"/>
                  <a:gd name="connsiteY50" fmla="*/ 128910 h 359301"/>
                  <a:gd name="connsiteX51" fmla="*/ 433357 w 970940"/>
                  <a:gd name="connsiteY51" fmla="*/ 79540 h 359301"/>
                  <a:gd name="connsiteX52" fmla="*/ 482728 w 970940"/>
                  <a:gd name="connsiteY52" fmla="*/ 30170 h 359301"/>
                  <a:gd name="connsiteX53" fmla="*/ 400445 w 970940"/>
                  <a:gd name="connsiteY53" fmla="*/ 238620 h 359301"/>
                  <a:gd name="connsiteX54" fmla="*/ 482728 w 970940"/>
                  <a:gd name="connsiteY54" fmla="*/ 161823 h 359301"/>
                  <a:gd name="connsiteX55" fmla="*/ 565011 w 970940"/>
                  <a:gd name="connsiteY55" fmla="*/ 238620 h 359301"/>
                  <a:gd name="connsiteX56" fmla="*/ 565011 w 970940"/>
                  <a:gd name="connsiteY56" fmla="*/ 260562 h 359301"/>
                  <a:gd name="connsiteX57" fmla="*/ 400445 w 970940"/>
                  <a:gd name="connsiteY57" fmla="*/ 260562 h 359301"/>
                  <a:gd name="connsiteX58" fmla="*/ 400445 w 970940"/>
                  <a:gd name="connsiteY58" fmla="*/ 238620 h 359301"/>
                  <a:gd name="connsiteX59" fmla="*/ 400445 w 970940"/>
                  <a:gd name="connsiteY59" fmla="*/ 238620 h 359301"/>
                  <a:gd name="connsiteX60" fmla="*/ 172794 w 970940"/>
                  <a:gd name="connsiteY60" fmla="*/ 30170 h 359301"/>
                  <a:gd name="connsiteX61" fmla="*/ 222165 w 970940"/>
                  <a:gd name="connsiteY61" fmla="*/ 79540 h 359301"/>
                  <a:gd name="connsiteX62" fmla="*/ 172794 w 970940"/>
                  <a:gd name="connsiteY62" fmla="*/ 128910 h 359301"/>
                  <a:gd name="connsiteX63" fmla="*/ 123425 w 970940"/>
                  <a:gd name="connsiteY63" fmla="*/ 79540 h 359301"/>
                  <a:gd name="connsiteX64" fmla="*/ 172794 w 970940"/>
                  <a:gd name="connsiteY64" fmla="*/ 30170 h 359301"/>
                  <a:gd name="connsiteX65" fmla="*/ 90511 w 970940"/>
                  <a:gd name="connsiteY65" fmla="*/ 238620 h 359301"/>
                  <a:gd name="connsiteX66" fmla="*/ 172794 w 970940"/>
                  <a:gd name="connsiteY66" fmla="*/ 161823 h 359301"/>
                  <a:gd name="connsiteX67" fmla="*/ 255077 w 970940"/>
                  <a:gd name="connsiteY67" fmla="*/ 238620 h 359301"/>
                  <a:gd name="connsiteX68" fmla="*/ 255077 w 970940"/>
                  <a:gd name="connsiteY68" fmla="*/ 260562 h 359301"/>
                  <a:gd name="connsiteX69" fmla="*/ 90511 w 970940"/>
                  <a:gd name="connsiteY69" fmla="*/ 260562 h 359301"/>
                  <a:gd name="connsiteX70" fmla="*/ 90511 w 970940"/>
                  <a:gd name="connsiteY70" fmla="*/ 238620 h 359301"/>
                  <a:gd name="connsiteX71" fmla="*/ 24686 w 970940"/>
                  <a:gd name="connsiteY71" fmla="*/ 323646 h 359301"/>
                  <a:gd name="connsiteX72" fmla="*/ 24686 w 970940"/>
                  <a:gd name="connsiteY72" fmla="*/ 290733 h 359301"/>
                  <a:gd name="connsiteX73" fmla="*/ 938027 w 970940"/>
                  <a:gd name="connsiteY73" fmla="*/ 290733 h 359301"/>
                  <a:gd name="connsiteX74" fmla="*/ 938027 w 970940"/>
                  <a:gd name="connsiteY74" fmla="*/ 323646 h 359301"/>
                  <a:gd name="connsiteX75" fmla="*/ 24686 w 970940"/>
                  <a:gd name="connsiteY75" fmla="*/ 32364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70940" h="359301">
                    <a:moveTo>
                      <a:pt x="938027" y="257819"/>
                    </a:moveTo>
                    <a:lnTo>
                      <a:pt x="905113" y="257819"/>
                    </a:lnTo>
                    <a:lnTo>
                      <a:pt x="905113" y="238620"/>
                    </a:lnTo>
                    <a:cubicBezTo>
                      <a:pt x="905113" y="197479"/>
                      <a:pt x="880429" y="159080"/>
                      <a:pt x="844772" y="142624"/>
                    </a:cubicBezTo>
                    <a:cubicBezTo>
                      <a:pt x="869458" y="120681"/>
                      <a:pt x="880429" y="85025"/>
                      <a:pt x="869458" y="52112"/>
                    </a:cubicBezTo>
                    <a:cubicBezTo>
                      <a:pt x="858486" y="19199"/>
                      <a:pt x="828316" y="0"/>
                      <a:pt x="792660" y="0"/>
                    </a:cubicBezTo>
                    <a:cubicBezTo>
                      <a:pt x="757005" y="0"/>
                      <a:pt x="726833" y="21942"/>
                      <a:pt x="715863" y="52112"/>
                    </a:cubicBezTo>
                    <a:cubicBezTo>
                      <a:pt x="704892" y="85025"/>
                      <a:pt x="713120" y="120681"/>
                      <a:pt x="740547" y="142624"/>
                    </a:cubicBezTo>
                    <a:cubicBezTo>
                      <a:pt x="702149" y="161823"/>
                      <a:pt x="680206" y="197479"/>
                      <a:pt x="680206" y="238620"/>
                    </a:cubicBezTo>
                    <a:lnTo>
                      <a:pt x="680206" y="260562"/>
                    </a:lnTo>
                    <a:lnTo>
                      <a:pt x="597923" y="260562"/>
                    </a:lnTo>
                    <a:lnTo>
                      <a:pt x="597923" y="238620"/>
                    </a:lnTo>
                    <a:cubicBezTo>
                      <a:pt x="597923" y="197479"/>
                      <a:pt x="573239" y="159080"/>
                      <a:pt x="537583" y="142624"/>
                    </a:cubicBezTo>
                    <a:cubicBezTo>
                      <a:pt x="562267" y="120681"/>
                      <a:pt x="573239" y="85025"/>
                      <a:pt x="562267" y="52112"/>
                    </a:cubicBezTo>
                    <a:cubicBezTo>
                      <a:pt x="551297" y="19199"/>
                      <a:pt x="521126" y="0"/>
                      <a:pt x="485470" y="0"/>
                    </a:cubicBezTo>
                    <a:cubicBezTo>
                      <a:pt x="452557" y="0"/>
                      <a:pt x="419643" y="21942"/>
                      <a:pt x="408673" y="52112"/>
                    </a:cubicBezTo>
                    <a:cubicBezTo>
                      <a:pt x="397701" y="85025"/>
                      <a:pt x="405929" y="120681"/>
                      <a:pt x="433357" y="142624"/>
                    </a:cubicBezTo>
                    <a:cubicBezTo>
                      <a:pt x="394959" y="161823"/>
                      <a:pt x="373017" y="197479"/>
                      <a:pt x="373017" y="238620"/>
                    </a:cubicBezTo>
                    <a:lnTo>
                      <a:pt x="373017" y="260562"/>
                    </a:lnTo>
                    <a:lnTo>
                      <a:pt x="290734" y="260562"/>
                    </a:lnTo>
                    <a:lnTo>
                      <a:pt x="290734" y="238620"/>
                    </a:lnTo>
                    <a:cubicBezTo>
                      <a:pt x="290734" y="197479"/>
                      <a:pt x="266049" y="159080"/>
                      <a:pt x="230393" y="142624"/>
                    </a:cubicBezTo>
                    <a:cubicBezTo>
                      <a:pt x="255077" y="120681"/>
                      <a:pt x="266049" y="85025"/>
                      <a:pt x="255077" y="52112"/>
                    </a:cubicBezTo>
                    <a:cubicBezTo>
                      <a:pt x="244107" y="19199"/>
                      <a:pt x="213936" y="0"/>
                      <a:pt x="178280" y="0"/>
                    </a:cubicBezTo>
                    <a:cubicBezTo>
                      <a:pt x="145366" y="0"/>
                      <a:pt x="112454" y="21942"/>
                      <a:pt x="101483" y="52112"/>
                    </a:cubicBezTo>
                    <a:cubicBezTo>
                      <a:pt x="90511" y="85025"/>
                      <a:pt x="98741" y="120681"/>
                      <a:pt x="126168" y="142624"/>
                    </a:cubicBezTo>
                    <a:cubicBezTo>
                      <a:pt x="87769" y="161823"/>
                      <a:pt x="65827" y="197479"/>
                      <a:pt x="65827" y="238620"/>
                    </a:cubicBezTo>
                    <a:lnTo>
                      <a:pt x="65827" y="260562"/>
                    </a:lnTo>
                    <a:lnTo>
                      <a:pt x="32914" y="260562"/>
                    </a:lnTo>
                    <a:cubicBezTo>
                      <a:pt x="13714" y="260562"/>
                      <a:pt x="0" y="274276"/>
                      <a:pt x="0" y="293475"/>
                    </a:cubicBezTo>
                    <a:lnTo>
                      <a:pt x="0" y="326389"/>
                    </a:lnTo>
                    <a:cubicBezTo>
                      <a:pt x="0" y="345588"/>
                      <a:pt x="13714" y="359302"/>
                      <a:pt x="32914" y="359302"/>
                    </a:cubicBezTo>
                    <a:lnTo>
                      <a:pt x="938027" y="359302"/>
                    </a:lnTo>
                    <a:cubicBezTo>
                      <a:pt x="957227" y="359302"/>
                      <a:pt x="970940" y="345588"/>
                      <a:pt x="970940" y="326389"/>
                    </a:cubicBezTo>
                    <a:lnTo>
                      <a:pt x="970940" y="293475"/>
                    </a:lnTo>
                    <a:cubicBezTo>
                      <a:pt x="970940" y="274276"/>
                      <a:pt x="957227" y="257819"/>
                      <a:pt x="938027" y="257819"/>
                    </a:cubicBezTo>
                    <a:close/>
                    <a:moveTo>
                      <a:pt x="792660" y="30170"/>
                    </a:moveTo>
                    <a:cubicBezTo>
                      <a:pt x="820088" y="30170"/>
                      <a:pt x="842030" y="52112"/>
                      <a:pt x="842030" y="79540"/>
                    </a:cubicBezTo>
                    <a:cubicBezTo>
                      <a:pt x="842030" y="106968"/>
                      <a:pt x="820088" y="128910"/>
                      <a:pt x="792660" y="128910"/>
                    </a:cubicBezTo>
                    <a:cubicBezTo>
                      <a:pt x="765233" y="128910"/>
                      <a:pt x="743291" y="106968"/>
                      <a:pt x="743291" y="79540"/>
                    </a:cubicBezTo>
                    <a:cubicBezTo>
                      <a:pt x="743291" y="52112"/>
                      <a:pt x="765233" y="30170"/>
                      <a:pt x="792660" y="30170"/>
                    </a:cubicBezTo>
                    <a:close/>
                    <a:moveTo>
                      <a:pt x="710377" y="238620"/>
                    </a:moveTo>
                    <a:cubicBezTo>
                      <a:pt x="713120" y="194736"/>
                      <a:pt x="748775" y="161823"/>
                      <a:pt x="792660" y="161823"/>
                    </a:cubicBezTo>
                    <a:cubicBezTo>
                      <a:pt x="836544" y="161823"/>
                      <a:pt x="872200" y="194736"/>
                      <a:pt x="874943" y="238620"/>
                    </a:cubicBezTo>
                    <a:lnTo>
                      <a:pt x="874943" y="260562"/>
                    </a:lnTo>
                    <a:lnTo>
                      <a:pt x="710377" y="260562"/>
                    </a:lnTo>
                    <a:lnTo>
                      <a:pt x="710377" y="238620"/>
                    </a:lnTo>
                    <a:lnTo>
                      <a:pt x="710377" y="238620"/>
                    </a:lnTo>
                    <a:close/>
                    <a:moveTo>
                      <a:pt x="482728" y="30170"/>
                    </a:moveTo>
                    <a:cubicBezTo>
                      <a:pt x="510156" y="30170"/>
                      <a:pt x="532098" y="52112"/>
                      <a:pt x="532098" y="79540"/>
                    </a:cubicBezTo>
                    <a:cubicBezTo>
                      <a:pt x="532098" y="106968"/>
                      <a:pt x="510156" y="128910"/>
                      <a:pt x="482728" y="128910"/>
                    </a:cubicBezTo>
                    <a:cubicBezTo>
                      <a:pt x="455300" y="128910"/>
                      <a:pt x="433357" y="106968"/>
                      <a:pt x="433357" y="79540"/>
                    </a:cubicBezTo>
                    <a:cubicBezTo>
                      <a:pt x="433357" y="52112"/>
                      <a:pt x="455300" y="30170"/>
                      <a:pt x="482728" y="30170"/>
                    </a:cubicBezTo>
                    <a:close/>
                    <a:moveTo>
                      <a:pt x="400445" y="238620"/>
                    </a:moveTo>
                    <a:cubicBezTo>
                      <a:pt x="403187" y="194736"/>
                      <a:pt x="438843" y="161823"/>
                      <a:pt x="482728" y="161823"/>
                    </a:cubicBezTo>
                    <a:cubicBezTo>
                      <a:pt x="526612" y="161823"/>
                      <a:pt x="562267" y="194736"/>
                      <a:pt x="565011" y="238620"/>
                    </a:cubicBezTo>
                    <a:lnTo>
                      <a:pt x="565011" y="260562"/>
                    </a:lnTo>
                    <a:lnTo>
                      <a:pt x="400445" y="260562"/>
                    </a:lnTo>
                    <a:lnTo>
                      <a:pt x="400445" y="238620"/>
                    </a:lnTo>
                    <a:lnTo>
                      <a:pt x="400445" y="238620"/>
                    </a:lnTo>
                    <a:close/>
                    <a:moveTo>
                      <a:pt x="172794" y="30170"/>
                    </a:moveTo>
                    <a:cubicBezTo>
                      <a:pt x="200222" y="30170"/>
                      <a:pt x="222165" y="52112"/>
                      <a:pt x="222165" y="79540"/>
                    </a:cubicBezTo>
                    <a:cubicBezTo>
                      <a:pt x="222165" y="106968"/>
                      <a:pt x="200222" y="128910"/>
                      <a:pt x="172794" y="128910"/>
                    </a:cubicBezTo>
                    <a:cubicBezTo>
                      <a:pt x="145366" y="128910"/>
                      <a:pt x="123425" y="106968"/>
                      <a:pt x="123425" y="79540"/>
                    </a:cubicBezTo>
                    <a:cubicBezTo>
                      <a:pt x="123425" y="52112"/>
                      <a:pt x="145366" y="30170"/>
                      <a:pt x="172794" y="30170"/>
                    </a:cubicBezTo>
                    <a:close/>
                    <a:moveTo>
                      <a:pt x="90511" y="238620"/>
                    </a:moveTo>
                    <a:cubicBezTo>
                      <a:pt x="93255" y="194736"/>
                      <a:pt x="128910" y="159080"/>
                      <a:pt x="172794" y="161823"/>
                    </a:cubicBezTo>
                    <a:cubicBezTo>
                      <a:pt x="216679" y="161823"/>
                      <a:pt x="252335" y="194736"/>
                      <a:pt x="255077" y="238620"/>
                    </a:cubicBezTo>
                    <a:lnTo>
                      <a:pt x="255077" y="260562"/>
                    </a:lnTo>
                    <a:lnTo>
                      <a:pt x="90511" y="260562"/>
                    </a:lnTo>
                    <a:lnTo>
                      <a:pt x="90511" y="238620"/>
                    </a:lnTo>
                    <a:close/>
                    <a:moveTo>
                      <a:pt x="24686" y="323646"/>
                    </a:moveTo>
                    <a:lnTo>
                      <a:pt x="24686" y="290733"/>
                    </a:lnTo>
                    <a:lnTo>
                      <a:pt x="938027" y="290733"/>
                    </a:lnTo>
                    <a:lnTo>
                      <a:pt x="938027" y="323646"/>
                    </a:lnTo>
                    <a:lnTo>
                      <a:pt x="24686" y="323646"/>
                    </a:lnTo>
                    <a:close/>
                  </a:path>
                </a:pathLst>
              </a:custGeom>
              <a:grpFill/>
              <a:ln w="27426" cap="flat">
                <a:noFill/>
                <a:prstDash val="solid"/>
                <a:miter/>
              </a:ln>
            </p:spPr>
            <p:txBody>
              <a:bodyPr rtlCol="0" anchor="ctr"/>
              <a:lstStyle/>
              <a:p>
                <a:endParaRPr lang="en-US"/>
              </a:p>
            </p:txBody>
          </p:sp>
        </p:grpSp>
      </p:grpSp>
      <p:grpSp>
        <p:nvGrpSpPr>
          <p:cNvPr id="49" name="Graphic 2">
            <a:extLst>
              <a:ext uri="{FF2B5EF4-FFF2-40B4-BE49-F238E27FC236}">
                <a16:creationId xmlns:a16="http://schemas.microsoft.com/office/drawing/2014/main" id="{38A0F1B4-249D-3D4C-EB2B-54A69E9EDB9C}"/>
              </a:ext>
            </a:extLst>
          </p:cNvPr>
          <p:cNvGrpSpPr/>
          <p:nvPr/>
        </p:nvGrpSpPr>
        <p:grpSpPr>
          <a:xfrm>
            <a:off x="5545935" y="2343808"/>
            <a:ext cx="873854" cy="591460"/>
            <a:chOff x="8782406" y="5397193"/>
            <a:chExt cx="872121" cy="595289"/>
          </a:xfrm>
          <a:solidFill>
            <a:srgbClr val="90278E"/>
          </a:solidFill>
        </p:grpSpPr>
        <p:sp>
          <p:nvSpPr>
            <p:cNvPr id="50" name="Freeform 388">
              <a:extLst>
                <a:ext uri="{FF2B5EF4-FFF2-40B4-BE49-F238E27FC236}">
                  <a16:creationId xmlns:a16="http://schemas.microsoft.com/office/drawing/2014/main" id="{8E06EC88-18CD-A5B2-AE86-FAC077266D74}"/>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41296C"/>
            </a:solidFill>
            <a:ln w="9028" cap="flat">
              <a:noFill/>
              <a:prstDash val="solid"/>
              <a:miter/>
            </a:ln>
          </p:spPr>
          <p:txBody>
            <a:bodyPr rtlCol="0" anchor="ctr"/>
            <a:lstStyle/>
            <a:p>
              <a:endParaRPr lang="en-US"/>
            </a:p>
          </p:txBody>
        </p:sp>
        <p:sp>
          <p:nvSpPr>
            <p:cNvPr id="51" name="Freeform 389">
              <a:extLst>
                <a:ext uri="{FF2B5EF4-FFF2-40B4-BE49-F238E27FC236}">
                  <a16:creationId xmlns:a16="http://schemas.microsoft.com/office/drawing/2014/main" id="{7C9E6F72-F777-F149-4056-E9367592F83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52" name="Freeform 390">
              <a:extLst>
                <a:ext uri="{FF2B5EF4-FFF2-40B4-BE49-F238E27FC236}">
                  <a16:creationId xmlns:a16="http://schemas.microsoft.com/office/drawing/2014/main" id="{DF5EE008-F783-3ABD-D23A-B7E44B46854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53" name="Freeform 391">
              <a:extLst>
                <a:ext uri="{FF2B5EF4-FFF2-40B4-BE49-F238E27FC236}">
                  <a16:creationId xmlns:a16="http://schemas.microsoft.com/office/drawing/2014/main" id="{C6870C76-D825-3E5A-9D1F-9C7143A78849}"/>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pic>
        <p:nvPicPr>
          <p:cNvPr id="55" name="Graphic 54" descr="Universal access outline">
            <a:extLst>
              <a:ext uri="{FF2B5EF4-FFF2-40B4-BE49-F238E27FC236}">
                <a16:creationId xmlns:a16="http://schemas.microsoft.com/office/drawing/2014/main" id="{67DC4920-1682-65AA-FF25-2AABBD5AF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5071" y="2148323"/>
            <a:ext cx="914400" cy="914400"/>
          </a:xfrm>
          <a:prstGeom prst="rect">
            <a:avLst/>
          </a:prstGeom>
        </p:spPr>
      </p:pic>
      <p:grpSp>
        <p:nvGrpSpPr>
          <p:cNvPr id="56" name="Group 55">
            <a:extLst>
              <a:ext uri="{FF2B5EF4-FFF2-40B4-BE49-F238E27FC236}">
                <a16:creationId xmlns:a16="http://schemas.microsoft.com/office/drawing/2014/main" id="{66E85C88-A3E4-85D8-FF84-A4A0032396DA}"/>
              </a:ext>
            </a:extLst>
          </p:cNvPr>
          <p:cNvGrpSpPr/>
          <p:nvPr/>
        </p:nvGrpSpPr>
        <p:grpSpPr>
          <a:xfrm>
            <a:off x="102629" y="2350727"/>
            <a:ext cx="760665" cy="678495"/>
            <a:chOff x="7211530" y="2382809"/>
            <a:chExt cx="823268" cy="823829"/>
          </a:xfrm>
          <a:solidFill>
            <a:srgbClr val="41296C"/>
          </a:solidFill>
        </p:grpSpPr>
        <p:sp>
          <p:nvSpPr>
            <p:cNvPr id="57" name="Freeform 222">
              <a:extLst>
                <a:ext uri="{FF2B5EF4-FFF2-40B4-BE49-F238E27FC236}">
                  <a16:creationId xmlns:a16="http://schemas.microsoft.com/office/drawing/2014/main" id="{31A18F63-13F5-3790-B15B-2DA803D6CC07}"/>
                </a:ext>
              </a:extLst>
            </p:cNvPr>
            <p:cNvSpPr/>
            <p:nvPr/>
          </p:nvSpPr>
          <p:spPr>
            <a:xfrm>
              <a:off x="7778815" y="2929319"/>
              <a:ext cx="246607" cy="246606"/>
            </a:xfrm>
            <a:custGeom>
              <a:avLst/>
              <a:gdLst>
                <a:gd name="connsiteX0" fmla="*/ 240284 w 246607"/>
                <a:gd name="connsiteY0" fmla="*/ 65942 h 246606"/>
                <a:gd name="connsiteX1" fmla="*/ 65943 w 246607"/>
                <a:gd name="connsiteY1" fmla="*/ 240284 h 246606"/>
                <a:gd name="connsiteX2" fmla="*/ 50586 w 246607"/>
                <a:gd name="connsiteY2" fmla="*/ 246607 h 246606"/>
                <a:gd name="connsiteX3" fmla="*/ 35230 w 246607"/>
                <a:gd name="connsiteY3" fmla="*/ 240284 h 246606"/>
                <a:gd name="connsiteX4" fmla="*/ 6323 w 246607"/>
                <a:gd name="connsiteY4" fmla="*/ 211377 h 246606"/>
                <a:gd name="connsiteX5" fmla="*/ 0 w 246607"/>
                <a:gd name="connsiteY5" fmla="*/ 196021 h 246606"/>
                <a:gd name="connsiteX6" fmla="*/ 6323 w 246607"/>
                <a:gd name="connsiteY6" fmla="*/ 180664 h 246606"/>
                <a:gd name="connsiteX7" fmla="*/ 180664 w 246607"/>
                <a:gd name="connsiteY7" fmla="*/ 6323 h 246606"/>
                <a:gd name="connsiteX8" fmla="*/ 196021 w 246607"/>
                <a:gd name="connsiteY8" fmla="*/ 0 h 246606"/>
                <a:gd name="connsiteX9" fmla="*/ 211377 w 246607"/>
                <a:gd name="connsiteY9" fmla="*/ 6323 h 246606"/>
                <a:gd name="connsiteX10" fmla="*/ 240284 w 246607"/>
                <a:gd name="connsiteY10" fmla="*/ 35230 h 246606"/>
                <a:gd name="connsiteX11" fmla="*/ 246607 w 246607"/>
                <a:gd name="connsiteY11" fmla="*/ 50586 h 246606"/>
                <a:gd name="connsiteX12" fmla="*/ 240284 w 246607"/>
                <a:gd name="connsiteY12" fmla="*/ 65942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607" h="246606">
                  <a:moveTo>
                    <a:pt x="240284" y="65942"/>
                  </a:moveTo>
                  <a:lnTo>
                    <a:pt x="65943" y="240284"/>
                  </a:lnTo>
                  <a:cubicBezTo>
                    <a:pt x="61426" y="244800"/>
                    <a:pt x="56006" y="246607"/>
                    <a:pt x="50586" y="246607"/>
                  </a:cubicBezTo>
                  <a:cubicBezTo>
                    <a:pt x="45166" y="246607"/>
                    <a:pt x="39746" y="244800"/>
                    <a:pt x="35230" y="240284"/>
                  </a:cubicBezTo>
                  <a:lnTo>
                    <a:pt x="6323" y="211377"/>
                  </a:lnTo>
                  <a:cubicBezTo>
                    <a:pt x="1807" y="207764"/>
                    <a:pt x="0" y="201441"/>
                    <a:pt x="0" y="196021"/>
                  </a:cubicBezTo>
                  <a:cubicBezTo>
                    <a:pt x="0" y="190601"/>
                    <a:pt x="1807" y="185181"/>
                    <a:pt x="6323" y="180664"/>
                  </a:cubicBezTo>
                  <a:lnTo>
                    <a:pt x="180664" y="6323"/>
                  </a:lnTo>
                  <a:cubicBezTo>
                    <a:pt x="185181" y="1807"/>
                    <a:pt x="190601" y="0"/>
                    <a:pt x="196021" y="0"/>
                  </a:cubicBezTo>
                  <a:cubicBezTo>
                    <a:pt x="201441" y="0"/>
                    <a:pt x="206861" y="1807"/>
                    <a:pt x="211377" y="6323"/>
                  </a:cubicBezTo>
                  <a:lnTo>
                    <a:pt x="240284" y="35230"/>
                  </a:lnTo>
                  <a:cubicBezTo>
                    <a:pt x="244800" y="39746"/>
                    <a:pt x="246607" y="45166"/>
                    <a:pt x="246607" y="50586"/>
                  </a:cubicBezTo>
                  <a:cubicBezTo>
                    <a:pt x="246607" y="56006"/>
                    <a:pt x="244800" y="61426"/>
                    <a:pt x="240284" y="65942"/>
                  </a:cubicBezTo>
                  <a:close/>
                </a:path>
              </a:pathLst>
            </a:custGeom>
            <a:solidFill>
              <a:srgbClr val="F15B29"/>
            </a:solidFill>
            <a:ln w="9028" cap="flat">
              <a:noFill/>
              <a:prstDash val="solid"/>
              <a:miter/>
            </a:ln>
          </p:spPr>
          <p:txBody>
            <a:bodyPr rtlCol="0" anchor="ctr"/>
            <a:lstStyle/>
            <a:p>
              <a:endParaRPr lang="en-US"/>
            </a:p>
          </p:txBody>
        </p:sp>
        <p:grpSp>
          <p:nvGrpSpPr>
            <p:cNvPr id="58" name="Graphic 2">
              <a:extLst>
                <a:ext uri="{FF2B5EF4-FFF2-40B4-BE49-F238E27FC236}">
                  <a16:creationId xmlns:a16="http://schemas.microsoft.com/office/drawing/2014/main" id="{F0A32562-0EDA-7E75-F2EB-2282212B2510}"/>
                </a:ext>
              </a:extLst>
            </p:cNvPr>
            <p:cNvGrpSpPr/>
            <p:nvPr/>
          </p:nvGrpSpPr>
          <p:grpSpPr>
            <a:xfrm>
              <a:off x="7211530" y="2382809"/>
              <a:ext cx="823268" cy="823829"/>
              <a:chOff x="7211530" y="2382809"/>
              <a:chExt cx="823268" cy="823829"/>
            </a:xfrm>
            <a:grpFill/>
          </p:grpSpPr>
          <p:sp>
            <p:nvSpPr>
              <p:cNvPr id="59" name="Freeform 224">
                <a:extLst>
                  <a:ext uri="{FF2B5EF4-FFF2-40B4-BE49-F238E27FC236}">
                    <a16:creationId xmlns:a16="http://schemas.microsoft.com/office/drawing/2014/main" id="{A7962828-4673-D7B3-4A54-3CEE8838A90D}"/>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grpFill/>
              <a:ln w="9028"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6290F893-E6E2-1DB0-9BF8-338BAF4F27F1}"/>
                  </a:ext>
                </a:extLst>
              </p:cNvPr>
              <p:cNvGrpSpPr/>
              <p:nvPr/>
            </p:nvGrpSpPr>
            <p:grpSpPr>
              <a:xfrm>
                <a:off x="7211530" y="2382809"/>
                <a:ext cx="823268" cy="823829"/>
                <a:chOff x="7211530" y="2382809"/>
                <a:chExt cx="823268" cy="823829"/>
              </a:xfrm>
              <a:grpFill/>
            </p:grpSpPr>
            <p:sp>
              <p:nvSpPr>
                <p:cNvPr id="61" name="Freeform 226">
                  <a:extLst>
                    <a:ext uri="{FF2B5EF4-FFF2-40B4-BE49-F238E27FC236}">
                      <a16:creationId xmlns:a16="http://schemas.microsoft.com/office/drawing/2014/main" id="{784AAD06-FDD0-E1DB-0C89-A8944A57A90A}"/>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grpFill/>
                <a:ln w="9028" cap="flat">
                  <a:noFill/>
                  <a:prstDash val="solid"/>
                  <a:miter/>
                </a:ln>
              </p:spPr>
              <p:txBody>
                <a:bodyPr rtlCol="0" anchor="ctr"/>
                <a:lstStyle/>
                <a:p>
                  <a:endParaRPr lang="en-US"/>
                </a:p>
              </p:txBody>
            </p:sp>
            <p:sp>
              <p:nvSpPr>
                <p:cNvPr id="62" name="Freeform 227">
                  <a:extLst>
                    <a:ext uri="{FF2B5EF4-FFF2-40B4-BE49-F238E27FC236}">
                      <a16:creationId xmlns:a16="http://schemas.microsoft.com/office/drawing/2014/main" id="{6A5BE74C-4315-6CCC-B8D0-4E23E0596B99}"/>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grpFill/>
                <a:ln w="9028" cap="flat">
                  <a:noFill/>
                  <a:prstDash val="solid"/>
                  <a:miter/>
                </a:ln>
              </p:spPr>
              <p:txBody>
                <a:bodyPr rtlCol="0" anchor="ctr"/>
                <a:lstStyle/>
                <a:p>
                  <a:endParaRPr lang="en-US"/>
                </a:p>
              </p:txBody>
            </p:sp>
            <p:sp>
              <p:nvSpPr>
                <p:cNvPr id="63" name="Freeform 228">
                  <a:extLst>
                    <a:ext uri="{FF2B5EF4-FFF2-40B4-BE49-F238E27FC236}">
                      <a16:creationId xmlns:a16="http://schemas.microsoft.com/office/drawing/2014/main" id="{D75A757C-18D9-8FBE-4B2E-46B712342B2B}"/>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grpFill/>
                <a:ln w="9028" cap="flat">
                  <a:noFill/>
                  <a:prstDash val="solid"/>
                  <a:miter/>
                </a:ln>
              </p:spPr>
              <p:txBody>
                <a:bodyPr rtlCol="0" anchor="ctr"/>
                <a:lstStyle/>
                <a:p>
                  <a:endParaRPr lang="en-US"/>
                </a:p>
              </p:txBody>
            </p:sp>
            <p:sp>
              <p:nvSpPr>
                <p:cNvPr id="2048" name="Freeform 229">
                  <a:extLst>
                    <a:ext uri="{FF2B5EF4-FFF2-40B4-BE49-F238E27FC236}">
                      <a16:creationId xmlns:a16="http://schemas.microsoft.com/office/drawing/2014/main" id="{559485C8-859A-B7D1-0DDD-CADF405DD526}"/>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grpFill/>
                <a:ln w="9028" cap="flat">
                  <a:noFill/>
                  <a:prstDash val="solid"/>
                  <a:miter/>
                </a:ln>
              </p:spPr>
              <p:txBody>
                <a:bodyPr rtlCol="0" anchor="ctr"/>
                <a:lstStyle/>
                <a:p>
                  <a:endParaRPr lang="en-US"/>
                </a:p>
              </p:txBody>
            </p:sp>
            <p:sp>
              <p:nvSpPr>
                <p:cNvPr id="2049" name="Freeform 230">
                  <a:extLst>
                    <a:ext uri="{FF2B5EF4-FFF2-40B4-BE49-F238E27FC236}">
                      <a16:creationId xmlns:a16="http://schemas.microsoft.com/office/drawing/2014/main" id="{DEBA64F3-F6D9-A787-148A-5F9848D539F5}"/>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grpFill/>
                <a:ln w="9028"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418022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C6A2-A1ED-AD19-CA97-E83182C0C941}"/>
              </a:ext>
            </a:extLst>
          </p:cNvPr>
          <p:cNvSpPr>
            <a:spLocks noGrp="1"/>
          </p:cNvSpPr>
          <p:nvPr>
            <p:ph type="body" sz="quarter" idx="18"/>
          </p:nvPr>
        </p:nvSpPr>
        <p:spPr/>
        <p:txBody>
          <a:bodyPr/>
          <a:lstStyle/>
          <a:p>
            <a:r>
              <a:rPr lang="es-ES" dirty="0"/>
              <a:t>Trabajo digno y crecimiento económico </a:t>
            </a:r>
            <a:r>
              <a:rPr lang="en-US" dirty="0"/>
              <a:t>	 </a:t>
            </a:r>
            <a:r>
              <a:rPr lang="en-US" b="1" dirty="0">
                <a:solidFill>
                  <a:srgbClr val="F15B29"/>
                </a:solidFill>
              </a:rPr>
              <a:t>(ODS 8)</a:t>
            </a:r>
          </a:p>
          <a:p>
            <a:endParaRPr lang="en-IE" dirty="0"/>
          </a:p>
        </p:txBody>
      </p:sp>
      <p:sp>
        <p:nvSpPr>
          <p:cNvPr id="3" name="Text Placeholder 2">
            <a:extLst>
              <a:ext uri="{FF2B5EF4-FFF2-40B4-BE49-F238E27FC236}">
                <a16:creationId xmlns:a16="http://schemas.microsoft.com/office/drawing/2014/main" id="{F4EAA5F1-E297-9BD7-E350-4FD54F91C66B}"/>
              </a:ext>
            </a:extLst>
          </p:cNvPr>
          <p:cNvSpPr>
            <a:spLocks noGrp="1"/>
          </p:cNvSpPr>
          <p:nvPr>
            <p:ph type="body" sz="quarter" idx="14"/>
          </p:nvPr>
        </p:nvSpPr>
        <p:spPr/>
        <p:txBody>
          <a:bodyPr/>
          <a:lstStyle/>
          <a:p>
            <a:r>
              <a:rPr lang="en-IE" dirty="0"/>
              <a:t>02</a:t>
            </a:r>
          </a:p>
        </p:txBody>
      </p:sp>
      <p:pic>
        <p:nvPicPr>
          <p:cNvPr id="6" name="Picture Placeholder 5" descr="Piggy bank collection top view">
            <a:extLst>
              <a:ext uri="{FF2B5EF4-FFF2-40B4-BE49-F238E27FC236}">
                <a16:creationId xmlns:a16="http://schemas.microsoft.com/office/drawing/2014/main" id="{35844809-7A06-B57D-1742-125C3D4752C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7654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19599-BBB9-9907-0009-EF73D65BC0EE}"/>
              </a:ext>
            </a:extLst>
          </p:cNvPr>
          <p:cNvSpPr>
            <a:spLocks noGrp="1"/>
          </p:cNvSpPr>
          <p:nvPr>
            <p:ph type="body" sz="quarter" idx="48"/>
          </p:nvPr>
        </p:nvSpPr>
        <p:spPr>
          <a:xfrm>
            <a:off x="374922" y="2260490"/>
            <a:ext cx="11067234" cy="4036930"/>
          </a:xfrm>
        </p:spPr>
        <p:txBody>
          <a:bodyPr/>
          <a:lstStyle/>
          <a:p>
            <a:pPr>
              <a:spcAft>
                <a:spcPts val="600"/>
              </a:spcAft>
            </a:pPr>
            <a:r>
              <a:rPr lang="es-ES" sz="2300" b="1" dirty="0">
                <a:ea typeface="Calibri" panose="020F0502020204030204" pitchFamily="34" charset="0"/>
              </a:rPr>
              <a:t>Creación de empleo: </a:t>
            </a:r>
            <a:r>
              <a:rPr lang="es-ES" sz="2300" dirty="0">
                <a:ea typeface="Calibri" panose="020F0502020204030204" pitchFamily="34" charset="0"/>
              </a:rPr>
              <a:t>Los sectores THL son importantes creadores de empleo, tanto directamente dentro de la industria como indirectamente a través de las cadenas de suministro y las actividades estimuladas en áreas relacionadas.</a:t>
            </a:r>
          </a:p>
          <a:p>
            <a:pPr>
              <a:spcAft>
                <a:spcPts val="600"/>
              </a:spcAft>
            </a:pPr>
            <a:r>
              <a:rPr lang="es-ES" sz="2300" b="1" dirty="0">
                <a:ea typeface="Calibri" panose="020F0502020204030204" pitchFamily="34" charset="0"/>
              </a:rPr>
              <a:t>Oportunidades de empleo digno</a:t>
            </a:r>
            <a:r>
              <a:rPr lang="es-ES" sz="2300" dirty="0">
                <a:ea typeface="Calibri" panose="020F0502020204030204" pitchFamily="34" charset="0"/>
              </a:rPr>
              <a:t>: Estos sectores ofrecen una variedad de oportunidades de empleo, incluidos empleos de nivel inicial, a tiempo parcial y estacionales, que son cruciales para los jóvenes, los estudiantes y otras personas que se incorporan a la población activa.</a:t>
            </a:r>
          </a:p>
          <a:p>
            <a:pPr>
              <a:spcAft>
                <a:spcPts val="600"/>
              </a:spcAft>
            </a:pPr>
            <a:r>
              <a:rPr lang="es-ES" sz="2300" b="1" dirty="0">
                <a:ea typeface="Calibri" panose="020F0502020204030204" pitchFamily="34" charset="0"/>
              </a:rPr>
              <a:t>Diversificación económica: </a:t>
            </a:r>
            <a:r>
              <a:rPr lang="es-ES" sz="2300" dirty="0">
                <a:ea typeface="Calibri" panose="020F0502020204030204" pitchFamily="34" charset="0"/>
              </a:rPr>
              <a:t>El turismo ayuda a variar la economía, especialmente en regiones que dependen de un número limitado de actividades rentables, contribuyendo así a la </a:t>
            </a:r>
            <a:r>
              <a:rPr lang="es-ES" sz="2300" dirty="0" err="1">
                <a:ea typeface="Calibri" panose="020F0502020204030204" pitchFamily="34" charset="0"/>
              </a:rPr>
              <a:t>resiliencia</a:t>
            </a:r>
            <a:r>
              <a:rPr lang="es-ES" sz="2300" dirty="0">
                <a:ea typeface="Calibri" panose="020F0502020204030204" pitchFamily="34" charset="0"/>
              </a:rPr>
              <a:t> y el crecimiento económicos.</a:t>
            </a:r>
          </a:p>
          <a:p>
            <a:pPr>
              <a:spcAft>
                <a:spcPts val="600"/>
              </a:spcAft>
            </a:pPr>
            <a:r>
              <a:rPr lang="es-ES" sz="2300" b="1" dirty="0">
                <a:ea typeface="Calibri" panose="020F0502020204030204" pitchFamily="34" charset="0"/>
              </a:rPr>
              <a:t>Desarrollo económico local: </a:t>
            </a:r>
            <a:r>
              <a:rPr lang="es-ES" sz="2300" dirty="0">
                <a:ea typeface="Calibri" panose="020F0502020204030204" pitchFamily="34" charset="0"/>
              </a:rPr>
              <a:t>Al atraer turistas, los sectores del THL estimulan las economías locales, impulsando las ventas y los beneficios de negocios locales como restaurantes, tiendas de artesanía y operadores turísticos. El turismo internacional también genera divisas, contribuyendo a la renta nacional y al crecimiento económico.</a:t>
            </a:r>
            <a:endParaRPr lang="en-US" sz="2300" dirty="0">
              <a:ea typeface="Calibri" panose="020F0502020204030204" pitchFamily="34" charset="0"/>
            </a:endParaRPr>
          </a:p>
          <a:p>
            <a:pPr>
              <a:spcBef>
                <a:spcPts val="600"/>
              </a:spcBef>
              <a:spcAft>
                <a:spcPts val="600"/>
              </a:spcAft>
            </a:pPr>
            <a:endParaRPr lang="en-US" sz="2300" dirty="0">
              <a:ea typeface="Calibri" panose="020F0502020204030204" pitchFamily="34" charset="0"/>
            </a:endParaRPr>
          </a:p>
          <a:p>
            <a:pPr>
              <a:spcBef>
                <a:spcPts val="600"/>
              </a:spcBef>
              <a:spcAft>
                <a:spcPts val="600"/>
              </a:spcAft>
            </a:pPr>
            <a:endParaRPr lang="en-US" sz="2300" dirty="0">
              <a:ea typeface="Calibri" panose="020F0502020204030204" pitchFamily="34" charset="0"/>
            </a:endParaRPr>
          </a:p>
          <a:p>
            <a:pPr>
              <a:spcBef>
                <a:spcPts val="600"/>
              </a:spcBef>
              <a:spcAft>
                <a:spcPts val="600"/>
              </a:spcAft>
            </a:pPr>
            <a:endParaRPr lang="en-US" sz="2300" dirty="0">
              <a:ea typeface="Calibri" panose="020F0502020204030204" pitchFamily="34" charset="0"/>
            </a:endParaRPr>
          </a:p>
          <a:p>
            <a:pPr>
              <a:spcBef>
                <a:spcPts val="600"/>
              </a:spcBef>
              <a:spcAft>
                <a:spcPts val="600"/>
              </a:spcAft>
            </a:pPr>
            <a:endParaRPr lang="en-US" sz="2300" dirty="0">
              <a:ea typeface="Calibri" panose="020F0502020204030204" pitchFamily="34" charset="0"/>
            </a:endParaRPr>
          </a:p>
          <a:p>
            <a:pPr>
              <a:spcBef>
                <a:spcPts val="600"/>
              </a:spcBef>
              <a:spcAft>
                <a:spcPts val="600"/>
              </a:spcAft>
            </a:pPr>
            <a:endParaRPr lang="en-IE" sz="2300" dirty="0">
              <a:ea typeface="Calibri" panose="020F0502020204030204" pitchFamily="34" charset="0"/>
            </a:endParaRPr>
          </a:p>
        </p:txBody>
      </p:sp>
      <p:sp>
        <p:nvSpPr>
          <p:cNvPr id="3" name="Text Placeholder 2">
            <a:extLst>
              <a:ext uri="{FF2B5EF4-FFF2-40B4-BE49-F238E27FC236}">
                <a16:creationId xmlns:a16="http://schemas.microsoft.com/office/drawing/2014/main" id="{1161B490-93C0-A07E-E1E5-2AA480B4595A}"/>
              </a:ext>
            </a:extLst>
          </p:cNvPr>
          <p:cNvSpPr>
            <a:spLocks noGrp="1"/>
          </p:cNvSpPr>
          <p:nvPr>
            <p:ph type="body" sz="quarter" idx="30"/>
          </p:nvPr>
        </p:nvSpPr>
        <p:spPr>
          <a:xfrm>
            <a:off x="374922" y="465984"/>
            <a:ext cx="11442156" cy="804265"/>
          </a:xfrm>
        </p:spPr>
        <p:txBody>
          <a:bodyPr/>
          <a:lstStyle/>
          <a:p>
            <a:r>
              <a:rPr lang="es-ES" dirty="0"/>
              <a:t>El papel del turismo en el trabajo digno y el crecimiento económico</a:t>
            </a:r>
            <a:r>
              <a:rPr lang="en-IE" dirty="0"/>
              <a:t>– ODS 8</a:t>
            </a:r>
          </a:p>
        </p:txBody>
      </p:sp>
      <p:pic>
        <p:nvPicPr>
          <p:cNvPr id="2050" name="Picture 2">
            <a:extLst>
              <a:ext uri="{FF2B5EF4-FFF2-40B4-BE49-F238E27FC236}">
                <a16:creationId xmlns:a16="http://schemas.microsoft.com/office/drawing/2014/main" id="{47750CB4-B3EA-023B-E1C8-4839FA3F49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0967503" y="1387796"/>
            <a:ext cx="949306" cy="93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8116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dbe35a-6115-4100-8c0a-bfa724f2d90d">
      <Terms xmlns="http://schemas.microsoft.com/office/infopath/2007/PartnerControls"/>
    </lcf76f155ced4ddcb4097134ff3c332f>
    <TaxCatchAll xmlns="cce2eb6e-137a-440e-9437-2f527b109c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33469DB8B6424983B5053FE79F4955" ma:contentTypeVersion="15" ma:contentTypeDescription="Create a new document." ma:contentTypeScope="" ma:versionID="be631789e37c871485f370dca61efc72">
  <xsd:schema xmlns:xsd="http://www.w3.org/2001/XMLSchema" xmlns:xs="http://www.w3.org/2001/XMLSchema" xmlns:p="http://schemas.microsoft.com/office/2006/metadata/properties" xmlns:ns2="9bdbe35a-6115-4100-8c0a-bfa724f2d90d" xmlns:ns3="cce2eb6e-137a-440e-9437-2f527b109c9c" targetNamespace="http://schemas.microsoft.com/office/2006/metadata/properties" ma:root="true" ma:fieldsID="0db015adab2a7daf23d08dd5a1c40692" ns2:_="" ns3:_="">
    <xsd:import namespace="9bdbe35a-6115-4100-8c0a-bfa724f2d90d"/>
    <xsd:import namespace="cce2eb6e-137a-440e-9437-2f527b109c9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be35a-6115-4100-8c0a-bfa724f2d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e2eb6e-137a-440e-9437-2f527b109c9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9c3d23d-58a5-4fb3-9474-d76b2a454dfc}" ma:internalName="TaxCatchAll" ma:showField="CatchAllData" ma:web="cce2eb6e-137a-440e-9437-2f527b109c9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purl.org/dc/terms/"/>
    <ds:schemaRef ds:uri="http://schemas.microsoft.com/office/2006/metadata/properties"/>
    <ds:schemaRef ds:uri="http://schemas.microsoft.com/office/2006/documentManagement/types"/>
    <ds:schemaRef ds:uri="876de33e-aaa5-4507-9b92-b84e676ded0d"/>
    <ds:schemaRef ds:uri="http://purl.org/dc/elements/1.1/"/>
    <ds:schemaRef ds:uri="http://schemas.openxmlformats.org/package/2006/metadata/core-properties"/>
    <ds:schemaRef ds:uri="http://purl.org/dc/dcmitype/"/>
    <ds:schemaRef ds:uri="ef88797d-310b-4d46-ad9c-0c23fa0c8d45"/>
    <ds:schemaRef ds:uri="http://schemas.microsoft.com/office/infopath/2007/PartnerControls"/>
    <ds:schemaRef ds:uri="http://www.w3.org/XML/1998/namespace"/>
    <ds:schemaRef ds:uri="9bdbe35a-6115-4100-8c0a-bfa724f2d90d"/>
    <ds:schemaRef ds:uri="cce2eb6e-137a-440e-9437-2f527b109c9c"/>
  </ds:schemaRefs>
</ds:datastoreItem>
</file>

<file path=customXml/itemProps3.xml><?xml version="1.0" encoding="utf-8"?>
<ds:datastoreItem xmlns:ds="http://schemas.openxmlformats.org/officeDocument/2006/customXml" ds:itemID="{BAF54FD2-72C3-49DE-888D-DF5379F40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dbe35a-6115-4100-8c0a-bfa724f2d90d"/>
    <ds:schemaRef ds:uri="cce2eb6e-137a-440e-9437-2f527b109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10056</TotalTime>
  <Words>3279</Words>
  <Application>Microsoft Office PowerPoint</Application>
  <PresentationFormat>Widescreen</PresentationFormat>
  <Paragraphs>166</Paragraphs>
  <Slides>30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Schoolbook</vt:lpstr>
      <vt:lpstr>Lato</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Paula Whyte ( Momentum Consulting )</cp:lastModifiedBy>
  <cp:revision>493</cp:revision>
  <dcterms:created xsi:type="dcterms:W3CDTF">2021-06-15T11:45:52Z</dcterms:created>
  <dcterms:modified xsi:type="dcterms:W3CDTF">2024-04-24T15:03:56Z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0x010100BA33469DB8B6424983B5053FE79F4955</vt:lpwstr>
  </property>
  <property fmtid="{D5CDD505-2E9C-101B-9397-08002B2CF9AE}" pid="3" name="MediaServiceImageTags">
    <vt:lpwstr/>
  </property>
</Properties>
</file>