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1" autoAdjust="0"/>
    <p:restoredTop sz="94660"/>
  </p:normalViewPr>
  <p:slideViewPr>
    <p:cSldViewPr snapToGrid="0">
      <p:cViewPr varScale="1">
        <p:scale>
          <a:sx n="78" d="100"/>
          <a:sy n="78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56361-7D04-01DD-C868-6630B60751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CA762-AA5C-90CF-4FAB-E27F3CCDD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2DFB-216F-2509-3CAC-23C87BBF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0F3C5-9BFD-EB9F-989E-169B68C2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3811E-48DA-0362-F299-98A4B2581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2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8651-2017-50EF-4B8F-3DB54E480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8E5E7-45FF-E4CE-1AD5-6792A950A4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F7DE0-4B58-6854-DA9E-10645CC9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0EF74-FAA9-DA24-ED87-A3BD7C2FD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3F115-DABF-B7BD-709C-1EB95D08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51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7A954D-CCA3-3CE0-307E-852A56A5A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E3DAB5-6B4F-980D-B418-1A2138E59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CF769-0D8A-3B7D-2658-93BAB8D0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86F31-B695-135C-BB0D-0CE450B18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E9CC7-74D7-2EA0-785E-53ECD5AE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4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aphic 4">
            <a:extLst>
              <a:ext uri="{FF2B5EF4-FFF2-40B4-BE49-F238E27FC236}">
                <a16:creationId xmlns:a16="http://schemas.microsoft.com/office/drawing/2014/main" id="{6016073B-2534-C0BE-957F-35B2B1F52297}"/>
              </a:ext>
            </a:extLst>
          </p:cNvPr>
          <p:cNvSpPr/>
          <p:nvPr userDrawn="1"/>
        </p:nvSpPr>
        <p:spPr>
          <a:xfrm>
            <a:off x="-1" y="2"/>
            <a:ext cx="12192001" cy="2074984"/>
          </a:xfrm>
          <a:custGeom>
            <a:avLst/>
            <a:gdLst>
              <a:gd name="connsiteX0" fmla="*/ 0 w 1367928"/>
              <a:gd name="connsiteY0" fmla="*/ 0 h 515971"/>
              <a:gd name="connsiteX1" fmla="*/ 0 w 1367928"/>
              <a:gd name="connsiteY1" fmla="*/ 515971 h 515971"/>
              <a:gd name="connsiteX2" fmla="*/ 1367928 w 1367928"/>
              <a:gd name="connsiteY2" fmla="*/ 314781 h 515971"/>
              <a:gd name="connsiteX3" fmla="*/ 1367928 w 1367928"/>
              <a:gd name="connsiteY3" fmla="*/ 0 h 515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928" h="515971">
                <a:moveTo>
                  <a:pt x="0" y="0"/>
                </a:moveTo>
                <a:lnTo>
                  <a:pt x="0" y="515971"/>
                </a:lnTo>
                <a:lnTo>
                  <a:pt x="1367928" y="314781"/>
                </a:lnTo>
                <a:lnTo>
                  <a:pt x="1367928" y="0"/>
                </a:lnTo>
                <a:close/>
              </a:path>
            </a:pathLst>
          </a:custGeom>
          <a:gradFill>
            <a:gsLst>
              <a:gs pos="0">
                <a:srgbClr val="42286C"/>
              </a:gs>
              <a:gs pos="27690">
                <a:srgbClr val="992584"/>
              </a:gs>
              <a:gs pos="51940">
                <a:srgbClr val="C61B8A"/>
              </a:gs>
              <a:gs pos="68050">
                <a:srgbClr val="E13759"/>
              </a:gs>
              <a:gs pos="99930">
                <a:srgbClr val="EF4137"/>
              </a:gs>
            </a:gsLst>
            <a:lin ang="2160000" scaled="0"/>
          </a:gradFill>
          <a:ln w="4838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5" name="Text Placeholder 32">
            <a:extLst>
              <a:ext uri="{FF2B5EF4-FFF2-40B4-BE49-F238E27FC236}">
                <a16:creationId xmlns:a16="http://schemas.microsoft.com/office/drawing/2014/main" id="{1625C956-7355-5399-BB4F-42483F46DE3E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749845" y="2378410"/>
            <a:ext cx="10381216" cy="4036930"/>
          </a:xfrm>
        </p:spPr>
        <p:txBody>
          <a:bodyPr numCol="1" spcCol="288000" anchor="t">
            <a:noAutofit/>
          </a:bodyPr>
          <a:lstStyle>
            <a:lvl1pPr marL="0" indent="0" algn="l">
              <a:lnSpc>
                <a:spcPts val="2480"/>
              </a:lnSpc>
              <a:spcBef>
                <a:spcPts val="0"/>
              </a:spcBef>
              <a:buNone/>
              <a:defRPr sz="2400" b="0" i="0">
                <a:solidFill>
                  <a:srgbClr val="41296C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Click to type</a:t>
            </a:r>
            <a:endParaRPr lang="en-US"/>
          </a:p>
        </p:txBody>
      </p:sp>
      <p:sp>
        <p:nvSpPr>
          <p:cNvPr id="56" name="Text Placeholder 32">
            <a:extLst>
              <a:ext uri="{FF2B5EF4-FFF2-40B4-BE49-F238E27FC236}">
                <a16:creationId xmlns:a16="http://schemas.microsoft.com/office/drawing/2014/main" id="{CF501B72-0790-C3AB-821A-A8B941BDA9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49844" y="665080"/>
            <a:ext cx="10381217" cy="804265"/>
          </a:xfrm>
          <a:noFill/>
        </p:spPr>
        <p:txBody>
          <a:bodyPr anchor="t">
            <a:noAutofit/>
          </a:bodyPr>
          <a:lstStyle>
            <a:lvl1pPr marL="20638" indent="0" algn="l">
              <a:lnSpc>
                <a:spcPts val="3620"/>
              </a:lnSpc>
              <a:spcBef>
                <a:spcPts val="0"/>
              </a:spcBef>
              <a:buNone/>
              <a:tabLst/>
              <a:defRPr sz="3600" b="1" i="0">
                <a:solidFill>
                  <a:schemeClr val="bg1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defRPr>
            </a:lvl1pPr>
            <a:lvl2pPr marL="609593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2pPr>
            <a:lvl3pPr marL="1219185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3pPr>
            <a:lvl4pPr marL="1828778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4pPr>
            <a:lvl5pPr marL="2438374" indent="0">
              <a:buNone/>
              <a:defRPr sz="5161">
                <a:solidFill>
                  <a:srgbClr val="011E3B"/>
                </a:solidFill>
                <a:latin typeface="Montserrat" pitchFamily="2" charset="77"/>
              </a:defRPr>
            </a:lvl5pPr>
          </a:lstStyle>
          <a:p>
            <a:pPr lvl="0"/>
            <a:r>
              <a:rPr lang="en-GB"/>
              <a:t>YOUR HEADING</a:t>
            </a:r>
            <a:endParaRPr lang="en-US"/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03611C3B-B449-C20E-47D8-D4455ABF92C2}"/>
              </a:ext>
            </a:extLst>
          </p:cNvPr>
          <p:cNvSpPr/>
          <p:nvPr userDrawn="1"/>
        </p:nvSpPr>
        <p:spPr>
          <a:xfrm rot="5173991">
            <a:off x="1563327" y="620062"/>
            <a:ext cx="250321" cy="2607630"/>
          </a:xfrm>
          <a:custGeom>
            <a:avLst/>
            <a:gdLst>
              <a:gd name="connsiteX0" fmla="*/ 0 w 39474"/>
              <a:gd name="connsiteY0" fmla="*/ 0 h 411206"/>
              <a:gd name="connsiteX1" fmla="*/ 39475 w 39474"/>
              <a:gd name="connsiteY1" fmla="*/ 0 h 411206"/>
              <a:gd name="connsiteX2" fmla="*/ 39475 w 39474"/>
              <a:gd name="connsiteY2" fmla="*/ 411206 h 411206"/>
              <a:gd name="connsiteX3" fmla="*/ 0 w 39474"/>
              <a:gd name="connsiteY3" fmla="*/ 411206 h 411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74" h="411206">
                <a:moveTo>
                  <a:pt x="0" y="0"/>
                </a:moveTo>
                <a:lnTo>
                  <a:pt x="39475" y="0"/>
                </a:lnTo>
                <a:lnTo>
                  <a:pt x="39475" y="411206"/>
                </a:lnTo>
                <a:lnTo>
                  <a:pt x="0" y="411206"/>
                </a:lnTo>
                <a:close/>
              </a:path>
            </a:pathLst>
          </a:custGeom>
          <a:solidFill>
            <a:srgbClr val="F15B2A"/>
          </a:solidFill>
          <a:ln w="349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696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C7483-C9D5-900D-4869-903407999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11461-B7BE-165E-C8E9-06C931723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73F38-36D9-2E2F-E4CB-1C40AD26F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3018F-DCDF-19BA-CC10-7B7B80B1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00EAD-9C99-E29B-0D0A-32554A10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088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EAFE-192D-08E5-514E-EEF634627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99026-CB3C-7DAB-6EB2-6ACED7658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A0C41-DA96-6D83-B636-592CA764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89861-AAC2-1B20-9D2B-C322ED6B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9782C4-F01C-D723-B383-B52B3ED43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90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6966E-9520-78A1-070D-71755776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49A20-86AC-7E64-9379-1D9D29660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1C388-8AC1-9259-8D1E-0DA2F4AA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A01E5-D337-0B53-CDE0-3BA0C10C3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8113C-1933-ABEA-ED79-A233C601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6AF60-0A91-7128-F1D0-BDABD8A6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39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A311E-4273-0EE6-A363-24710A408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04033-E582-C5CA-DA24-2CD8042C6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42FBF-C97B-2E6C-A431-D18EE6CDD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ADCD8-6E96-035B-D9E0-947590A9A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812A99-28C9-1103-FA5C-F6ABFEA1A8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579CD1-7B0C-48EF-A9B8-5D3D8888E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04D77F-3A63-4886-EA80-303684EFB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F81FBB-BDC3-FAF8-89E0-6A664181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55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5894E-17E6-7301-24D4-0B73F2E6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7D9991-A5C7-0436-F79F-0C3C84842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A8CA8-A2C0-DD8F-1077-0006E7E0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C5271A-BAD9-1133-4DE5-B20F4C357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6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03DF3-0616-6CAB-FD0F-7ED38DC5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72CF63-0BF1-2A4D-C2BA-C208B445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1608B-6A63-F966-A55D-B10EACF9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4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D095-0573-52D0-B32F-5CE91D974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BAA1E-F6EC-3BC7-FFAE-68DF0D0E50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D598E-E90E-70E0-59A5-F3CB6769A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BFC22-D8B4-5825-E207-D6DA33FF9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FFD36-E591-0F18-A037-86C606700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A4617-5DAB-AFAE-4464-AB327096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63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1C53F-9843-220E-D9A6-D84653930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3EC67A-6AE6-FDB6-9044-77300ECF1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E222A-D1AB-94E7-3070-527D8B76E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E957F-C2C5-0665-61E1-49069FB0D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F8A8A-ED12-217E-18A0-B9AE3A058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D31B1-04EE-98AF-AC99-455ABCA67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071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E47D79-C2E4-88F6-A162-F6D01458C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B05C2-C578-FADD-3C08-33E81F078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862615-5F98-3B5E-2D91-28AEAC2FEC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CA6C31-9014-411C-8FD3-DBB3DE5B0E49}" type="datetimeFigureOut">
              <a:rPr lang="en-GB" smtClean="0"/>
              <a:t>24/04/2024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DB974-F466-E795-DB44-5EC228637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47D85-1D57-E70D-8A11-E0AEC508A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CE5CCB-B423-4F9E-8CE7-5EABAB496F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79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unfccc.int/news/advancing-gender-responsive-climate-action-policy-brief-reveals-progress-and-challenges" TargetMode="External"/><Relationship Id="rId3" Type="http://schemas.openxmlformats.org/officeDocument/2006/relationships/hyperlink" Target="https://www.unwomen.org/en" TargetMode="External"/><Relationship Id="rId7" Type="http://schemas.openxmlformats.org/officeDocument/2006/relationships/hyperlink" Target="https://cz.boell.org/sites/default/files/gender_and_climate_finance.pdf" TargetMode="External"/><Relationship Id="rId2" Type="http://schemas.openxmlformats.org/officeDocument/2006/relationships/hyperlink" Target="https://www.politico.eu/article/men-love-cars-masculinity-cities-net-zero-pollution-climate-change-sustainable-mobility-brussels-umea/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edo.org/wp-content/uploads/2011/07/Gender-responsive-strategies-on-climate-change_progress-and-ways-forward-for-donors.pdf" TargetMode="External"/><Relationship Id="rId5" Type="http://schemas.openxmlformats.org/officeDocument/2006/relationships/hyperlink" Target="https://unfccc.int/topics/gender/workstreams/the-gender-action-plan" TargetMode="External"/><Relationship Id="rId10" Type="http://schemas.openxmlformats.org/officeDocument/2006/relationships/hyperlink" Target="https://eu.boell.org/en/2021/09/13/green-feminist-foreign-policy-eu" TargetMode="External"/><Relationship Id="rId4" Type="http://schemas.openxmlformats.org/officeDocument/2006/relationships/hyperlink" Target="https://cdkn.org/" TargetMode="External"/><Relationship Id="rId9" Type="http://schemas.openxmlformats.org/officeDocument/2006/relationships/hyperlink" Target="https://www.routledge.com/Gender-and-Climate-Change-Impacts-Science-Policy/Nagel/p/book/978161205767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D10D521-E20D-130C-B4E5-4DECEB8290D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182417" y="2155990"/>
            <a:ext cx="11827166" cy="4036930"/>
          </a:xfrm>
        </p:spPr>
        <p:txBody>
          <a:bodyPr/>
          <a:lstStyle/>
          <a:p>
            <a:r>
              <a:rPr lang="en-GB" sz="2000" dirty="0">
                <a:latin typeface="Calibri"/>
                <a:ea typeface="Open Sans"/>
                <a:cs typeface="Calibri"/>
                <a:hlinkClick r:id="rId2"/>
              </a:rPr>
              <a:t>https://www.politico.eu/article/men-love-cars-masculinity-cities-net-zero-pollution-climate-change-sustainable-mobility-brussels-umea/</a:t>
            </a:r>
            <a:endParaRPr lang="en-GB" sz="2000" dirty="0">
              <a:latin typeface="Calibri"/>
              <a:ea typeface="Open Sans"/>
              <a:cs typeface="Calibri"/>
            </a:endParaRPr>
          </a:p>
          <a:p>
            <a:endParaRPr lang="en-GB" sz="2000" dirty="0"/>
          </a:p>
          <a:p>
            <a:pPr lvl="0">
              <a:spcAft>
                <a:spcPts val="1000"/>
              </a:spcAft>
            </a:pPr>
            <a:r>
              <a:rPr lang="en-IE" sz="2000" dirty="0">
                <a:hlinkClick r:id="rId3"/>
              </a:rPr>
              <a:t>Welcome | UN Women – Headquarters</a:t>
            </a:r>
            <a:endParaRPr lang="es-ES" sz="2000" dirty="0"/>
          </a:p>
          <a:p>
            <a:pPr lvl="0">
              <a:spcAft>
                <a:spcPts val="1000"/>
              </a:spcAft>
            </a:pPr>
            <a:r>
              <a:rPr lang="en-US" sz="2000" dirty="0">
                <a:hlinkClick r:id="rId4"/>
              </a:rPr>
              <a:t>Home | Climate &amp; Development Knowledge Network (cdkn.org)</a:t>
            </a:r>
            <a:endParaRPr lang="es-ES" sz="2000" dirty="0"/>
          </a:p>
          <a:p>
            <a:pPr>
              <a:spcAft>
                <a:spcPts val="1000"/>
              </a:spcAft>
            </a:pPr>
            <a:r>
              <a:rPr lang="en-US" sz="2000" dirty="0">
                <a:hlinkClick r:id="rId5"/>
              </a:rPr>
              <a:t>The Gender Action Plan | UNFCCC</a:t>
            </a:r>
            <a:endParaRPr lang="es-ES" sz="2000" dirty="0"/>
          </a:p>
          <a:p>
            <a:pPr>
              <a:spcAft>
                <a:spcPts val="1000"/>
              </a:spcAft>
            </a:pPr>
            <a:r>
              <a:rPr lang="en-IE" sz="2000" dirty="0">
                <a:hlinkClick r:id="rId6"/>
              </a:rPr>
              <a:t>Gender-Responsive Strategies on Climate Change (wedo.org)</a:t>
            </a:r>
            <a:endParaRPr lang="es-ES" sz="2000" dirty="0"/>
          </a:p>
          <a:p>
            <a:pPr>
              <a:spcAft>
                <a:spcPts val="1000"/>
              </a:spcAft>
            </a:pPr>
            <a:r>
              <a:rPr lang="en-US" sz="2000" dirty="0">
                <a:hlinkClick r:id="rId7"/>
              </a:rPr>
              <a:t>Gender and Climate Finance: Double Mainstreaming for Sustainable Development (boell.org)</a:t>
            </a:r>
            <a:endParaRPr lang="en-US" sz="2000" dirty="0"/>
          </a:p>
          <a:p>
            <a:pPr>
              <a:spcAft>
                <a:spcPts val="1000"/>
              </a:spcAft>
            </a:pPr>
            <a:r>
              <a:rPr lang="en-US" sz="2000" dirty="0">
                <a:hlinkClick r:id="rId8"/>
              </a:rPr>
              <a:t>Advancing Gender-Responsive Climate Action: Policy Brief Reveals Progress and Challenges | UNFCCC</a:t>
            </a:r>
            <a:endParaRPr lang="en-US" sz="2000" dirty="0"/>
          </a:p>
          <a:p>
            <a:pPr>
              <a:spcAft>
                <a:spcPts val="1000"/>
              </a:spcAft>
            </a:pPr>
            <a:r>
              <a:rPr lang="en-US" sz="2000" dirty="0">
                <a:hlinkClick r:id="rId9"/>
              </a:rPr>
              <a:t>Gender and Climate Change: Impacts, Science, Policy - 1st Edition - Jo (routledge.com)</a:t>
            </a:r>
            <a:endParaRPr lang="en-US" sz="2000" dirty="0"/>
          </a:p>
          <a:p>
            <a:pPr>
              <a:spcAft>
                <a:spcPts val="1000"/>
              </a:spcAft>
            </a:pPr>
            <a:r>
              <a:rPr lang="en-IE" sz="2000" dirty="0">
                <a:hlinkClick r:id="rId10"/>
              </a:rPr>
              <a:t>A Green Feminist Foreign Policy for the EU | Heinrich </a:t>
            </a:r>
            <a:r>
              <a:rPr lang="en-IE" sz="2000" dirty="0" err="1">
                <a:hlinkClick r:id="rId10"/>
              </a:rPr>
              <a:t>Böll</a:t>
            </a:r>
            <a:r>
              <a:rPr lang="en-IE" sz="2000" dirty="0">
                <a:hlinkClick r:id="rId10"/>
              </a:rPr>
              <a:t> Stiftung | Brussels office - European Union (boell.org)</a:t>
            </a:r>
            <a:endParaRPr lang="en-US" sz="2000" dirty="0"/>
          </a:p>
          <a:p>
            <a:endParaRPr lang="en-GB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19538-BFF4-8A36-D2FB-4E37EDE2F8B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pPr marL="20320"/>
            <a:r>
              <a:rPr lang="en-GB" dirty="0">
                <a:latin typeface="Calibri"/>
                <a:ea typeface="Open Sans"/>
                <a:cs typeface="Calibri"/>
              </a:rPr>
              <a:t>Links </a:t>
            </a:r>
          </a:p>
          <a:p>
            <a:pPr marL="20320"/>
            <a:r>
              <a:rPr lang="en-GB" dirty="0">
                <a:latin typeface="Calibri"/>
                <a:ea typeface="Open Sans"/>
                <a:cs typeface="Calibri"/>
              </a:rPr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31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Neill</dc:creator>
  <cp:lastModifiedBy>Catherine Neill</cp:lastModifiedBy>
  <cp:revision>2</cp:revision>
  <dcterms:created xsi:type="dcterms:W3CDTF">2024-04-24T15:37:10Z</dcterms:created>
  <dcterms:modified xsi:type="dcterms:W3CDTF">2024-04-24T16:45:30Z</dcterms:modified>
</cp:coreProperties>
</file>